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18600" cy="6838950"/>
  <p:notesSz cx="9118600" cy="6838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6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7213" y="1966417"/>
            <a:ext cx="3430523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8742" y="3829812"/>
            <a:ext cx="6387465" cy="1709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6247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9349" y="1572958"/>
            <a:ext cx="3969353" cy="4513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204" y="1673733"/>
            <a:ext cx="1913255" cy="891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3647" y="2547061"/>
            <a:ext cx="7208520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2483" y="6360223"/>
            <a:ext cx="2919984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6247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9964" y="6360223"/>
            <a:ext cx="2098738" cy="341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213" y="1966417"/>
            <a:ext cx="342265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latin typeface="Times New Roman"/>
                <a:cs typeface="Times New Roman"/>
              </a:rPr>
              <a:t>Sistem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Operasi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7213" y="3114675"/>
            <a:ext cx="34226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Times New Roman"/>
                <a:cs typeface="Times New Roman"/>
              </a:rPr>
              <a:t>Dhany Indra </a:t>
            </a:r>
            <a:r>
              <a:rPr lang="en-US" dirty="0" err="1" smtClean="0">
                <a:latin typeface="Times New Roman"/>
                <a:cs typeface="Times New Roman"/>
              </a:rPr>
              <a:t>Gunawan</a:t>
            </a:r>
            <a:r>
              <a:rPr lang="en-US" dirty="0" smtClean="0">
                <a:latin typeface="Times New Roman"/>
                <a:cs typeface="Times New Roman"/>
              </a:rPr>
              <a:t>, S.T., </a:t>
            </a:r>
            <a:r>
              <a:rPr lang="en-US" dirty="0" err="1" smtClean="0">
                <a:latin typeface="Times New Roman"/>
                <a:cs typeface="Times New Roman"/>
              </a:rPr>
              <a:t>M.Kom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804" y="671144"/>
            <a:ext cx="7497445" cy="45847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algn="just"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latin typeface="Times New Roman"/>
                <a:cs typeface="Times New Roman"/>
              </a:rPr>
              <a:t>Ada </a:t>
            </a:r>
            <a:r>
              <a:rPr sz="1600" dirty="0">
                <a:latin typeface="Times New Roman"/>
                <a:cs typeface="Times New Roman"/>
              </a:rPr>
              <a:t>dua buah </a:t>
            </a:r>
            <a:r>
              <a:rPr sz="1600" spc="-5" dirty="0">
                <a:latin typeface="Times New Roman"/>
                <a:cs typeface="Times New Roman"/>
              </a:rPr>
              <a:t>metode yang digunakan untuk mengendalikan proses ketika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sebuah</a:t>
            </a: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45"/>
              </a:spcBef>
            </a:pP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terjadi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</a:p>
          <a:p>
            <a:pPr marL="756285" indent="-229235" algn="just">
              <a:lnSpc>
                <a:spcPct val="100000"/>
              </a:lnSpc>
              <a:spcBef>
                <a:spcPts val="840"/>
              </a:spcBef>
              <a:buFont typeface="Times New Roman"/>
              <a:buAutoNum type="romanUcPeriod"/>
              <a:tabLst>
                <a:tab pos="7569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Synchronous.</a:t>
            </a:r>
            <a:endParaRPr sz="1600" dirty="0">
              <a:latin typeface="Times New Roman"/>
              <a:cs typeface="Times New Roman"/>
            </a:endParaRPr>
          </a:p>
          <a:p>
            <a:pPr marL="756285" marR="5080" algn="just">
              <a:lnSpc>
                <a:spcPct val="143800"/>
              </a:lnSpc>
            </a:pP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5" dirty="0">
                <a:latin typeface="Times New Roman"/>
                <a:cs typeface="Times New Roman"/>
              </a:rPr>
              <a:t>saat proses </a:t>
            </a: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dimulai, kendali akan diberikan kembali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10" dirty="0">
                <a:latin typeface="Times New Roman"/>
                <a:cs typeface="Times New Roman"/>
              </a:rPr>
              <a:t>program  </a:t>
            </a:r>
            <a:r>
              <a:rPr sz="1600" dirty="0">
                <a:latin typeface="Times New Roman"/>
                <a:cs typeface="Times New Roman"/>
              </a:rPr>
              <a:t>pemakai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dirty="0">
                <a:latin typeface="Times New Roman"/>
                <a:cs typeface="Times New Roman"/>
              </a:rPr>
              <a:t>jika </a:t>
            </a:r>
            <a:r>
              <a:rPr sz="1600" spc="-5" dirty="0">
                <a:latin typeface="Times New Roman"/>
                <a:cs typeface="Times New Roman"/>
              </a:rPr>
              <a:t>prosesnya telah selesai, dalam </a:t>
            </a:r>
            <a:r>
              <a:rPr sz="1600" dirty="0">
                <a:latin typeface="Times New Roman"/>
                <a:cs typeface="Times New Roman"/>
              </a:rPr>
              <a:t>hal </a:t>
            </a:r>
            <a:r>
              <a:rPr sz="1600" spc="-5" dirty="0">
                <a:latin typeface="Times New Roman"/>
                <a:cs typeface="Times New Roman"/>
              </a:rPr>
              <a:t>ini </a:t>
            </a: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akan </a:t>
            </a:r>
            <a:r>
              <a:rPr sz="1600" dirty="0">
                <a:latin typeface="Times New Roman"/>
                <a:cs typeface="Times New Roman"/>
              </a:rPr>
              <a:t>diam sampai  </a:t>
            </a:r>
            <a:r>
              <a:rPr sz="1600" spc="-5" dirty="0">
                <a:latin typeface="Times New Roman"/>
                <a:cs typeface="Times New Roman"/>
              </a:rPr>
              <a:t>interupsi berikutnya dating, terjadi </a:t>
            </a:r>
            <a:r>
              <a:rPr sz="1600" i="1" dirty="0">
                <a:latin typeface="Times New Roman"/>
                <a:cs typeface="Times New Roman"/>
              </a:rPr>
              <a:t>wait </a:t>
            </a:r>
            <a:r>
              <a:rPr sz="1600" i="1" spc="-5" dirty="0">
                <a:latin typeface="Times New Roman"/>
                <a:cs typeface="Times New Roman"/>
              </a:rPr>
              <a:t>loop </a:t>
            </a:r>
            <a:r>
              <a:rPr sz="1600" spc="-5" dirty="0">
                <a:latin typeface="Times New Roman"/>
                <a:cs typeface="Times New Roman"/>
              </a:rPr>
              <a:t>untuk dapat melakukan akses </a:t>
            </a:r>
            <a:r>
              <a:rPr sz="1600" spc="5" dirty="0">
                <a:latin typeface="Times New Roman"/>
                <a:cs typeface="Times New Roman"/>
              </a:rPr>
              <a:t>ke  </a:t>
            </a:r>
            <a:r>
              <a:rPr sz="1600" spc="-5" dirty="0">
                <a:latin typeface="Times New Roman"/>
                <a:cs typeface="Times New Roman"/>
              </a:rPr>
              <a:t>memori, dan </a:t>
            </a:r>
            <a:r>
              <a:rPr sz="1600" spc="-10" dirty="0">
                <a:latin typeface="Times New Roman"/>
                <a:cs typeface="Times New Roman"/>
              </a:rPr>
              <a:t>hanya </a:t>
            </a:r>
            <a:r>
              <a:rPr sz="1600" spc="-5" dirty="0">
                <a:latin typeface="Times New Roman"/>
                <a:cs typeface="Times New Roman"/>
              </a:rPr>
              <a:t>ada satu proses </a:t>
            </a: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yang berjalan pada </a:t>
            </a:r>
            <a:r>
              <a:rPr sz="1600" spc="-10" dirty="0">
                <a:latin typeface="Times New Roman"/>
                <a:cs typeface="Times New Roman"/>
              </a:rPr>
              <a:t>satu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waktu.</a:t>
            </a:r>
            <a:endParaRPr sz="1600" dirty="0">
              <a:latin typeface="Times New Roman"/>
              <a:cs typeface="Times New Roman"/>
            </a:endParaRPr>
          </a:p>
          <a:p>
            <a:pPr marL="756285" indent="-229235" algn="just">
              <a:lnSpc>
                <a:spcPct val="100000"/>
              </a:lnSpc>
              <a:spcBef>
                <a:spcPts val="840"/>
              </a:spcBef>
              <a:buFont typeface="Times New Roman"/>
              <a:buAutoNum type="romanUcPeriod" startAt="2"/>
              <a:tabLst>
                <a:tab pos="7569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Asynchronous.</a:t>
            </a:r>
            <a:endParaRPr sz="1600" dirty="0">
              <a:latin typeface="Times New Roman"/>
              <a:cs typeface="Times New Roman"/>
            </a:endParaRPr>
          </a:p>
          <a:p>
            <a:pPr marL="756285" marR="8255" algn="just">
              <a:lnSpc>
                <a:spcPct val="143800"/>
              </a:lnSpc>
            </a:pPr>
            <a:r>
              <a:rPr sz="1600" spc="-5" dirty="0">
                <a:latin typeface="Times New Roman"/>
                <a:cs typeface="Times New Roman"/>
              </a:rPr>
              <a:t>Kendali akan diberikan </a:t>
            </a:r>
            <a:r>
              <a:rPr sz="1600" dirty="0">
                <a:latin typeface="Times New Roman"/>
                <a:cs typeface="Times New Roman"/>
              </a:rPr>
              <a:t>kembali </a:t>
            </a:r>
            <a:r>
              <a:rPr sz="1600" spc="-5" dirty="0">
                <a:latin typeface="Times New Roman"/>
                <a:cs typeface="Times New Roman"/>
              </a:rPr>
              <a:t>pada program </a:t>
            </a:r>
            <a:r>
              <a:rPr sz="1600" dirty="0">
                <a:latin typeface="Times New Roman"/>
                <a:cs typeface="Times New Roman"/>
              </a:rPr>
              <a:t>pemakai </a:t>
            </a:r>
            <a:r>
              <a:rPr sz="1600" spc="-5" dirty="0">
                <a:latin typeface="Times New Roman"/>
                <a:cs typeface="Times New Roman"/>
              </a:rPr>
              <a:t>tanpa menunggu proses  </a:t>
            </a: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selesai dikerjakan. </a:t>
            </a:r>
            <a:r>
              <a:rPr sz="1600" dirty="0">
                <a:latin typeface="Times New Roman"/>
                <a:cs typeface="Times New Roman"/>
              </a:rPr>
              <a:t>Hal </a:t>
            </a:r>
            <a:r>
              <a:rPr sz="1600" spc="-5" dirty="0">
                <a:latin typeface="Times New Roman"/>
                <a:cs typeface="Times New Roman"/>
              </a:rPr>
              <a:t>ini dapat terjadi karena </a:t>
            </a:r>
            <a:r>
              <a:rPr sz="1600" spc="-10" dirty="0">
                <a:latin typeface="Times New Roman"/>
                <a:cs typeface="Times New Roman"/>
              </a:rPr>
              <a:t>adanya </a:t>
            </a:r>
            <a:r>
              <a:rPr sz="1600" i="1" spc="-5" dirty="0">
                <a:latin typeface="Times New Roman"/>
                <a:cs typeface="Times New Roman"/>
              </a:rPr>
              <a:t>system </a:t>
            </a:r>
            <a:r>
              <a:rPr sz="1600" i="1" dirty="0">
                <a:latin typeface="Times New Roman"/>
                <a:cs typeface="Times New Roman"/>
              </a:rPr>
              <a:t>call 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dapat </a:t>
            </a:r>
            <a:r>
              <a:rPr sz="1600" spc="-5" dirty="0">
                <a:latin typeface="Times New Roman"/>
                <a:cs typeface="Times New Roman"/>
              </a:rPr>
              <a:t>meminta sistem operasi sehingga </a:t>
            </a:r>
            <a:r>
              <a:rPr sz="1600" i="1" dirty="0">
                <a:latin typeface="Times New Roman"/>
                <a:cs typeface="Times New Roman"/>
              </a:rPr>
              <a:t>user </a:t>
            </a:r>
            <a:r>
              <a:rPr sz="1600" spc="-5" dirty="0">
                <a:latin typeface="Times New Roman"/>
                <a:cs typeface="Times New Roman"/>
              </a:rPr>
              <a:t>harus </a:t>
            </a:r>
            <a:r>
              <a:rPr sz="1600" spc="-10" dirty="0">
                <a:latin typeface="Times New Roman"/>
                <a:cs typeface="Times New Roman"/>
              </a:rPr>
              <a:t>menunggu </a:t>
            </a:r>
            <a:r>
              <a:rPr sz="1600" spc="-5" dirty="0">
                <a:latin typeface="Times New Roman"/>
                <a:cs typeface="Times New Roman"/>
              </a:rPr>
              <a:t>sampai proses  </a:t>
            </a: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selesai, dan </a:t>
            </a:r>
            <a:r>
              <a:rPr sz="1600" i="1" spc="-5" dirty="0">
                <a:latin typeface="Times New Roman"/>
                <a:cs typeface="Times New Roman"/>
              </a:rPr>
              <a:t>device-status table </a:t>
            </a:r>
            <a:r>
              <a:rPr sz="1600" spc="-5" dirty="0">
                <a:latin typeface="Times New Roman"/>
                <a:cs typeface="Times New Roman"/>
              </a:rPr>
              <a:t>yang menyimpan tipe,alamat, dan  </a:t>
            </a:r>
            <a:r>
              <a:rPr sz="1600" dirty="0">
                <a:latin typeface="Times New Roman"/>
                <a:cs typeface="Times New Roman"/>
              </a:rPr>
              <a:t>status </a:t>
            </a:r>
            <a:r>
              <a:rPr sz="1600" spc="-5" dirty="0">
                <a:latin typeface="Times New Roman"/>
                <a:cs typeface="Times New Roman"/>
              </a:rPr>
              <a:t>dari piranti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input/output.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6804" y="671144"/>
            <a:ext cx="7493634" cy="248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6385" algn="just">
              <a:lnSpc>
                <a:spcPct val="1438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Untuk </a:t>
            </a:r>
            <a:r>
              <a:rPr sz="1600" spc="-5" dirty="0">
                <a:latin typeface="Times New Roman"/>
                <a:cs typeface="Times New Roman"/>
              </a:rPr>
              <a:t>memulai operasi </a:t>
            </a:r>
            <a:r>
              <a:rPr sz="1600" spc="-15" dirty="0">
                <a:latin typeface="Times New Roman"/>
                <a:cs typeface="Times New Roman"/>
              </a:rPr>
              <a:t>I/O, </a:t>
            </a: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me-load register yang </a:t>
            </a:r>
            <a:r>
              <a:rPr sz="1600" dirty="0">
                <a:latin typeface="Times New Roman"/>
                <a:cs typeface="Times New Roman"/>
              </a:rPr>
              <a:t>bersesuaian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i="1" spc="5" dirty="0">
                <a:latin typeface="Times New Roman"/>
                <a:cs typeface="Times New Roman"/>
              </a:rPr>
              <a:t>device  </a:t>
            </a:r>
            <a:r>
              <a:rPr sz="1600" spc="-10" dirty="0">
                <a:latin typeface="Times New Roman"/>
                <a:cs typeface="Times New Roman"/>
              </a:rPr>
              <a:t>controller. </a:t>
            </a:r>
            <a:r>
              <a:rPr sz="1600" spc="-5" dirty="0">
                <a:latin typeface="Times New Roman"/>
                <a:cs typeface="Times New Roman"/>
              </a:rPr>
              <a:t>Sebaliknya device controller memeriksa </a:t>
            </a:r>
            <a:r>
              <a:rPr sz="1600" dirty="0">
                <a:latin typeface="Times New Roman"/>
                <a:cs typeface="Times New Roman"/>
              </a:rPr>
              <a:t>isi </a:t>
            </a:r>
            <a:r>
              <a:rPr sz="1600" spc="-5" dirty="0">
                <a:latin typeface="Times New Roman"/>
                <a:cs typeface="Times New Roman"/>
              </a:rPr>
              <a:t>register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dirty="0">
                <a:latin typeface="Times New Roman"/>
                <a:cs typeface="Times New Roman"/>
              </a:rPr>
              <a:t>kemudian  menentukan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spc="5" dirty="0">
                <a:latin typeface="Times New Roman"/>
                <a:cs typeface="Times New Roman"/>
              </a:rPr>
              <a:t>apa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harus dilakukan. Pada saat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dirty="0">
                <a:latin typeface="Times New Roman"/>
                <a:cs typeface="Times New Roman"/>
              </a:rPr>
              <a:t>dijalankan </a:t>
            </a:r>
            <a:r>
              <a:rPr sz="1600" spc="5" dirty="0">
                <a:latin typeface="Times New Roman"/>
                <a:cs typeface="Times New Roman"/>
              </a:rPr>
              <a:t>ada dua  </a:t>
            </a:r>
            <a:r>
              <a:rPr sz="1600" dirty="0">
                <a:latin typeface="Times New Roman"/>
                <a:cs typeface="Times New Roman"/>
              </a:rPr>
              <a:t>kemungkinan, </a:t>
            </a:r>
            <a:r>
              <a:rPr sz="1600" spc="-5" dirty="0">
                <a:latin typeface="Times New Roman"/>
                <a:cs typeface="Times New Roman"/>
              </a:rPr>
              <a:t>yaitu </a:t>
            </a:r>
            <a:r>
              <a:rPr sz="1600" i="1" spc="5" dirty="0">
                <a:latin typeface="Times New Roman"/>
                <a:cs typeface="Times New Roman"/>
              </a:rPr>
              <a:t>synchronous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i="1" spc="5" dirty="0">
                <a:latin typeface="Times New Roman"/>
                <a:cs typeface="Times New Roman"/>
              </a:rPr>
              <a:t>asynchronous </a:t>
            </a:r>
            <a:r>
              <a:rPr sz="1600" spc="-15" dirty="0">
                <a:latin typeface="Times New Roman"/>
                <a:cs typeface="Times New Roman"/>
              </a:rPr>
              <a:t>I/O. </a:t>
            </a: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i="1" spc="5" dirty="0">
                <a:latin typeface="Times New Roman"/>
                <a:cs typeface="Times New Roman"/>
              </a:rPr>
              <a:t>synchronous </a:t>
            </a:r>
            <a:r>
              <a:rPr sz="1600" spc="-15" dirty="0">
                <a:latin typeface="Times New Roman"/>
                <a:cs typeface="Times New Roman"/>
              </a:rPr>
              <a:t>I/O, </a:t>
            </a:r>
            <a:r>
              <a:rPr sz="1600" dirty="0">
                <a:latin typeface="Times New Roman"/>
                <a:cs typeface="Times New Roman"/>
              </a:rPr>
              <a:t>kendali  dikembalikan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pengguna </a:t>
            </a:r>
            <a:r>
              <a:rPr sz="1600" spc="-5" dirty="0">
                <a:latin typeface="Times New Roman"/>
                <a:cs typeface="Times New Roman"/>
              </a:rPr>
              <a:t>setelah proses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spc="-5" dirty="0">
                <a:latin typeface="Times New Roman"/>
                <a:cs typeface="Times New Roman"/>
              </a:rPr>
              <a:t>selesai </a:t>
            </a:r>
            <a:r>
              <a:rPr sz="1600" dirty="0">
                <a:latin typeface="Times New Roman"/>
                <a:cs typeface="Times New Roman"/>
              </a:rPr>
              <a:t>dikerjakan. Sedangkan </a:t>
            </a:r>
            <a:r>
              <a:rPr sz="1600" spc="5" dirty="0">
                <a:latin typeface="Times New Roman"/>
                <a:cs typeface="Times New Roman"/>
              </a:rPr>
              <a:t>pada  </a:t>
            </a:r>
            <a:r>
              <a:rPr sz="1600" i="1" spc="5" dirty="0">
                <a:latin typeface="Times New Roman"/>
                <a:cs typeface="Times New Roman"/>
              </a:rPr>
              <a:t>asynchronous </a:t>
            </a:r>
            <a:r>
              <a:rPr sz="1600" spc="-15" dirty="0">
                <a:latin typeface="Times New Roman"/>
                <a:cs typeface="Times New Roman"/>
              </a:rPr>
              <a:t>I/O, </a:t>
            </a:r>
            <a:r>
              <a:rPr sz="1600" dirty="0">
                <a:latin typeface="Times New Roman"/>
                <a:cs typeface="Times New Roman"/>
              </a:rPr>
              <a:t>kendali dikembalikan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pengguna </a:t>
            </a:r>
            <a:r>
              <a:rPr sz="1600" spc="5" dirty="0">
                <a:latin typeface="Times New Roman"/>
                <a:cs typeface="Times New Roman"/>
              </a:rPr>
              <a:t>tanpa </a:t>
            </a:r>
            <a:r>
              <a:rPr sz="1600" spc="-5" dirty="0">
                <a:latin typeface="Times New Roman"/>
                <a:cs typeface="Times New Roman"/>
              </a:rPr>
              <a:t>menunggu proses </a:t>
            </a:r>
            <a:r>
              <a:rPr sz="1600" spc="-15" dirty="0">
                <a:latin typeface="Times New Roman"/>
                <a:cs typeface="Times New Roman"/>
              </a:rPr>
              <a:t>I/O  </a:t>
            </a:r>
            <a:r>
              <a:rPr sz="1600" spc="-5" dirty="0">
                <a:latin typeface="Times New Roman"/>
                <a:cs typeface="Times New Roman"/>
              </a:rPr>
              <a:t>selesai. Sehingga proses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spc="-5" dirty="0">
                <a:latin typeface="Times New Roman"/>
                <a:cs typeface="Times New Roman"/>
              </a:rPr>
              <a:t>proses </a:t>
            </a:r>
            <a:r>
              <a:rPr sz="1600" dirty="0">
                <a:latin typeface="Times New Roman"/>
                <a:cs typeface="Times New Roman"/>
              </a:rPr>
              <a:t>pengguna </a:t>
            </a:r>
            <a:r>
              <a:rPr sz="1600" spc="5" dirty="0">
                <a:latin typeface="Times New Roman"/>
                <a:cs typeface="Times New Roman"/>
              </a:rPr>
              <a:t>dapat </a:t>
            </a:r>
            <a:r>
              <a:rPr sz="1600" spc="10" dirty="0">
                <a:latin typeface="Times New Roman"/>
                <a:cs typeface="Times New Roman"/>
              </a:rPr>
              <a:t>dijalankan </a:t>
            </a:r>
            <a:r>
              <a:rPr sz="1600" spc="-5" dirty="0">
                <a:latin typeface="Times New Roman"/>
                <a:cs typeface="Times New Roman"/>
              </a:rPr>
              <a:t>secara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bersamaan.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2682" y="777367"/>
            <a:ext cx="1979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Struktur</a:t>
            </a:r>
            <a:r>
              <a:rPr sz="2400" spc="-55" dirty="0"/>
              <a:t> </a:t>
            </a:r>
            <a:r>
              <a:rPr sz="2400" spc="-10" dirty="0"/>
              <a:t>DMA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06804" y="1592656"/>
            <a:ext cx="7496809" cy="248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2770" algn="just">
              <a:lnSpc>
                <a:spcPct val="1438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Direct Memory Access </a:t>
            </a:r>
            <a:r>
              <a:rPr sz="1600" spc="-10" dirty="0">
                <a:latin typeface="Times New Roman"/>
                <a:cs typeface="Times New Roman"/>
              </a:rPr>
              <a:t>(</a:t>
            </a:r>
            <a:r>
              <a:rPr sz="1600" spc="-10" dirty="0" smtClean="0">
                <a:latin typeface="Times New Roman"/>
                <a:cs typeface="Times New Roman"/>
              </a:rPr>
              <a:t>DMA</a:t>
            </a:r>
            <a:r>
              <a:rPr sz="1600" spc="-10" dirty="0">
                <a:latin typeface="Times New Roman"/>
                <a:cs typeface="Times New Roman"/>
              </a:rPr>
              <a:t>) </a:t>
            </a:r>
            <a:r>
              <a:rPr sz="1600" spc="5" dirty="0">
                <a:latin typeface="Times New Roman"/>
                <a:cs typeface="Times New Roman"/>
              </a:rPr>
              <a:t>suatu </a:t>
            </a:r>
            <a:r>
              <a:rPr sz="1600" spc="-5" dirty="0">
                <a:latin typeface="Times New Roman"/>
                <a:cs typeface="Times New Roman"/>
              </a:rPr>
              <a:t>metoda </a:t>
            </a:r>
            <a:r>
              <a:rPr sz="1600" dirty="0">
                <a:latin typeface="Times New Roman"/>
                <a:cs typeface="Times New Roman"/>
              </a:rPr>
              <a:t>penanganan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spc="5" dirty="0">
                <a:latin typeface="Times New Roman"/>
                <a:cs typeface="Times New Roman"/>
              </a:rPr>
              <a:t>dimana </a:t>
            </a:r>
            <a:r>
              <a:rPr sz="1600" i="1" spc="5" dirty="0">
                <a:latin typeface="Times New Roman"/>
                <a:cs typeface="Times New Roman"/>
              </a:rPr>
              <a:t>device  </a:t>
            </a:r>
            <a:r>
              <a:rPr sz="1600" i="1" spc="5" dirty="0" smtClean="0">
                <a:latin typeface="Times New Roman"/>
                <a:cs typeface="Times New Roman"/>
              </a:rPr>
              <a:t>controller </a:t>
            </a:r>
            <a:r>
              <a:rPr sz="1600" dirty="0" err="1" smtClean="0">
                <a:latin typeface="Times New Roman"/>
                <a:cs typeface="Times New Roman"/>
              </a:rPr>
              <a:t>langsung</a:t>
            </a:r>
            <a:r>
              <a:rPr sz="1600" dirty="0" smtClean="0">
                <a:latin typeface="Times New Roman"/>
                <a:cs typeface="Times New Roman"/>
              </a:rPr>
              <a:t> </a:t>
            </a:r>
            <a:r>
              <a:rPr sz="1600" dirty="0" err="1" smtClean="0">
                <a:latin typeface="Times New Roman"/>
                <a:cs typeface="Times New Roman"/>
              </a:rPr>
              <a:t>berhubungan</a:t>
            </a:r>
            <a:r>
              <a:rPr sz="1600" dirty="0" smtClean="0">
                <a:latin typeface="Times New Roman"/>
                <a:cs typeface="Times New Roman"/>
              </a:rPr>
              <a:t> </a:t>
            </a:r>
            <a:r>
              <a:rPr sz="1600" spc="-5" dirty="0" err="1" smtClean="0">
                <a:latin typeface="Times New Roman"/>
                <a:cs typeface="Times New Roman"/>
              </a:rPr>
              <a:t>dengan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-5" dirty="0" err="1" smtClean="0">
                <a:latin typeface="Times New Roman"/>
                <a:cs typeface="Times New Roman"/>
              </a:rPr>
              <a:t>memori</a:t>
            </a:r>
            <a:r>
              <a:rPr sz="1600" spc="-5" dirty="0" smtClean="0">
                <a:latin typeface="Times New Roman"/>
                <a:cs typeface="Times New Roman"/>
              </a:rPr>
              <a:t> </a:t>
            </a:r>
            <a:r>
              <a:rPr sz="1600" spc="5" dirty="0" err="1" smtClean="0">
                <a:latin typeface="Times New Roman"/>
                <a:cs typeface="Times New Roman"/>
              </a:rPr>
              <a:t>tanpa</a:t>
            </a:r>
            <a:r>
              <a:rPr sz="1600" spc="5" dirty="0" smtClean="0">
                <a:latin typeface="Times New Roman"/>
                <a:cs typeface="Times New Roman"/>
              </a:rPr>
              <a:t> </a:t>
            </a:r>
            <a:r>
              <a:rPr sz="1600" spc="5" dirty="0" err="1" smtClean="0">
                <a:latin typeface="Times New Roman"/>
                <a:cs typeface="Times New Roman"/>
              </a:rPr>
              <a:t>campur</a:t>
            </a:r>
            <a:r>
              <a:rPr sz="1600" spc="5" dirty="0" smtClean="0">
                <a:latin typeface="Times New Roman"/>
                <a:cs typeface="Times New Roman"/>
              </a:rPr>
              <a:t> </a:t>
            </a:r>
            <a:r>
              <a:rPr sz="1600" dirty="0" err="1" smtClean="0">
                <a:latin typeface="Times New Roman"/>
                <a:cs typeface="Times New Roman"/>
              </a:rPr>
              <a:t>tangan</a:t>
            </a:r>
            <a:r>
              <a:rPr sz="1600" dirty="0" smtClean="0">
                <a:latin typeface="Times New Roman"/>
                <a:cs typeface="Times New Roman"/>
              </a:rPr>
              <a:t> CPU. </a:t>
            </a:r>
            <a:r>
              <a:rPr sz="1600" spc="-10" dirty="0" err="1" smtClean="0">
                <a:latin typeface="Times New Roman"/>
                <a:cs typeface="Times New Roman"/>
              </a:rPr>
              <a:t>Setelah</a:t>
            </a:r>
            <a:r>
              <a:rPr sz="1600" spc="-10" dirty="0" smtClean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men-  </a:t>
            </a:r>
            <a:r>
              <a:rPr sz="1600" spc="-5" dirty="0">
                <a:latin typeface="Times New Roman"/>
                <a:cs typeface="Times New Roman"/>
              </a:rPr>
              <a:t>set </a:t>
            </a:r>
            <a:r>
              <a:rPr sz="1600" i="1" spc="5" dirty="0">
                <a:latin typeface="Times New Roman"/>
                <a:cs typeface="Times New Roman"/>
              </a:rPr>
              <a:t>buffers, pointers,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i="1" spc="5" dirty="0">
                <a:latin typeface="Times New Roman"/>
                <a:cs typeface="Times New Roman"/>
              </a:rPr>
              <a:t>counters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dirty="0">
                <a:latin typeface="Times New Roman"/>
                <a:cs typeface="Times New Roman"/>
              </a:rPr>
              <a:t>perangkat </a:t>
            </a:r>
            <a:r>
              <a:rPr sz="1600" spc="-15" dirty="0">
                <a:latin typeface="Times New Roman"/>
                <a:cs typeface="Times New Roman"/>
              </a:rPr>
              <a:t>I/O, </a:t>
            </a:r>
            <a:r>
              <a:rPr sz="1600" i="1" spc="5" dirty="0">
                <a:latin typeface="Times New Roman"/>
                <a:cs typeface="Times New Roman"/>
              </a:rPr>
              <a:t>device controller </a:t>
            </a:r>
            <a:r>
              <a:rPr sz="1600" spc="-5" dirty="0">
                <a:latin typeface="Times New Roman"/>
                <a:cs typeface="Times New Roman"/>
              </a:rPr>
              <a:t>mentransfer blok 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dirty="0">
                <a:latin typeface="Times New Roman"/>
                <a:cs typeface="Times New Roman"/>
              </a:rPr>
              <a:t>langsung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dirty="0">
                <a:latin typeface="Times New Roman"/>
                <a:cs typeface="Times New Roman"/>
              </a:rPr>
              <a:t>penyimpanan </a:t>
            </a:r>
            <a:r>
              <a:rPr sz="1600" spc="5" dirty="0">
                <a:latin typeface="Times New Roman"/>
                <a:cs typeface="Times New Roman"/>
              </a:rPr>
              <a:t>tanpa campur </a:t>
            </a:r>
            <a:r>
              <a:rPr sz="1600" dirty="0">
                <a:latin typeface="Times New Roman"/>
                <a:cs typeface="Times New Roman"/>
              </a:rPr>
              <a:t>tangan CPU. DMA digunakan </a:t>
            </a:r>
            <a:r>
              <a:rPr sz="1600" spc="5" dirty="0">
                <a:latin typeface="Times New Roman"/>
                <a:cs typeface="Times New Roman"/>
              </a:rPr>
              <a:t>untuk  </a:t>
            </a:r>
            <a:r>
              <a:rPr sz="1600" dirty="0">
                <a:latin typeface="Times New Roman"/>
                <a:cs typeface="Times New Roman"/>
              </a:rPr>
              <a:t>perangkat </a:t>
            </a:r>
            <a:r>
              <a:rPr sz="1600" spc="-15" dirty="0">
                <a:latin typeface="Times New Roman"/>
                <a:cs typeface="Times New Roman"/>
              </a:rPr>
              <a:t>I/O </a:t>
            </a:r>
            <a:r>
              <a:rPr sz="1600" dirty="0">
                <a:latin typeface="Times New Roman"/>
                <a:cs typeface="Times New Roman"/>
              </a:rPr>
              <a:t>dengan kecepatan tinggi (mirip </a:t>
            </a:r>
            <a:r>
              <a:rPr sz="1600" spc="-5" dirty="0">
                <a:latin typeface="Times New Roman"/>
                <a:cs typeface="Times New Roman"/>
              </a:rPr>
              <a:t>dengan </a:t>
            </a:r>
            <a:r>
              <a:rPr sz="1600" dirty="0">
                <a:latin typeface="Times New Roman"/>
                <a:cs typeface="Times New Roman"/>
              </a:rPr>
              <a:t>kecepatan memori). </a:t>
            </a:r>
            <a:r>
              <a:rPr sz="1600" spc="-5" dirty="0">
                <a:latin typeface="Times New Roman"/>
                <a:cs typeface="Times New Roman"/>
              </a:rPr>
              <a:t>Hanya </a:t>
            </a:r>
            <a:r>
              <a:rPr sz="1600" dirty="0">
                <a:latin typeface="Times New Roman"/>
                <a:cs typeface="Times New Roman"/>
              </a:rPr>
              <a:t>terdapat  </a:t>
            </a:r>
            <a:r>
              <a:rPr sz="1600" spc="5" dirty="0">
                <a:latin typeface="Times New Roman"/>
                <a:cs typeface="Times New Roman"/>
              </a:rPr>
              <a:t>satu </a:t>
            </a:r>
            <a:r>
              <a:rPr sz="1600" dirty="0">
                <a:latin typeface="Times New Roman"/>
                <a:cs typeface="Times New Roman"/>
              </a:rPr>
              <a:t>interupsi setiap </a:t>
            </a:r>
            <a:r>
              <a:rPr sz="1600" spc="-5" dirty="0">
                <a:latin typeface="Times New Roman"/>
                <a:cs typeface="Times New Roman"/>
              </a:rPr>
              <a:t>blok, berbeda dengan </a:t>
            </a:r>
            <a:r>
              <a:rPr sz="1600" dirty="0">
                <a:latin typeface="Times New Roman"/>
                <a:cs typeface="Times New Roman"/>
              </a:rPr>
              <a:t>perangkat </a:t>
            </a:r>
            <a:r>
              <a:rPr sz="1600" spc="-5" dirty="0">
                <a:latin typeface="Times New Roman"/>
                <a:cs typeface="Times New Roman"/>
              </a:rPr>
              <a:t>yang mempunyai </a:t>
            </a:r>
            <a:r>
              <a:rPr sz="1600" dirty="0">
                <a:latin typeface="Times New Roman"/>
                <a:cs typeface="Times New Roman"/>
              </a:rPr>
              <a:t>kecepatan rendah  </a:t>
            </a:r>
            <a:r>
              <a:rPr sz="1600" spc="5" dirty="0">
                <a:latin typeface="Times New Roman"/>
                <a:cs typeface="Times New Roman"/>
              </a:rPr>
              <a:t>dimana </a:t>
            </a:r>
            <a:r>
              <a:rPr sz="1600" dirty="0">
                <a:latin typeface="Times New Roman"/>
                <a:cs typeface="Times New Roman"/>
              </a:rPr>
              <a:t>interupsi terjadi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dirty="0">
                <a:latin typeface="Times New Roman"/>
                <a:cs typeface="Times New Roman"/>
              </a:rPr>
              <a:t>setiap </a:t>
            </a:r>
            <a:r>
              <a:rPr sz="1600" spc="-5" dirty="0">
                <a:latin typeface="Times New Roman"/>
                <a:cs typeface="Times New Roman"/>
              </a:rPr>
              <a:t>byte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(word).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157" y="777367"/>
            <a:ext cx="348932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5" dirty="0"/>
              <a:t>Layanan Sistem</a:t>
            </a:r>
            <a:r>
              <a:rPr sz="2600" spc="-35" dirty="0"/>
              <a:t> </a:t>
            </a:r>
            <a:r>
              <a:rPr sz="2600" spc="-5" dirty="0"/>
              <a:t>Operasi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49604" y="1241628"/>
            <a:ext cx="7954009" cy="458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685" indent="457200" algn="just">
              <a:lnSpc>
                <a:spcPct val="1439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Sebuah sistem </a:t>
            </a:r>
            <a:r>
              <a:rPr sz="1600" spc="-5" dirty="0">
                <a:latin typeface="Times New Roman"/>
                <a:cs typeface="Times New Roman"/>
              </a:rPr>
              <a:t>operasi yang </a:t>
            </a:r>
            <a:r>
              <a:rPr sz="1600" spc="5" dirty="0">
                <a:latin typeface="Times New Roman"/>
                <a:cs typeface="Times New Roman"/>
              </a:rPr>
              <a:t>baik </a:t>
            </a:r>
            <a:r>
              <a:rPr sz="1600" dirty="0">
                <a:latin typeface="Times New Roman"/>
                <a:cs typeface="Times New Roman"/>
              </a:rPr>
              <a:t>menurut Tanenbaum harus memiliki </a:t>
            </a:r>
            <a:r>
              <a:rPr sz="1600" spc="-5" dirty="0">
                <a:latin typeface="Times New Roman"/>
                <a:cs typeface="Times New Roman"/>
              </a:rPr>
              <a:t>layanan sebagai  </a:t>
            </a:r>
            <a:r>
              <a:rPr sz="1600" dirty="0">
                <a:latin typeface="Times New Roman"/>
                <a:cs typeface="Times New Roman"/>
              </a:rPr>
              <a:t>berikut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241300" marR="17145" indent="-228600" algn="just">
              <a:lnSpc>
                <a:spcPts val="2760"/>
              </a:lnSpc>
              <a:spcBef>
                <a:spcPts val="234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Pembuatan program, </a:t>
            </a:r>
            <a:r>
              <a:rPr sz="1600" spc="-5" dirty="0">
                <a:latin typeface="Times New Roman"/>
                <a:cs typeface="Times New Roman"/>
              </a:rPr>
              <a:t>yaitu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menyediakan </a:t>
            </a:r>
            <a:r>
              <a:rPr sz="1600" dirty="0">
                <a:latin typeface="Times New Roman"/>
                <a:cs typeface="Times New Roman"/>
              </a:rPr>
              <a:t>fasilitas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spc="-5" dirty="0">
                <a:latin typeface="Times New Roman"/>
                <a:cs typeface="Times New Roman"/>
              </a:rPr>
              <a:t>layanan </a:t>
            </a:r>
            <a:r>
              <a:rPr sz="1600" spc="5" dirty="0">
                <a:latin typeface="Times New Roman"/>
                <a:cs typeface="Times New Roman"/>
              </a:rPr>
              <a:t>untuk  </a:t>
            </a:r>
            <a:r>
              <a:rPr sz="1600" dirty="0">
                <a:latin typeface="Times New Roman"/>
                <a:cs typeface="Times New Roman"/>
              </a:rPr>
              <a:t>membantu para </a:t>
            </a:r>
            <a:r>
              <a:rPr sz="1600" spc="-5" dirty="0">
                <a:latin typeface="Times New Roman"/>
                <a:cs typeface="Times New Roman"/>
              </a:rPr>
              <a:t>pemrogram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dirty="0">
                <a:latin typeface="Times New Roman"/>
                <a:cs typeface="Times New Roman"/>
              </a:rPr>
              <a:t>menulis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program</a:t>
            </a:r>
            <a:endParaRPr sz="16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10"/>
              </a:spcBef>
              <a:buFont typeface="Times New Roman"/>
              <a:buAutoNum type="arabicPeriod"/>
              <a:tabLst>
                <a:tab pos="241300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Eksekusi</a:t>
            </a:r>
            <a:r>
              <a:rPr sz="1600" b="1" spc="229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program,</a:t>
            </a:r>
            <a:r>
              <a:rPr sz="1600" b="1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yang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berarti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instruksi-instruksi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dan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data-data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harus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dimuat</a:t>
            </a:r>
            <a:r>
              <a:rPr sz="1600" spc="2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ke</a:t>
            </a:r>
            <a:r>
              <a:rPr sz="1600" spc="20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memori</a:t>
            </a:r>
            <a:endParaRPr sz="160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43700"/>
              </a:lnSpc>
            </a:pPr>
            <a:r>
              <a:rPr sz="1600" spc="5" dirty="0">
                <a:latin typeface="Times New Roman"/>
                <a:cs typeface="Times New Roman"/>
              </a:rPr>
              <a:t>utama </a:t>
            </a:r>
            <a:r>
              <a:rPr sz="1600" dirty="0">
                <a:latin typeface="Times New Roman"/>
                <a:cs typeface="Times New Roman"/>
              </a:rPr>
              <a:t>perangkat-parangkat </a:t>
            </a:r>
            <a:r>
              <a:rPr sz="1600" spc="5" dirty="0">
                <a:latin typeface="Times New Roman"/>
                <a:cs typeface="Times New Roman"/>
              </a:rPr>
              <a:t>masukan/ </a:t>
            </a:r>
            <a:r>
              <a:rPr sz="1600" spc="-5" dirty="0">
                <a:latin typeface="Times New Roman"/>
                <a:cs typeface="Times New Roman"/>
              </a:rPr>
              <a:t>keluaran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dirty="0">
                <a:latin typeface="Times New Roman"/>
                <a:cs typeface="Times New Roman"/>
              </a:rPr>
              <a:t>berkas harus </a:t>
            </a:r>
            <a:r>
              <a:rPr sz="1600" spc="5" dirty="0">
                <a:latin typeface="Times New Roman"/>
                <a:cs typeface="Times New Roman"/>
              </a:rPr>
              <a:t>di-inisialisasi, </a:t>
            </a:r>
            <a:r>
              <a:rPr sz="1600" spc="-5" dirty="0">
                <a:latin typeface="Times New Roman"/>
                <a:cs typeface="Times New Roman"/>
              </a:rPr>
              <a:t>serta </a:t>
            </a:r>
            <a:r>
              <a:rPr sz="1600" dirty="0">
                <a:latin typeface="Times New Roman"/>
                <a:cs typeface="Times New Roman"/>
              </a:rPr>
              <a:t>sumber-  </a:t>
            </a:r>
            <a:r>
              <a:rPr sz="1600" spc="-5" dirty="0">
                <a:latin typeface="Times New Roman"/>
                <a:cs typeface="Times New Roman"/>
              </a:rPr>
              <a:t>daya yang </a:t>
            </a:r>
            <a:r>
              <a:rPr sz="1600" spc="5" dirty="0">
                <a:latin typeface="Times New Roman"/>
                <a:cs typeface="Times New Roman"/>
              </a:rPr>
              <a:t>ada </a:t>
            </a:r>
            <a:r>
              <a:rPr sz="1600" dirty="0">
                <a:latin typeface="Times New Roman"/>
                <a:cs typeface="Times New Roman"/>
              </a:rPr>
              <a:t>harus </a:t>
            </a:r>
            <a:r>
              <a:rPr sz="1600" spc="5" dirty="0">
                <a:latin typeface="Times New Roman"/>
                <a:cs typeface="Times New Roman"/>
              </a:rPr>
              <a:t>disiapkan, </a:t>
            </a:r>
            <a:r>
              <a:rPr sz="1600" dirty="0">
                <a:latin typeface="Times New Roman"/>
                <a:cs typeface="Times New Roman"/>
              </a:rPr>
              <a:t>semua </a:t>
            </a:r>
            <a:r>
              <a:rPr sz="1600" spc="5" dirty="0">
                <a:latin typeface="Times New Roman"/>
                <a:cs typeface="Times New Roman"/>
              </a:rPr>
              <a:t>itu </a:t>
            </a:r>
            <a:r>
              <a:rPr sz="1600" dirty="0">
                <a:latin typeface="Times New Roman"/>
                <a:cs typeface="Times New Roman"/>
              </a:rPr>
              <a:t>harus </a:t>
            </a:r>
            <a:r>
              <a:rPr sz="1600" spc="5" dirty="0">
                <a:latin typeface="Times New Roman"/>
                <a:cs typeface="Times New Roman"/>
              </a:rPr>
              <a:t>di </a:t>
            </a:r>
            <a:r>
              <a:rPr sz="1600" dirty="0">
                <a:latin typeface="Times New Roman"/>
                <a:cs typeface="Times New Roman"/>
              </a:rPr>
              <a:t>tangani </a:t>
            </a:r>
            <a:r>
              <a:rPr sz="1600" spc="-10" dirty="0">
                <a:latin typeface="Times New Roman"/>
                <a:cs typeface="Times New Roman"/>
              </a:rPr>
              <a:t>oleh </a:t>
            </a:r>
            <a:r>
              <a:rPr sz="1600" dirty="0">
                <a:latin typeface="Times New Roman"/>
                <a:cs typeface="Times New Roman"/>
              </a:rPr>
              <a:t>sistem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operasi.</a:t>
            </a:r>
            <a:endParaRPr sz="1600">
              <a:latin typeface="Times New Roman"/>
              <a:cs typeface="Times New Roman"/>
            </a:endParaRPr>
          </a:p>
          <a:p>
            <a:pPr marL="241300" marR="16510" indent="-228600" algn="just">
              <a:lnSpc>
                <a:spcPct val="143800"/>
              </a:lnSpc>
              <a:spcBef>
                <a:spcPts val="5"/>
              </a:spcBef>
              <a:buFont typeface="Times New Roman"/>
              <a:buAutoNum type="arabicPeriod" startAt="3"/>
              <a:tabLst>
                <a:tab pos="241300" algn="l"/>
              </a:tabLst>
            </a:pPr>
            <a:r>
              <a:rPr sz="1600" b="1" dirty="0">
                <a:latin typeface="Times New Roman"/>
                <a:cs typeface="Times New Roman"/>
              </a:rPr>
              <a:t>Pengaksesan </a:t>
            </a:r>
            <a:r>
              <a:rPr sz="1600" b="1" spc="5" dirty="0">
                <a:latin typeface="Times New Roman"/>
                <a:cs typeface="Times New Roman"/>
              </a:rPr>
              <a:t>I/O </a:t>
            </a:r>
            <a:r>
              <a:rPr sz="1600" b="1" dirty="0">
                <a:latin typeface="Times New Roman"/>
                <a:cs typeface="Times New Roman"/>
              </a:rPr>
              <a:t>Device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artinya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dirty="0">
                <a:latin typeface="Times New Roman"/>
                <a:cs typeface="Times New Roman"/>
              </a:rPr>
              <a:t>harus mengambil alih </a:t>
            </a:r>
            <a:r>
              <a:rPr sz="1600" spc="-5" dirty="0">
                <a:latin typeface="Times New Roman"/>
                <a:cs typeface="Times New Roman"/>
              </a:rPr>
              <a:t>sejumlah </a:t>
            </a:r>
            <a:r>
              <a:rPr sz="1600" dirty="0">
                <a:latin typeface="Times New Roman"/>
                <a:cs typeface="Times New Roman"/>
              </a:rPr>
              <a:t>instruksi 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rumit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spc="-5" dirty="0">
                <a:latin typeface="Times New Roman"/>
                <a:cs typeface="Times New Roman"/>
              </a:rPr>
              <a:t>sinyal </a:t>
            </a:r>
            <a:r>
              <a:rPr sz="1600" dirty="0">
                <a:latin typeface="Times New Roman"/>
                <a:cs typeface="Times New Roman"/>
              </a:rPr>
              <a:t>kendali </a:t>
            </a:r>
            <a:r>
              <a:rPr sz="1600" spc="-5" dirty="0">
                <a:latin typeface="Times New Roman"/>
                <a:cs typeface="Times New Roman"/>
              </a:rPr>
              <a:t>menjengkelkan agar pemrogram </a:t>
            </a:r>
            <a:r>
              <a:rPr sz="1600" spc="5" dirty="0">
                <a:latin typeface="Times New Roman"/>
                <a:cs typeface="Times New Roman"/>
              </a:rPr>
              <a:t>dapat </a:t>
            </a:r>
            <a:r>
              <a:rPr sz="1600" dirty="0">
                <a:latin typeface="Times New Roman"/>
                <a:cs typeface="Times New Roman"/>
              </a:rPr>
              <a:t>berfikir </a:t>
            </a:r>
            <a:r>
              <a:rPr sz="1600" spc="-5" dirty="0">
                <a:latin typeface="Times New Roman"/>
                <a:cs typeface="Times New Roman"/>
              </a:rPr>
              <a:t>sederhana </a:t>
            </a:r>
            <a:r>
              <a:rPr sz="1600" spc="5" dirty="0">
                <a:latin typeface="Times New Roman"/>
                <a:cs typeface="Times New Roman"/>
              </a:rPr>
              <a:t>dan  </a:t>
            </a:r>
            <a:r>
              <a:rPr sz="1600" dirty="0">
                <a:latin typeface="Times New Roman"/>
                <a:cs typeface="Times New Roman"/>
              </a:rPr>
              <a:t>perangkat </a:t>
            </a:r>
            <a:r>
              <a:rPr sz="1600" spc="5" dirty="0">
                <a:latin typeface="Times New Roman"/>
                <a:cs typeface="Times New Roman"/>
              </a:rPr>
              <a:t>pun dapat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beroperasi</a:t>
            </a:r>
            <a:endParaRPr sz="1600">
              <a:latin typeface="Times New Roman"/>
              <a:cs typeface="Times New Roman"/>
            </a:endParaRPr>
          </a:p>
          <a:p>
            <a:pPr marL="241300" marR="9525" indent="-228600" algn="just">
              <a:lnSpc>
                <a:spcPct val="143200"/>
              </a:lnSpc>
              <a:spcBef>
                <a:spcPts val="35"/>
              </a:spcBef>
              <a:buFont typeface="Times New Roman"/>
              <a:buAutoNum type="arabicPeriod" startAt="3"/>
              <a:tabLst>
                <a:tab pos="241300" algn="l"/>
              </a:tabLst>
            </a:pPr>
            <a:r>
              <a:rPr sz="1600" b="1" dirty="0">
                <a:latin typeface="Times New Roman"/>
                <a:cs typeface="Times New Roman"/>
              </a:rPr>
              <a:t>Pengaksesan </a:t>
            </a:r>
            <a:r>
              <a:rPr sz="1600" b="1" spc="-5" dirty="0">
                <a:latin typeface="Times New Roman"/>
                <a:cs typeface="Times New Roman"/>
              </a:rPr>
              <a:t>terkendali </a:t>
            </a:r>
            <a:r>
              <a:rPr sz="1600" b="1" dirty="0">
                <a:latin typeface="Times New Roman"/>
                <a:cs typeface="Times New Roman"/>
              </a:rPr>
              <a:t>terhadap </a:t>
            </a:r>
            <a:r>
              <a:rPr sz="1600" b="1" spc="-10" dirty="0">
                <a:latin typeface="Times New Roman"/>
                <a:cs typeface="Times New Roman"/>
              </a:rPr>
              <a:t>berkas </a:t>
            </a:r>
            <a:r>
              <a:rPr sz="1600" b="1" dirty="0">
                <a:latin typeface="Times New Roman"/>
                <a:cs typeface="Times New Roman"/>
              </a:rPr>
              <a:t>pengaksesan </a:t>
            </a:r>
            <a:r>
              <a:rPr sz="1600" b="1" spc="-5" dirty="0">
                <a:latin typeface="Times New Roman"/>
                <a:cs typeface="Times New Roman"/>
              </a:rPr>
              <a:t>sistem, </a:t>
            </a:r>
            <a:r>
              <a:rPr sz="1600" b="1" spc="-10" dirty="0">
                <a:latin typeface="Times New Roman"/>
                <a:cs typeface="Times New Roman"/>
              </a:rPr>
              <a:t>deteksi </a:t>
            </a:r>
            <a:r>
              <a:rPr sz="1600" b="1" dirty="0">
                <a:latin typeface="Times New Roman"/>
                <a:cs typeface="Times New Roman"/>
              </a:rPr>
              <a:t>dan </a:t>
            </a:r>
            <a:r>
              <a:rPr sz="1600" b="1" spc="-5" dirty="0">
                <a:latin typeface="Times New Roman"/>
                <a:cs typeface="Times New Roman"/>
              </a:rPr>
              <a:t>pemberian  </a:t>
            </a:r>
            <a:r>
              <a:rPr sz="1600" b="1" dirty="0">
                <a:latin typeface="Times New Roman"/>
                <a:cs typeface="Times New Roman"/>
              </a:rPr>
              <a:t>tanggapan pada </a:t>
            </a:r>
            <a:r>
              <a:rPr sz="1600" b="1" spc="-5" dirty="0">
                <a:latin typeface="Times New Roman"/>
                <a:cs typeface="Times New Roman"/>
              </a:rPr>
              <a:t>kesalahan, </a:t>
            </a:r>
            <a:r>
              <a:rPr sz="1600" b="1" dirty="0">
                <a:latin typeface="Times New Roman"/>
                <a:cs typeface="Times New Roman"/>
              </a:rPr>
              <a:t>serta akunting</a:t>
            </a:r>
            <a:r>
              <a:rPr sz="160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yang artinya </a:t>
            </a:r>
            <a:r>
              <a:rPr sz="1600" dirty="0">
                <a:latin typeface="Times New Roman"/>
                <a:cs typeface="Times New Roman"/>
              </a:rPr>
              <a:t>disediakannya mekanisme </a:t>
            </a:r>
            <a:r>
              <a:rPr sz="1600" spc="-5" dirty="0">
                <a:latin typeface="Times New Roman"/>
                <a:cs typeface="Times New Roman"/>
              </a:rPr>
              <a:t>proteksi  </a:t>
            </a:r>
            <a:r>
              <a:rPr sz="1600" dirty="0">
                <a:latin typeface="Times New Roman"/>
                <a:cs typeface="Times New Roman"/>
              </a:rPr>
              <a:t>terhadap berkas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spc="-5" dirty="0">
                <a:latin typeface="Times New Roman"/>
                <a:cs typeface="Times New Roman"/>
              </a:rPr>
              <a:t>mengendalikan </a:t>
            </a:r>
            <a:r>
              <a:rPr sz="1600" dirty="0">
                <a:latin typeface="Times New Roman"/>
                <a:cs typeface="Times New Roman"/>
              </a:rPr>
              <a:t>pengaksesan terhadap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berkas.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1022426"/>
            <a:ext cx="7950834" cy="2830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3800"/>
              </a:lnSpc>
              <a:spcBef>
                <a:spcPts val="95"/>
              </a:spcBef>
              <a:buFont typeface="Times New Roman"/>
              <a:buAutoNum type="arabicPeriod" startAt="5"/>
              <a:tabLst>
                <a:tab pos="241300" algn="l"/>
              </a:tabLst>
            </a:pPr>
            <a:r>
              <a:rPr sz="1600" b="1" dirty="0">
                <a:latin typeface="Times New Roman"/>
                <a:cs typeface="Times New Roman"/>
              </a:rPr>
              <a:t>Pengaksesan </a:t>
            </a:r>
            <a:r>
              <a:rPr sz="1600" b="1" spc="-5" dirty="0">
                <a:latin typeface="Times New Roman"/>
                <a:cs typeface="Times New Roman"/>
              </a:rPr>
              <a:t>sistem</a:t>
            </a:r>
            <a:r>
              <a:rPr sz="1600" spc="-5" dirty="0">
                <a:latin typeface="Times New Roman"/>
                <a:cs typeface="Times New Roman"/>
              </a:rPr>
              <a:t>, artinya </a:t>
            </a:r>
            <a:r>
              <a:rPr sz="1600" spc="5" dirty="0">
                <a:latin typeface="Times New Roman"/>
                <a:cs typeface="Times New Roman"/>
              </a:rPr>
              <a:t>pada </a:t>
            </a:r>
            <a:r>
              <a:rPr sz="1600" dirty="0">
                <a:latin typeface="Times New Roman"/>
                <a:cs typeface="Times New Roman"/>
              </a:rPr>
              <a:t>pengaksesan digunakan bersama </a:t>
            </a:r>
            <a:r>
              <a:rPr sz="1600" i="1" dirty="0">
                <a:latin typeface="Times New Roman"/>
                <a:cs typeface="Times New Roman"/>
              </a:rPr>
              <a:t>(shared system)</a:t>
            </a:r>
            <a:r>
              <a:rPr sz="1600" dirty="0">
                <a:latin typeface="Times New Roman"/>
                <a:cs typeface="Times New Roman"/>
              </a:rPr>
              <a:t>. </a:t>
            </a:r>
            <a:r>
              <a:rPr sz="1600" spc="-5" dirty="0">
                <a:latin typeface="Times New Roman"/>
                <a:cs typeface="Times New Roman"/>
              </a:rPr>
              <a:t>Fungsi  </a:t>
            </a:r>
            <a:r>
              <a:rPr sz="1600" dirty="0">
                <a:latin typeface="Times New Roman"/>
                <a:cs typeface="Times New Roman"/>
              </a:rPr>
              <a:t>pengaksesan harus </a:t>
            </a:r>
            <a:r>
              <a:rPr sz="1600" spc="-5" dirty="0">
                <a:latin typeface="Times New Roman"/>
                <a:cs typeface="Times New Roman"/>
              </a:rPr>
              <a:t>menyediakan proteksi </a:t>
            </a:r>
            <a:r>
              <a:rPr sz="1600" dirty="0">
                <a:latin typeface="Times New Roman"/>
                <a:cs typeface="Times New Roman"/>
              </a:rPr>
              <a:t>terhadap </a:t>
            </a:r>
            <a:r>
              <a:rPr sz="1600" spc="-5" dirty="0">
                <a:latin typeface="Times New Roman"/>
                <a:cs typeface="Times New Roman"/>
              </a:rPr>
              <a:t>sejumlah </a:t>
            </a:r>
            <a:r>
              <a:rPr sz="1600" spc="5" dirty="0">
                <a:latin typeface="Times New Roman"/>
                <a:cs typeface="Times New Roman"/>
              </a:rPr>
              <a:t>sumber-daya dan data </a:t>
            </a:r>
            <a:r>
              <a:rPr sz="1600" dirty="0">
                <a:latin typeface="Times New Roman"/>
                <a:cs typeface="Times New Roman"/>
              </a:rPr>
              <a:t>dari  pemakai tak </a:t>
            </a:r>
            <a:r>
              <a:rPr sz="1600" spc="-5" dirty="0">
                <a:latin typeface="Times New Roman"/>
                <a:cs typeface="Times New Roman"/>
              </a:rPr>
              <a:t>terdistorsi serta menyelesaikan </a:t>
            </a:r>
            <a:r>
              <a:rPr sz="1600" dirty="0">
                <a:latin typeface="Times New Roman"/>
                <a:cs typeface="Times New Roman"/>
              </a:rPr>
              <a:t>konflik-konflik dalam perebutan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sumber-daya.</a:t>
            </a:r>
            <a:endParaRPr sz="16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43800"/>
              </a:lnSpc>
              <a:buFont typeface="Times New Roman"/>
              <a:buAutoNum type="arabicPeriod" startAt="5"/>
              <a:tabLst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Deteksi </a:t>
            </a:r>
            <a:r>
              <a:rPr sz="1600" b="1" dirty="0">
                <a:latin typeface="Times New Roman"/>
                <a:cs typeface="Times New Roman"/>
              </a:rPr>
              <a:t>dan </a:t>
            </a:r>
            <a:r>
              <a:rPr sz="1600" b="1" spc="-5" dirty="0">
                <a:latin typeface="Times New Roman"/>
                <a:cs typeface="Times New Roman"/>
              </a:rPr>
              <a:t>Pemberian </a:t>
            </a:r>
            <a:r>
              <a:rPr sz="1600" b="1" dirty="0">
                <a:latin typeface="Times New Roman"/>
                <a:cs typeface="Times New Roman"/>
              </a:rPr>
              <a:t>tanggapan pada </a:t>
            </a:r>
            <a:r>
              <a:rPr sz="1600" b="1" spc="5" dirty="0">
                <a:latin typeface="Times New Roman"/>
                <a:cs typeface="Times New Roman"/>
              </a:rPr>
              <a:t>kesalahan</a:t>
            </a:r>
            <a:r>
              <a:rPr sz="1600" spc="5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yaitu </a:t>
            </a:r>
            <a:r>
              <a:rPr sz="1600" spc="5" dirty="0">
                <a:latin typeface="Times New Roman"/>
                <a:cs typeface="Times New Roman"/>
              </a:rPr>
              <a:t>jika muncul </a:t>
            </a:r>
            <a:r>
              <a:rPr sz="1600" dirty="0">
                <a:latin typeface="Times New Roman"/>
                <a:cs typeface="Times New Roman"/>
              </a:rPr>
              <a:t>permasalahan  </a:t>
            </a:r>
            <a:r>
              <a:rPr sz="1600" spc="5" dirty="0">
                <a:latin typeface="Times New Roman"/>
                <a:cs typeface="Times New Roman"/>
              </a:rPr>
              <a:t>muncul pada </a:t>
            </a:r>
            <a:r>
              <a:rPr sz="1600" dirty="0">
                <a:latin typeface="Times New Roman"/>
                <a:cs typeface="Times New Roman"/>
              </a:rPr>
              <a:t>sistem komputer </a:t>
            </a:r>
            <a:r>
              <a:rPr sz="1600" spc="5" dirty="0">
                <a:latin typeface="Times New Roman"/>
                <a:cs typeface="Times New Roman"/>
              </a:rPr>
              <a:t>maka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dirty="0">
                <a:latin typeface="Times New Roman"/>
                <a:cs typeface="Times New Roman"/>
              </a:rPr>
              <a:t>harus memberikan tanggapan </a:t>
            </a:r>
            <a:r>
              <a:rPr sz="1600" spc="-5" dirty="0">
                <a:latin typeface="Times New Roman"/>
                <a:cs typeface="Times New Roman"/>
              </a:rPr>
              <a:t>yang  menjelaskan </a:t>
            </a:r>
            <a:r>
              <a:rPr sz="1600" dirty="0">
                <a:latin typeface="Times New Roman"/>
                <a:cs typeface="Times New Roman"/>
              </a:rPr>
              <a:t>kesalahan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terjadi </a:t>
            </a:r>
            <a:r>
              <a:rPr sz="1600" spc="-5" dirty="0">
                <a:latin typeface="Times New Roman"/>
                <a:cs typeface="Times New Roman"/>
              </a:rPr>
              <a:t>serta </a:t>
            </a:r>
            <a:r>
              <a:rPr sz="1600" dirty="0">
                <a:latin typeface="Times New Roman"/>
                <a:cs typeface="Times New Roman"/>
              </a:rPr>
              <a:t>dampaknya terhadap aplikasi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sedang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berjalan.</a:t>
            </a:r>
            <a:endParaRPr sz="160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143700"/>
              </a:lnSpc>
              <a:spcBef>
                <a:spcPts val="5"/>
              </a:spcBef>
              <a:buFont typeface="Times New Roman"/>
              <a:buAutoNum type="arabicPeriod" startAt="5"/>
              <a:tabLst>
                <a:tab pos="241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Akunting</a:t>
            </a:r>
            <a:r>
              <a:rPr sz="1600" spc="-10" dirty="0">
                <a:latin typeface="Times New Roman"/>
                <a:cs typeface="Times New Roman"/>
              </a:rPr>
              <a:t>, </a:t>
            </a:r>
            <a:r>
              <a:rPr sz="1600" spc="-5" dirty="0">
                <a:latin typeface="Times New Roman"/>
                <a:cs typeface="Times New Roman"/>
              </a:rPr>
              <a:t>yang artinya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yang </a:t>
            </a:r>
            <a:r>
              <a:rPr sz="1600" dirty="0">
                <a:latin typeface="Times New Roman"/>
                <a:cs typeface="Times New Roman"/>
              </a:rPr>
              <a:t>bagus mengumpulkan </a:t>
            </a:r>
            <a:r>
              <a:rPr sz="1600" spc="5" dirty="0">
                <a:latin typeface="Times New Roman"/>
                <a:cs typeface="Times New Roman"/>
              </a:rPr>
              <a:t>data </a:t>
            </a:r>
            <a:r>
              <a:rPr sz="1600" spc="10" dirty="0">
                <a:latin typeface="Times New Roman"/>
                <a:cs typeface="Times New Roman"/>
              </a:rPr>
              <a:t>statistik </a:t>
            </a:r>
            <a:r>
              <a:rPr sz="1600" dirty="0">
                <a:latin typeface="Times New Roman"/>
                <a:cs typeface="Times New Roman"/>
              </a:rPr>
              <a:t>penggunaan  </a:t>
            </a:r>
            <a:r>
              <a:rPr sz="1600" spc="-5" dirty="0">
                <a:latin typeface="Times New Roman"/>
                <a:cs typeface="Times New Roman"/>
              </a:rPr>
              <a:t>beragam sumber-daya </a:t>
            </a: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spc="-5" dirty="0">
                <a:latin typeface="Times New Roman"/>
                <a:cs typeface="Times New Roman"/>
              </a:rPr>
              <a:t>memonitor parameter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kinerja.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197" y="755726"/>
            <a:ext cx="29114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" dirty="0">
                <a:latin typeface="Times New Roman"/>
                <a:cs typeface="Times New Roman"/>
              </a:rPr>
              <a:t>Pendahuluan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2652" y="1954149"/>
            <a:ext cx="7484745" cy="228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305435" indent="-338455">
              <a:lnSpc>
                <a:spcPts val="351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2800" dirty="0">
                <a:latin typeface="Times New Roman"/>
                <a:cs typeface="Times New Roman"/>
              </a:rPr>
              <a:t>Sistem komputer </a:t>
            </a:r>
            <a:r>
              <a:rPr sz="2800" spc="-5" dirty="0">
                <a:latin typeface="Times New Roman"/>
                <a:cs typeface="Times New Roman"/>
              </a:rPr>
              <a:t>merupakan sistem yang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sering  </a:t>
            </a:r>
            <a:r>
              <a:rPr sz="2800" spc="-5" dirty="0">
                <a:latin typeface="Times New Roman"/>
                <a:cs typeface="Times New Roman"/>
              </a:rPr>
              <a:t>digunakan </a:t>
            </a:r>
            <a:r>
              <a:rPr sz="2800" dirty="0">
                <a:latin typeface="Times New Roman"/>
                <a:cs typeface="Times New Roman"/>
              </a:rPr>
              <a:t>dalam kehidupan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sehari-hari.</a:t>
            </a:r>
            <a:endParaRPr sz="28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114"/>
              </a:spcBef>
              <a:buChar char="•"/>
              <a:tabLst>
                <a:tab pos="350520" algn="l"/>
                <a:tab pos="351155" algn="l"/>
                <a:tab pos="1459230" algn="l"/>
                <a:tab pos="2530475" algn="l"/>
                <a:tab pos="4061460" algn="l"/>
                <a:tab pos="5370830" algn="l"/>
                <a:tab pos="6439535" algn="l"/>
              </a:tabLst>
            </a:pPr>
            <a:r>
              <a:rPr sz="2800" dirty="0">
                <a:latin typeface="Times New Roman"/>
                <a:cs typeface="Times New Roman"/>
              </a:rPr>
              <a:t>Dalam	sistem	komputer	</a:t>
            </a:r>
            <a:r>
              <a:rPr sz="2800" spc="-5" dirty="0">
                <a:latin typeface="Times New Roman"/>
                <a:cs typeface="Times New Roman"/>
              </a:rPr>
              <a:t>terdapat	sistem	operasi</a:t>
            </a:r>
            <a:endParaRPr sz="2800">
              <a:latin typeface="Times New Roman"/>
              <a:cs typeface="Times New Roman"/>
            </a:endParaRPr>
          </a:p>
          <a:p>
            <a:pPr marL="350520" marR="5080">
              <a:lnSpc>
                <a:spcPct val="108600"/>
              </a:lnSpc>
              <a:spcBef>
                <a:spcPts val="30"/>
              </a:spcBef>
            </a:pPr>
            <a:r>
              <a:rPr sz="2800" spc="-5" dirty="0">
                <a:latin typeface="Times New Roman"/>
                <a:cs typeface="Times New Roman"/>
              </a:rPr>
              <a:t>yang berfungsi sebagai </a:t>
            </a:r>
            <a:r>
              <a:rPr sz="2800" dirty="0">
                <a:latin typeface="Times New Roman"/>
                <a:cs typeface="Times New Roman"/>
              </a:rPr>
              <a:t>perantara </a:t>
            </a:r>
            <a:r>
              <a:rPr sz="2800" spc="-5" dirty="0">
                <a:latin typeface="Times New Roman"/>
                <a:cs typeface="Times New Roman"/>
              </a:rPr>
              <a:t>antara </a:t>
            </a:r>
            <a:r>
              <a:rPr sz="2800" dirty="0">
                <a:latin typeface="Times New Roman"/>
                <a:cs typeface="Times New Roman"/>
              </a:rPr>
              <a:t>user </a:t>
            </a:r>
            <a:r>
              <a:rPr sz="2800" spc="-5" dirty="0">
                <a:latin typeface="Times New Roman"/>
                <a:cs typeface="Times New Roman"/>
              </a:rPr>
              <a:t>dan  perangkat </a:t>
            </a:r>
            <a:r>
              <a:rPr sz="2800" dirty="0">
                <a:latin typeface="Times New Roman"/>
                <a:cs typeface="Times New Roman"/>
              </a:rPr>
              <a:t>komputer </a:t>
            </a:r>
            <a:r>
              <a:rPr sz="2800" spc="-5" dirty="0">
                <a:latin typeface="Times New Roman"/>
                <a:cs typeface="Times New Roman"/>
              </a:rPr>
              <a:t>itu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sendiri.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5" y="777367"/>
            <a:ext cx="308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Sejarah </a:t>
            </a:r>
            <a:r>
              <a:rPr sz="2400" dirty="0"/>
              <a:t>Sistem</a:t>
            </a:r>
            <a:r>
              <a:rPr sz="2400" spc="-75" dirty="0"/>
              <a:t> </a:t>
            </a:r>
            <a:r>
              <a:rPr sz="2400" spc="-5" dirty="0"/>
              <a:t>Operasi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9604" y="1198956"/>
            <a:ext cx="7952105" cy="458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4" indent="457200" algn="just">
              <a:lnSpc>
                <a:spcPct val="1439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Menurut Tanenbaum, sistem </a:t>
            </a:r>
            <a:r>
              <a:rPr sz="1600" spc="-5" dirty="0">
                <a:latin typeface="Times New Roman"/>
                <a:cs typeface="Times New Roman"/>
              </a:rPr>
              <a:t>operasi mengalami </a:t>
            </a:r>
            <a:r>
              <a:rPr sz="1600" dirty="0">
                <a:latin typeface="Times New Roman"/>
                <a:cs typeface="Times New Roman"/>
              </a:rPr>
              <a:t>perkembangan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sangat pesat, </a:t>
            </a:r>
            <a:r>
              <a:rPr sz="1600" spc="-5" dirty="0">
                <a:latin typeface="Times New Roman"/>
                <a:cs typeface="Times New Roman"/>
              </a:rPr>
              <a:t>yang  </a:t>
            </a:r>
            <a:r>
              <a:rPr sz="1600" spc="5" dirty="0">
                <a:latin typeface="Times New Roman"/>
                <a:cs typeface="Times New Roman"/>
              </a:rPr>
              <a:t>dapat </a:t>
            </a:r>
            <a:r>
              <a:rPr sz="1600" dirty="0">
                <a:latin typeface="Times New Roman"/>
                <a:cs typeface="Times New Roman"/>
              </a:rPr>
              <a:t>dibagi kedalam empat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generasi:</a:t>
            </a:r>
            <a:endParaRPr sz="16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241300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Generasi </a:t>
            </a:r>
            <a:r>
              <a:rPr sz="1600" b="1" spc="-5" dirty="0">
                <a:latin typeface="Times New Roman"/>
                <a:cs typeface="Times New Roman"/>
              </a:rPr>
              <a:t>Pertama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(1945-1955)</a:t>
            </a:r>
            <a:endParaRPr sz="1600">
              <a:latin typeface="Times New Roman"/>
              <a:cs typeface="Times New Roman"/>
            </a:endParaRPr>
          </a:p>
          <a:p>
            <a:pPr marL="12700" marR="6985" indent="457200" algn="just">
              <a:lnSpc>
                <a:spcPts val="2760"/>
              </a:lnSpc>
              <a:spcBef>
                <a:spcPts val="185"/>
              </a:spcBef>
            </a:pPr>
            <a:r>
              <a:rPr sz="1600" spc="-10" dirty="0">
                <a:latin typeface="Times New Roman"/>
                <a:cs typeface="Times New Roman"/>
              </a:rPr>
              <a:t>Generasi </a:t>
            </a:r>
            <a:r>
              <a:rPr sz="1600" dirty="0">
                <a:latin typeface="Times New Roman"/>
                <a:cs typeface="Times New Roman"/>
              </a:rPr>
              <a:t>pertama merupakan </a:t>
            </a:r>
            <a:r>
              <a:rPr sz="1600" spc="-5" dirty="0">
                <a:latin typeface="Times New Roman"/>
                <a:cs typeface="Times New Roman"/>
              </a:rPr>
              <a:t>awal </a:t>
            </a:r>
            <a:r>
              <a:rPr sz="1600" dirty="0">
                <a:latin typeface="Times New Roman"/>
                <a:cs typeface="Times New Roman"/>
              </a:rPr>
              <a:t>perkembangan sistem komputasi elektronik </a:t>
            </a:r>
            <a:r>
              <a:rPr sz="1600" spc="-5" dirty="0">
                <a:latin typeface="Times New Roman"/>
                <a:cs typeface="Times New Roman"/>
              </a:rPr>
              <a:t>sebagai  </a:t>
            </a:r>
            <a:r>
              <a:rPr sz="1600" dirty="0">
                <a:latin typeface="Times New Roman"/>
                <a:cs typeface="Times New Roman"/>
              </a:rPr>
              <a:t>pengganti sistem komputasi mekanik, hal </a:t>
            </a:r>
            <a:r>
              <a:rPr sz="1600" spc="5" dirty="0">
                <a:latin typeface="Times New Roman"/>
                <a:cs typeface="Times New Roman"/>
              </a:rPr>
              <a:t>itu </a:t>
            </a:r>
            <a:r>
              <a:rPr sz="1600" dirty="0">
                <a:latin typeface="Times New Roman"/>
                <a:cs typeface="Times New Roman"/>
              </a:rPr>
              <a:t>disebabkan kecepatan </a:t>
            </a:r>
            <a:r>
              <a:rPr sz="1600" spc="5" dirty="0">
                <a:latin typeface="Times New Roman"/>
                <a:cs typeface="Times New Roman"/>
              </a:rPr>
              <a:t>manusia untuk </a:t>
            </a:r>
            <a:r>
              <a:rPr sz="1600" dirty="0">
                <a:latin typeface="Times New Roman"/>
                <a:cs typeface="Times New Roman"/>
              </a:rPr>
              <a:t>menghitung  terbatas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dan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manusia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sangat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mudah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untuk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membuat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kecerobohan,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kekeliruan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bahkan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kesalahan.</a:t>
            </a:r>
            <a:endParaRPr sz="1600">
              <a:latin typeface="Times New Roman"/>
              <a:cs typeface="Times New Roman"/>
            </a:endParaRPr>
          </a:p>
          <a:p>
            <a:pPr marL="12700" marR="10160" algn="just">
              <a:lnSpc>
                <a:spcPts val="276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5" dirty="0">
                <a:latin typeface="Times New Roman"/>
                <a:cs typeface="Times New Roman"/>
              </a:rPr>
              <a:t>generasi </a:t>
            </a:r>
            <a:r>
              <a:rPr sz="1600" spc="5" dirty="0">
                <a:latin typeface="Times New Roman"/>
                <a:cs typeface="Times New Roman"/>
              </a:rPr>
              <a:t>ini </a:t>
            </a:r>
            <a:r>
              <a:rPr sz="1600" spc="-5" dirty="0">
                <a:latin typeface="Times New Roman"/>
                <a:cs typeface="Times New Roman"/>
              </a:rPr>
              <a:t>belum </a:t>
            </a:r>
            <a:r>
              <a:rPr sz="1600" spc="5" dirty="0">
                <a:latin typeface="Times New Roman"/>
                <a:cs typeface="Times New Roman"/>
              </a:rPr>
              <a:t>ada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operasi, </a:t>
            </a:r>
            <a:r>
              <a:rPr sz="1600" spc="5" dirty="0">
                <a:latin typeface="Times New Roman"/>
                <a:cs typeface="Times New Roman"/>
              </a:rPr>
              <a:t>maka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10" dirty="0">
                <a:latin typeface="Times New Roman"/>
                <a:cs typeface="Times New Roman"/>
              </a:rPr>
              <a:t>komputer </a:t>
            </a:r>
            <a:r>
              <a:rPr sz="1600" dirty="0">
                <a:latin typeface="Times New Roman"/>
                <a:cs typeface="Times New Roman"/>
              </a:rPr>
              <a:t>diberi instruksi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harus  dikerjakan </a:t>
            </a:r>
            <a:r>
              <a:rPr sz="1600" spc="-5" dirty="0">
                <a:latin typeface="Times New Roman"/>
                <a:cs typeface="Times New Roman"/>
              </a:rPr>
              <a:t>secara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langsung.</a:t>
            </a:r>
            <a:endParaRPr sz="16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241300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Generasi </a:t>
            </a:r>
            <a:r>
              <a:rPr sz="1600" b="1" dirty="0">
                <a:latin typeface="Times New Roman"/>
                <a:cs typeface="Times New Roman"/>
              </a:rPr>
              <a:t>Kedua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(1955-1965)</a:t>
            </a:r>
            <a:endParaRPr sz="1600">
              <a:latin typeface="Times New Roman"/>
              <a:cs typeface="Times New Roman"/>
            </a:endParaRPr>
          </a:p>
          <a:p>
            <a:pPr marL="12700" indent="457200" algn="just">
              <a:lnSpc>
                <a:spcPct val="100000"/>
              </a:lnSpc>
              <a:spcBef>
                <a:spcPts val="815"/>
              </a:spcBef>
            </a:pPr>
            <a:r>
              <a:rPr sz="1600" spc="-10" dirty="0">
                <a:latin typeface="Times New Roman"/>
                <a:cs typeface="Times New Roman"/>
              </a:rPr>
              <a:t>Generasi </a:t>
            </a:r>
            <a:r>
              <a:rPr sz="1600" dirty="0">
                <a:latin typeface="Times New Roman"/>
                <a:cs typeface="Times New Roman"/>
              </a:rPr>
              <a:t>kedua </a:t>
            </a:r>
            <a:r>
              <a:rPr sz="1600" spc="-5" dirty="0">
                <a:latin typeface="Times New Roman"/>
                <a:cs typeface="Times New Roman"/>
              </a:rPr>
              <a:t>memperkenalkan </a:t>
            </a:r>
            <a:r>
              <a:rPr sz="1600" spc="5" dirty="0">
                <a:latin typeface="Times New Roman"/>
                <a:cs typeface="Times New Roman"/>
              </a:rPr>
              <a:t>Batch </a:t>
            </a:r>
            <a:r>
              <a:rPr sz="1600" spc="-5" dirty="0">
                <a:latin typeface="Times New Roman"/>
                <a:cs typeface="Times New Roman"/>
              </a:rPr>
              <a:t>Processing </a:t>
            </a:r>
            <a:r>
              <a:rPr sz="1600" spc="-10" dirty="0">
                <a:latin typeface="Times New Roman"/>
                <a:cs typeface="Times New Roman"/>
              </a:rPr>
              <a:t>System, </a:t>
            </a:r>
            <a:r>
              <a:rPr sz="1600" spc="-5" dirty="0">
                <a:latin typeface="Times New Roman"/>
                <a:cs typeface="Times New Roman"/>
              </a:rPr>
              <a:t>yaitu Job yang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dikerjakan</a:t>
            </a:r>
            <a:endParaRPr sz="1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</a:pPr>
            <a:r>
              <a:rPr sz="1600" dirty="0">
                <a:latin typeface="Times New Roman"/>
                <a:cs typeface="Times New Roman"/>
              </a:rPr>
              <a:t>dalam </a:t>
            </a:r>
            <a:r>
              <a:rPr sz="1600" spc="5" dirty="0">
                <a:latin typeface="Times New Roman"/>
                <a:cs typeface="Times New Roman"/>
              </a:rPr>
              <a:t>satu </a:t>
            </a:r>
            <a:r>
              <a:rPr sz="1600" dirty="0">
                <a:latin typeface="Times New Roman"/>
                <a:cs typeface="Times New Roman"/>
              </a:rPr>
              <a:t>rangkaian, </a:t>
            </a:r>
            <a:r>
              <a:rPr sz="1600" spc="-5" dirty="0">
                <a:latin typeface="Times New Roman"/>
                <a:cs typeface="Times New Roman"/>
              </a:rPr>
              <a:t>lalu </a:t>
            </a:r>
            <a:r>
              <a:rPr sz="1600" dirty="0">
                <a:latin typeface="Times New Roman"/>
                <a:cs typeface="Times New Roman"/>
              </a:rPr>
              <a:t>dieksekusi </a:t>
            </a:r>
            <a:r>
              <a:rPr sz="1600" spc="-5" dirty="0">
                <a:latin typeface="Times New Roman"/>
                <a:cs typeface="Times New Roman"/>
              </a:rPr>
              <a:t>secara </a:t>
            </a:r>
            <a:r>
              <a:rPr sz="1600" dirty="0">
                <a:latin typeface="Times New Roman"/>
                <a:cs typeface="Times New Roman"/>
              </a:rPr>
              <a:t>berurutan. Pada </a:t>
            </a:r>
            <a:r>
              <a:rPr sz="1600" spc="-5" dirty="0">
                <a:latin typeface="Times New Roman"/>
                <a:cs typeface="Times New Roman"/>
              </a:rPr>
              <a:t>generasi </a:t>
            </a:r>
            <a:r>
              <a:rPr sz="1600" spc="5" dirty="0">
                <a:latin typeface="Times New Roman"/>
                <a:cs typeface="Times New Roman"/>
              </a:rPr>
              <a:t>ini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10" dirty="0">
                <a:latin typeface="Times New Roman"/>
                <a:cs typeface="Times New Roman"/>
              </a:rPr>
              <a:t>komputer </a:t>
            </a:r>
            <a:r>
              <a:rPr sz="1600" spc="-5" dirty="0">
                <a:latin typeface="Times New Roman"/>
                <a:cs typeface="Times New Roman"/>
              </a:rPr>
              <a:t>belum  </a:t>
            </a:r>
            <a:r>
              <a:rPr sz="1600" dirty="0">
                <a:latin typeface="Times New Roman"/>
                <a:cs typeface="Times New Roman"/>
              </a:rPr>
              <a:t>dilengkapi sistem </a:t>
            </a:r>
            <a:r>
              <a:rPr sz="1600" spc="-5" dirty="0">
                <a:latin typeface="Times New Roman"/>
                <a:cs typeface="Times New Roman"/>
              </a:rPr>
              <a:t>operasi, </a:t>
            </a:r>
            <a:r>
              <a:rPr sz="1600" dirty="0">
                <a:latin typeface="Times New Roman"/>
                <a:cs typeface="Times New Roman"/>
              </a:rPr>
              <a:t>tetapi </a:t>
            </a:r>
            <a:r>
              <a:rPr sz="1600" spc="-5" dirty="0">
                <a:latin typeface="Times New Roman"/>
                <a:cs typeface="Times New Roman"/>
              </a:rPr>
              <a:t>beberapa </a:t>
            </a:r>
            <a:r>
              <a:rPr sz="1600" dirty="0">
                <a:latin typeface="Times New Roman"/>
                <a:cs typeface="Times New Roman"/>
              </a:rPr>
              <a:t>fungsi sistem </a:t>
            </a:r>
            <a:r>
              <a:rPr sz="1600" spc="-5" dirty="0">
                <a:latin typeface="Times New Roman"/>
                <a:cs typeface="Times New Roman"/>
              </a:rPr>
              <a:t>operasi telah </a:t>
            </a:r>
            <a:r>
              <a:rPr sz="1600" dirty="0">
                <a:latin typeface="Times New Roman"/>
                <a:cs typeface="Times New Roman"/>
              </a:rPr>
              <a:t>ada, </a:t>
            </a:r>
            <a:r>
              <a:rPr sz="1600" spc="-5" dirty="0">
                <a:latin typeface="Times New Roman"/>
                <a:cs typeface="Times New Roman"/>
              </a:rPr>
              <a:t>contohnya </a:t>
            </a:r>
            <a:r>
              <a:rPr sz="1600" dirty="0">
                <a:latin typeface="Times New Roman"/>
                <a:cs typeface="Times New Roman"/>
              </a:rPr>
              <a:t>fungsi  sistem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dirty="0">
                <a:latin typeface="Times New Roman"/>
                <a:cs typeface="Times New Roman"/>
              </a:rPr>
              <a:t>ialah </a:t>
            </a:r>
            <a:r>
              <a:rPr sz="1600" b="1" spc="5" dirty="0">
                <a:latin typeface="Times New Roman"/>
                <a:cs typeface="Times New Roman"/>
              </a:rPr>
              <a:t>FMS </a:t>
            </a:r>
            <a:r>
              <a:rPr sz="1600" spc="5" dirty="0">
                <a:latin typeface="Times New Roman"/>
                <a:cs typeface="Times New Roman"/>
              </a:rPr>
              <a:t>dan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IBSYS</a:t>
            </a:r>
            <a:r>
              <a:rPr sz="1600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677240"/>
            <a:ext cx="7954645" cy="45783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15"/>
              </a:spcBef>
              <a:buAutoNum type="arabicPeriod" startAt="3"/>
              <a:tabLst>
                <a:tab pos="241300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Generasi Ketiga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(1965-1980)</a:t>
            </a:r>
            <a:endParaRPr sz="1600">
              <a:latin typeface="Times New Roman"/>
              <a:cs typeface="Times New Roman"/>
            </a:endParaRPr>
          </a:p>
          <a:p>
            <a:pPr marL="12700" marR="5080" indent="457200" algn="just">
              <a:lnSpc>
                <a:spcPts val="2760"/>
              </a:lnSpc>
              <a:spcBef>
                <a:spcPts val="210"/>
              </a:spcBef>
            </a:pP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5" dirty="0">
                <a:latin typeface="Times New Roman"/>
                <a:cs typeface="Times New Roman"/>
              </a:rPr>
              <a:t>generasi </a:t>
            </a:r>
            <a:r>
              <a:rPr sz="1600" spc="5" dirty="0">
                <a:latin typeface="Times New Roman"/>
                <a:cs typeface="Times New Roman"/>
              </a:rPr>
              <a:t>ini </a:t>
            </a:r>
            <a:r>
              <a:rPr sz="1600" dirty="0">
                <a:latin typeface="Times New Roman"/>
                <a:cs typeface="Times New Roman"/>
              </a:rPr>
              <a:t>perkembangan sistem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dirty="0">
                <a:latin typeface="Times New Roman"/>
                <a:cs typeface="Times New Roman"/>
              </a:rPr>
              <a:t>dikembangkan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spc="-10" dirty="0">
                <a:latin typeface="Times New Roman"/>
                <a:cs typeface="Times New Roman"/>
              </a:rPr>
              <a:t>melayani </a:t>
            </a:r>
            <a:r>
              <a:rPr sz="1600" spc="-5" dirty="0">
                <a:latin typeface="Times New Roman"/>
                <a:cs typeface="Times New Roman"/>
              </a:rPr>
              <a:t>banyak  </a:t>
            </a:r>
            <a:r>
              <a:rPr sz="1600" dirty="0">
                <a:latin typeface="Times New Roman"/>
                <a:cs typeface="Times New Roman"/>
              </a:rPr>
              <a:t>pemakai </a:t>
            </a:r>
            <a:r>
              <a:rPr sz="1600" spc="-5" dirty="0">
                <a:latin typeface="Times New Roman"/>
                <a:cs typeface="Times New Roman"/>
              </a:rPr>
              <a:t>sekaligus, </a:t>
            </a:r>
            <a:r>
              <a:rPr sz="1600" spc="5" dirty="0">
                <a:latin typeface="Times New Roman"/>
                <a:cs typeface="Times New Roman"/>
              </a:rPr>
              <a:t>dimana </a:t>
            </a:r>
            <a:r>
              <a:rPr sz="1600" dirty="0">
                <a:latin typeface="Times New Roman"/>
                <a:cs typeface="Times New Roman"/>
              </a:rPr>
              <a:t>para pemakai interaktif berkomunikasi </a:t>
            </a:r>
            <a:r>
              <a:rPr sz="1600" spc="-15" dirty="0">
                <a:latin typeface="Times New Roman"/>
                <a:cs typeface="Times New Roman"/>
              </a:rPr>
              <a:t>lewat </a:t>
            </a:r>
            <a:r>
              <a:rPr sz="1600" dirty="0">
                <a:latin typeface="Times New Roman"/>
                <a:cs typeface="Times New Roman"/>
              </a:rPr>
              <a:t>terminal </a:t>
            </a:r>
            <a:r>
              <a:rPr sz="1600" spc="-5" dirty="0">
                <a:latin typeface="Times New Roman"/>
                <a:cs typeface="Times New Roman"/>
              </a:rPr>
              <a:t>secara </a:t>
            </a:r>
            <a:r>
              <a:rPr sz="1600" spc="10" dirty="0">
                <a:latin typeface="Times New Roman"/>
                <a:cs typeface="Times New Roman"/>
              </a:rPr>
              <a:t>on-line  </a:t>
            </a:r>
            <a:r>
              <a:rPr sz="1600" spc="5" dirty="0">
                <a:latin typeface="Times New Roman"/>
                <a:cs typeface="Times New Roman"/>
              </a:rPr>
              <a:t>ke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komputer,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maka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sistem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operasi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menjadi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multi-user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(di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gunakan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banyak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pengguna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sekaligus)</a:t>
            </a:r>
            <a:endParaRPr sz="16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r>
              <a:rPr sz="1600" spc="5" dirty="0">
                <a:latin typeface="Times New Roman"/>
                <a:cs typeface="Times New Roman"/>
              </a:rPr>
              <a:t>dan </a:t>
            </a:r>
            <a:r>
              <a:rPr sz="1600" dirty="0">
                <a:latin typeface="Times New Roman"/>
                <a:cs typeface="Times New Roman"/>
              </a:rPr>
              <a:t>multi-programming </a:t>
            </a:r>
            <a:r>
              <a:rPr sz="1600" spc="-10" dirty="0">
                <a:latin typeface="Times New Roman"/>
                <a:cs typeface="Times New Roman"/>
              </a:rPr>
              <a:t>(melayani </a:t>
            </a:r>
            <a:r>
              <a:rPr sz="1600" spc="-5" dirty="0">
                <a:latin typeface="Times New Roman"/>
                <a:cs typeface="Times New Roman"/>
              </a:rPr>
              <a:t>banyak program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sekaligus).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19710" indent="-207645" algn="just">
              <a:lnSpc>
                <a:spcPct val="100000"/>
              </a:lnSpc>
              <a:spcBef>
                <a:spcPts val="1535"/>
              </a:spcBef>
              <a:buFont typeface="Times New Roman"/>
              <a:buAutoNum type="arabicPeriod" startAt="4"/>
              <a:tabLst>
                <a:tab pos="220345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Generasi </a:t>
            </a:r>
            <a:r>
              <a:rPr sz="1600" b="1" dirty="0">
                <a:latin typeface="Times New Roman"/>
                <a:cs typeface="Times New Roman"/>
              </a:rPr>
              <a:t>Keempat (Pasca </a:t>
            </a:r>
            <a:r>
              <a:rPr sz="1600" b="1" spc="5" dirty="0">
                <a:latin typeface="Times New Roman"/>
                <a:cs typeface="Times New Roman"/>
              </a:rPr>
              <a:t>1980 </a:t>
            </a:r>
            <a:r>
              <a:rPr sz="1600" b="1" dirty="0">
                <a:latin typeface="Times New Roman"/>
                <a:cs typeface="Times New Roman"/>
              </a:rPr>
              <a:t>-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an)</a:t>
            </a:r>
            <a:endParaRPr sz="1600">
              <a:latin typeface="Times New Roman"/>
              <a:cs typeface="Times New Roman"/>
            </a:endParaRPr>
          </a:p>
          <a:p>
            <a:pPr marL="12700" marR="7620" indent="457200" algn="just">
              <a:lnSpc>
                <a:spcPct val="143800"/>
              </a:lnSpc>
            </a:pPr>
            <a:r>
              <a:rPr sz="1600" spc="-10" dirty="0">
                <a:latin typeface="Times New Roman"/>
                <a:cs typeface="Times New Roman"/>
              </a:rPr>
              <a:t>Dewasa </a:t>
            </a:r>
            <a:r>
              <a:rPr sz="1600" spc="5" dirty="0">
                <a:latin typeface="Times New Roman"/>
                <a:cs typeface="Times New Roman"/>
              </a:rPr>
              <a:t>ini, </a:t>
            </a:r>
            <a:r>
              <a:rPr sz="1600" dirty="0">
                <a:latin typeface="Times New Roman"/>
                <a:cs typeface="Times New Roman"/>
              </a:rPr>
              <a:t>sistem </a:t>
            </a:r>
            <a:r>
              <a:rPr sz="1600" spc="-5" dirty="0">
                <a:latin typeface="Times New Roman"/>
                <a:cs typeface="Times New Roman"/>
              </a:rPr>
              <a:t>operasi </a:t>
            </a:r>
            <a:r>
              <a:rPr sz="1600" dirty="0">
                <a:latin typeface="Times New Roman"/>
                <a:cs typeface="Times New Roman"/>
              </a:rPr>
              <a:t>dipergunakan </a:t>
            </a:r>
            <a:r>
              <a:rPr sz="1600" spc="5" dirty="0">
                <a:latin typeface="Times New Roman"/>
                <a:cs typeface="Times New Roman"/>
              </a:rPr>
              <a:t>untuk </a:t>
            </a:r>
            <a:r>
              <a:rPr sz="1600" dirty="0">
                <a:latin typeface="Times New Roman"/>
                <a:cs typeface="Times New Roman"/>
              </a:rPr>
              <a:t>jaringan komputer </a:t>
            </a:r>
            <a:r>
              <a:rPr sz="1600" spc="5" dirty="0">
                <a:latin typeface="Times New Roman"/>
                <a:cs typeface="Times New Roman"/>
              </a:rPr>
              <a:t>dimana </a:t>
            </a:r>
            <a:r>
              <a:rPr sz="1600" dirty="0">
                <a:latin typeface="Times New Roman"/>
                <a:cs typeface="Times New Roman"/>
              </a:rPr>
              <a:t>pemakai  </a:t>
            </a:r>
            <a:r>
              <a:rPr sz="1600" spc="-5" dirty="0">
                <a:latin typeface="Times New Roman"/>
                <a:cs typeface="Times New Roman"/>
              </a:rPr>
              <a:t>menyadari </a:t>
            </a:r>
            <a:r>
              <a:rPr sz="1600" dirty="0">
                <a:latin typeface="Times New Roman"/>
                <a:cs typeface="Times New Roman"/>
              </a:rPr>
              <a:t>keberadaan komputer-komputer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saling terhubung </a:t>
            </a:r>
            <a:r>
              <a:rPr sz="1600" spc="5" dirty="0">
                <a:latin typeface="Times New Roman"/>
                <a:cs typeface="Times New Roman"/>
              </a:rPr>
              <a:t>satu </a:t>
            </a:r>
            <a:r>
              <a:rPr sz="1600" dirty="0">
                <a:latin typeface="Times New Roman"/>
                <a:cs typeface="Times New Roman"/>
              </a:rPr>
              <a:t>sama </a:t>
            </a:r>
            <a:r>
              <a:rPr sz="1600" spc="-5" dirty="0">
                <a:latin typeface="Times New Roman"/>
                <a:cs typeface="Times New Roman"/>
              </a:rPr>
              <a:t>lainnya. </a:t>
            </a:r>
            <a:r>
              <a:rPr sz="1600" dirty="0">
                <a:latin typeface="Times New Roman"/>
                <a:cs typeface="Times New Roman"/>
              </a:rPr>
              <a:t>Pada masa  </a:t>
            </a:r>
            <a:r>
              <a:rPr sz="1600" spc="5" dirty="0">
                <a:latin typeface="Times New Roman"/>
                <a:cs typeface="Times New Roman"/>
              </a:rPr>
              <a:t>ini </a:t>
            </a:r>
            <a:r>
              <a:rPr sz="1600" dirty="0">
                <a:latin typeface="Times New Roman"/>
                <a:cs typeface="Times New Roman"/>
              </a:rPr>
              <a:t>para pengguna juga </a:t>
            </a:r>
            <a:r>
              <a:rPr sz="1600" spc="-5" dirty="0">
                <a:latin typeface="Times New Roman"/>
                <a:cs typeface="Times New Roman"/>
              </a:rPr>
              <a:t>telah </a:t>
            </a:r>
            <a:r>
              <a:rPr sz="1600" dirty="0">
                <a:latin typeface="Times New Roman"/>
                <a:cs typeface="Times New Roman"/>
              </a:rPr>
              <a:t>dinyamankan </a:t>
            </a:r>
            <a:r>
              <a:rPr sz="1600" spc="-5" dirty="0">
                <a:latin typeface="Times New Roman"/>
                <a:cs typeface="Times New Roman"/>
              </a:rPr>
              <a:t>dengan </a:t>
            </a:r>
            <a:r>
              <a:rPr sz="1600" dirty="0">
                <a:latin typeface="Times New Roman"/>
                <a:cs typeface="Times New Roman"/>
              </a:rPr>
              <a:t>Graphical </a:t>
            </a:r>
            <a:r>
              <a:rPr sz="1600" spc="-5" dirty="0">
                <a:latin typeface="Times New Roman"/>
                <a:cs typeface="Times New Roman"/>
              </a:rPr>
              <a:t>User </a:t>
            </a:r>
            <a:r>
              <a:rPr sz="1600" dirty="0">
                <a:latin typeface="Times New Roman"/>
                <a:cs typeface="Times New Roman"/>
              </a:rPr>
              <a:t>Interface </a:t>
            </a:r>
            <a:r>
              <a:rPr sz="1600" spc="-5" dirty="0">
                <a:latin typeface="Times New Roman"/>
                <a:cs typeface="Times New Roman"/>
              </a:rPr>
              <a:t>yaitu </a:t>
            </a:r>
            <a:r>
              <a:rPr sz="1600" spc="5" dirty="0">
                <a:latin typeface="Times New Roman"/>
                <a:cs typeface="Times New Roman"/>
              </a:rPr>
              <a:t>antar-muka  </a:t>
            </a:r>
            <a:r>
              <a:rPr sz="1600" dirty="0">
                <a:latin typeface="Times New Roman"/>
                <a:cs typeface="Times New Roman"/>
              </a:rPr>
              <a:t>komputer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berbasis </a:t>
            </a:r>
            <a:r>
              <a:rPr sz="1600" spc="-5" dirty="0">
                <a:latin typeface="Times New Roman"/>
                <a:cs typeface="Times New Roman"/>
              </a:rPr>
              <a:t>grafis yang </a:t>
            </a:r>
            <a:r>
              <a:rPr sz="1600" dirty="0">
                <a:latin typeface="Times New Roman"/>
                <a:cs typeface="Times New Roman"/>
              </a:rPr>
              <a:t>sangat nyaman, </a:t>
            </a:r>
            <a:r>
              <a:rPr sz="1600" spc="5" dirty="0">
                <a:latin typeface="Times New Roman"/>
                <a:cs typeface="Times New Roman"/>
              </a:rPr>
              <a:t>pada </a:t>
            </a:r>
            <a:r>
              <a:rPr sz="1600" dirty="0">
                <a:latin typeface="Times New Roman"/>
                <a:cs typeface="Times New Roman"/>
              </a:rPr>
              <a:t>masa </a:t>
            </a:r>
            <a:r>
              <a:rPr sz="1600" spc="5" dirty="0">
                <a:latin typeface="Times New Roman"/>
                <a:cs typeface="Times New Roman"/>
              </a:rPr>
              <a:t>ini </a:t>
            </a:r>
            <a:r>
              <a:rPr sz="1600" dirty="0">
                <a:latin typeface="Times New Roman"/>
                <a:cs typeface="Times New Roman"/>
              </a:rPr>
              <a:t>juga dimulai </a:t>
            </a:r>
            <a:r>
              <a:rPr sz="1600" spc="-10" dirty="0">
                <a:latin typeface="Times New Roman"/>
                <a:cs typeface="Times New Roman"/>
              </a:rPr>
              <a:t>era </a:t>
            </a:r>
            <a:r>
              <a:rPr sz="1600" dirty="0">
                <a:latin typeface="Times New Roman"/>
                <a:cs typeface="Times New Roman"/>
              </a:rPr>
              <a:t>komputasi  </a:t>
            </a:r>
            <a:r>
              <a:rPr sz="1600" spc="-5" dirty="0">
                <a:latin typeface="Times New Roman"/>
                <a:cs typeface="Times New Roman"/>
              </a:rPr>
              <a:t>tersebar </a:t>
            </a:r>
            <a:r>
              <a:rPr sz="1600" spc="5" dirty="0">
                <a:latin typeface="Times New Roman"/>
                <a:cs typeface="Times New Roman"/>
              </a:rPr>
              <a:t>dimana komputasi-komputasi tidak </a:t>
            </a:r>
            <a:r>
              <a:rPr sz="1600" spc="-5" dirty="0">
                <a:latin typeface="Times New Roman"/>
                <a:cs typeface="Times New Roman"/>
              </a:rPr>
              <a:t>lagi </a:t>
            </a:r>
            <a:r>
              <a:rPr sz="1600" dirty="0">
                <a:latin typeface="Times New Roman"/>
                <a:cs typeface="Times New Roman"/>
              </a:rPr>
              <a:t>berpusat </a:t>
            </a:r>
            <a:r>
              <a:rPr sz="1600" spc="5" dirty="0">
                <a:latin typeface="Times New Roman"/>
                <a:cs typeface="Times New Roman"/>
              </a:rPr>
              <a:t>di satu titik, </a:t>
            </a:r>
            <a:r>
              <a:rPr sz="1600" dirty="0">
                <a:latin typeface="Times New Roman"/>
                <a:cs typeface="Times New Roman"/>
              </a:rPr>
              <a:t>tetapi dipecah dibanyak  komputer </a:t>
            </a:r>
            <a:r>
              <a:rPr sz="1600" spc="-5" dirty="0">
                <a:latin typeface="Times New Roman"/>
                <a:cs typeface="Times New Roman"/>
              </a:rPr>
              <a:t>sehingga </a:t>
            </a:r>
            <a:r>
              <a:rPr sz="1600" dirty="0">
                <a:latin typeface="Times New Roman"/>
                <a:cs typeface="Times New Roman"/>
              </a:rPr>
              <a:t>tercapai kinerja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spc="5" dirty="0">
                <a:latin typeface="Times New Roman"/>
                <a:cs typeface="Times New Roman"/>
              </a:rPr>
              <a:t>lebih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baik.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604" y="773938"/>
            <a:ext cx="7952740" cy="1122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200" spc="-5" dirty="0"/>
              <a:t>PENGENALAN DASAR </a:t>
            </a:r>
            <a:r>
              <a:rPr sz="2200" dirty="0"/>
              <a:t>SISTEM </a:t>
            </a:r>
            <a:r>
              <a:rPr sz="2200" spc="-5" dirty="0"/>
              <a:t>KOMPUTER</a:t>
            </a:r>
            <a:endParaRPr sz="2200"/>
          </a:p>
          <a:p>
            <a:pPr marL="12700" marR="5080" indent="457200">
              <a:lnSpc>
                <a:spcPct val="143900"/>
              </a:lnSpc>
              <a:spcBef>
                <a:spcPts val="459"/>
              </a:spcBef>
            </a:pPr>
            <a:r>
              <a:rPr sz="1600" b="0" dirty="0">
                <a:latin typeface="Times New Roman"/>
                <a:cs typeface="Times New Roman"/>
              </a:rPr>
              <a:t>Dasar </a:t>
            </a:r>
            <a:r>
              <a:rPr sz="1600" b="0" spc="-5" dirty="0">
                <a:latin typeface="Times New Roman"/>
                <a:cs typeface="Times New Roman"/>
              </a:rPr>
              <a:t>sistem komputer merupakan pengenalan dasar </a:t>
            </a:r>
            <a:r>
              <a:rPr sz="1600" b="0" i="1" spc="-5" dirty="0">
                <a:latin typeface="Times New Roman"/>
                <a:cs typeface="Times New Roman"/>
              </a:rPr>
              <a:t>Operating System </a:t>
            </a:r>
            <a:r>
              <a:rPr sz="1600" b="0" dirty="0">
                <a:latin typeface="Times New Roman"/>
                <a:cs typeface="Times New Roman"/>
              </a:rPr>
              <a:t>, </a:t>
            </a:r>
            <a:r>
              <a:rPr sz="1600" b="0" spc="-5" dirty="0">
                <a:latin typeface="Times New Roman"/>
                <a:cs typeface="Times New Roman"/>
              </a:rPr>
              <a:t>dimana struktur  </a:t>
            </a:r>
            <a:r>
              <a:rPr sz="1600" b="0" dirty="0">
                <a:latin typeface="Times New Roman"/>
                <a:cs typeface="Times New Roman"/>
              </a:rPr>
              <a:t>sistem </a:t>
            </a:r>
            <a:r>
              <a:rPr sz="1600" b="0" spc="-5" dirty="0">
                <a:latin typeface="Times New Roman"/>
                <a:cs typeface="Times New Roman"/>
              </a:rPr>
              <a:t>komputer itu sendiri </a:t>
            </a:r>
            <a:r>
              <a:rPr sz="1600" b="0" spc="-10" dirty="0">
                <a:latin typeface="Times New Roman"/>
                <a:cs typeface="Times New Roman"/>
              </a:rPr>
              <a:t>diantaranya</a:t>
            </a:r>
            <a:r>
              <a:rPr sz="1600" b="0" spc="-15" dirty="0">
                <a:latin typeface="Times New Roman"/>
                <a:cs typeface="Times New Roman"/>
              </a:rPr>
              <a:t> </a:t>
            </a:r>
            <a:r>
              <a:rPr sz="1600" b="0" dirty="0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5735" y="1997659"/>
            <a:ext cx="5054600" cy="31788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40"/>
              </a:spcBef>
              <a:buFont typeface="Wingdings"/>
              <a:buChar char=""/>
              <a:tabLst>
                <a:tab pos="241300" algn="l"/>
              </a:tabLst>
            </a:pPr>
            <a:r>
              <a:rPr sz="1600" b="1" i="1" spc="-5" dirty="0">
                <a:latin typeface="Times New Roman"/>
                <a:cs typeface="Times New Roman"/>
              </a:rPr>
              <a:t>Hardware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Menyediakan </a:t>
            </a:r>
            <a:r>
              <a:rPr sz="1600" spc="-10" dirty="0">
                <a:latin typeface="Times New Roman"/>
                <a:cs typeface="Times New Roman"/>
              </a:rPr>
              <a:t>sumber </a:t>
            </a:r>
            <a:r>
              <a:rPr sz="1600" spc="-5" dirty="0">
                <a:latin typeface="Times New Roman"/>
                <a:cs typeface="Times New Roman"/>
              </a:rPr>
              <a:t>daya komputasi berupa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5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Prosesor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Motherboard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Memori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VGA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Card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Sound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Card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Network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44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Perangkat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Masukan</a:t>
            </a:r>
            <a:endParaRPr sz="1600">
              <a:latin typeface="Times New Roman"/>
              <a:cs typeface="Times New Roman"/>
            </a:endParaRPr>
          </a:p>
          <a:p>
            <a:pPr marL="984885" lvl="1" indent="-229235">
              <a:lnSpc>
                <a:spcPct val="100000"/>
              </a:lnSpc>
              <a:spcBef>
                <a:spcPts val="815"/>
              </a:spcBef>
              <a:buFont typeface="Wingdings"/>
              <a:buChar char=""/>
              <a:tabLst>
                <a:tab pos="985519" algn="l"/>
              </a:tabLst>
            </a:pPr>
            <a:r>
              <a:rPr sz="1600" spc="-5" dirty="0">
                <a:latin typeface="Times New Roman"/>
                <a:cs typeface="Times New Roman"/>
              </a:rPr>
              <a:t>Perangkat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Keluaran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5735" y="671144"/>
            <a:ext cx="7268209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 algn="just">
              <a:lnSpc>
                <a:spcPct val="143800"/>
              </a:lnSpc>
              <a:spcBef>
                <a:spcPts val="100"/>
              </a:spcBef>
              <a:buFont typeface="Wingdings"/>
              <a:buChar char=""/>
              <a:tabLst>
                <a:tab pos="241300" algn="l"/>
              </a:tabLst>
            </a:pPr>
            <a:r>
              <a:rPr sz="1600" b="1" i="1" spc="-5" dirty="0">
                <a:latin typeface="Times New Roman"/>
                <a:cs typeface="Times New Roman"/>
              </a:rPr>
              <a:t>Software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Menentukan solusi tiap permasalahan yang ditemukan dengan  menggunakan sumber daya yang </a:t>
            </a:r>
            <a:r>
              <a:rPr sz="1600" spc="5" dirty="0">
                <a:latin typeface="Times New Roman"/>
                <a:cs typeface="Times New Roman"/>
              </a:rPr>
              <a:t>ada </a:t>
            </a:r>
            <a:r>
              <a:rPr sz="1600" dirty="0">
                <a:latin typeface="Times New Roman"/>
                <a:cs typeface="Times New Roman"/>
              </a:rPr>
              <a:t>pada </a:t>
            </a:r>
            <a:r>
              <a:rPr sz="1600" spc="-5" dirty="0">
                <a:latin typeface="Times New Roman"/>
                <a:cs typeface="Times New Roman"/>
              </a:rPr>
              <a:t>perangkat komputer. </a:t>
            </a:r>
            <a:r>
              <a:rPr sz="1600" spc="10" dirty="0">
                <a:latin typeface="Times New Roman"/>
                <a:cs typeface="Times New Roman"/>
              </a:rPr>
              <a:t>Contoh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i="1" dirty="0">
                <a:latin typeface="Times New Roman"/>
                <a:cs typeface="Times New Roman"/>
              </a:rPr>
              <a:t>compiler,  </a:t>
            </a:r>
            <a:r>
              <a:rPr sz="1600" i="1" spc="-5" dirty="0">
                <a:latin typeface="Times New Roman"/>
                <a:cs typeface="Times New Roman"/>
              </a:rPr>
              <a:t>web browser, video game, database </a:t>
            </a:r>
            <a:r>
              <a:rPr sz="1600" i="1" spc="-10" dirty="0">
                <a:latin typeface="Times New Roman"/>
                <a:cs typeface="Times New Roman"/>
              </a:rPr>
              <a:t>system, word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processor.</a:t>
            </a:r>
            <a:endParaRPr sz="16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840"/>
              </a:spcBef>
              <a:buFont typeface="Wingdings"/>
              <a:buChar char=""/>
              <a:tabLst>
                <a:tab pos="241300" algn="l"/>
              </a:tabLst>
            </a:pPr>
            <a:r>
              <a:rPr sz="1600" b="1" i="1" spc="-5" dirty="0">
                <a:latin typeface="Times New Roman"/>
                <a:cs typeface="Times New Roman"/>
              </a:rPr>
              <a:t>Operating-System </a:t>
            </a:r>
            <a:r>
              <a:rPr sz="1600" dirty="0">
                <a:latin typeface="Times New Roman"/>
                <a:cs typeface="Times New Roman"/>
              </a:rPr>
              <a:t>: </a:t>
            </a:r>
            <a:r>
              <a:rPr sz="1600" spc="-5" dirty="0">
                <a:latin typeface="Times New Roman"/>
                <a:cs typeface="Times New Roman"/>
              </a:rPr>
              <a:t>Mengendalikan dan mengkoordinasikan penggunaan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hardware</a:t>
            </a:r>
            <a:endParaRPr sz="160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840"/>
              </a:spcBef>
            </a:pPr>
            <a:r>
              <a:rPr sz="1600" spc="-5" dirty="0">
                <a:latin typeface="Times New Roman"/>
                <a:cs typeface="Times New Roman"/>
              </a:rPr>
              <a:t>untuk berbagai program aplikasi dan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user.</a:t>
            </a:r>
            <a:endParaRPr sz="16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890"/>
              </a:spcBef>
              <a:buFont typeface="Wingdings"/>
              <a:buChar char=""/>
              <a:tabLst>
                <a:tab pos="241300" algn="l"/>
              </a:tabLst>
            </a:pPr>
            <a:r>
              <a:rPr sz="1600" b="1" i="1" dirty="0">
                <a:latin typeface="Times New Roman"/>
                <a:cs typeface="Times New Roman"/>
              </a:rPr>
              <a:t>Users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705" y="783082"/>
            <a:ext cx="196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</a:t>
            </a:r>
            <a:r>
              <a:rPr spc="-25" dirty="0"/>
              <a:t> </a:t>
            </a:r>
            <a:r>
              <a:rPr spc="-5" dirty="0"/>
              <a:t>OPERASI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604" y="1205915"/>
            <a:ext cx="7955915" cy="21755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59410" algn="just">
              <a:lnSpc>
                <a:spcPct val="143600"/>
              </a:lnSpc>
              <a:spcBef>
                <a:spcPts val="110"/>
              </a:spcBef>
            </a:pPr>
            <a:r>
              <a:rPr sz="1400" spc="-15" dirty="0">
                <a:latin typeface="Times New Roman"/>
                <a:cs typeface="Times New Roman"/>
              </a:rPr>
              <a:t>Pengertian </a:t>
            </a:r>
            <a:r>
              <a:rPr sz="1400" spc="-10" dirty="0">
                <a:latin typeface="Times New Roman"/>
                <a:cs typeface="Times New Roman"/>
              </a:rPr>
              <a:t>sistem </a:t>
            </a:r>
            <a:r>
              <a:rPr sz="1400" spc="-5" dirty="0">
                <a:latin typeface="Times New Roman"/>
                <a:cs typeface="Times New Roman"/>
              </a:rPr>
              <a:t>operasi secara </a:t>
            </a:r>
            <a:r>
              <a:rPr sz="1400" spc="-35" dirty="0">
                <a:latin typeface="Times New Roman"/>
                <a:cs typeface="Times New Roman"/>
              </a:rPr>
              <a:t>umum </a:t>
            </a:r>
            <a:r>
              <a:rPr sz="1400" spc="-20" dirty="0">
                <a:latin typeface="Times New Roman"/>
                <a:cs typeface="Times New Roman"/>
              </a:rPr>
              <a:t>ialah pengelola </a:t>
            </a:r>
            <a:r>
              <a:rPr sz="1400" spc="-10" dirty="0">
                <a:latin typeface="Times New Roman"/>
                <a:cs typeface="Times New Roman"/>
              </a:rPr>
              <a:t>seluruh </a:t>
            </a:r>
            <a:r>
              <a:rPr sz="1400" spc="-15" dirty="0">
                <a:latin typeface="Times New Roman"/>
                <a:cs typeface="Times New Roman"/>
              </a:rPr>
              <a:t>sumber-daya </a:t>
            </a:r>
            <a:r>
              <a:rPr sz="1400" spc="-20" dirty="0">
                <a:latin typeface="Times New Roman"/>
                <a:cs typeface="Times New Roman"/>
              </a:rPr>
              <a:t>yang </a:t>
            </a:r>
            <a:r>
              <a:rPr sz="1400" spc="-5" dirty="0">
                <a:latin typeface="Times New Roman"/>
                <a:cs typeface="Times New Roman"/>
              </a:rPr>
              <a:t>terdapat pada </a:t>
            </a:r>
            <a:r>
              <a:rPr sz="1400" spc="-10" dirty="0">
                <a:latin typeface="Times New Roman"/>
                <a:cs typeface="Times New Roman"/>
              </a:rPr>
              <a:t>sistem  </a:t>
            </a:r>
            <a:r>
              <a:rPr sz="1400" spc="-15" dirty="0">
                <a:latin typeface="Times New Roman"/>
                <a:cs typeface="Times New Roman"/>
              </a:rPr>
              <a:t>komputer </a:t>
            </a:r>
            <a:r>
              <a:rPr sz="1400" spc="-5" dirty="0">
                <a:latin typeface="Times New Roman"/>
                <a:cs typeface="Times New Roman"/>
              </a:rPr>
              <a:t>dan </a:t>
            </a:r>
            <a:r>
              <a:rPr sz="1400" spc="-20" dirty="0">
                <a:latin typeface="Times New Roman"/>
                <a:cs typeface="Times New Roman"/>
              </a:rPr>
              <a:t>menyediakan  sekumpulan </a:t>
            </a:r>
            <a:r>
              <a:rPr sz="1400" spc="-15" dirty="0">
                <a:latin typeface="Times New Roman"/>
                <a:cs typeface="Times New Roman"/>
              </a:rPr>
              <a:t>layanan </a:t>
            </a:r>
            <a:r>
              <a:rPr sz="1400" spc="-10" dirty="0">
                <a:latin typeface="Times New Roman"/>
                <a:cs typeface="Times New Roman"/>
              </a:rPr>
              <a:t>(system </a:t>
            </a:r>
            <a:r>
              <a:rPr sz="1400" spc="-15" dirty="0">
                <a:latin typeface="Times New Roman"/>
                <a:cs typeface="Times New Roman"/>
              </a:rPr>
              <a:t>calls) </a:t>
            </a:r>
            <a:r>
              <a:rPr sz="1400" spc="-5" dirty="0">
                <a:latin typeface="Times New Roman"/>
                <a:cs typeface="Times New Roman"/>
              </a:rPr>
              <a:t>ke </a:t>
            </a:r>
            <a:r>
              <a:rPr sz="1400" spc="-15" dirty="0">
                <a:latin typeface="Times New Roman"/>
                <a:cs typeface="Times New Roman"/>
              </a:rPr>
              <a:t>pemakai </a:t>
            </a:r>
            <a:r>
              <a:rPr sz="1400" spc="-20" dirty="0">
                <a:latin typeface="Times New Roman"/>
                <a:cs typeface="Times New Roman"/>
              </a:rPr>
              <a:t>sehingga  </a:t>
            </a:r>
            <a:r>
              <a:rPr sz="1400" spc="-25" dirty="0">
                <a:latin typeface="Times New Roman"/>
                <a:cs typeface="Times New Roman"/>
              </a:rPr>
              <a:t>memudahkan </a:t>
            </a:r>
            <a:r>
              <a:rPr sz="1400" spc="-5" dirty="0">
                <a:latin typeface="Times New Roman"/>
                <a:cs typeface="Times New Roman"/>
              </a:rPr>
              <a:t>dan  </a:t>
            </a:r>
            <a:r>
              <a:rPr sz="1400" spc="-15" dirty="0">
                <a:latin typeface="Times New Roman"/>
                <a:cs typeface="Times New Roman"/>
              </a:rPr>
              <a:t>menyamankan penggunaan </a:t>
            </a:r>
            <a:r>
              <a:rPr sz="1400" spc="-5" dirty="0">
                <a:latin typeface="Times New Roman"/>
                <a:cs typeface="Times New Roman"/>
              </a:rPr>
              <a:t>serta </a:t>
            </a:r>
            <a:r>
              <a:rPr sz="1400" spc="-10" dirty="0">
                <a:latin typeface="Times New Roman"/>
                <a:cs typeface="Times New Roman"/>
              </a:rPr>
              <a:t>pemanfaatan sumber-daya sistem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komputer.</a:t>
            </a:r>
            <a:endParaRPr sz="1400">
              <a:latin typeface="Times New Roman"/>
              <a:cs typeface="Times New Roman"/>
            </a:endParaRPr>
          </a:p>
          <a:p>
            <a:pPr marL="372110" algn="just">
              <a:lnSpc>
                <a:spcPct val="100000"/>
              </a:lnSpc>
              <a:spcBef>
                <a:spcPts val="745"/>
              </a:spcBef>
            </a:pPr>
            <a:r>
              <a:rPr sz="1400" spc="-20" dirty="0">
                <a:latin typeface="Times New Roman"/>
                <a:cs typeface="Times New Roman"/>
              </a:rPr>
              <a:t>Tujuan </a:t>
            </a:r>
            <a:r>
              <a:rPr sz="1400" spc="-10" dirty="0">
                <a:latin typeface="Times New Roman"/>
                <a:cs typeface="Times New Roman"/>
              </a:rPr>
              <a:t>dari Sistem </a:t>
            </a:r>
            <a:r>
              <a:rPr sz="1400" spc="-5" dirty="0">
                <a:latin typeface="Times New Roman"/>
                <a:cs typeface="Times New Roman"/>
              </a:rPr>
              <a:t>Operasi </a:t>
            </a:r>
            <a:r>
              <a:rPr sz="1400" spc="-15" dirty="0">
                <a:latin typeface="Times New Roman"/>
                <a:cs typeface="Times New Roman"/>
              </a:rPr>
              <a:t>itu sendiri </a:t>
            </a:r>
            <a:r>
              <a:rPr sz="1400" spc="-10" dirty="0">
                <a:latin typeface="Times New Roman"/>
                <a:cs typeface="Times New Roman"/>
              </a:rPr>
              <a:t>diantaranya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829310" indent="-229235">
              <a:lnSpc>
                <a:spcPct val="100000"/>
              </a:lnSpc>
              <a:spcBef>
                <a:spcPts val="750"/>
              </a:spcBef>
              <a:buAutoNum type="arabicPeriod"/>
              <a:tabLst>
                <a:tab pos="829944" algn="l"/>
              </a:tabLst>
            </a:pPr>
            <a:r>
              <a:rPr sz="1400" spc="-10" dirty="0">
                <a:latin typeface="Times New Roman"/>
                <a:cs typeface="Times New Roman"/>
              </a:rPr>
              <a:t>Mengeksekusi </a:t>
            </a:r>
            <a:r>
              <a:rPr sz="1400" i="1" spc="-5" dirty="0">
                <a:latin typeface="Times New Roman"/>
                <a:cs typeface="Times New Roman"/>
              </a:rPr>
              <a:t>user’s program </a:t>
            </a:r>
            <a:r>
              <a:rPr sz="1400" spc="-5" dirty="0">
                <a:latin typeface="Times New Roman"/>
                <a:cs typeface="Times New Roman"/>
              </a:rPr>
              <a:t>dan </a:t>
            </a:r>
            <a:r>
              <a:rPr sz="1400" spc="-20" dirty="0">
                <a:latin typeface="Times New Roman"/>
                <a:cs typeface="Times New Roman"/>
              </a:rPr>
              <a:t>mencari </a:t>
            </a:r>
            <a:r>
              <a:rPr sz="1400" spc="-15" dirty="0">
                <a:latin typeface="Times New Roman"/>
                <a:cs typeface="Times New Roman"/>
              </a:rPr>
              <a:t>solusi </a:t>
            </a:r>
            <a:r>
              <a:rPr sz="1400" spc="-10" dirty="0">
                <a:latin typeface="Times New Roman"/>
                <a:cs typeface="Times New Roman"/>
              </a:rPr>
              <a:t>dari </a:t>
            </a:r>
            <a:r>
              <a:rPr sz="1400" spc="-15" dirty="0">
                <a:latin typeface="Times New Roman"/>
                <a:cs typeface="Times New Roman"/>
              </a:rPr>
              <a:t>tiap </a:t>
            </a:r>
            <a:r>
              <a:rPr sz="1400" spc="-20" dirty="0">
                <a:latin typeface="Times New Roman"/>
                <a:cs typeface="Times New Roman"/>
              </a:rPr>
              <a:t>masalah yang </a:t>
            </a:r>
            <a:r>
              <a:rPr sz="1400" spc="-10" dirty="0">
                <a:latin typeface="Times New Roman"/>
                <a:cs typeface="Times New Roman"/>
              </a:rPr>
              <a:t>ditemukan </a:t>
            </a:r>
            <a:r>
              <a:rPr sz="1400" spc="-15" dirty="0">
                <a:latin typeface="Times New Roman"/>
                <a:cs typeface="Times New Roman"/>
              </a:rPr>
              <a:t>oleh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user.</a:t>
            </a:r>
            <a:endParaRPr sz="1400">
              <a:latin typeface="Times New Roman"/>
              <a:cs typeface="Times New Roman"/>
            </a:endParaRPr>
          </a:p>
          <a:p>
            <a:pPr marL="829310" indent="-22923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29944" algn="l"/>
              </a:tabLst>
            </a:pPr>
            <a:r>
              <a:rPr sz="1400" spc="-10" dirty="0">
                <a:latin typeface="Times New Roman"/>
                <a:cs typeface="Times New Roman"/>
              </a:rPr>
              <a:t>Menjadikan sistem </a:t>
            </a:r>
            <a:r>
              <a:rPr sz="1400" spc="-15" dirty="0">
                <a:latin typeface="Times New Roman"/>
                <a:cs typeface="Times New Roman"/>
              </a:rPr>
              <a:t>komputer </a:t>
            </a:r>
            <a:r>
              <a:rPr sz="1400" spc="-20" dirty="0">
                <a:latin typeface="Times New Roman"/>
                <a:cs typeface="Times New Roman"/>
              </a:rPr>
              <a:t>mudah </a:t>
            </a:r>
            <a:r>
              <a:rPr sz="1400" spc="-5" dirty="0">
                <a:latin typeface="Times New Roman"/>
                <a:cs typeface="Times New Roman"/>
              </a:rPr>
              <a:t>dan </a:t>
            </a:r>
            <a:r>
              <a:rPr sz="1400" spc="-15" dirty="0">
                <a:latin typeface="Times New Roman"/>
                <a:cs typeface="Times New Roman"/>
              </a:rPr>
              <a:t>nyaman </a:t>
            </a:r>
            <a:r>
              <a:rPr sz="1400" spc="-20" dirty="0">
                <a:latin typeface="Times New Roman"/>
                <a:cs typeface="Times New Roman"/>
              </a:rPr>
              <a:t>untuk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digunakan.</a:t>
            </a:r>
            <a:endParaRPr sz="1400">
              <a:latin typeface="Times New Roman"/>
              <a:cs typeface="Times New Roman"/>
            </a:endParaRPr>
          </a:p>
          <a:p>
            <a:pPr marL="829310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829944" algn="l"/>
              </a:tabLst>
            </a:pPr>
            <a:r>
              <a:rPr sz="1400" spc="-15" dirty="0">
                <a:latin typeface="Times New Roman"/>
                <a:cs typeface="Times New Roman"/>
              </a:rPr>
              <a:t>Membantu </a:t>
            </a:r>
            <a:r>
              <a:rPr sz="1400" spc="-10" dirty="0">
                <a:latin typeface="Times New Roman"/>
                <a:cs typeface="Times New Roman"/>
              </a:rPr>
              <a:t>efisiensi </a:t>
            </a:r>
            <a:r>
              <a:rPr sz="1400" spc="-15" dirty="0">
                <a:latin typeface="Times New Roman"/>
                <a:cs typeface="Times New Roman"/>
              </a:rPr>
              <a:t>pemakaian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hardware.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8846" y="4381246"/>
            <a:ext cx="13341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Times New Roman"/>
                <a:cs typeface="Times New Roman"/>
              </a:rPr>
              <a:t>mana </a:t>
            </a:r>
            <a:r>
              <a:rPr sz="1400" spc="-20" dirty="0">
                <a:latin typeface="Times New Roman"/>
                <a:cs typeface="Times New Roman"/>
              </a:rPr>
              <a:t>yang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harus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8892" y="3647999"/>
            <a:ext cx="6122670" cy="15995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15" dirty="0">
                <a:latin typeface="Times New Roman"/>
                <a:cs typeface="Times New Roman"/>
              </a:rPr>
              <a:t>Macam-macam definisi </a:t>
            </a:r>
            <a:r>
              <a:rPr sz="1400" spc="-20" dirty="0">
                <a:latin typeface="Times New Roman"/>
                <a:cs typeface="Times New Roman"/>
              </a:rPr>
              <a:t>untuk </a:t>
            </a:r>
            <a:r>
              <a:rPr sz="1400" spc="-10" dirty="0">
                <a:latin typeface="Times New Roman"/>
                <a:cs typeface="Times New Roman"/>
              </a:rPr>
              <a:t>OS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: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870">
              <a:lnSpc>
                <a:spcPct val="100000"/>
              </a:lnSpc>
              <a:spcBef>
                <a:spcPts val="844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i="1" spc="-5" dirty="0">
                <a:latin typeface="Times New Roman"/>
                <a:cs typeface="Times New Roman"/>
              </a:rPr>
              <a:t>Resource </a:t>
            </a:r>
            <a:r>
              <a:rPr sz="1400" i="1" spc="-10" dirty="0">
                <a:latin typeface="Times New Roman"/>
                <a:cs typeface="Times New Roman"/>
              </a:rPr>
              <a:t>Allocator </a:t>
            </a:r>
            <a:r>
              <a:rPr sz="1400" spc="-10" dirty="0">
                <a:latin typeface="Times New Roman"/>
                <a:cs typeface="Times New Roman"/>
              </a:rPr>
              <a:t>(Pengalokasi </a:t>
            </a:r>
            <a:r>
              <a:rPr sz="1400" spc="-15" dirty="0">
                <a:latin typeface="Times New Roman"/>
                <a:cs typeface="Times New Roman"/>
              </a:rPr>
              <a:t>Sumber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Daya)</a:t>
            </a:r>
            <a:endParaRPr sz="1400" dirty="0">
              <a:latin typeface="Times New Roman"/>
              <a:cs typeface="Times New Roman"/>
            </a:endParaRPr>
          </a:p>
          <a:p>
            <a:pPr marL="469900" marR="5080">
              <a:lnSpc>
                <a:spcPts val="2430"/>
              </a:lnSpc>
              <a:spcBef>
                <a:spcPts val="175"/>
              </a:spcBef>
            </a:pPr>
            <a:r>
              <a:rPr sz="1400" spc="-20" dirty="0">
                <a:latin typeface="Times New Roman"/>
                <a:cs typeface="Times New Roman"/>
              </a:rPr>
              <a:t>Mengelola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semua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sumber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daya </a:t>
            </a:r>
            <a:r>
              <a:rPr sz="1400" spc="-5" dirty="0">
                <a:latin typeface="Times New Roman"/>
                <a:cs typeface="Times New Roman"/>
              </a:rPr>
              <a:t>dan </a:t>
            </a:r>
            <a:r>
              <a:rPr sz="1400" spc="-20" dirty="0">
                <a:latin typeface="Times New Roman"/>
                <a:cs typeface="Times New Roman"/>
              </a:rPr>
              <a:t>menentukan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permintaan sumber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daya  </a:t>
            </a:r>
            <a:r>
              <a:rPr sz="1400" spc="-15" dirty="0">
                <a:latin typeface="Times New Roman"/>
                <a:cs typeface="Times New Roman"/>
              </a:rPr>
              <a:t>dipenuhi </a:t>
            </a:r>
            <a:r>
              <a:rPr sz="1400" spc="-20" dirty="0">
                <a:latin typeface="Times New Roman"/>
                <a:cs typeface="Times New Roman"/>
              </a:rPr>
              <a:t>sehingga </a:t>
            </a:r>
            <a:r>
              <a:rPr sz="1400" spc="-15" dirty="0">
                <a:latin typeface="Times New Roman"/>
                <a:cs typeface="Times New Roman"/>
              </a:rPr>
              <a:t>efektif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efisien.</a:t>
            </a:r>
            <a:endParaRPr sz="1400" dirty="0">
              <a:latin typeface="Times New Roman"/>
              <a:cs typeface="Times New Roman"/>
            </a:endParaRPr>
          </a:p>
          <a:p>
            <a:pPr marL="469900" indent="-229870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400" i="1" spc="-5" dirty="0">
                <a:latin typeface="Times New Roman"/>
                <a:cs typeface="Times New Roman"/>
              </a:rPr>
              <a:t>Control </a:t>
            </a:r>
            <a:r>
              <a:rPr sz="1400" i="1" spc="-10" dirty="0">
                <a:latin typeface="Times New Roman"/>
                <a:cs typeface="Times New Roman"/>
              </a:rPr>
              <a:t>Program </a:t>
            </a:r>
            <a:r>
              <a:rPr sz="1400" spc="-10" dirty="0">
                <a:latin typeface="Times New Roman"/>
                <a:cs typeface="Times New Roman"/>
              </a:rPr>
              <a:t>(Program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Kendali)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422" y="5314569"/>
            <a:ext cx="67557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Mengendalikan eksekusi dari </a:t>
            </a:r>
            <a:r>
              <a:rPr sz="1400" spc="-5" dirty="0">
                <a:latin typeface="Times New Roman"/>
                <a:cs typeface="Times New Roman"/>
              </a:rPr>
              <a:t>program-program </a:t>
            </a:r>
            <a:r>
              <a:rPr sz="1400" spc="-10" dirty="0">
                <a:latin typeface="Times New Roman"/>
                <a:cs typeface="Times New Roman"/>
              </a:rPr>
              <a:t>agar </a:t>
            </a:r>
            <a:r>
              <a:rPr sz="1400" spc="-15" dirty="0">
                <a:latin typeface="Times New Roman"/>
                <a:cs typeface="Times New Roman"/>
              </a:rPr>
              <a:t>tidak </a:t>
            </a:r>
            <a:r>
              <a:rPr sz="1400" spc="-5" dirty="0">
                <a:latin typeface="Times New Roman"/>
                <a:cs typeface="Times New Roman"/>
              </a:rPr>
              <a:t>terjadi </a:t>
            </a:r>
            <a:r>
              <a:rPr sz="1400" i="1" spc="-5" dirty="0">
                <a:latin typeface="Times New Roman"/>
                <a:cs typeface="Times New Roman"/>
              </a:rPr>
              <a:t>error </a:t>
            </a:r>
            <a:r>
              <a:rPr sz="1400" spc="-5" dirty="0">
                <a:latin typeface="Times New Roman"/>
                <a:cs typeface="Times New Roman"/>
              </a:rPr>
              <a:t>dan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improper purpose.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876" y="777367"/>
            <a:ext cx="3798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Organisasi </a:t>
            </a:r>
            <a:r>
              <a:rPr sz="2400" spc="-5" dirty="0"/>
              <a:t>Sistem</a:t>
            </a:r>
            <a:r>
              <a:rPr sz="2400" spc="-75" dirty="0"/>
              <a:t> </a:t>
            </a:r>
            <a:r>
              <a:rPr sz="2400" spc="-5" dirty="0"/>
              <a:t>Komputer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49604" y="1635328"/>
            <a:ext cx="7951470" cy="433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98780" algn="just">
              <a:lnSpc>
                <a:spcPct val="1438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Sebuah </a:t>
            </a:r>
            <a:r>
              <a:rPr sz="1600" i="1" dirty="0">
                <a:latin typeface="Times New Roman"/>
                <a:cs typeface="Times New Roman"/>
              </a:rPr>
              <a:t>bus </a:t>
            </a:r>
            <a:r>
              <a:rPr sz="1600" spc="-10" dirty="0">
                <a:latin typeface="Times New Roman"/>
                <a:cs typeface="Times New Roman"/>
              </a:rPr>
              <a:t>menghubungkan </a:t>
            </a:r>
            <a:r>
              <a:rPr sz="1600" spc="-5" dirty="0">
                <a:latin typeface="Times New Roman"/>
                <a:cs typeface="Times New Roman"/>
              </a:rPr>
              <a:t>satu </a:t>
            </a:r>
            <a:r>
              <a:rPr sz="1600" spc="-10" dirty="0">
                <a:latin typeface="Times New Roman"/>
                <a:cs typeface="Times New Roman"/>
              </a:rPr>
              <a:t>atau </a:t>
            </a:r>
            <a:r>
              <a:rPr sz="1600" spc="-5" dirty="0">
                <a:latin typeface="Times New Roman"/>
                <a:cs typeface="Times New Roman"/>
              </a:rPr>
              <a:t>beberapa prosesor (CPU), dengan </a:t>
            </a:r>
            <a:r>
              <a:rPr sz="1600" i="1" spc="-5" dirty="0">
                <a:latin typeface="Times New Roman"/>
                <a:cs typeface="Times New Roman"/>
              </a:rPr>
              <a:t>device controller  </a:t>
            </a:r>
            <a:r>
              <a:rPr sz="1600" spc="-5" dirty="0">
                <a:latin typeface="Times New Roman"/>
                <a:cs typeface="Times New Roman"/>
              </a:rPr>
              <a:t>yang </a:t>
            </a:r>
            <a:r>
              <a:rPr sz="1600" dirty="0">
                <a:latin typeface="Times New Roman"/>
                <a:cs typeface="Times New Roman"/>
              </a:rPr>
              <a:t>berupa </a:t>
            </a:r>
            <a:r>
              <a:rPr sz="1600" spc="-5" dirty="0">
                <a:latin typeface="Times New Roman"/>
                <a:cs typeface="Times New Roman"/>
              </a:rPr>
              <a:t>perangkat lunak </a:t>
            </a:r>
            <a:r>
              <a:rPr sz="1600" i="1" spc="-5" dirty="0">
                <a:latin typeface="Times New Roman"/>
                <a:cs typeface="Times New Roman"/>
              </a:rPr>
              <a:t>(software)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i="1" dirty="0">
                <a:latin typeface="Times New Roman"/>
                <a:cs typeface="Times New Roman"/>
              </a:rPr>
              <a:t>shared </a:t>
            </a:r>
            <a:r>
              <a:rPr sz="1600" i="1" spc="-5" dirty="0">
                <a:latin typeface="Times New Roman"/>
                <a:cs typeface="Times New Roman"/>
              </a:rPr>
              <a:t>memory. </a:t>
            </a:r>
            <a:r>
              <a:rPr sz="1600" spc="-5" dirty="0">
                <a:latin typeface="Times New Roman"/>
                <a:cs typeface="Times New Roman"/>
              </a:rPr>
              <a:t>Eksekusi </a:t>
            </a:r>
            <a:r>
              <a:rPr sz="1600" spc="-10" dirty="0">
                <a:latin typeface="Times New Roman"/>
                <a:cs typeface="Times New Roman"/>
              </a:rPr>
              <a:t>paralel </a:t>
            </a:r>
            <a:r>
              <a:rPr sz="1600" dirty="0">
                <a:latin typeface="Times New Roman"/>
                <a:cs typeface="Times New Roman"/>
              </a:rPr>
              <a:t>dari </a:t>
            </a:r>
            <a:r>
              <a:rPr sz="1600" spc="-5" dirty="0">
                <a:latin typeface="Times New Roman"/>
                <a:cs typeface="Times New Roman"/>
              </a:rPr>
              <a:t>prosesor </a:t>
            </a:r>
            <a:r>
              <a:rPr sz="1600" spc="5" dirty="0">
                <a:latin typeface="Times New Roman"/>
                <a:cs typeface="Times New Roman"/>
              </a:rPr>
              <a:t>dan  </a:t>
            </a:r>
            <a:r>
              <a:rPr sz="1600" i="1" spc="-5" dirty="0">
                <a:latin typeface="Times New Roman"/>
                <a:cs typeface="Times New Roman"/>
              </a:rPr>
              <a:t>device controller </a:t>
            </a:r>
            <a:r>
              <a:rPr sz="1600" spc="-10" dirty="0">
                <a:latin typeface="Times New Roman"/>
                <a:cs typeface="Times New Roman"/>
              </a:rPr>
              <a:t>menyebabkan keduanya </a:t>
            </a:r>
            <a:r>
              <a:rPr sz="1600" dirty="0">
                <a:latin typeface="Times New Roman"/>
                <a:cs typeface="Times New Roman"/>
              </a:rPr>
              <a:t>saling </a:t>
            </a:r>
            <a:r>
              <a:rPr sz="1600" spc="-5" dirty="0">
                <a:latin typeface="Times New Roman"/>
                <a:cs typeface="Times New Roman"/>
              </a:rPr>
              <a:t>bersaing untuk </a:t>
            </a:r>
            <a:r>
              <a:rPr sz="1600" spc="-10" dirty="0">
                <a:latin typeface="Times New Roman"/>
                <a:cs typeface="Times New Roman"/>
              </a:rPr>
              <a:t>mendapatkan </a:t>
            </a:r>
            <a:r>
              <a:rPr sz="1600" i="1" spc="-5" dirty="0">
                <a:latin typeface="Times New Roman"/>
                <a:cs typeface="Times New Roman"/>
              </a:rPr>
              <a:t>memory</a:t>
            </a:r>
            <a:r>
              <a:rPr sz="1600" i="1" spc="15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cycle.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SISTEM OPERASI</a:t>
            </a:r>
            <a:r>
              <a:rPr sz="1800" b="1" spc="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KOMPUTER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75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Berikut adalah beberapa operasi yang terjadi </a:t>
            </a:r>
            <a:r>
              <a:rPr sz="1600" dirty="0">
                <a:latin typeface="Times New Roman"/>
                <a:cs typeface="Times New Roman"/>
              </a:rPr>
              <a:t>dalam </a:t>
            </a:r>
            <a:r>
              <a:rPr sz="1600" spc="-5" dirty="0">
                <a:latin typeface="Times New Roman"/>
                <a:cs typeface="Times New Roman"/>
              </a:rPr>
              <a:t>sistem komputer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</a:p>
          <a:p>
            <a:pPr marL="12134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1214120" algn="l"/>
              </a:tabLst>
            </a:pPr>
            <a:r>
              <a:rPr sz="1600" spc="-5" dirty="0">
                <a:latin typeface="Times New Roman"/>
                <a:cs typeface="Times New Roman"/>
              </a:rPr>
              <a:t>Piranti </a:t>
            </a: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dan prosesor dapat berjalan secara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paralel</a:t>
            </a:r>
            <a:endParaRPr sz="1600" dirty="0">
              <a:latin typeface="Times New Roman"/>
              <a:cs typeface="Times New Roman"/>
            </a:endParaRPr>
          </a:p>
          <a:p>
            <a:pPr marL="1213485" lvl="1" indent="-229235">
              <a:lnSpc>
                <a:spcPct val="100000"/>
              </a:lnSpc>
              <a:spcBef>
                <a:spcPts val="840"/>
              </a:spcBef>
              <a:buFont typeface="Wingdings"/>
              <a:buChar char=""/>
              <a:tabLst>
                <a:tab pos="1214120" algn="l"/>
              </a:tabLst>
            </a:pPr>
            <a:r>
              <a:rPr sz="1600" dirty="0">
                <a:latin typeface="Times New Roman"/>
                <a:cs typeface="Times New Roman"/>
              </a:rPr>
              <a:t>Setiap </a:t>
            </a:r>
            <a:r>
              <a:rPr sz="1600" i="1" spc="-5" dirty="0">
                <a:latin typeface="Times New Roman"/>
                <a:cs typeface="Times New Roman"/>
              </a:rPr>
              <a:t>device controller </a:t>
            </a:r>
            <a:r>
              <a:rPr sz="1600" spc="-5" dirty="0">
                <a:latin typeface="Times New Roman"/>
                <a:cs typeface="Times New Roman"/>
              </a:rPr>
              <a:t>bertanggung </a:t>
            </a:r>
            <a:r>
              <a:rPr sz="1600" spc="-10" dirty="0">
                <a:latin typeface="Times New Roman"/>
                <a:cs typeface="Times New Roman"/>
              </a:rPr>
              <a:t>jawab </a:t>
            </a:r>
            <a:r>
              <a:rPr sz="1600" spc="-5" dirty="0">
                <a:latin typeface="Times New Roman"/>
                <a:cs typeface="Times New Roman"/>
              </a:rPr>
              <a:t>terhadap sebuah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piranti.</a:t>
            </a:r>
            <a:endParaRPr sz="1600" dirty="0">
              <a:latin typeface="Times New Roman"/>
              <a:cs typeface="Times New Roman"/>
            </a:endParaRPr>
          </a:p>
          <a:p>
            <a:pPr marL="1213485" lvl="1" indent="-229235">
              <a:lnSpc>
                <a:spcPct val="100000"/>
              </a:lnSpc>
              <a:spcBef>
                <a:spcPts val="844"/>
              </a:spcBef>
              <a:buFont typeface="Wingdings"/>
              <a:buChar char=""/>
              <a:tabLst>
                <a:tab pos="1214120" algn="l"/>
              </a:tabLst>
            </a:pPr>
            <a:r>
              <a:rPr sz="1600" dirty="0">
                <a:latin typeface="Times New Roman"/>
                <a:cs typeface="Times New Roman"/>
              </a:rPr>
              <a:t>Setiap </a:t>
            </a:r>
            <a:r>
              <a:rPr sz="1600" i="1" spc="-5" dirty="0">
                <a:latin typeface="Times New Roman"/>
                <a:cs typeface="Times New Roman"/>
              </a:rPr>
              <a:t>device controller </a:t>
            </a:r>
            <a:r>
              <a:rPr sz="1600" spc="-5" dirty="0">
                <a:latin typeface="Times New Roman"/>
                <a:cs typeface="Times New Roman"/>
              </a:rPr>
              <a:t>memiliki piranti penyangga lokal </a:t>
            </a:r>
            <a:r>
              <a:rPr sz="1600" i="1" spc="-5" dirty="0">
                <a:latin typeface="Times New Roman"/>
                <a:cs typeface="Times New Roman"/>
              </a:rPr>
              <a:t>(local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buffer).</a:t>
            </a:r>
            <a:endParaRPr sz="1600" dirty="0">
              <a:latin typeface="Times New Roman"/>
              <a:cs typeface="Times New Roman"/>
            </a:endParaRPr>
          </a:p>
          <a:p>
            <a:pPr marL="1213485" marR="5080" lvl="1" indent="-228600">
              <a:lnSpc>
                <a:spcPts val="2760"/>
              </a:lnSpc>
              <a:spcBef>
                <a:spcPts val="229"/>
              </a:spcBef>
              <a:buFont typeface="Wingdings"/>
              <a:buChar char=""/>
              <a:tabLst>
                <a:tab pos="1214120" algn="l"/>
              </a:tabLst>
            </a:pP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memindahkan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dari/ke memori </a:t>
            </a:r>
            <a:r>
              <a:rPr sz="1600" spc="5" dirty="0">
                <a:latin typeface="Times New Roman"/>
                <a:cs typeface="Times New Roman"/>
              </a:rPr>
              <a:t>utama </a:t>
            </a:r>
            <a:r>
              <a:rPr sz="1600" spc="-5" dirty="0">
                <a:latin typeface="Times New Roman"/>
                <a:cs typeface="Times New Roman"/>
              </a:rPr>
              <a:t>ke/dari penyangga-penyangga  lokal</a:t>
            </a:r>
            <a:endParaRPr sz="1600" dirty="0">
              <a:latin typeface="Times New Roman"/>
              <a:cs typeface="Times New Roman"/>
            </a:endParaRPr>
          </a:p>
          <a:p>
            <a:pPr marL="1213485" lvl="1" indent="-229235">
              <a:lnSpc>
                <a:spcPct val="100000"/>
              </a:lnSpc>
              <a:spcBef>
                <a:spcPts val="615"/>
              </a:spcBef>
              <a:buFont typeface="Wingdings"/>
              <a:buChar char=""/>
              <a:tabLst>
                <a:tab pos="121412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Input/output </a:t>
            </a:r>
            <a:r>
              <a:rPr sz="1600" spc="-5" dirty="0">
                <a:latin typeface="Times New Roman"/>
                <a:cs typeface="Times New Roman"/>
              </a:rPr>
              <a:t>terjadi </a:t>
            </a:r>
            <a:r>
              <a:rPr sz="1600" dirty="0">
                <a:latin typeface="Times New Roman"/>
                <a:cs typeface="Times New Roman"/>
              </a:rPr>
              <a:t>dari </a:t>
            </a:r>
            <a:r>
              <a:rPr sz="1600" spc="-5" dirty="0">
                <a:latin typeface="Times New Roman"/>
                <a:cs typeface="Times New Roman"/>
              </a:rPr>
              <a:t>piranti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spc="-10" dirty="0">
                <a:latin typeface="Times New Roman"/>
                <a:cs typeface="Times New Roman"/>
              </a:rPr>
              <a:t>penyangga </a:t>
            </a:r>
            <a:r>
              <a:rPr sz="1600" spc="-5" dirty="0">
                <a:latin typeface="Times New Roman"/>
                <a:cs typeface="Times New Roman"/>
              </a:rPr>
              <a:t>lokal </a:t>
            </a:r>
            <a:r>
              <a:rPr sz="1600" dirty="0">
                <a:latin typeface="Times New Roman"/>
                <a:cs typeface="Times New Roman"/>
              </a:rPr>
              <a:t>dari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pengendali.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247" y="671144"/>
            <a:ext cx="6972300" cy="727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>
              <a:lnSpc>
                <a:spcPct val="143900"/>
              </a:lnSpc>
              <a:spcBef>
                <a:spcPts val="9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Device controller </a:t>
            </a:r>
            <a:r>
              <a:rPr sz="1600" spc="-5" dirty="0">
                <a:latin typeface="Times New Roman"/>
                <a:cs typeface="Times New Roman"/>
              </a:rPr>
              <a:t>memberi informasi </a:t>
            </a:r>
            <a:r>
              <a:rPr sz="1600" spc="5" dirty="0">
                <a:latin typeface="Times New Roman"/>
                <a:cs typeface="Times New Roman"/>
              </a:rPr>
              <a:t>ke </a:t>
            </a:r>
            <a:r>
              <a:rPr sz="1600" dirty="0">
                <a:latin typeface="Times New Roman"/>
                <a:cs typeface="Times New Roman"/>
              </a:rPr>
              <a:t>CPU </a:t>
            </a:r>
            <a:r>
              <a:rPr sz="1600" spc="-5" dirty="0">
                <a:latin typeface="Times New Roman"/>
                <a:cs typeface="Times New Roman"/>
              </a:rPr>
              <a:t>bahwa operasinya telah selesai  dengan cara </a:t>
            </a:r>
            <a:r>
              <a:rPr sz="1600" spc="-10" dirty="0">
                <a:latin typeface="Times New Roman"/>
                <a:cs typeface="Times New Roman"/>
              </a:rPr>
              <a:t>mengirimkan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interrupt.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7800"/>
              </a:lnSpc>
              <a:spcBef>
                <a:spcPts val="100"/>
              </a:spcBef>
            </a:pPr>
            <a:r>
              <a:rPr spc="5" dirty="0"/>
              <a:t>2. </a:t>
            </a:r>
            <a:r>
              <a:rPr dirty="0"/>
              <a:t>STRUKTUR</a:t>
            </a:r>
            <a:r>
              <a:rPr spc="-105" dirty="0"/>
              <a:t> </a:t>
            </a:r>
            <a:r>
              <a:rPr spc="-5" dirty="0"/>
              <a:t>I/O  </a:t>
            </a:r>
            <a:r>
              <a:rPr spc="-10" dirty="0"/>
              <a:t>Interupsi</a:t>
            </a:r>
            <a:r>
              <a:rPr spc="35" dirty="0"/>
              <a:t> </a:t>
            </a:r>
            <a:r>
              <a:rPr spc="-5" dirty="0"/>
              <a:t>I/O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pc="-5" dirty="0"/>
              <a:t>Fungsi </a:t>
            </a:r>
            <a:r>
              <a:rPr dirty="0"/>
              <a:t>interupsi diantaranya</a:t>
            </a:r>
            <a:r>
              <a:rPr spc="30" dirty="0"/>
              <a:t> </a:t>
            </a:r>
            <a:r>
              <a:rPr dirty="0"/>
              <a:t>:</a:t>
            </a:r>
          </a:p>
          <a:p>
            <a:pPr marL="469900" marR="5080" indent="-228600">
              <a:lnSpc>
                <a:spcPts val="2760"/>
              </a:lnSpc>
              <a:spcBef>
                <a:spcPts val="235"/>
              </a:spcBef>
              <a:buAutoNum type="romanUcPeriod"/>
              <a:tabLst>
                <a:tab pos="469900" algn="l"/>
              </a:tabLst>
            </a:pPr>
            <a:r>
              <a:rPr spc="-5" dirty="0"/>
              <a:t>Secara </a:t>
            </a:r>
            <a:r>
              <a:rPr spc="5" dirty="0"/>
              <a:t>umum, </a:t>
            </a:r>
            <a:r>
              <a:rPr dirty="0"/>
              <a:t>interupsi memindahkan </a:t>
            </a:r>
            <a:r>
              <a:rPr spc="5" dirty="0"/>
              <a:t>(</a:t>
            </a:r>
            <a:r>
              <a:rPr i="1" spc="5" dirty="0">
                <a:latin typeface="Times New Roman"/>
                <a:cs typeface="Times New Roman"/>
              </a:rPr>
              <a:t>interrupt </a:t>
            </a:r>
            <a:r>
              <a:rPr i="1" dirty="0">
                <a:latin typeface="Times New Roman"/>
                <a:cs typeface="Times New Roman"/>
              </a:rPr>
              <a:t>service </a:t>
            </a:r>
            <a:r>
              <a:rPr i="1" spc="5" dirty="0">
                <a:latin typeface="Times New Roman"/>
                <a:cs typeface="Times New Roman"/>
              </a:rPr>
              <a:t>routine) </a:t>
            </a:r>
            <a:r>
              <a:rPr spc="-5" dirty="0"/>
              <a:t>melalui vektor  </a:t>
            </a:r>
            <a:r>
              <a:rPr dirty="0"/>
              <a:t>interupsi </a:t>
            </a:r>
            <a:r>
              <a:rPr spc="-5" dirty="0"/>
              <a:t>yang berisi </a:t>
            </a:r>
            <a:r>
              <a:rPr dirty="0"/>
              <a:t>alamat-alamat dari </a:t>
            </a:r>
            <a:r>
              <a:rPr i="1" dirty="0">
                <a:latin typeface="Times New Roman"/>
                <a:cs typeface="Times New Roman"/>
              </a:rPr>
              <a:t>service</a:t>
            </a:r>
            <a:r>
              <a:rPr i="1" spc="80" dirty="0">
                <a:latin typeface="Times New Roman"/>
                <a:cs typeface="Times New Roman"/>
              </a:rPr>
              <a:t> </a:t>
            </a:r>
            <a:r>
              <a:rPr i="1" spc="5" dirty="0">
                <a:latin typeface="Times New Roman"/>
                <a:cs typeface="Times New Roman"/>
              </a:rPr>
              <a:t>routine.</a:t>
            </a:r>
          </a:p>
          <a:p>
            <a:pPr marL="469900" indent="-228600">
              <a:lnSpc>
                <a:spcPct val="100000"/>
              </a:lnSpc>
              <a:spcBef>
                <a:spcPts val="610"/>
              </a:spcBef>
              <a:buAutoNum type="romanUcPeriod"/>
              <a:tabLst>
                <a:tab pos="469900" algn="l"/>
              </a:tabLst>
            </a:pPr>
            <a:r>
              <a:rPr spc="-5" dirty="0"/>
              <a:t>Arsitektur </a:t>
            </a:r>
            <a:r>
              <a:rPr dirty="0"/>
              <a:t>interupsi harus </a:t>
            </a:r>
            <a:r>
              <a:rPr spc="-5" dirty="0"/>
              <a:t>menyimpan </a:t>
            </a:r>
            <a:r>
              <a:rPr dirty="0"/>
              <a:t>alamat dari instruksi </a:t>
            </a:r>
            <a:r>
              <a:rPr spc="-5" dirty="0"/>
              <a:t>yang</a:t>
            </a:r>
            <a:r>
              <a:rPr spc="110" dirty="0"/>
              <a:t> </a:t>
            </a:r>
            <a:r>
              <a:rPr dirty="0"/>
              <a:t>diinterupsi</a:t>
            </a:r>
          </a:p>
          <a:p>
            <a:pPr marL="469900" marR="5080" indent="-228600">
              <a:lnSpc>
                <a:spcPct val="143700"/>
              </a:lnSpc>
              <a:buAutoNum type="romanUcPeriod"/>
              <a:tabLst>
                <a:tab pos="640080" algn="l"/>
                <a:tab pos="640715" algn="l"/>
              </a:tabLst>
            </a:pPr>
            <a:r>
              <a:rPr spc="-5" dirty="0"/>
              <a:t>Semua </a:t>
            </a:r>
            <a:r>
              <a:rPr dirty="0"/>
              <a:t>interupsi </a:t>
            </a:r>
            <a:r>
              <a:rPr spc="-5" dirty="0"/>
              <a:t>yang </a:t>
            </a:r>
            <a:r>
              <a:rPr spc="5" dirty="0"/>
              <a:t>muncul akan diabaikan </a:t>
            </a:r>
            <a:r>
              <a:rPr spc="-5" dirty="0"/>
              <a:t>selama </a:t>
            </a:r>
            <a:r>
              <a:rPr spc="10" dirty="0"/>
              <a:t>interupsi </a:t>
            </a:r>
            <a:r>
              <a:rPr dirty="0"/>
              <a:t>lain sedang  </a:t>
            </a:r>
            <a:r>
              <a:rPr spc="-5" dirty="0"/>
              <a:t>diproses </a:t>
            </a:r>
            <a:r>
              <a:rPr spc="5" dirty="0"/>
              <a:t>untuk </a:t>
            </a:r>
            <a:r>
              <a:rPr spc="-5" dirty="0"/>
              <a:t>memcegah hilangnya </a:t>
            </a:r>
            <a:r>
              <a:rPr dirty="0"/>
              <a:t>sebuah</a:t>
            </a:r>
            <a:r>
              <a:rPr spc="65" dirty="0"/>
              <a:t> </a:t>
            </a:r>
            <a:r>
              <a:rPr dirty="0"/>
              <a:t>interupsi</a:t>
            </a:r>
          </a:p>
          <a:p>
            <a:pPr marL="469900" marR="14604" indent="-228600">
              <a:lnSpc>
                <a:spcPct val="143700"/>
              </a:lnSpc>
              <a:spcBef>
                <a:spcPts val="5"/>
              </a:spcBef>
              <a:buAutoNum type="romanUcPeriod"/>
              <a:tabLst>
                <a:tab pos="640080" algn="l"/>
                <a:tab pos="640715" algn="l"/>
              </a:tabLst>
            </a:pPr>
            <a:r>
              <a:rPr dirty="0"/>
              <a:t>Sebuah jebakan </a:t>
            </a:r>
            <a:r>
              <a:rPr i="1" dirty="0">
                <a:latin typeface="Times New Roman"/>
                <a:cs typeface="Times New Roman"/>
              </a:rPr>
              <a:t>(trap) </a:t>
            </a:r>
            <a:r>
              <a:rPr dirty="0"/>
              <a:t>adalah interupsi </a:t>
            </a:r>
            <a:r>
              <a:rPr spc="-5" dirty="0"/>
              <a:t>yang </a:t>
            </a:r>
            <a:r>
              <a:rPr spc="5" dirty="0"/>
              <a:t>dibangkitkan </a:t>
            </a:r>
            <a:r>
              <a:rPr spc="-10" dirty="0"/>
              <a:t>oleh </a:t>
            </a:r>
            <a:r>
              <a:rPr dirty="0"/>
              <a:t>perangkat lunak  </a:t>
            </a:r>
            <a:r>
              <a:rPr spc="-5" dirty="0"/>
              <a:t>yang </a:t>
            </a:r>
            <a:r>
              <a:rPr dirty="0"/>
              <a:t>disebabkan </a:t>
            </a:r>
            <a:r>
              <a:rPr spc="-10" dirty="0"/>
              <a:t>oleh </a:t>
            </a:r>
            <a:r>
              <a:rPr dirty="0"/>
              <a:t>sebuah kesalahan atau permintaan</a:t>
            </a:r>
            <a:r>
              <a:rPr spc="105" dirty="0"/>
              <a:t> </a:t>
            </a:r>
            <a:r>
              <a:rPr dirty="0"/>
              <a:t>pemakai.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1196</Words>
  <Application>Microsoft Office PowerPoint</Application>
  <PresentationFormat>Custom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Symbol</vt:lpstr>
      <vt:lpstr>Times New Roman</vt:lpstr>
      <vt:lpstr>Wingdings</vt:lpstr>
      <vt:lpstr>Office Theme</vt:lpstr>
      <vt:lpstr>PowerPoint Presentation</vt:lpstr>
      <vt:lpstr>Pendahuluan</vt:lpstr>
      <vt:lpstr>Sejarah Sistem Operasi</vt:lpstr>
      <vt:lpstr>PowerPoint Presentation</vt:lpstr>
      <vt:lpstr>PENGENALAN DASAR SISTEM KOMPUTER Dasar sistem komputer merupakan pengenalan dasar Operating System , dimana struktur  sistem komputer itu sendiri diantaranya :</vt:lpstr>
      <vt:lpstr>PowerPoint Presentation</vt:lpstr>
      <vt:lpstr>SISTEM OPERASI</vt:lpstr>
      <vt:lpstr>Organisasi Sistem Komputer</vt:lpstr>
      <vt:lpstr>2. STRUKTUR I/O  Interupsi I/O</vt:lpstr>
      <vt:lpstr>PowerPoint Presentation</vt:lpstr>
      <vt:lpstr>PowerPoint Presentation</vt:lpstr>
      <vt:lpstr>Struktur DMA</vt:lpstr>
      <vt:lpstr>Layanan Sistem Operasi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ifa</dc:creator>
  <cp:lastModifiedBy>Isep LN</cp:lastModifiedBy>
  <cp:revision>5</cp:revision>
  <dcterms:created xsi:type="dcterms:W3CDTF">2020-02-11T16:12:31Z</dcterms:created>
  <dcterms:modified xsi:type="dcterms:W3CDTF">2020-04-15T07:19:44Z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2014-03-24T00:00:00Z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2020-02-11T00:00:00Z</vt:filetime>
  </property>
</Properties>
</file>