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18600" cy="6838950"/>
  <p:notesSz cx="9118600" cy="68389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4371" y="2120074"/>
            <a:ext cx="7756207" cy="143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8742" y="3829812"/>
            <a:ext cx="6387465" cy="1709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6247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99349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228" y="783082"/>
            <a:ext cx="186817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077900"/>
            <a:ext cx="7513955" cy="4629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2483" y="6360223"/>
            <a:ext cx="2919984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6247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69964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686" y="2219401"/>
            <a:ext cx="54603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0">
                <a:latin typeface="Times New Roman"/>
                <a:cs typeface="Times New Roman"/>
              </a:rPr>
              <a:t>PROSES </a:t>
            </a:r>
            <a:r>
              <a:rPr dirty="0" sz="3600" b="0">
                <a:latin typeface="Times New Roman"/>
                <a:cs typeface="Times New Roman"/>
              </a:rPr>
              <a:t>SISTEM</a:t>
            </a:r>
            <a:r>
              <a:rPr dirty="0" sz="3600" spc="-35" b="0">
                <a:latin typeface="Times New Roman"/>
                <a:cs typeface="Times New Roman"/>
              </a:rPr>
              <a:t> </a:t>
            </a:r>
            <a:r>
              <a:rPr dirty="0" sz="3600" spc="-5" b="0">
                <a:latin typeface="Times New Roman"/>
                <a:cs typeface="Times New Roman"/>
              </a:rPr>
              <a:t>OPERASI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3326174"/>
            <a:ext cx="6786245" cy="95440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450" spc="-10" b="1">
                <a:latin typeface="Arial"/>
                <a:cs typeface="Arial"/>
              </a:rPr>
              <a:t>Managemen</a:t>
            </a:r>
            <a:r>
              <a:rPr dirty="0" sz="1450" spc="15" b="1">
                <a:latin typeface="Arial"/>
                <a:cs typeface="Arial"/>
              </a:rPr>
              <a:t> </a:t>
            </a:r>
            <a:r>
              <a:rPr dirty="0" sz="1450" spc="-10" b="1" i="1">
                <a:latin typeface="Arial"/>
                <a:cs typeface="Arial"/>
              </a:rPr>
              <a:t>Thread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400" spc="-10">
                <a:latin typeface="Times New Roman"/>
                <a:cs typeface="Times New Roman"/>
              </a:rPr>
              <a:t>Java menyediakan </a:t>
            </a:r>
            <a:r>
              <a:rPr dirty="0" sz="1400" spc="-5">
                <a:latin typeface="Times New Roman"/>
                <a:cs typeface="Times New Roman"/>
              </a:rPr>
              <a:t>beberapa </a:t>
            </a:r>
            <a:r>
              <a:rPr dirty="0" sz="1400" spc="-10">
                <a:latin typeface="Times New Roman"/>
                <a:cs typeface="Times New Roman"/>
              </a:rPr>
              <a:t>fasilitas API untuk mengatur thread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— thread, </a:t>
            </a:r>
            <a:r>
              <a:rPr dirty="0" sz="1400" spc="-5">
                <a:latin typeface="Times New Roman"/>
                <a:cs typeface="Times New Roman"/>
              </a:rPr>
              <a:t>diantaranya adalah:</a:t>
            </a:r>
            <a:endParaRPr sz="1400">
              <a:latin typeface="Times New Roman"/>
              <a:cs typeface="Times New Roman"/>
            </a:endParaRPr>
          </a:p>
          <a:p>
            <a:pPr marL="119380" indent="-106680">
              <a:lnSpc>
                <a:spcPct val="100000"/>
              </a:lnSpc>
              <a:spcBef>
                <a:spcPts val="725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Suspend(): berfungsi </a:t>
            </a:r>
            <a:r>
              <a:rPr dirty="0" sz="1400" spc="-10">
                <a:latin typeface="Times New Roman"/>
                <a:cs typeface="Times New Roman"/>
              </a:rPr>
              <a:t>untuk menunda </a:t>
            </a:r>
            <a:r>
              <a:rPr dirty="0" sz="1400">
                <a:latin typeface="Times New Roman"/>
                <a:cs typeface="Times New Roman"/>
              </a:rPr>
              <a:t>eksekusi dari </a:t>
            </a:r>
            <a:r>
              <a:rPr dirty="0" sz="1400" spc="-5">
                <a:latin typeface="Times New Roman"/>
                <a:cs typeface="Times New Roman"/>
              </a:rPr>
              <a:t>thread yang sedang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berjalan.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4350766"/>
            <a:ext cx="6419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9380" indent="-106680">
              <a:lnSpc>
                <a:spcPct val="100000"/>
              </a:lnSpc>
              <a:spcBef>
                <a:spcPts val="90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Sleep()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958" y="4254677"/>
            <a:ext cx="6594475" cy="1560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 marR="5080">
              <a:lnSpc>
                <a:spcPct val="1445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: </a:t>
            </a:r>
            <a:r>
              <a:rPr dirty="0" sz="1400">
                <a:latin typeface="Times New Roman"/>
                <a:cs typeface="Times New Roman"/>
              </a:rPr>
              <a:t>berfungsi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menempatkan thread yang </a:t>
            </a:r>
            <a:r>
              <a:rPr dirty="0" sz="1400">
                <a:latin typeface="Times New Roman"/>
                <a:cs typeface="Times New Roman"/>
              </a:rPr>
              <a:t>sedang berjalan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tidur </a:t>
            </a:r>
            <a:r>
              <a:rPr dirty="0" sz="1400" spc="5">
                <a:latin typeface="Times New Roman"/>
                <a:cs typeface="Times New Roman"/>
              </a:rPr>
              <a:t>dalam beberapa 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waktu.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latin typeface="Times New Roman"/>
                <a:cs typeface="Times New Roman"/>
              </a:rPr>
              <a:t>: hasil eksekusi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thread yang sedang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ditunda.</a:t>
            </a:r>
            <a:endParaRPr sz="1400">
              <a:latin typeface="Times New Roman"/>
              <a:cs typeface="Times New Roman"/>
            </a:endParaRPr>
          </a:p>
          <a:p>
            <a:pPr marL="128270" marR="250825" indent="-116205">
              <a:lnSpc>
                <a:spcPct val="142900"/>
              </a:lnSpc>
              <a:spcBef>
                <a:spcPts val="25"/>
              </a:spcBef>
            </a:pPr>
            <a:r>
              <a:rPr dirty="0" sz="1400" spc="-5">
                <a:latin typeface="Times New Roman"/>
                <a:cs typeface="Times New Roman"/>
              </a:rPr>
              <a:t>: menghentikan </a:t>
            </a:r>
            <a:r>
              <a:rPr dirty="0" sz="1400">
                <a:latin typeface="Times New Roman"/>
                <a:cs typeface="Times New Roman"/>
              </a:rPr>
              <a:t>eksekusi dari </a:t>
            </a:r>
            <a:r>
              <a:rPr dirty="0" sz="1400" spc="-5">
                <a:latin typeface="Times New Roman"/>
                <a:cs typeface="Times New Roman"/>
              </a:rPr>
              <a:t>sebuah </a:t>
            </a:r>
            <a:r>
              <a:rPr dirty="0" sz="1400">
                <a:latin typeface="Times New Roman"/>
                <a:cs typeface="Times New Roman"/>
              </a:rPr>
              <a:t>thread; </a:t>
            </a:r>
            <a:r>
              <a:rPr dirty="0" sz="1400" spc="-5">
                <a:latin typeface="Times New Roman"/>
                <a:cs typeface="Times New Roman"/>
              </a:rPr>
              <a:t>sekali </a:t>
            </a:r>
            <a:r>
              <a:rPr dirty="0" sz="1400" spc="-10">
                <a:latin typeface="Times New Roman"/>
                <a:cs typeface="Times New Roman"/>
              </a:rPr>
              <a:t>thread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5">
                <a:latin typeface="Times New Roman"/>
                <a:cs typeface="Times New Roman"/>
              </a:rPr>
              <a:t>dihentikan </a:t>
            </a:r>
            <a:r>
              <a:rPr dirty="0" sz="1400" spc="-10">
                <a:latin typeface="Times New Roman"/>
                <a:cs typeface="Times New Roman"/>
              </a:rPr>
              <a:t>dia tidak </a:t>
            </a:r>
            <a:r>
              <a:rPr dirty="0" sz="1400">
                <a:latin typeface="Times New Roman"/>
                <a:cs typeface="Times New Roman"/>
              </a:rPr>
              <a:t>akan  </a:t>
            </a:r>
            <a:r>
              <a:rPr dirty="0" sz="1400" spc="-10">
                <a:latin typeface="Times New Roman"/>
                <a:cs typeface="Times New Roman"/>
              </a:rPr>
              <a:t>memulainya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lagi.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228" y="4867834"/>
            <a:ext cx="821055" cy="64198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19380" indent="-106680">
              <a:lnSpc>
                <a:spcPct val="100000"/>
              </a:lnSpc>
              <a:spcBef>
                <a:spcPts val="844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u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 spc="10">
                <a:latin typeface="Times New Roman"/>
                <a:cs typeface="Times New Roman"/>
              </a:rPr>
              <a:t>(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19380" indent="-106680">
              <a:lnSpc>
                <a:spcPct val="100000"/>
              </a:lnSpc>
              <a:spcBef>
                <a:spcPts val="745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Stop()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6552" y="810857"/>
            <a:ext cx="3896403" cy="249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197725" cy="156273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 b="1">
                <a:latin typeface="Arial"/>
                <a:cs typeface="Arial"/>
              </a:rPr>
              <a:t>Keadaan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spc="-5" b="1" i="1">
                <a:latin typeface="Arial"/>
                <a:cs typeface="Arial"/>
              </a:rPr>
              <a:t>Thread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400" spc="-5">
                <a:latin typeface="Times New Roman"/>
                <a:cs typeface="Times New Roman"/>
              </a:rPr>
              <a:t>Sebuah </a:t>
            </a:r>
            <a:r>
              <a:rPr dirty="0" sz="1400" spc="-10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java dapat menjadi </a:t>
            </a:r>
            <a:r>
              <a:rPr dirty="0" sz="1400">
                <a:latin typeface="Times New Roman"/>
                <a:cs typeface="Times New Roman"/>
              </a:rPr>
              <a:t>satu dari </a:t>
            </a:r>
            <a:r>
              <a:rPr dirty="0" sz="1400" spc="-5">
                <a:latin typeface="Times New Roman"/>
                <a:cs typeface="Times New Roman"/>
              </a:rPr>
              <a:t>4 kemungkinan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keadaan: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92405" algn="l"/>
                <a:tab pos="9271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new	</a:t>
            </a:r>
            <a:r>
              <a:rPr dirty="0" sz="1400" spc="-5">
                <a:latin typeface="Times New Roman"/>
                <a:cs typeface="Times New Roman"/>
              </a:rPr>
              <a:t>: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10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pada keadaan ini ada </a:t>
            </a: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objek </a:t>
            </a:r>
            <a:r>
              <a:rPr dirty="0" sz="1400" spc="-1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thread tersebut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dibuat.</a:t>
            </a:r>
            <a:endParaRPr sz="1400">
              <a:latin typeface="Times New Roman"/>
              <a:cs typeface="Times New Roman"/>
            </a:endParaRPr>
          </a:p>
          <a:p>
            <a:pPr marL="192405" marR="5080" indent="-192405">
              <a:lnSpc>
                <a:spcPct val="144300"/>
              </a:lnSpc>
              <a:buAutoNum type="arabicPeriod"/>
              <a:tabLst>
                <a:tab pos="19240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runnable </a:t>
            </a:r>
            <a:r>
              <a:rPr dirty="0" sz="1400" spc="-5">
                <a:latin typeface="Times New Roman"/>
                <a:cs typeface="Times New Roman"/>
              </a:rPr>
              <a:t>: </a:t>
            </a:r>
            <a:r>
              <a:rPr dirty="0" sz="1400" spc="-10">
                <a:latin typeface="Times New Roman"/>
                <a:cs typeface="Times New Roman"/>
              </a:rPr>
              <a:t>memanggil </a:t>
            </a:r>
            <a:r>
              <a:rPr dirty="0" sz="1400" spc="-5">
                <a:latin typeface="Times New Roman"/>
                <a:cs typeface="Times New Roman"/>
              </a:rPr>
              <a:t>start() </a:t>
            </a:r>
            <a:r>
              <a:rPr dirty="0" sz="1400" spc="-10">
                <a:latin typeface="Times New Roman"/>
                <a:cs typeface="Times New Roman"/>
              </a:rPr>
              <a:t>method untuk </a:t>
            </a:r>
            <a:r>
              <a:rPr dirty="0" sz="1400" spc="-5">
                <a:latin typeface="Times New Roman"/>
                <a:cs typeface="Times New Roman"/>
              </a:rPr>
              <a:t>mengalokasikan memori </a:t>
            </a:r>
            <a:r>
              <a:rPr dirty="0" sz="1400">
                <a:latin typeface="Times New Roman"/>
                <a:cs typeface="Times New Roman"/>
              </a:rPr>
              <a:t>bagi </a:t>
            </a:r>
            <a:r>
              <a:rPr dirty="0" sz="1400" spc="-5">
                <a:latin typeface="Times New Roman"/>
                <a:cs typeface="Times New Roman"/>
              </a:rPr>
              <a:t>thread </a:t>
            </a:r>
            <a:r>
              <a:rPr dirty="0" sz="1400">
                <a:latin typeface="Times New Roman"/>
                <a:cs typeface="Times New Roman"/>
              </a:rPr>
              <a:t>baru dalam JVM 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memanggil </a:t>
            </a:r>
            <a:r>
              <a:rPr dirty="0" sz="1400" spc="-5">
                <a:latin typeface="Times New Roman"/>
                <a:cs typeface="Times New Roman"/>
              </a:rPr>
              <a:t>run() </a:t>
            </a:r>
            <a:r>
              <a:rPr dirty="0" sz="1400" spc="-10">
                <a:latin typeface="Times New Roman"/>
                <a:cs typeface="Times New Roman"/>
              </a:rPr>
              <a:t>method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membuat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objek.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2313813"/>
            <a:ext cx="6178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3.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block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958" y="2217725"/>
            <a:ext cx="6594475" cy="125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 marR="313690" indent="-116205">
              <a:lnSpc>
                <a:spcPct val="1445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: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10">
                <a:latin typeface="Times New Roman"/>
                <a:cs typeface="Times New Roman"/>
              </a:rPr>
              <a:t>thread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diblok </a:t>
            </a:r>
            <a:r>
              <a:rPr dirty="0" sz="1400">
                <a:latin typeface="Times New Roman"/>
                <a:cs typeface="Times New Roman"/>
              </a:rPr>
              <a:t>jika </a:t>
            </a:r>
            <a:r>
              <a:rPr dirty="0" sz="1400" spc="-10">
                <a:latin typeface="Times New Roman"/>
                <a:cs typeface="Times New Roman"/>
              </a:rPr>
              <a:t>menampilkan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10">
                <a:latin typeface="Times New Roman"/>
                <a:cs typeface="Times New Roman"/>
              </a:rPr>
              <a:t>kalimat </a:t>
            </a:r>
            <a:r>
              <a:rPr dirty="0" sz="1400" spc="-5">
                <a:latin typeface="Times New Roman"/>
                <a:cs typeface="Times New Roman"/>
              </a:rPr>
              <a:t>pengeblokan. Contohnya:  sleep() atau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suspend().</a:t>
            </a:r>
            <a:endParaRPr sz="1400">
              <a:latin typeface="Times New Roman"/>
              <a:cs typeface="Times New Roman"/>
            </a:endParaRPr>
          </a:p>
          <a:p>
            <a:pPr marL="70485" marR="5080">
              <a:lnSpc>
                <a:spcPts val="2430"/>
              </a:lnSpc>
              <a:spcBef>
                <a:spcPts val="175"/>
              </a:spcBef>
            </a:pPr>
            <a:r>
              <a:rPr dirty="0" sz="1400" spc="-5">
                <a:latin typeface="Times New Roman"/>
                <a:cs typeface="Times New Roman"/>
              </a:rPr>
              <a:t>: sebuah thread dipindahkan ke keadaan dead </a:t>
            </a: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5">
                <a:latin typeface="Times New Roman"/>
                <a:cs typeface="Times New Roman"/>
              </a:rPr>
              <a:t>run() </a:t>
            </a:r>
            <a:r>
              <a:rPr dirty="0" sz="1400" spc="-15">
                <a:latin typeface="Times New Roman"/>
                <a:cs typeface="Times New Roman"/>
              </a:rPr>
              <a:t>method </a:t>
            </a:r>
            <a:r>
              <a:rPr dirty="0" sz="1400" spc="-5">
                <a:latin typeface="Times New Roman"/>
                <a:cs typeface="Times New Roman"/>
              </a:rPr>
              <a:t>berhenti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10">
                <a:latin typeface="Times New Roman"/>
                <a:cs typeface="Times New Roman"/>
              </a:rPr>
              <a:t>ketika  </a:t>
            </a:r>
            <a:r>
              <a:rPr dirty="0" sz="1400" spc="-5">
                <a:latin typeface="Times New Roman"/>
                <a:cs typeface="Times New Roman"/>
              </a:rPr>
              <a:t>stop() </a:t>
            </a:r>
            <a:r>
              <a:rPr dirty="0" sz="1400" spc="-10">
                <a:latin typeface="Times New Roman"/>
                <a:cs typeface="Times New Roman"/>
              </a:rPr>
              <a:t>method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dipanggil.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228" y="2926842"/>
            <a:ext cx="5683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4.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dead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4726051"/>
            <a:ext cx="7466965" cy="9664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 b="1" i="1">
                <a:latin typeface="Arial"/>
                <a:cs typeface="Arial"/>
              </a:rPr>
              <a:t>Thread </a:t>
            </a:r>
            <a:r>
              <a:rPr dirty="0" sz="1450" b="1">
                <a:latin typeface="Arial"/>
                <a:cs typeface="Arial"/>
              </a:rPr>
              <a:t>dan</a:t>
            </a:r>
            <a:r>
              <a:rPr dirty="0" sz="1450" spc="30" b="1">
                <a:latin typeface="Arial"/>
                <a:cs typeface="Arial"/>
              </a:rPr>
              <a:t> </a:t>
            </a:r>
            <a:r>
              <a:rPr dirty="0" sz="1450" spc="-15" b="1">
                <a:latin typeface="Arial"/>
                <a:cs typeface="Arial"/>
              </a:rPr>
              <a:t>JVM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44400"/>
              </a:lnSpc>
              <a:spcBef>
                <a:spcPts val="825"/>
              </a:spcBef>
            </a:pPr>
            <a:r>
              <a:rPr dirty="0" sz="1400" spc="-10">
                <a:latin typeface="Times New Roman"/>
                <a:cs typeface="Times New Roman"/>
              </a:rPr>
              <a:t>Pada </a:t>
            </a:r>
            <a:r>
              <a:rPr dirty="0" sz="1400" spc="-5">
                <a:latin typeface="Times New Roman"/>
                <a:cs typeface="Times New Roman"/>
              </a:rPr>
              <a:t>penambahannya ke </a:t>
            </a:r>
            <a:r>
              <a:rPr dirty="0" sz="1400" spc="-10">
                <a:latin typeface="Times New Roman"/>
                <a:cs typeface="Times New Roman"/>
              </a:rPr>
              <a:t>java </a:t>
            </a:r>
            <a:r>
              <a:rPr dirty="0" sz="1400" spc="-5">
                <a:latin typeface="Times New Roman"/>
                <a:cs typeface="Times New Roman"/>
              </a:rPr>
              <a:t>program </a:t>
            </a:r>
            <a:r>
              <a:rPr dirty="0" sz="1400" spc="-10">
                <a:latin typeface="Times New Roman"/>
                <a:cs typeface="Times New Roman"/>
              </a:rPr>
              <a:t>mengandung </a:t>
            </a:r>
            <a:r>
              <a:rPr dirty="0" sz="1400" spc="-5">
                <a:latin typeface="Times New Roman"/>
                <a:cs typeface="Times New Roman"/>
              </a:rPr>
              <a:t>beberapa </a:t>
            </a:r>
            <a:r>
              <a:rPr dirty="0" sz="1400" spc="-10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yang berbeda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kontrol, </a:t>
            </a:r>
            <a:r>
              <a:rPr dirty="0" sz="1400" spc="-5">
                <a:latin typeface="Times New Roman"/>
                <a:cs typeface="Times New Roman"/>
              </a:rPr>
              <a:t>disini  ada beberapa </a:t>
            </a:r>
            <a:r>
              <a:rPr dirty="0" sz="1400" spc="-10">
                <a:latin typeface="Times New Roman"/>
                <a:cs typeface="Times New Roman"/>
              </a:rPr>
              <a:t>thead </a:t>
            </a:r>
            <a:r>
              <a:rPr dirty="0" sz="1400" spc="-5">
                <a:latin typeface="Times New Roman"/>
                <a:cs typeface="Times New Roman"/>
              </a:rPr>
              <a:t>yang sedang </a:t>
            </a:r>
            <a:r>
              <a:rPr dirty="0" sz="1400">
                <a:latin typeface="Times New Roman"/>
                <a:cs typeface="Times New Roman"/>
              </a:rPr>
              <a:t>berjalan </a:t>
            </a:r>
            <a:r>
              <a:rPr dirty="0" sz="1400" spc="-5">
                <a:latin typeface="Times New Roman"/>
                <a:cs typeface="Times New Roman"/>
              </a:rPr>
              <a:t>secara </a:t>
            </a:r>
            <a:r>
              <a:rPr dirty="0" sz="1400" spc="-15">
                <a:latin typeface="Times New Roman"/>
                <a:cs typeface="Times New Roman"/>
              </a:rPr>
              <a:t>tidak </a:t>
            </a:r>
            <a:r>
              <a:rPr dirty="0" sz="1400">
                <a:latin typeface="Times New Roman"/>
                <a:cs typeface="Times New Roman"/>
              </a:rPr>
              <a:t>sinkron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kepentingan dari </a:t>
            </a:r>
            <a:r>
              <a:rPr dirty="0" sz="1400" spc="-5">
                <a:latin typeface="Times New Roman"/>
                <a:cs typeface="Times New Roman"/>
              </a:rPr>
              <a:t>penanganan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75" y="810791"/>
            <a:ext cx="4238753" cy="30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455534" cy="94678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15"/>
              </a:spcBef>
            </a:pPr>
            <a:r>
              <a:rPr dirty="0" sz="1400" spc="-5">
                <a:latin typeface="Times New Roman"/>
                <a:cs typeface="Times New Roman"/>
              </a:rPr>
              <a:t>tingkatan JVM seperti managemen </a:t>
            </a:r>
            <a:r>
              <a:rPr dirty="0" sz="1400" spc="-10">
                <a:latin typeface="Times New Roman"/>
                <a:cs typeface="Times New Roman"/>
              </a:rPr>
              <a:t>memori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grafik kontrol. </a:t>
            </a:r>
            <a:r>
              <a:rPr dirty="0" sz="1400" spc="-5" i="1">
                <a:latin typeface="Times New Roman"/>
                <a:cs typeface="Times New Roman"/>
              </a:rPr>
              <a:t>Garbage Collector </a:t>
            </a:r>
            <a:r>
              <a:rPr dirty="0" sz="1400" spc="-5">
                <a:latin typeface="Times New Roman"/>
                <a:cs typeface="Times New Roman"/>
              </a:rPr>
              <a:t>mengevaluasi objek  ketika JVM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dilihat </a:t>
            </a:r>
            <a:r>
              <a:rPr dirty="0" sz="1400" spc="-10">
                <a:latin typeface="Times New Roman"/>
                <a:cs typeface="Times New Roman"/>
              </a:rPr>
              <a:t>ketika </a:t>
            </a:r>
            <a:r>
              <a:rPr dirty="0" sz="1400" spc="-15">
                <a:latin typeface="Times New Roman"/>
                <a:cs typeface="Times New Roman"/>
              </a:rPr>
              <a:t>mereka </a:t>
            </a:r>
            <a:r>
              <a:rPr dirty="0" sz="1400" spc="-5">
                <a:latin typeface="Times New Roman"/>
                <a:cs typeface="Times New Roman"/>
              </a:rPr>
              <a:t>sedang digunakan. </a:t>
            </a:r>
            <a:r>
              <a:rPr dirty="0" sz="1400" spc="-10">
                <a:latin typeface="Times New Roman"/>
                <a:cs typeface="Times New Roman"/>
              </a:rPr>
              <a:t>Jika tidak,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>
                <a:latin typeface="Times New Roman"/>
                <a:cs typeface="Times New Roman"/>
              </a:rPr>
              <a:t>itu </a:t>
            </a:r>
            <a:r>
              <a:rPr dirty="0" sz="1400" spc="-5">
                <a:latin typeface="Times New Roman"/>
                <a:cs typeface="Times New Roman"/>
              </a:rPr>
              <a:t>akan kembali ke </a:t>
            </a:r>
            <a:r>
              <a:rPr dirty="0" sz="1400" spc="-10">
                <a:latin typeface="Times New Roman"/>
                <a:cs typeface="Times New Roman"/>
              </a:rPr>
              <a:t>memori  </a:t>
            </a:r>
            <a:r>
              <a:rPr dirty="0" sz="1400">
                <a:latin typeface="Times New Roman"/>
                <a:cs typeface="Times New Roman"/>
              </a:rPr>
              <a:t>dalam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sistem.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580" y="773938"/>
            <a:ext cx="2845435" cy="361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5"/>
              <a:t>PENJADWALAN</a:t>
            </a:r>
            <a:r>
              <a:rPr dirty="0" sz="2200" spc="-65"/>
              <a:t> </a:t>
            </a:r>
            <a:r>
              <a:rPr dirty="0" sz="2200" spc="5"/>
              <a:t>CPU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017828" y="1306245"/>
            <a:ext cx="7285355" cy="309626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just" marL="241300" indent="-228600">
              <a:lnSpc>
                <a:spcPct val="100000"/>
              </a:lnSpc>
              <a:spcBef>
                <a:spcPts val="844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TUJUAN </a:t>
            </a:r>
            <a:r>
              <a:rPr dirty="0" sz="1400" spc="-5">
                <a:latin typeface="Times New Roman"/>
                <a:cs typeface="Times New Roman"/>
              </a:rPr>
              <a:t>: Memaksimumkan </a:t>
            </a:r>
            <a:r>
              <a:rPr dirty="0" sz="1400">
                <a:latin typeface="Times New Roman"/>
                <a:cs typeface="Times New Roman"/>
              </a:rPr>
              <a:t>penggunaan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utilization</a:t>
            </a:r>
            <a:r>
              <a:rPr dirty="0" sz="1400" spc="-5">
                <a:latin typeface="Times New Roman"/>
                <a:cs typeface="Times New Roman"/>
              </a:rPr>
              <a:t>)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 spc="-5">
                <a:latin typeface="Times New Roman"/>
                <a:cs typeface="Times New Roman"/>
              </a:rPr>
              <a:t>, dengan </a:t>
            </a:r>
            <a:r>
              <a:rPr dirty="0" sz="1400" spc="-10">
                <a:latin typeface="Times New Roman"/>
                <a:cs typeface="Times New Roman"/>
              </a:rPr>
              <a:t>cara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multiprogramming.</a:t>
            </a:r>
            <a:endParaRPr sz="1400">
              <a:latin typeface="Times New Roman"/>
              <a:cs typeface="Times New Roman"/>
            </a:endParaRPr>
          </a:p>
          <a:p>
            <a:pPr algn="just" lvl="1" marL="698500" marR="5080" indent="-228600">
              <a:lnSpc>
                <a:spcPct val="143800"/>
              </a:lnSpc>
              <a:spcBef>
                <a:spcPts val="10"/>
              </a:spcBef>
              <a:buFont typeface="Wingdings"/>
              <a:buChar char=""/>
              <a:tabLst>
                <a:tab pos="699135" algn="l"/>
              </a:tabLst>
            </a:pP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uniprosesor,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pernah </a:t>
            </a:r>
            <a:r>
              <a:rPr dirty="0" sz="1400">
                <a:latin typeface="Times New Roman"/>
                <a:cs typeface="Times New Roman"/>
              </a:rPr>
              <a:t>ada </a:t>
            </a:r>
            <a:r>
              <a:rPr dirty="0" sz="1400" spc="-5">
                <a:latin typeface="Times New Roman"/>
                <a:cs typeface="Times New Roman"/>
              </a:rPr>
              <a:t>proses yang berjalan lebih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satu. </a:t>
            </a:r>
            <a:r>
              <a:rPr dirty="0" sz="1400">
                <a:latin typeface="Times New Roman"/>
                <a:cs typeface="Times New Roman"/>
              </a:rPr>
              <a:t>Bila </a:t>
            </a:r>
            <a:r>
              <a:rPr dirty="0" sz="1400" spc="-5">
                <a:latin typeface="Times New Roman"/>
                <a:cs typeface="Times New Roman"/>
              </a:rPr>
              <a:t>ada  proses yang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dari satu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yang lain </a:t>
            </a:r>
            <a:r>
              <a:rPr dirty="0" sz="1400" spc="-10">
                <a:latin typeface="Times New Roman"/>
                <a:cs typeface="Times New Roman"/>
              </a:rPr>
              <a:t>harus </a:t>
            </a:r>
            <a:r>
              <a:rPr dirty="0" sz="1400" spc="-5">
                <a:latin typeface="Times New Roman"/>
                <a:cs typeface="Times New Roman"/>
              </a:rPr>
              <a:t>mengantri </a:t>
            </a:r>
            <a:r>
              <a:rPr dirty="0" sz="1400">
                <a:latin typeface="Times New Roman"/>
                <a:cs typeface="Times New Roman"/>
              </a:rPr>
              <a:t>sampai CPU </a:t>
            </a:r>
            <a:r>
              <a:rPr dirty="0" sz="1400" spc="-5">
                <a:latin typeface="Times New Roman"/>
                <a:cs typeface="Times New Roman"/>
              </a:rPr>
              <a:t>bebas. Ide </a:t>
            </a:r>
            <a:r>
              <a:rPr dirty="0" sz="1400">
                <a:latin typeface="Times New Roman"/>
                <a:cs typeface="Times New Roman"/>
              </a:rPr>
              <a:t>dari  </a:t>
            </a:r>
            <a:r>
              <a:rPr dirty="0" sz="1400" spc="-5">
                <a:latin typeface="Times New Roman"/>
                <a:cs typeface="Times New Roman"/>
              </a:rPr>
              <a:t>multi porgamming sangat sederhana. </a:t>
            </a:r>
            <a:r>
              <a:rPr dirty="0" sz="1400" spc="-15">
                <a:latin typeface="Times New Roman"/>
                <a:cs typeface="Times New Roman"/>
              </a:rPr>
              <a:t>Ketika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dieksekusi yang lain </a:t>
            </a:r>
            <a:r>
              <a:rPr dirty="0" sz="1400" spc="-10">
                <a:latin typeface="Times New Roman"/>
                <a:cs typeface="Times New Roman"/>
              </a:rPr>
              <a:t>harus  </a:t>
            </a:r>
            <a:r>
              <a:rPr dirty="0" sz="1400" spc="-5">
                <a:latin typeface="Times New Roman"/>
                <a:cs typeface="Times New Roman"/>
              </a:rPr>
              <a:t>menunggu </a:t>
            </a:r>
            <a:r>
              <a:rPr dirty="0" sz="1400">
                <a:latin typeface="Times New Roman"/>
                <a:cs typeface="Times New Roman"/>
              </a:rPr>
              <a:t>sampai </a:t>
            </a:r>
            <a:r>
              <a:rPr dirty="0" sz="1400" spc="-5">
                <a:latin typeface="Times New Roman"/>
                <a:cs typeface="Times New Roman"/>
              </a:rPr>
              <a:t>selesai. Di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komputer yang sederhana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>
                <a:latin typeface="Times New Roman"/>
                <a:cs typeface="Times New Roman"/>
              </a:rPr>
              <a:t>akan banyak dalam  </a:t>
            </a:r>
            <a:r>
              <a:rPr dirty="0" sz="1400" spc="-5">
                <a:latin typeface="Times New Roman"/>
                <a:cs typeface="Times New Roman"/>
              </a:rPr>
              <a:t>posisi </a:t>
            </a:r>
            <a:r>
              <a:rPr dirty="0" sz="1400" spc="-10">
                <a:latin typeface="Times New Roman"/>
                <a:cs typeface="Times New Roman"/>
              </a:rPr>
              <a:t>idle.Semua </a:t>
            </a:r>
            <a:r>
              <a:rPr dirty="0" sz="1400" spc="5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ini sangat terbuang.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 i="1">
                <a:latin typeface="Times New Roman"/>
                <a:cs typeface="Times New Roman"/>
              </a:rPr>
              <a:t>multiprogamming </a:t>
            </a:r>
            <a:r>
              <a:rPr dirty="0" sz="1400" spc="-5">
                <a:latin typeface="Times New Roman"/>
                <a:cs typeface="Times New Roman"/>
              </a:rPr>
              <a:t>kita </a:t>
            </a:r>
            <a:r>
              <a:rPr dirty="0" sz="1400" spc="-10">
                <a:latin typeface="Times New Roman"/>
                <a:cs typeface="Times New Roman"/>
              </a:rPr>
              <a:t>mencoba  </a:t>
            </a:r>
            <a:r>
              <a:rPr dirty="0" sz="1400" spc="-5">
                <a:latin typeface="Times New Roman"/>
                <a:cs typeface="Times New Roman"/>
              </a:rPr>
              <a:t>menggunakan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secara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produktif.</a:t>
            </a:r>
            <a:endParaRPr sz="1400">
              <a:latin typeface="Times New Roman"/>
              <a:cs typeface="Times New Roman"/>
            </a:endParaRPr>
          </a:p>
          <a:p>
            <a:pPr lvl="1" marL="698500" marR="186055" indent="-228600">
              <a:lnSpc>
                <a:spcPts val="2430"/>
              </a:lnSpc>
              <a:spcBef>
                <a:spcPts val="175"/>
              </a:spcBef>
              <a:buFont typeface="Wingdings"/>
              <a:buChar char=""/>
              <a:tabLst>
                <a:tab pos="699135" algn="l"/>
              </a:tabLst>
            </a:pPr>
            <a:r>
              <a:rPr dirty="0" sz="1400" spc="-5">
                <a:latin typeface="Times New Roman"/>
                <a:cs typeface="Times New Roman"/>
              </a:rPr>
              <a:t>Eksekusi proses terdiri </a:t>
            </a:r>
            <a:r>
              <a:rPr dirty="0" sz="1400">
                <a:latin typeface="Times New Roman"/>
                <a:cs typeface="Times New Roman"/>
              </a:rPr>
              <a:t>dari sebuah </a:t>
            </a:r>
            <a:r>
              <a:rPr dirty="0" sz="1400" spc="-5">
                <a:latin typeface="Times New Roman"/>
                <a:cs typeface="Times New Roman"/>
              </a:rPr>
              <a:t>siklus eksekusi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tunggu (</a:t>
            </a:r>
            <a:r>
              <a:rPr dirty="0" sz="1400" spc="-5" i="1">
                <a:latin typeface="Times New Roman"/>
                <a:cs typeface="Times New Roman"/>
              </a:rPr>
              <a:t>wait</a:t>
            </a:r>
            <a:r>
              <a:rPr dirty="0" sz="1400" spc="-5">
                <a:latin typeface="Times New Roman"/>
                <a:cs typeface="Times New Roman"/>
              </a:rPr>
              <a:t>) </a:t>
            </a:r>
            <a:r>
              <a:rPr dirty="0" sz="1400">
                <a:latin typeface="Times New Roman"/>
                <a:cs typeface="Times New Roman"/>
              </a:rPr>
              <a:t>I/O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5">
                <a:latin typeface="Times New Roman"/>
                <a:cs typeface="Times New Roman"/>
              </a:rPr>
              <a:t>mana  </a:t>
            </a:r>
            <a:r>
              <a:rPr dirty="0" sz="1400" spc="-10">
                <a:latin typeface="Times New Roman"/>
                <a:cs typeface="Times New Roman"/>
              </a:rPr>
              <a:t>disebut </a:t>
            </a:r>
            <a:r>
              <a:rPr dirty="0" sz="1400" spc="-5">
                <a:latin typeface="Times New Roman"/>
                <a:cs typeface="Times New Roman"/>
              </a:rPr>
              <a:t>Siklus Bakar CPU-I/O (CPU-I/O </a:t>
            </a:r>
            <a:r>
              <a:rPr dirty="0" sz="1400" i="1">
                <a:latin typeface="Times New Roman"/>
                <a:cs typeface="Times New Roman"/>
              </a:rPr>
              <a:t>Burst </a:t>
            </a:r>
            <a:r>
              <a:rPr dirty="0" sz="1400" spc="-5" i="1">
                <a:latin typeface="Times New Roman"/>
                <a:cs typeface="Times New Roman"/>
              </a:rPr>
              <a:t>Cycle</a:t>
            </a:r>
            <a:r>
              <a:rPr dirty="0" sz="1400" spc="-5">
                <a:latin typeface="Times New Roman"/>
                <a:cs typeface="Times New Roman"/>
              </a:rPr>
              <a:t>) ,eksekusi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 spc="-5">
                <a:latin typeface="Times New Roman"/>
                <a:cs typeface="Times New Roman"/>
              </a:rPr>
              <a:t>saling bergantian  dengan </a:t>
            </a:r>
            <a:r>
              <a:rPr dirty="0" sz="1400">
                <a:latin typeface="Times New Roman"/>
                <a:cs typeface="Times New Roman"/>
              </a:rPr>
              <a:t>eksekusi </a:t>
            </a:r>
            <a:r>
              <a:rPr dirty="0" sz="1400" spc="-10">
                <a:latin typeface="Times New Roman"/>
                <a:cs typeface="Times New Roman"/>
              </a:rPr>
              <a:t>I/O. Siklus </a:t>
            </a:r>
            <a:r>
              <a:rPr dirty="0" sz="1400" spc="-5">
                <a:latin typeface="Times New Roman"/>
                <a:cs typeface="Times New Roman"/>
              </a:rPr>
              <a:t>ini memiliki </a:t>
            </a:r>
            <a:r>
              <a:rPr dirty="0" sz="1400">
                <a:latin typeface="Times New Roman"/>
                <a:cs typeface="Times New Roman"/>
              </a:rPr>
              <a:t>sebaran </a:t>
            </a:r>
            <a:r>
              <a:rPr dirty="0" sz="1400" spc="-5">
                <a:latin typeface="Times New Roman"/>
                <a:cs typeface="Times New Roman"/>
              </a:rPr>
              <a:t>eksekusi (</a:t>
            </a:r>
            <a:r>
              <a:rPr dirty="0" sz="1400" spc="-5" i="1">
                <a:latin typeface="Times New Roman"/>
                <a:cs typeface="Times New Roman"/>
              </a:rPr>
              <a:t>burst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CPU.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941539"/>
            <a:ext cx="7510780" cy="1698625"/>
          </a:xfrm>
          <a:prstGeom prst="rect"/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pc="-5"/>
              <a:t>Penjadwal</a:t>
            </a:r>
            <a:r>
              <a:rPr dirty="0" spc="5"/>
              <a:t> </a:t>
            </a:r>
            <a:r>
              <a:rPr dirty="0" spc="-5"/>
              <a:t>CPU</a:t>
            </a:r>
          </a:p>
          <a:p>
            <a:pPr marL="12700" marR="5080">
              <a:lnSpc>
                <a:spcPct val="143900"/>
              </a:lnSpc>
              <a:spcBef>
                <a:spcPts val="165"/>
              </a:spcBef>
            </a:pPr>
            <a:r>
              <a:rPr dirty="0" sz="1400" spc="-5" b="0">
                <a:latin typeface="Times New Roman"/>
                <a:cs typeface="Times New Roman"/>
              </a:rPr>
              <a:t>Kapan </a:t>
            </a:r>
            <a:r>
              <a:rPr dirty="0" sz="1400" b="0">
                <a:latin typeface="Times New Roman"/>
                <a:cs typeface="Times New Roman"/>
              </a:rPr>
              <a:t>pun </a:t>
            </a:r>
            <a:r>
              <a:rPr dirty="0" sz="1400" spc="-10" b="0">
                <a:latin typeface="Times New Roman"/>
                <a:cs typeface="Times New Roman"/>
              </a:rPr>
              <a:t>CPU </a:t>
            </a:r>
            <a:r>
              <a:rPr dirty="0" sz="1400" spc="-5" b="0">
                <a:latin typeface="Times New Roman"/>
                <a:cs typeface="Times New Roman"/>
              </a:rPr>
              <a:t>menjadi </a:t>
            </a:r>
            <a:r>
              <a:rPr dirty="0" sz="1400" spc="-15" b="0">
                <a:latin typeface="Times New Roman"/>
                <a:cs typeface="Times New Roman"/>
              </a:rPr>
              <a:t>idle, </a:t>
            </a:r>
            <a:r>
              <a:rPr dirty="0" sz="1400" spc="-5" b="0">
                <a:latin typeface="Times New Roman"/>
                <a:cs typeface="Times New Roman"/>
              </a:rPr>
              <a:t>sistem opersai </a:t>
            </a:r>
            <a:r>
              <a:rPr dirty="0" sz="1400" spc="-15" b="0">
                <a:latin typeface="Times New Roman"/>
                <a:cs typeface="Times New Roman"/>
              </a:rPr>
              <a:t>harus </a:t>
            </a:r>
            <a:r>
              <a:rPr dirty="0" sz="1400" spc="-10" b="0">
                <a:latin typeface="Times New Roman"/>
                <a:cs typeface="Times New Roman"/>
              </a:rPr>
              <a:t>memilih </a:t>
            </a:r>
            <a:r>
              <a:rPr dirty="0" sz="1400" spc="-5" b="0">
                <a:latin typeface="Times New Roman"/>
                <a:cs typeface="Times New Roman"/>
              </a:rPr>
              <a:t>salah </a:t>
            </a:r>
            <a:r>
              <a:rPr dirty="0" sz="1400" b="0">
                <a:latin typeface="Times New Roman"/>
                <a:cs typeface="Times New Roman"/>
              </a:rPr>
              <a:t>satu </a:t>
            </a:r>
            <a:r>
              <a:rPr dirty="0" sz="1400" spc="-5" b="0">
                <a:latin typeface="Times New Roman"/>
                <a:cs typeface="Times New Roman"/>
              </a:rPr>
              <a:t>proses </a:t>
            </a:r>
            <a:r>
              <a:rPr dirty="0" sz="1400" spc="-10" b="0">
                <a:latin typeface="Times New Roman"/>
                <a:cs typeface="Times New Roman"/>
              </a:rPr>
              <a:t>untuk masuk </a:t>
            </a:r>
            <a:r>
              <a:rPr dirty="0" sz="1400" spc="-5" b="0">
                <a:latin typeface="Times New Roman"/>
                <a:cs typeface="Times New Roman"/>
              </a:rPr>
              <a:t>kedalam  antrian </a:t>
            </a:r>
            <a:r>
              <a:rPr dirty="0" sz="1400" spc="-5" b="0" i="1">
                <a:latin typeface="Times New Roman"/>
                <a:cs typeface="Times New Roman"/>
              </a:rPr>
              <a:t>ready </a:t>
            </a:r>
            <a:r>
              <a:rPr dirty="0" sz="1400" spc="-10" b="0">
                <a:latin typeface="Times New Roman"/>
                <a:cs typeface="Times New Roman"/>
              </a:rPr>
              <a:t>(siap) untuk </a:t>
            </a:r>
            <a:r>
              <a:rPr dirty="0" sz="1400" spc="-5" b="0">
                <a:latin typeface="Times New Roman"/>
                <a:cs typeface="Times New Roman"/>
              </a:rPr>
              <a:t>dieksekusi. Pemilihan tersebut dilakukan </a:t>
            </a:r>
            <a:r>
              <a:rPr dirty="0" sz="1400" b="0">
                <a:latin typeface="Times New Roman"/>
                <a:cs typeface="Times New Roman"/>
              </a:rPr>
              <a:t>oleh </a:t>
            </a:r>
            <a:r>
              <a:rPr dirty="0" sz="1400" spc="-5" b="0">
                <a:latin typeface="Times New Roman"/>
                <a:cs typeface="Times New Roman"/>
              </a:rPr>
              <a:t>penjadual short </a:t>
            </a:r>
            <a:r>
              <a:rPr dirty="0" sz="1400" spc="-10" b="0">
                <a:latin typeface="Times New Roman"/>
                <a:cs typeface="Times New Roman"/>
              </a:rPr>
              <a:t>term. </a:t>
            </a:r>
            <a:r>
              <a:rPr dirty="0" sz="1400" spc="5" b="0">
                <a:latin typeface="Times New Roman"/>
                <a:cs typeface="Times New Roman"/>
              </a:rPr>
              <a:t>Penjadwal  </a:t>
            </a:r>
            <a:r>
              <a:rPr dirty="0" sz="1400" spc="-10" b="0">
                <a:latin typeface="Times New Roman"/>
                <a:cs typeface="Times New Roman"/>
              </a:rPr>
              <a:t>memilih </a:t>
            </a:r>
            <a:r>
              <a:rPr dirty="0" sz="1400" b="0">
                <a:latin typeface="Times New Roman"/>
                <a:cs typeface="Times New Roman"/>
              </a:rPr>
              <a:t>dari </a:t>
            </a:r>
            <a:r>
              <a:rPr dirty="0" sz="1400" spc="-5" b="0">
                <a:latin typeface="Times New Roman"/>
                <a:cs typeface="Times New Roman"/>
              </a:rPr>
              <a:t>sekian proses yang ada di memori yang </a:t>
            </a:r>
            <a:r>
              <a:rPr dirty="0" sz="1400" b="0">
                <a:latin typeface="Times New Roman"/>
                <a:cs typeface="Times New Roman"/>
              </a:rPr>
              <a:t>sudah </a:t>
            </a:r>
            <a:r>
              <a:rPr dirty="0" sz="1400" spc="-10" b="0">
                <a:latin typeface="Times New Roman"/>
                <a:cs typeface="Times New Roman"/>
              </a:rPr>
              <a:t>siap </a:t>
            </a:r>
            <a:r>
              <a:rPr dirty="0" sz="1400" spc="-5" b="0">
                <a:latin typeface="Times New Roman"/>
                <a:cs typeface="Times New Roman"/>
              </a:rPr>
              <a:t>dieksekusi, den mengalokasikan </a:t>
            </a:r>
            <a:r>
              <a:rPr dirty="0" sz="1400" spc="-10" b="0">
                <a:latin typeface="Times New Roman"/>
                <a:cs typeface="Times New Roman"/>
              </a:rPr>
              <a:t>CPU  untuk</a:t>
            </a:r>
            <a:r>
              <a:rPr dirty="0" sz="1400" spc="25" b="0">
                <a:latin typeface="Times New Roman"/>
                <a:cs typeface="Times New Roman"/>
              </a:rPr>
              <a:t> </a:t>
            </a:r>
            <a:r>
              <a:rPr dirty="0" sz="1400" spc="-5" b="0">
                <a:latin typeface="Times New Roman"/>
                <a:cs typeface="Times New Roman"/>
              </a:rPr>
              <a:t>mengeksekusinya.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828" y="2919273"/>
            <a:ext cx="4213225" cy="156273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Penjadual </a:t>
            </a:r>
            <a:r>
              <a:rPr dirty="0" sz="1400" spc="-10">
                <a:latin typeface="Times New Roman"/>
                <a:cs typeface="Times New Roman"/>
              </a:rPr>
              <a:t>CPU mungkin </a:t>
            </a:r>
            <a:r>
              <a:rPr dirty="0" sz="1400">
                <a:latin typeface="Times New Roman"/>
                <a:cs typeface="Times New Roman"/>
              </a:rPr>
              <a:t>akan dijalankan </a:t>
            </a:r>
            <a:r>
              <a:rPr dirty="0" sz="1400" spc="-10">
                <a:latin typeface="Times New Roman"/>
                <a:cs typeface="Times New Roman"/>
              </a:rPr>
              <a:t>ketika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proses: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21005" algn="l"/>
              </a:tabLst>
            </a:pPr>
            <a:r>
              <a:rPr dirty="0" sz="1400" spc="-5">
                <a:latin typeface="Times New Roman"/>
                <a:cs typeface="Times New Roman"/>
              </a:rPr>
              <a:t>Berubah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running ke waiting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state.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21005" algn="l"/>
              </a:tabLst>
            </a:pPr>
            <a:r>
              <a:rPr dirty="0" sz="1400" spc="-5">
                <a:latin typeface="Times New Roman"/>
                <a:cs typeface="Times New Roman"/>
              </a:rPr>
              <a:t>Berubah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running ke ready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state.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21005" algn="l"/>
              </a:tabLst>
            </a:pPr>
            <a:r>
              <a:rPr dirty="0" sz="1400" spc="-5">
                <a:latin typeface="Times New Roman"/>
                <a:cs typeface="Times New Roman"/>
              </a:rPr>
              <a:t>Berubah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waiting ke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ready.</a:t>
            </a:r>
            <a:endParaRPr sz="1400">
              <a:latin typeface="Times New Roman"/>
              <a:cs typeface="Times New Roman"/>
            </a:endParaRPr>
          </a:p>
          <a:p>
            <a:pPr lvl="1" marL="420370" indent="-179705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421005" algn="l"/>
              </a:tabLst>
            </a:pPr>
            <a:r>
              <a:rPr dirty="0" sz="1400" spc="-10">
                <a:latin typeface="Times New Roman"/>
                <a:cs typeface="Times New Roman"/>
              </a:rPr>
              <a:t>Terminates.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783082"/>
            <a:ext cx="105664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i="1">
                <a:latin typeface="Times New Roman"/>
                <a:cs typeface="Times New Roman"/>
              </a:rPr>
              <a:t>Dis</a:t>
            </a:r>
            <a:r>
              <a:rPr dirty="0" i="1">
                <a:latin typeface="Times New Roman"/>
                <a:cs typeface="Times New Roman"/>
              </a:rPr>
              <a:t>p</a:t>
            </a:r>
            <a:r>
              <a:rPr dirty="0" spc="10" i="1">
                <a:latin typeface="Times New Roman"/>
                <a:cs typeface="Times New Roman"/>
              </a:rPr>
              <a:t>a</a:t>
            </a:r>
            <a:r>
              <a:rPr dirty="0" spc="-5" i="1">
                <a:latin typeface="Times New Roman"/>
                <a:cs typeface="Times New Roman"/>
              </a:rPr>
              <a:t>tcher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" y="1077900"/>
            <a:ext cx="7250430" cy="186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Komponen yang lain yang terlibat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penjadual </a:t>
            </a:r>
            <a:r>
              <a:rPr dirty="0" sz="1400">
                <a:latin typeface="Times New Roman"/>
                <a:cs typeface="Times New Roman"/>
              </a:rPr>
              <a:t>CPU </a:t>
            </a:r>
            <a:r>
              <a:rPr dirty="0" sz="1400" spc="-5">
                <a:latin typeface="Times New Roman"/>
                <a:cs typeface="Times New Roman"/>
              </a:rPr>
              <a:t>adalan </a:t>
            </a:r>
            <a:r>
              <a:rPr dirty="0" sz="1400" i="1">
                <a:latin typeface="Times New Roman"/>
                <a:cs typeface="Times New Roman"/>
              </a:rPr>
              <a:t>dispatcher</a:t>
            </a:r>
            <a:r>
              <a:rPr dirty="0" sz="1400">
                <a:latin typeface="Times New Roman"/>
                <a:cs typeface="Times New Roman"/>
              </a:rPr>
              <a:t>. </a:t>
            </a:r>
            <a:r>
              <a:rPr dirty="0" sz="1400" spc="-5" i="1">
                <a:latin typeface="Times New Roman"/>
                <a:cs typeface="Times New Roman"/>
              </a:rPr>
              <a:t>Dispatcher </a:t>
            </a:r>
            <a:r>
              <a:rPr dirty="0" sz="1400" spc="-10">
                <a:latin typeface="Times New Roman"/>
                <a:cs typeface="Times New Roman"/>
              </a:rPr>
              <a:t>adalah </a:t>
            </a:r>
            <a:r>
              <a:rPr dirty="0" sz="1400" spc="-5">
                <a:latin typeface="Times New Roman"/>
                <a:cs typeface="Times New Roman"/>
              </a:rPr>
              <a:t>modul  yang memberikan </a:t>
            </a:r>
            <a:r>
              <a:rPr dirty="0" sz="1400">
                <a:latin typeface="Times New Roman"/>
                <a:cs typeface="Times New Roman"/>
              </a:rPr>
              <a:t>kontrol CPU </a:t>
            </a:r>
            <a:r>
              <a:rPr dirty="0" sz="1400" spc="-5">
                <a:latin typeface="Times New Roman"/>
                <a:cs typeface="Times New Roman"/>
              </a:rPr>
              <a:t>kepada proses </a:t>
            </a:r>
            <a:r>
              <a:rPr dirty="0" sz="1400" spc="-15">
                <a:latin typeface="Times New Roman"/>
                <a:cs typeface="Times New Roman"/>
              </a:rPr>
              <a:t>yang </a:t>
            </a:r>
            <a:r>
              <a:rPr dirty="0" sz="1400" spc="-5">
                <a:latin typeface="Times New Roman"/>
                <a:cs typeface="Times New Roman"/>
              </a:rPr>
              <a:t>fungsinya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adalah: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Alih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Konteks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Switching to </a:t>
            </a:r>
            <a:r>
              <a:rPr dirty="0" sz="1400" spc="-10">
                <a:latin typeface="Times New Roman"/>
                <a:cs typeface="Times New Roman"/>
              </a:rPr>
              <a:t>user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mode.</a:t>
            </a:r>
            <a:endParaRPr sz="1400">
              <a:latin typeface="Times New Roman"/>
              <a:cs typeface="Times New Roman"/>
            </a:endParaRPr>
          </a:p>
          <a:p>
            <a:pPr marL="12700" marR="2225040">
              <a:lnSpc>
                <a:spcPct val="142900"/>
              </a:lnSpc>
              <a:spcBef>
                <a:spcPts val="25"/>
              </a:spcBef>
              <a:buAutoNum type="arabicPeriod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Lompat </a:t>
            </a:r>
            <a:r>
              <a:rPr dirty="0" sz="1400">
                <a:latin typeface="Times New Roman"/>
                <a:cs typeface="Times New Roman"/>
              </a:rPr>
              <a:t>dari suatu bagian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progam </a:t>
            </a:r>
            <a:r>
              <a:rPr dirty="0" sz="1400" spc="-10">
                <a:latin typeface="Times New Roman"/>
                <a:cs typeface="Times New Roman"/>
              </a:rPr>
              <a:t>user </a:t>
            </a:r>
            <a:r>
              <a:rPr dirty="0" sz="1400" spc="-15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mengulang </a:t>
            </a:r>
            <a:r>
              <a:rPr dirty="0" sz="1400" spc="-10">
                <a:latin typeface="Times New Roman"/>
                <a:cs typeface="Times New Roman"/>
              </a:rPr>
              <a:t>progam.  </a:t>
            </a:r>
            <a:r>
              <a:rPr dirty="0" sz="1400" spc="-5">
                <a:latin typeface="Times New Roman"/>
                <a:cs typeface="Times New Roman"/>
              </a:rPr>
              <a:t>Dispatcher </a:t>
            </a:r>
            <a:r>
              <a:rPr dirty="0" sz="1400" spc="-10">
                <a:latin typeface="Times New Roman"/>
                <a:cs typeface="Times New Roman"/>
              </a:rPr>
              <a:t>seharusnya </a:t>
            </a:r>
            <a:r>
              <a:rPr dirty="0" sz="1400" spc="-5">
                <a:latin typeface="Times New Roman"/>
                <a:cs typeface="Times New Roman"/>
              </a:rPr>
              <a:t>secepat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mungkin.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Kriteria</a:t>
            </a:r>
            <a:r>
              <a:rPr dirty="0" spc="-65"/>
              <a:t> </a:t>
            </a:r>
            <a:r>
              <a:rPr dirty="0" spc="-5"/>
              <a:t>Penjadual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100"/>
              </a:spcBef>
            </a:pPr>
            <a:r>
              <a:rPr dirty="0" spc="-10"/>
              <a:t>Banyak </a:t>
            </a:r>
            <a:r>
              <a:rPr dirty="0" spc="-5"/>
              <a:t>kriteria yang dianjurkan </a:t>
            </a:r>
            <a:r>
              <a:rPr dirty="0" spc="-10"/>
              <a:t>utnuk </a:t>
            </a:r>
            <a:r>
              <a:rPr dirty="0" spc="-5"/>
              <a:t>membandingkan penjadual </a:t>
            </a:r>
            <a:r>
              <a:rPr dirty="0" spc="-10"/>
              <a:t>CPU </a:t>
            </a:r>
            <a:r>
              <a:rPr dirty="0" spc="-5"/>
              <a:t>algoritma. </a:t>
            </a:r>
            <a:r>
              <a:rPr dirty="0"/>
              <a:t>Kriteria </a:t>
            </a:r>
            <a:r>
              <a:rPr dirty="0" spc="-5"/>
              <a:t>yang  </a:t>
            </a:r>
            <a:r>
              <a:rPr dirty="0" spc="-10"/>
              <a:t>biasanya </a:t>
            </a:r>
            <a:r>
              <a:rPr dirty="0"/>
              <a:t>digunakan dalam </a:t>
            </a:r>
            <a:r>
              <a:rPr dirty="0" spc="-10"/>
              <a:t>memilih </a:t>
            </a:r>
            <a:r>
              <a:rPr dirty="0" spc="-5"/>
              <a:t>adalah:</a:t>
            </a:r>
          </a:p>
          <a:p>
            <a:pPr marL="192405" indent="-18034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93040" algn="l"/>
              </a:tabLst>
            </a:pPr>
            <a:r>
              <a:rPr dirty="0" spc="-5" b="1">
                <a:latin typeface="Times New Roman"/>
                <a:cs typeface="Times New Roman"/>
              </a:rPr>
              <a:t>CPU </a:t>
            </a:r>
            <a:r>
              <a:rPr dirty="0" spc="-10" b="1">
                <a:latin typeface="Times New Roman"/>
                <a:cs typeface="Times New Roman"/>
              </a:rPr>
              <a:t>utilization</a:t>
            </a:r>
            <a:r>
              <a:rPr dirty="0" spc="20" b="1">
                <a:latin typeface="Times New Roman"/>
                <a:cs typeface="Times New Roman"/>
              </a:rPr>
              <a:t> </a:t>
            </a:r>
            <a:r>
              <a:rPr dirty="0" spc="-10"/>
              <a:t>K</a:t>
            </a:r>
          </a:p>
          <a:p>
            <a:pPr lvl="1" marL="469900" indent="-228600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400" spc="-10">
                <a:latin typeface="Times New Roman"/>
                <a:cs typeface="Times New Roman"/>
              </a:rPr>
              <a:t>Kita  ingin </a:t>
            </a:r>
            <a:r>
              <a:rPr dirty="0" sz="1400" spc="-5">
                <a:latin typeface="Times New Roman"/>
                <a:cs typeface="Times New Roman"/>
              </a:rPr>
              <a:t>menjaga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 spc="-5">
                <a:latin typeface="Times New Roman"/>
                <a:cs typeface="Times New Roman"/>
              </a:rPr>
              <a:t>sesibuk </a:t>
            </a:r>
            <a:r>
              <a:rPr dirty="0" sz="1400" spc="-10">
                <a:latin typeface="Times New Roman"/>
                <a:cs typeface="Times New Roman"/>
              </a:rPr>
              <a:t>mungkin.  CPU </a:t>
            </a:r>
            <a:r>
              <a:rPr dirty="0" sz="1400" spc="-5">
                <a:latin typeface="Times New Roman"/>
                <a:cs typeface="Times New Roman"/>
              </a:rPr>
              <a:t>utilization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5">
                <a:latin typeface="Times New Roman"/>
                <a:cs typeface="Times New Roman"/>
              </a:rPr>
              <a:t>mempunyai </a:t>
            </a:r>
            <a:r>
              <a:rPr dirty="0" sz="1400" spc="-10">
                <a:latin typeface="Times New Roman"/>
                <a:cs typeface="Times New Roman"/>
              </a:rPr>
              <a:t>range 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0 ke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100</a:t>
            </a:r>
            <a:endParaRPr sz="1400">
              <a:latin typeface="Times New Roman"/>
              <a:cs typeface="Times New Roman"/>
            </a:endParaRPr>
          </a:p>
          <a:p>
            <a:pPr marL="469900" marR="7620">
              <a:lnSpc>
                <a:spcPct val="142900"/>
              </a:lnSpc>
              <a:spcBef>
                <a:spcPts val="25"/>
              </a:spcBef>
            </a:pPr>
            <a:r>
              <a:rPr dirty="0" spc="-10"/>
              <a:t>persen. </a:t>
            </a:r>
            <a:r>
              <a:rPr dirty="0" spc="5"/>
              <a:t>Di </a:t>
            </a:r>
            <a:r>
              <a:rPr dirty="0"/>
              <a:t>sistem </a:t>
            </a:r>
            <a:r>
              <a:rPr dirty="0" spc="-5"/>
              <a:t>yang sebenarnya seharusnya </a:t>
            </a:r>
            <a:r>
              <a:rPr dirty="0" spc="-20"/>
              <a:t>ia </a:t>
            </a:r>
            <a:r>
              <a:rPr dirty="0" spc="-10"/>
              <a:t>mempunyai range </a:t>
            </a:r>
            <a:r>
              <a:rPr dirty="0" spc="5"/>
              <a:t>dari </a:t>
            </a:r>
            <a:r>
              <a:rPr dirty="0" spc="-5"/>
              <a:t>40 persen </a:t>
            </a:r>
            <a:r>
              <a:rPr dirty="0"/>
              <a:t>sampai </a:t>
            </a:r>
            <a:r>
              <a:rPr dirty="0" spc="-5"/>
              <a:t>90  </a:t>
            </a:r>
            <a:r>
              <a:rPr dirty="0" spc="-10"/>
              <a:t>persen.</a:t>
            </a:r>
          </a:p>
          <a:p>
            <a:pPr>
              <a:lnSpc>
                <a:spcPct val="100000"/>
              </a:lnSpc>
            </a:pPr>
            <a:endParaRPr sz="15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/>
          </a:p>
          <a:p>
            <a:pPr marL="191770" indent="-179705">
              <a:lnSpc>
                <a:spcPct val="100000"/>
              </a:lnSpc>
              <a:buAutoNum type="arabicPeriod" startAt="2"/>
              <a:tabLst>
                <a:tab pos="192405" algn="l"/>
              </a:tabLst>
            </a:pPr>
            <a:r>
              <a:rPr dirty="0" spc="-10" b="1">
                <a:latin typeface="Times New Roman"/>
                <a:cs typeface="Times New Roman"/>
              </a:rPr>
              <a:t>Throughput</a:t>
            </a:r>
          </a:p>
          <a:p>
            <a:pPr lvl="1" marL="469900" marR="5715" indent="-228600">
              <a:lnSpc>
                <a:spcPts val="2430"/>
              </a:lnSpc>
              <a:spcBef>
                <a:spcPts val="15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400" spc="-10">
                <a:latin typeface="Times New Roman"/>
                <a:cs typeface="Times New Roman"/>
              </a:rPr>
              <a:t>Jika CPU </a:t>
            </a:r>
            <a:r>
              <a:rPr dirty="0" sz="1400">
                <a:latin typeface="Times New Roman"/>
                <a:cs typeface="Times New Roman"/>
              </a:rPr>
              <a:t>sibuk </a:t>
            </a:r>
            <a:r>
              <a:rPr dirty="0" sz="1400" spc="-5">
                <a:latin typeface="Times New Roman"/>
                <a:cs typeface="Times New Roman"/>
              </a:rPr>
              <a:t>mengeksekusi </a:t>
            </a:r>
            <a:r>
              <a:rPr dirty="0" sz="1400">
                <a:latin typeface="Times New Roman"/>
                <a:cs typeface="Times New Roman"/>
              </a:rPr>
              <a:t>proses, </a:t>
            </a:r>
            <a:r>
              <a:rPr dirty="0" sz="1400" spc="-15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begitu </a:t>
            </a:r>
            <a:r>
              <a:rPr dirty="0" sz="1400" spc="-10">
                <a:latin typeface="Times New Roman"/>
                <a:cs typeface="Times New Roman"/>
              </a:rPr>
              <a:t>kerja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5">
                <a:latin typeface="Times New Roman"/>
                <a:cs typeface="Times New Roman"/>
              </a:rPr>
              <a:t>dilaksanakan. Salah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>
                <a:latin typeface="Times New Roman"/>
                <a:cs typeface="Times New Roman"/>
              </a:rPr>
              <a:t>ukuran kerja  adalah banyak proses yang diselesaikan per </a:t>
            </a:r>
            <a:r>
              <a:rPr dirty="0" sz="1400" spc="-15">
                <a:latin typeface="Times New Roman"/>
                <a:cs typeface="Times New Roman"/>
              </a:rPr>
              <a:t>unit </a:t>
            </a:r>
            <a:r>
              <a:rPr dirty="0" sz="1400">
                <a:latin typeface="Times New Roman"/>
                <a:cs typeface="Times New Roman"/>
              </a:rPr>
              <a:t>waktu, </a:t>
            </a:r>
            <a:r>
              <a:rPr dirty="0" sz="1400" spc="-5">
                <a:latin typeface="Times New Roman"/>
                <a:cs typeface="Times New Roman"/>
              </a:rPr>
              <a:t>disebut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througput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1500"/>
          </a:p>
          <a:p>
            <a:pPr marL="192405" indent="-180340">
              <a:lnSpc>
                <a:spcPct val="100000"/>
              </a:lnSpc>
              <a:spcBef>
                <a:spcPts val="1235"/>
              </a:spcBef>
              <a:buAutoNum type="arabicPeriod" startAt="2"/>
              <a:tabLst>
                <a:tab pos="193040" algn="l"/>
              </a:tabLst>
            </a:pPr>
            <a:r>
              <a:rPr dirty="0" spc="-10" b="1">
                <a:latin typeface="Times New Roman"/>
                <a:cs typeface="Times New Roman"/>
              </a:rPr>
              <a:t>Turnaround</a:t>
            </a:r>
            <a:r>
              <a:rPr dirty="0" spc="20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time</a:t>
            </a:r>
          </a:p>
          <a:p>
            <a:pPr lvl="1" marL="469900" marR="5715" indent="-228600">
              <a:lnSpc>
                <a:spcPct val="142900"/>
              </a:lnSpc>
              <a:buFont typeface="Wingdings"/>
              <a:buChar char=""/>
              <a:tabLst>
                <a:tab pos="469900" algn="l"/>
              </a:tabLst>
            </a:pP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sudut pandang proses tertentu, kriteria yang penting adalah </a:t>
            </a:r>
            <a:r>
              <a:rPr dirty="0" sz="1400" spc="-10">
                <a:latin typeface="Times New Roman"/>
                <a:cs typeface="Times New Roman"/>
              </a:rPr>
              <a:t>berapa lama untuk </a:t>
            </a:r>
            <a:r>
              <a:rPr dirty="0" sz="1400" spc="-5">
                <a:latin typeface="Times New Roman"/>
                <a:cs typeface="Times New Roman"/>
              </a:rPr>
              <a:t>mengeksekusi  proses </a:t>
            </a:r>
            <a:r>
              <a:rPr dirty="0" sz="1400" spc="-10">
                <a:latin typeface="Times New Roman"/>
                <a:cs typeface="Times New Roman"/>
              </a:rPr>
              <a:t>tersebut. </a:t>
            </a:r>
            <a:r>
              <a:rPr dirty="0" sz="1400">
                <a:latin typeface="Times New Roman"/>
                <a:cs typeface="Times New Roman"/>
              </a:rPr>
              <a:t>Interval dari waktu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diizinkan dengan waktu </a:t>
            </a:r>
            <a:r>
              <a:rPr dirty="0" sz="1400" spc="-5">
                <a:latin typeface="Times New Roman"/>
                <a:cs typeface="Times New Roman"/>
              </a:rPr>
              <a:t>yang dibutuhkan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untuk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dirty="0" spc="-5"/>
              <a:t>menyelesaikan sebuah prose disebut </a:t>
            </a:r>
            <a:r>
              <a:rPr dirty="0" spc="-5" i="1">
                <a:latin typeface="Times New Roman"/>
                <a:cs typeface="Times New Roman"/>
              </a:rPr>
              <a:t>turn-around</a:t>
            </a:r>
            <a:r>
              <a:rPr dirty="0" spc="35" i="1">
                <a:latin typeface="Times New Roman"/>
                <a:cs typeface="Times New Roman"/>
              </a:rPr>
              <a:t> </a:t>
            </a:r>
            <a:r>
              <a:rPr dirty="0" spc="-5" i="1">
                <a:latin typeface="Times New Roman"/>
                <a:cs typeface="Times New Roman"/>
              </a:rPr>
              <a:t>time</a:t>
            </a:r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7513320" cy="339534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192405" indent="-180340">
              <a:lnSpc>
                <a:spcPct val="100000"/>
              </a:lnSpc>
              <a:spcBef>
                <a:spcPts val="825"/>
              </a:spcBef>
              <a:buAutoNum type="arabicPeriod" startAt="4"/>
              <a:tabLst>
                <a:tab pos="19304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Waiting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algn="just" lvl="1" marL="469900" marR="5715" indent="-228600">
              <a:lnSpc>
                <a:spcPct val="142900"/>
              </a:lnSpc>
              <a:buFont typeface="Wingdings"/>
              <a:buChar char="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Algoritma </a:t>
            </a:r>
            <a:r>
              <a:rPr dirty="0" sz="1400">
                <a:latin typeface="Times New Roman"/>
                <a:cs typeface="Times New Roman"/>
              </a:rPr>
              <a:t>penjadual CPU </a:t>
            </a:r>
            <a:r>
              <a:rPr dirty="0" sz="1400" spc="-10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mempengaruhi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melaksanakan proses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atau  </a:t>
            </a:r>
            <a:r>
              <a:rPr dirty="0" sz="1400" spc="-10">
                <a:latin typeface="Times New Roman"/>
                <a:cs typeface="Times New Roman"/>
              </a:rPr>
              <a:t>I/O; itu hanya </a:t>
            </a:r>
            <a:r>
              <a:rPr dirty="0" sz="1400" spc="-5">
                <a:latin typeface="Times New Roman"/>
                <a:cs typeface="Times New Roman"/>
              </a:rPr>
              <a:t>mempengaruhi </a:t>
            </a:r>
            <a:r>
              <a:rPr dirty="0" sz="1400">
                <a:latin typeface="Times New Roman"/>
                <a:cs typeface="Times New Roman"/>
              </a:rPr>
              <a:t>jumlah waktu </a:t>
            </a:r>
            <a:r>
              <a:rPr dirty="0" sz="1400" spc="-5">
                <a:latin typeface="Times New Roman"/>
                <a:cs typeface="Times New Roman"/>
              </a:rPr>
              <a:t>yang dibutuhkan proses </a:t>
            </a:r>
            <a:r>
              <a:rPr dirty="0" sz="1400" spc="5">
                <a:latin typeface="Times New Roman"/>
                <a:cs typeface="Times New Roman"/>
              </a:rPr>
              <a:t>di </a:t>
            </a:r>
            <a:r>
              <a:rPr dirty="0" sz="1400" spc="-5">
                <a:latin typeface="Times New Roman"/>
                <a:cs typeface="Times New Roman"/>
              </a:rPr>
              <a:t>antrian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ready.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algn="just" marL="192405" indent="-180340">
              <a:lnSpc>
                <a:spcPct val="100000"/>
              </a:lnSpc>
              <a:buAutoNum type="arabicPeriod" startAt="4"/>
              <a:tabLst>
                <a:tab pos="19304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Response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algn="just" lvl="1" marL="469900" indent="-228600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Di </a:t>
            </a:r>
            <a:r>
              <a:rPr dirty="0" sz="1400">
                <a:latin typeface="Times New Roman"/>
                <a:cs typeface="Times New Roman"/>
              </a:rPr>
              <a:t>sistem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interaktif, </a:t>
            </a:r>
            <a:r>
              <a:rPr dirty="0" sz="1400" spc="-5" i="1">
                <a:latin typeface="Times New Roman"/>
                <a:cs typeface="Times New Roman"/>
              </a:rPr>
              <a:t>turnaround </a:t>
            </a:r>
            <a:r>
              <a:rPr dirty="0" sz="1400" i="1">
                <a:latin typeface="Times New Roman"/>
                <a:cs typeface="Times New Roman"/>
              </a:rPr>
              <a:t>time </a:t>
            </a:r>
            <a:r>
              <a:rPr dirty="0" sz="1400" spc="-10">
                <a:latin typeface="Times New Roman"/>
                <a:cs typeface="Times New Roman"/>
              </a:rPr>
              <a:t>mungkin </a:t>
            </a:r>
            <a:r>
              <a:rPr dirty="0" sz="1400">
                <a:latin typeface="Times New Roman"/>
                <a:cs typeface="Times New Roman"/>
              </a:rPr>
              <a:t>bukan waktu </a:t>
            </a:r>
            <a:r>
              <a:rPr dirty="0" sz="1400" spc="-5">
                <a:latin typeface="Times New Roman"/>
                <a:cs typeface="Times New Roman"/>
              </a:rPr>
              <a:t>yang terbaik </a:t>
            </a:r>
            <a:r>
              <a:rPr dirty="0" sz="1400" spc="-10">
                <a:latin typeface="Times New Roman"/>
                <a:cs typeface="Times New Roman"/>
              </a:rPr>
              <a:t>untuk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kriteria.</a:t>
            </a:r>
            <a:endParaRPr sz="14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42900"/>
              </a:lnSpc>
              <a:spcBef>
                <a:spcPts val="25"/>
              </a:spcBef>
            </a:pPr>
            <a:r>
              <a:rPr dirty="0" sz="1400" spc="-5">
                <a:latin typeface="Times New Roman"/>
                <a:cs typeface="Times New Roman"/>
              </a:rPr>
              <a:t>Sering sebuah proses bisa memproduksi </a:t>
            </a:r>
            <a:r>
              <a:rPr dirty="0" sz="1400" spc="-10">
                <a:latin typeface="Times New Roman"/>
                <a:cs typeface="Times New Roman"/>
              </a:rPr>
              <a:t>output </a:t>
            </a:r>
            <a:r>
              <a:rPr dirty="0" sz="1400" spc="-5">
                <a:latin typeface="Times New Roman"/>
                <a:cs typeface="Times New Roman"/>
              </a:rPr>
              <a:t>diawal,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bisa meneruskan hasil </a:t>
            </a:r>
            <a:r>
              <a:rPr dirty="0" sz="1400" spc="5">
                <a:latin typeface="Times New Roman"/>
                <a:cs typeface="Times New Roman"/>
              </a:rPr>
              <a:t>yangbaru  </a:t>
            </a:r>
            <a:r>
              <a:rPr dirty="0" sz="1400" spc="-5">
                <a:latin typeface="Times New Roman"/>
                <a:cs typeface="Times New Roman"/>
              </a:rPr>
              <a:t>sementara hasil yang sebelumnya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5">
                <a:latin typeface="Times New Roman"/>
                <a:cs typeface="Times New Roman"/>
              </a:rPr>
              <a:t>diberikan ke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user.</a:t>
            </a:r>
            <a:endParaRPr sz="1400">
              <a:latin typeface="Times New Roman"/>
              <a:cs typeface="Times New Roman"/>
            </a:endParaRPr>
          </a:p>
          <a:p>
            <a:pPr algn="just" lvl="1" marL="469900" marR="8255" indent="-228600">
              <a:lnSpc>
                <a:spcPct val="143600"/>
              </a:lnSpc>
              <a:spcBef>
                <a:spcPts val="1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Ukuran yang lain adalah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pengiriman permintaan </a:t>
            </a:r>
            <a:r>
              <a:rPr dirty="0" sz="1400">
                <a:latin typeface="Times New Roman"/>
                <a:cs typeface="Times New Roman"/>
              </a:rPr>
              <a:t>sampai </a:t>
            </a:r>
            <a:r>
              <a:rPr dirty="0" sz="1400" spc="-5">
                <a:latin typeface="Times New Roman"/>
                <a:cs typeface="Times New Roman"/>
              </a:rPr>
              <a:t>respon yang </a:t>
            </a:r>
            <a:r>
              <a:rPr dirty="0" sz="1400" spc="-10">
                <a:latin typeface="Times New Roman"/>
                <a:cs typeface="Times New Roman"/>
              </a:rPr>
              <a:t>pertama </a:t>
            </a:r>
            <a:r>
              <a:rPr dirty="0" sz="1400" spc="15">
                <a:latin typeface="Times New Roman"/>
                <a:cs typeface="Times New Roman"/>
              </a:rPr>
              <a:t>di  </a:t>
            </a:r>
            <a:r>
              <a:rPr dirty="0" sz="1400" spc="-10">
                <a:latin typeface="Times New Roman"/>
                <a:cs typeface="Times New Roman"/>
              </a:rPr>
              <a:t>berikan. </a:t>
            </a:r>
            <a:r>
              <a:rPr dirty="0" sz="1400">
                <a:latin typeface="Times New Roman"/>
                <a:cs typeface="Times New Roman"/>
              </a:rPr>
              <a:t>Ini </a:t>
            </a:r>
            <a:r>
              <a:rPr dirty="0" sz="1400" spc="-5">
                <a:latin typeface="Times New Roman"/>
                <a:cs typeface="Times New Roman"/>
              </a:rPr>
              <a:t>disebut </a:t>
            </a:r>
            <a:r>
              <a:rPr dirty="0" sz="1400" spc="-5" i="1">
                <a:latin typeface="Times New Roman"/>
                <a:cs typeface="Times New Roman"/>
              </a:rPr>
              <a:t>response time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yaitu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memulai memberikan respon, tetapi </a:t>
            </a:r>
            <a:r>
              <a:rPr dirty="0" sz="1400" spc="5">
                <a:latin typeface="Times New Roman"/>
                <a:cs typeface="Times New Roman"/>
              </a:rPr>
              <a:t>bukan 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dipakai </a:t>
            </a:r>
            <a:r>
              <a:rPr dirty="0" sz="1400" spc="-10">
                <a:latin typeface="Times New Roman"/>
                <a:cs typeface="Times New Roman"/>
              </a:rPr>
              <a:t>output </a:t>
            </a:r>
            <a:r>
              <a:rPr dirty="0" sz="1400" spc="-5">
                <a:latin typeface="Times New Roman"/>
                <a:cs typeface="Times New Roman"/>
              </a:rPr>
              <a:t>untuk respon tersebut.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992556"/>
            <a:ext cx="7300595" cy="15589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10">
                <a:latin typeface="Times New Roman"/>
                <a:cs typeface="Times New Roman"/>
              </a:rPr>
              <a:t>Beberapa algoritme </a:t>
            </a:r>
            <a:r>
              <a:rPr dirty="0" sz="1400" spc="-5">
                <a:latin typeface="Times New Roman"/>
                <a:cs typeface="Times New Roman"/>
              </a:rPr>
              <a:t>penjadwalan proses yang umum digunakan adalah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45"/>
              </a:spcBef>
            </a:pPr>
            <a:r>
              <a:rPr dirty="0" sz="1400" spc="-5" b="1" i="1">
                <a:latin typeface="Times New Roman"/>
                <a:cs typeface="Times New Roman"/>
              </a:rPr>
              <a:t>1. </a:t>
            </a:r>
            <a:r>
              <a:rPr dirty="0" sz="1400" b="1">
                <a:latin typeface="Times New Roman"/>
                <a:cs typeface="Times New Roman"/>
              </a:rPr>
              <a:t>FCFS </a:t>
            </a:r>
            <a:r>
              <a:rPr dirty="0" sz="1400" spc="-5" b="1">
                <a:latin typeface="Times New Roman"/>
                <a:cs typeface="Times New Roman"/>
              </a:rPr>
              <a:t>(</a:t>
            </a:r>
            <a:r>
              <a:rPr dirty="0" sz="1400" spc="-5" b="1" i="1">
                <a:latin typeface="Times New Roman"/>
                <a:cs typeface="Times New Roman"/>
              </a:rPr>
              <a:t>First Come First</a:t>
            </a:r>
            <a:r>
              <a:rPr dirty="0" sz="1400" spc="70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Served</a:t>
            </a:r>
            <a:r>
              <a:rPr dirty="0" sz="1400" spc="-5" b="1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469900" marR="5080">
              <a:lnSpc>
                <a:spcPts val="2420"/>
              </a:lnSpc>
              <a:spcBef>
                <a:spcPts val="185"/>
              </a:spcBef>
            </a:pPr>
            <a:r>
              <a:rPr dirty="0" sz="1400" spc="-5">
                <a:latin typeface="Times New Roman"/>
                <a:cs typeface="Times New Roman"/>
              </a:rPr>
              <a:t>Algoritme </a:t>
            </a:r>
            <a:r>
              <a:rPr dirty="0" sz="1400" spc="-10">
                <a:latin typeface="Times New Roman"/>
                <a:cs typeface="Times New Roman"/>
              </a:rPr>
              <a:t>FCFS </a:t>
            </a:r>
            <a:r>
              <a:rPr dirty="0" sz="1400" spc="-5">
                <a:latin typeface="Times New Roman"/>
                <a:cs typeface="Times New Roman"/>
              </a:rPr>
              <a:t>akan mengeksekusi </a:t>
            </a:r>
            <a:r>
              <a:rPr dirty="0" sz="1400">
                <a:latin typeface="Times New Roman"/>
                <a:cs typeface="Times New Roman"/>
              </a:rPr>
              <a:t>proses-proses </a:t>
            </a:r>
            <a:r>
              <a:rPr dirty="0" sz="1400" spc="-10">
                <a:latin typeface="Times New Roman"/>
                <a:cs typeface="Times New Roman"/>
              </a:rPr>
              <a:t>sesuai </a:t>
            </a:r>
            <a:r>
              <a:rPr dirty="0" sz="1400">
                <a:latin typeface="Times New Roman"/>
                <a:cs typeface="Times New Roman"/>
              </a:rPr>
              <a:t>dengan waktu </a:t>
            </a:r>
            <a:r>
              <a:rPr dirty="0" sz="1400" spc="-5">
                <a:latin typeface="Times New Roman"/>
                <a:cs typeface="Times New Roman"/>
              </a:rPr>
              <a:t>kedatangannya masing  </a:t>
            </a:r>
            <a:r>
              <a:rPr dirty="0" sz="1400" spc="-10">
                <a:latin typeface="Times New Roman"/>
                <a:cs typeface="Times New Roman"/>
              </a:rPr>
              <a:t>masing, maksudnya </a:t>
            </a:r>
            <a:r>
              <a:rPr dirty="0" sz="1400" spc="-5">
                <a:latin typeface="Times New Roman"/>
                <a:cs typeface="Times New Roman"/>
              </a:rPr>
              <a:t>proses yang </a:t>
            </a:r>
            <a:r>
              <a:rPr dirty="0" sz="1400">
                <a:latin typeface="Times New Roman"/>
                <a:cs typeface="Times New Roman"/>
              </a:rPr>
              <a:t>datang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dulu akan dijalankan </a:t>
            </a:r>
            <a:r>
              <a:rPr dirty="0" sz="1400" spc="-10">
                <a:latin typeface="Times New Roman"/>
                <a:cs typeface="Times New Roman"/>
              </a:rPr>
              <a:t>lebih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dulu</a:t>
            </a:r>
            <a:r>
              <a:rPr dirty="0" sz="1150" spc="-5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20"/>
              </a:spcBef>
              <a:buFont typeface="Wingdings"/>
              <a:buChar char=""/>
              <a:tabLst>
                <a:tab pos="469900" algn="l"/>
              </a:tabLst>
            </a:pPr>
            <a:r>
              <a:rPr dirty="0" sz="1400" spc="-10">
                <a:latin typeface="Times New Roman"/>
                <a:cs typeface="Times New Roman"/>
              </a:rPr>
              <a:t>Berikut </a:t>
            </a:r>
            <a:r>
              <a:rPr dirty="0" sz="1400" spc="-5">
                <a:latin typeface="Times New Roman"/>
                <a:cs typeface="Times New Roman"/>
              </a:rPr>
              <a:t>contoh urutan kedatangan proses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828" y="4250182"/>
            <a:ext cx="26943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Gantt Chart kedatangan Proses-1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1243" y="2762898"/>
            <a:ext cx="2196375" cy="1270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43113" y="4651116"/>
            <a:ext cx="4658390" cy="104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865" y="774319"/>
            <a:ext cx="1330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THR</a:t>
            </a:r>
            <a:r>
              <a:rPr dirty="0" sz="2400" spc="5"/>
              <a:t>E</a:t>
            </a:r>
            <a:r>
              <a:rPr dirty="0" sz="2400" spc="-5"/>
              <a:t>AD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9228" y="1214805"/>
            <a:ext cx="7212330" cy="1818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4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Thread</a:t>
            </a:r>
            <a:r>
              <a:rPr dirty="0" sz="1400" spc="-5">
                <a:latin typeface="Times New Roman"/>
                <a:cs typeface="Times New Roman"/>
              </a:rPr>
              <a:t>, atau kadang-kadang disebut proses </a:t>
            </a:r>
            <a:r>
              <a:rPr dirty="0" sz="1400" spc="-10">
                <a:latin typeface="Times New Roman"/>
                <a:cs typeface="Times New Roman"/>
              </a:rPr>
              <a:t>ringan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lightweight</a:t>
            </a:r>
            <a:r>
              <a:rPr dirty="0" sz="1400" spc="-5">
                <a:latin typeface="Times New Roman"/>
                <a:cs typeface="Times New Roman"/>
              </a:rPr>
              <a:t>), adalah </a:t>
            </a:r>
            <a:r>
              <a:rPr dirty="0" sz="1400" spc="-15">
                <a:latin typeface="Times New Roman"/>
                <a:cs typeface="Times New Roman"/>
              </a:rPr>
              <a:t>unit </a:t>
            </a:r>
            <a:r>
              <a:rPr dirty="0" sz="1400" spc="-5">
                <a:latin typeface="Times New Roman"/>
                <a:cs typeface="Times New Roman"/>
              </a:rPr>
              <a:t>dasar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utilisasi </a:t>
            </a:r>
            <a:r>
              <a:rPr dirty="0" sz="1400" spc="-10">
                <a:latin typeface="Times New Roman"/>
                <a:cs typeface="Times New Roman"/>
              </a:rPr>
              <a:t>CPU.  </a:t>
            </a:r>
            <a:r>
              <a:rPr dirty="0" sz="1400" spc="-5">
                <a:latin typeface="Times New Roman"/>
                <a:cs typeface="Times New Roman"/>
              </a:rPr>
              <a:t>Terdiri </a:t>
            </a:r>
            <a:r>
              <a:rPr dirty="0" sz="1400">
                <a:latin typeface="Times New Roman"/>
                <a:cs typeface="Times New Roman"/>
              </a:rPr>
              <a:t>dari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509270" indent="-229235">
              <a:lnSpc>
                <a:spcPct val="100000"/>
              </a:lnSpc>
              <a:spcBef>
                <a:spcPts val="840"/>
              </a:spcBef>
              <a:buFont typeface="Symbol"/>
              <a:buChar char=""/>
              <a:tabLst>
                <a:tab pos="509270" algn="l"/>
                <a:tab pos="509905" algn="l"/>
              </a:tabLst>
            </a:pPr>
            <a:r>
              <a:rPr dirty="0" sz="1400" spc="-10">
                <a:latin typeface="Times New Roman"/>
                <a:cs typeface="Times New Roman"/>
              </a:rPr>
              <a:t>ID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thread</a:t>
            </a:r>
            <a:endParaRPr sz="1400">
              <a:latin typeface="Times New Roman"/>
              <a:cs typeface="Times New Roman"/>
            </a:endParaRPr>
          </a:p>
          <a:p>
            <a:pPr marL="509270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09270" algn="l"/>
                <a:tab pos="509905" algn="l"/>
              </a:tabLst>
            </a:pPr>
            <a:r>
              <a:rPr dirty="0" sz="1400" spc="-5">
                <a:latin typeface="Times New Roman"/>
                <a:cs typeface="Times New Roman"/>
              </a:rPr>
              <a:t>Program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Counter</a:t>
            </a:r>
            <a:endParaRPr sz="1400">
              <a:latin typeface="Times New Roman"/>
              <a:cs typeface="Times New Roman"/>
            </a:endParaRPr>
          </a:p>
          <a:p>
            <a:pPr marL="509270" indent="-229235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509270" algn="l"/>
                <a:tab pos="509905" algn="l"/>
              </a:tabLst>
            </a:pPr>
            <a:r>
              <a:rPr dirty="0" sz="1400" spc="-10">
                <a:latin typeface="Times New Roman"/>
                <a:cs typeface="Times New Roman"/>
              </a:rPr>
              <a:t>Register</a:t>
            </a:r>
            <a:endParaRPr sz="1400">
              <a:latin typeface="Times New Roman"/>
              <a:cs typeface="Times New Roman"/>
            </a:endParaRPr>
          </a:p>
          <a:p>
            <a:pPr marL="509270" indent="-229235">
              <a:lnSpc>
                <a:spcPts val="1645"/>
              </a:lnSpc>
              <a:spcBef>
                <a:spcPts val="25"/>
              </a:spcBef>
              <a:buFont typeface="Symbol"/>
              <a:buChar char=""/>
              <a:tabLst>
                <a:tab pos="509270" algn="l"/>
                <a:tab pos="509905" algn="l"/>
              </a:tabLst>
            </a:pPr>
            <a:r>
              <a:rPr dirty="0" sz="1400" spc="-5">
                <a:latin typeface="Times New Roman"/>
                <a:cs typeface="Times New Roman"/>
              </a:rPr>
              <a:t>Stack.</a:t>
            </a:r>
            <a:endParaRPr sz="1400">
              <a:latin typeface="Times New Roman"/>
              <a:cs typeface="Times New Roman"/>
            </a:endParaRPr>
          </a:p>
          <a:p>
            <a:pPr marL="509270">
              <a:lnSpc>
                <a:spcPts val="1645"/>
              </a:lnSpc>
            </a:pP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saling </a:t>
            </a:r>
            <a:r>
              <a:rPr dirty="0" sz="1400">
                <a:latin typeface="Times New Roman"/>
                <a:cs typeface="Times New Roman"/>
              </a:rPr>
              <a:t>berbagi </a:t>
            </a:r>
            <a:r>
              <a:rPr dirty="0" sz="1400" spc="-5">
                <a:latin typeface="Times New Roman"/>
                <a:cs typeface="Times New Roman"/>
              </a:rPr>
              <a:t>kode, data, dan sumber </a:t>
            </a:r>
            <a:r>
              <a:rPr dirty="0" sz="1400" spc="-10">
                <a:latin typeface="Times New Roman"/>
                <a:cs typeface="Times New Roman"/>
              </a:rPr>
              <a:t>daya </a:t>
            </a:r>
            <a:r>
              <a:rPr dirty="0" sz="1400">
                <a:latin typeface="Times New Roman"/>
                <a:cs typeface="Times New Roman"/>
              </a:rPr>
              <a:t>sistem operasi </a:t>
            </a:r>
            <a:r>
              <a:rPr dirty="0" sz="1400" spc="-5">
                <a:latin typeface="Times New Roman"/>
                <a:cs typeface="Times New Roman"/>
              </a:rPr>
              <a:t>lainnya : </a:t>
            </a:r>
            <a:r>
              <a:rPr dirty="0" sz="1400" spc="-10">
                <a:latin typeface="Times New Roman"/>
                <a:cs typeface="Times New Roman"/>
              </a:rPr>
              <a:t>berkas </a:t>
            </a:r>
            <a:r>
              <a:rPr dirty="0" sz="1400" spc="-5">
                <a:latin typeface="Times New Roman"/>
                <a:cs typeface="Times New Roman"/>
              </a:rPr>
              <a:t>dan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sinyal.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6853" y="3275119"/>
            <a:ext cx="4144733" cy="2427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780034"/>
            <a:ext cx="26943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Gantt Chart kedatangan Proses-2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2074469"/>
            <a:ext cx="4826635" cy="64198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Times New Roman"/>
                <a:cs typeface="Times New Roman"/>
              </a:rPr>
              <a:t>Misal proses dibalik sehingga </a:t>
            </a:r>
            <a:r>
              <a:rPr dirty="0" sz="1400" spc="-10">
                <a:latin typeface="Times New Roman"/>
                <a:cs typeface="Times New Roman"/>
              </a:rPr>
              <a:t>urutan </a:t>
            </a:r>
            <a:r>
              <a:rPr dirty="0" sz="1400" spc="-5">
                <a:latin typeface="Times New Roman"/>
                <a:cs typeface="Times New Roman"/>
              </a:rPr>
              <a:t>kedatangan adalah </a:t>
            </a:r>
            <a:r>
              <a:rPr dirty="0" sz="1400" spc="-10">
                <a:latin typeface="Times New Roman"/>
                <a:cs typeface="Times New Roman"/>
              </a:rPr>
              <a:t>P3, P2,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P1.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50"/>
              </a:spcBef>
              <a:buFont typeface="Wingdings"/>
              <a:buChar char="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Gantt </a:t>
            </a:r>
            <a:r>
              <a:rPr dirty="0" sz="1400" spc="-10">
                <a:latin typeface="Times New Roman"/>
                <a:cs typeface="Times New Roman"/>
              </a:rPr>
              <a:t>chart </a:t>
            </a:r>
            <a:r>
              <a:rPr dirty="0" sz="1400" spc="-5">
                <a:latin typeface="Times New Roman"/>
                <a:cs typeface="Times New Roman"/>
              </a:rPr>
              <a:t>kedatangan Proses-3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adalah: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828" y="3991102"/>
            <a:ext cx="26485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Gantt Chart kedatangan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Proses-4: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3340" y="1193995"/>
            <a:ext cx="4410624" cy="753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61988" y="2908685"/>
            <a:ext cx="4877609" cy="88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00224" y="4403553"/>
            <a:ext cx="4210678" cy="753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3946"/>
            <a:ext cx="7510780" cy="4322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225425">
              <a:lnSpc>
                <a:spcPct val="143900"/>
              </a:lnSpc>
              <a:spcBef>
                <a:spcPts val="110"/>
              </a:spcBef>
            </a:pP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contoh diatas </a:t>
            </a:r>
            <a:r>
              <a:rPr dirty="0" sz="1400" spc="-10">
                <a:latin typeface="Times New Roman"/>
                <a:cs typeface="Times New Roman"/>
              </a:rPr>
              <a:t>bahwa </a:t>
            </a:r>
            <a:r>
              <a:rPr dirty="0" sz="1400" spc="-5">
                <a:latin typeface="Times New Roman"/>
                <a:cs typeface="Times New Roman"/>
              </a:rPr>
              <a:t>kasus </a:t>
            </a:r>
            <a:r>
              <a:rPr dirty="0" sz="1400" spc="-10">
                <a:latin typeface="Times New Roman"/>
                <a:cs typeface="Times New Roman"/>
              </a:rPr>
              <a:t>kedua </a:t>
            </a:r>
            <a:r>
              <a:rPr dirty="0" sz="1400" spc="-5">
                <a:latin typeface="Times New Roman"/>
                <a:cs typeface="Times New Roman"/>
              </a:rPr>
              <a:t>lebih baik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kasus </a:t>
            </a:r>
            <a:r>
              <a:rPr dirty="0" sz="1400" spc="-10">
                <a:latin typeface="Times New Roman"/>
                <a:cs typeface="Times New Roman"/>
              </a:rPr>
              <a:t>pertama, karena </a:t>
            </a:r>
            <a:r>
              <a:rPr dirty="0" sz="1400">
                <a:latin typeface="Times New Roman"/>
                <a:cs typeface="Times New Roman"/>
              </a:rPr>
              <a:t>pengaruh </a:t>
            </a:r>
            <a:r>
              <a:rPr dirty="0" sz="1400" spc="-5">
                <a:latin typeface="Times New Roman"/>
                <a:cs typeface="Times New Roman"/>
              </a:rPr>
              <a:t>kedatangan  disamping </a:t>
            </a:r>
            <a:r>
              <a:rPr dirty="0" sz="1400" spc="-10">
                <a:latin typeface="Times New Roman"/>
                <a:cs typeface="Times New Roman"/>
              </a:rPr>
              <a:t>itu FCFS </a:t>
            </a:r>
            <a:r>
              <a:rPr dirty="0" sz="1400" spc="-5">
                <a:latin typeface="Times New Roman"/>
                <a:cs typeface="Times New Roman"/>
              </a:rPr>
              <a:t>mempunyai kelemahan </a:t>
            </a:r>
            <a:r>
              <a:rPr dirty="0" sz="1400" spc="-10">
                <a:latin typeface="Times New Roman"/>
                <a:cs typeface="Times New Roman"/>
              </a:rPr>
              <a:t>yaitu </a:t>
            </a:r>
            <a:r>
              <a:rPr dirty="0" sz="1400" spc="-5" i="1">
                <a:latin typeface="Times New Roman"/>
                <a:cs typeface="Times New Roman"/>
              </a:rPr>
              <a:t>convoy effect </a:t>
            </a:r>
            <a:r>
              <a:rPr dirty="0" sz="1400" spc="-10">
                <a:latin typeface="Times New Roman"/>
                <a:cs typeface="Times New Roman"/>
              </a:rPr>
              <a:t>dimana </a:t>
            </a:r>
            <a:r>
              <a:rPr dirty="0" sz="1400" spc="-5">
                <a:latin typeface="Times New Roman"/>
                <a:cs typeface="Times New Roman"/>
              </a:rPr>
              <a:t>seandainya </a:t>
            </a:r>
            <a:r>
              <a:rPr dirty="0" sz="1400">
                <a:latin typeface="Times New Roman"/>
                <a:cs typeface="Times New Roman"/>
              </a:rPr>
              <a:t>ada </a:t>
            </a:r>
            <a:r>
              <a:rPr dirty="0" sz="1400" spc="-5">
                <a:latin typeface="Times New Roman"/>
                <a:cs typeface="Times New Roman"/>
              </a:rPr>
              <a:t>sebuah proses  yang </a:t>
            </a:r>
            <a:r>
              <a:rPr dirty="0" sz="1400">
                <a:latin typeface="Times New Roman"/>
                <a:cs typeface="Times New Roman"/>
              </a:rPr>
              <a:t>kecil tetapi </a:t>
            </a:r>
            <a:r>
              <a:rPr dirty="0" sz="1400" spc="-10">
                <a:latin typeface="Times New Roman"/>
                <a:cs typeface="Times New Roman"/>
              </a:rPr>
              <a:t>dia </a:t>
            </a:r>
            <a:r>
              <a:rPr dirty="0" sz="1400" spc="-5">
                <a:latin typeface="Times New Roman"/>
                <a:cs typeface="Times New Roman"/>
              </a:rPr>
              <a:t>mengantri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 spc="-15">
                <a:latin typeface="Times New Roman"/>
                <a:cs typeface="Times New Roman"/>
              </a:rPr>
              <a:t>yang </a:t>
            </a:r>
            <a:r>
              <a:rPr dirty="0" sz="1400" spc="-5">
                <a:latin typeface="Times New Roman"/>
                <a:cs typeface="Times New Roman"/>
              </a:rPr>
              <a:t>membutuhkan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5">
                <a:latin typeface="Times New Roman"/>
                <a:cs typeface="Times New Roman"/>
              </a:rPr>
              <a:t>lama </a:t>
            </a:r>
            <a:r>
              <a:rPr dirty="0" sz="1400" spc="-5">
                <a:latin typeface="Times New Roman"/>
                <a:cs typeface="Times New Roman"/>
              </a:rPr>
              <a:t>mengakibatkan  proses </a:t>
            </a:r>
            <a:r>
              <a:rPr dirty="0" sz="1400" spc="-10">
                <a:latin typeface="Times New Roman"/>
                <a:cs typeface="Times New Roman"/>
              </a:rPr>
              <a:t>tersebut </a:t>
            </a:r>
            <a:r>
              <a:rPr dirty="0" sz="1400">
                <a:latin typeface="Times New Roman"/>
                <a:cs typeface="Times New Roman"/>
              </a:rPr>
              <a:t>akan </a:t>
            </a:r>
            <a:r>
              <a:rPr dirty="0" sz="1400" spc="-15">
                <a:latin typeface="Times New Roman"/>
                <a:cs typeface="Times New Roman"/>
              </a:rPr>
              <a:t>lama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dieksekusi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Times New Roman"/>
              <a:buAutoNum type="arabicPeriod" startAt="2"/>
              <a:tabLst>
                <a:tab pos="46990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SJF </a:t>
            </a:r>
            <a:r>
              <a:rPr dirty="0" sz="1400" spc="-5" b="1">
                <a:latin typeface="Times New Roman"/>
                <a:cs typeface="Times New Roman"/>
              </a:rPr>
              <a:t>(</a:t>
            </a:r>
            <a:r>
              <a:rPr dirty="0" sz="1400" spc="-5" b="1" i="1">
                <a:latin typeface="Times New Roman"/>
                <a:cs typeface="Times New Roman"/>
              </a:rPr>
              <a:t>Shortest Job</a:t>
            </a:r>
            <a:r>
              <a:rPr dirty="0" sz="1400" spc="40" b="1" i="1">
                <a:latin typeface="Times New Roman"/>
                <a:cs typeface="Times New Roman"/>
              </a:rPr>
              <a:t> </a:t>
            </a:r>
            <a:r>
              <a:rPr dirty="0" sz="1400" b="1" i="1">
                <a:latin typeface="Times New Roman"/>
                <a:cs typeface="Times New Roman"/>
              </a:rPr>
              <a:t>First</a:t>
            </a:r>
            <a:r>
              <a:rPr dirty="0" sz="1400" b="1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469900" marR="5715">
              <a:lnSpc>
                <a:spcPct val="142900"/>
              </a:lnSpc>
              <a:spcBef>
                <a:spcPts val="5"/>
              </a:spcBef>
            </a:pPr>
            <a:r>
              <a:rPr dirty="0" sz="1400" spc="-5">
                <a:latin typeface="Times New Roman"/>
                <a:cs typeface="Times New Roman"/>
              </a:rPr>
              <a:t>Algoritma ini </a:t>
            </a:r>
            <a:r>
              <a:rPr dirty="0" sz="1400">
                <a:latin typeface="Times New Roman"/>
                <a:cs typeface="Times New Roman"/>
              </a:rPr>
              <a:t>berkaitan dengan waktu setiap </a:t>
            </a:r>
            <a:r>
              <a:rPr dirty="0" sz="1400" spc="-5">
                <a:latin typeface="Times New Roman"/>
                <a:cs typeface="Times New Roman"/>
              </a:rPr>
              <a:t>proses. </a:t>
            </a:r>
            <a:r>
              <a:rPr dirty="0" sz="1400" spc="-15">
                <a:latin typeface="Times New Roman"/>
                <a:cs typeface="Times New Roman"/>
              </a:rPr>
              <a:t>Ketika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 spc="-5">
                <a:latin typeface="Times New Roman"/>
                <a:cs typeface="Times New Roman"/>
              </a:rPr>
              <a:t>bebas proses yang mempunyai  </a:t>
            </a:r>
            <a:r>
              <a:rPr dirty="0" sz="1400">
                <a:latin typeface="Times New Roman"/>
                <a:cs typeface="Times New Roman"/>
              </a:rPr>
              <a:t>waktu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terpendek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untuk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menyelesaikannya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mendapat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prioritas.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Seandainya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dua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atau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lebih</a:t>
            </a:r>
            <a:endParaRPr sz="1400">
              <a:latin typeface="Times New Roman"/>
              <a:cs typeface="Times New Roman"/>
            </a:endParaRPr>
          </a:p>
          <a:p>
            <a:pPr marL="469900" marR="5080">
              <a:lnSpc>
                <a:spcPct val="144300"/>
              </a:lnSpc>
            </a:pPr>
            <a:r>
              <a:rPr dirty="0" sz="1400" spc="-5">
                <a:latin typeface="Times New Roman"/>
                <a:cs typeface="Times New Roman"/>
              </a:rPr>
              <a:t>mempunyai </a:t>
            </a:r>
            <a:r>
              <a:rPr dirty="0" sz="1400">
                <a:latin typeface="Times New Roman"/>
                <a:cs typeface="Times New Roman"/>
              </a:rPr>
              <a:t>waktu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5">
                <a:latin typeface="Times New Roman"/>
                <a:cs typeface="Times New Roman"/>
              </a:rPr>
              <a:t>sama maka </a:t>
            </a:r>
            <a:r>
              <a:rPr dirty="0" sz="1400" spc="-5">
                <a:latin typeface="Times New Roman"/>
                <a:cs typeface="Times New Roman"/>
              </a:rPr>
              <a:t>FCFS algoritma </a:t>
            </a:r>
            <a:r>
              <a:rPr dirty="0" sz="1400">
                <a:latin typeface="Times New Roman"/>
                <a:cs typeface="Times New Roman"/>
              </a:rPr>
              <a:t>digunakan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menyelsaikan </a:t>
            </a:r>
            <a:r>
              <a:rPr dirty="0" sz="1400" spc="-10">
                <a:latin typeface="Times New Roman"/>
                <a:cs typeface="Times New Roman"/>
              </a:rPr>
              <a:t>masalah  </a:t>
            </a:r>
            <a:r>
              <a:rPr dirty="0" sz="1400" spc="-5">
                <a:latin typeface="Times New Roman"/>
                <a:cs typeface="Times New Roman"/>
              </a:rPr>
              <a:t>tersebut.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buFont typeface="Wingdings"/>
              <a:buChar char=""/>
              <a:tabLst>
                <a:tab pos="699135" algn="l"/>
              </a:tabLst>
            </a:pPr>
            <a:r>
              <a:rPr dirty="0" sz="1400" spc="-15">
                <a:latin typeface="Times New Roman"/>
                <a:cs typeface="Times New Roman"/>
              </a:rPr>
              <a:t>Ada </a:t>
            </a:r>
            <a:r>
              <a:rPr dirty="0" sz="1400" spc="-10">
                <a:latin typeface="Times New Roman"/>
                <a:cs typeface="Times New Roman"/>
              </a:rPr>
              <a:t>dua </a:t>
            </a:r>
            <a:r>
              <a:rPr dirty="0" sz="1400" spc="-5">
                <a:latin typeface="Times New Roman"/>
                <a:cs typeface="Times New Roman"/>
              </a:rPr>
              <a:t>skema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10">
                <a:latin typeface="Times New Roman"/>
                <a:cs typeface="Times New Roman"/>
              </a:rPr>
              <a:t>SJFS </a:t>
            </a:r>
            <a:r>
              <a:rPr dirty="0" sz="1400" spc="-5">
                <a:latin typeface="Times New Roman"/>
                <a:cs typeface="Times New Roman"/>
              </a:rPr>
              <a:t>ini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yaitu: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dirty="0" sz="1400" spc="-5" b="1">
                <a:latin typeface="Times New Roman"/>
                <a:cs typeface="Times New Roman"/>
              </a:rPr>
              <a:t>1.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nonpremptive</a:t>
            </a:r>
            <a:endParaRPr sz="1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725"/>
              </a:spcBef>
            </a:pPr>
            <a:r>
              <a:rPr dirty="0" sz="1400" spc="-10">
                <a:latin typeface="Times New Roman"/>
                <a:cs typeface="Times New Roman"/>
              </a:rPr>
              <a:t>Ketika CPU </a:t>
            </a:r>
            <a:r>
              <a:rPr dirty="0" sz="1400" spc="-5">
                <a:latin typeface="Times New Roman"/>
                <a:cs typeface="Times New Roman"/>
              </a:rPr>
              <a:t>memberikan kepada proses </a:t>
            </a:r>
            <a:r>
              <a:rPr dirty="0" sz="1400" spc="-10">
                <a:latin typeface="Times New Roman"/>
                <a:cs typeface="Times New Roman"/>
              </a:rPr>
              <a:t>itu </a:t>
            </a:r>
            <a:r>
              <a:rPr dirty="0" sz="1400" spc="-15">
                <a:latin typeface="Times New Roman"/>
                <a:cs typeface="Times New Roman"/>
              </a:rPr>
              <a:t>tidak </a:t>
            </a:r>
            <a:r>
              <a:rPr dirty="0" sz="1400" spc="-5">
                <a:latin typeface="Times New Roman"/>
                <a:cs typeface="Times New Roman"/>
              </a:rPr>
              <a:t>bisa </a:t>
            </a:r>
            <a:r>
              <a:rPr dirty="0" sz="1400" spc="-10">
                <a:latin typeface="Times New Roman"/>
                <a:cs typeface="Times New Roman"/>
              </a:rPr>
              <a:t>ditunda </a:t>
            </a:r>
            <a:r>
              <a:rPr dirty="0" sz="1400" spc="-5">
                <a:latin typeface="Times New Roman"/>
                <a:cs typeface="Times New Roman"/>
              </a:rPr>
              <a:t>hingga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selesai.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428" y="690042"/>
            <a:ext cx="7055484" cy="124904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>
                <a:latin typeface="Times New Roman"/>
                <a:cs typeface="Times New Roman"/>
              </a:rPr>
              <a:t>2.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preemptive</a:t>
            </a:r>
            <a:endParaRPr sz="1400">
              <a:latin typeface="Times New Roman"/>
              <a:cs typeface="Times New Roman"/>
            </a:endParaRPr>
          </a:p>
          <a:p>
            <a:pPr marL="241300" marR="5080">
              <a:lnSpc>
                <a:spcPct val="142900"/>
              </a:lnSpc>
            </a:pPr>
            <a:r>
              <a:rPr dirty="0" sz="1400" spc="-15">
                <a:latin typeface="Times New Roman"/>
                <a:cs typeface="Times New Roman"/>
              </a:rPr>
              <a:t>Bila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</a:t>
            </a:r>
            <a:r>
              <a:rPr dirty="0" sz="1400">
                <a:latin typeface="Times New Roman"/>
                <a:cs typeface="Times New Roman"/>
              </a:rPr>
              <a:t>datang dengan waktu prose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rendah </a:t>
            </a:r>
            <a:r>
              <a:rPr dirty="0" sz="1400" spc="-5">
                <a:latin typeface="Times New Roman"/>
                <a:cs typeface="Times New Roman"/>
              </a:rPr>
              <a:t>dibandingkan </a:t>
            </a:r>
            <a:r>
              <a:rPr dirty="0" sz="1400">
                <a:latin typeface="Times New Roman"/>
                <a:cs typeface="Times New Roman"/>
              </a:rPr>
              <a:t>dengan waktu </a:t>
            </a:r>
            <a:r>
              <a:rPr dirty="0" sz="1400" spc="-5">
                <a:latin typeface="Times New Roman"/>
                <a:cs typeface="Times New Roman"/>
              </a:rPr>
              <a:t>proses  yang </a:t>
            </a:r>
            <a:r>
              <a:rPr dirty="0" sz="1400">
                <a:latin typeface="Times New Roman"/>
                <a:cs typeface="Times New Roman"/>
              </a:rPr>
              <a:t>sedang </a:t>
            </a:r>
            <a:r>
              <a:rPr dirty="0" sz="1400" spc="-5">
                <a:latin typeface="Times New Roman"/>
                <a:cs typeface="Times New Roman"/>
              </a:rPr>
              <a:t>dieksekusi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10">
                <a:latin typeface="Times New Roman"/>
                <a:cs typeface="Times New Roman"/>
              </a:rPr>
              <a:t>CPU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proses yang waktunya lebih rendah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mendapatkan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prioritas. </a:t>
            </a:r>
            <a:r>
              <a:rPr dirty="0" sz="1400" spc="-15">
                <a:latin typeface="Times New Roman"/>
                <a:cs typeface="Times New Roman"/>
              </a:rPr>
              <a:t>Skema </a:t>
            </a:r>
            <a:r>
              <a:rPr dirty="0" sz="1400" spc="-5">
                <a:latin typeface="Times New Roman"/>
                <a:cs typeface="Times New Roman"/>
              </a:rPr>
              <a:t>ini disebut </a:t>
            </a:r>
            <a:r>
              <a:rPr dirty="0" sz="1400" spc="-10">
                <a:latin typeface="Times New Roman"/>
                <a:cs typeface="Times New Roman"/>
              </a:rPr>
              <a:t>juga </a:t>
            </a:r>
            <a:r>
              <a:rPr dirty="0" sz="1400" i="1">
                <a:latin typeface="Times New Roman"/>
                <a:cs typeface="Times New Roman"/>
              </a:rPr>
              <a:t>Short </a:t>
            </a:r>
            <a:r>
              <a:rPr dirty="0" sz="1400" spc="-5" i="1">
                <a:latin typeface="Times New Roman"/>
                <a:cs typeface="Times New Roman"/>
              </a:rPr>
              <a:t>- Remaining Time </a:t>
            </a:r>
            <a:r>
              <a:rPr dirty="0" sz="1400" spc="-10" i="1">
                <a:latin typeface="Times New Roman"/>
                <a:cs typeface="Times New Roman"/>
              </a:rPr>
              <a:t>First</a:t>
            </a:r>
            <a:r>
              <a:rPr dirty="0" sz="1400" spc="18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(SRTF).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0898"/>
            <a:ext cx="7513955" cy="432562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400" spc="-5">
                <a:latin typeface="Times New Roman"/>
                <a:cs typeface="Times New Roman"/>
              </a:rPr>
              <a:t>Keuntungan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penerapan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adalah sebagai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berikut: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7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Lebih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responsif.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sz="1400" spc="-10">
                <a:latin typeface="Times New Roman"/>
                <a:cs typeface="Times New Roman"/>
              </a:rPr>
              <a:t>Karena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proses dapat </a:t>
            </a:r>
            <a:r>
              <a:rPr dirty="0" sz="1400">
                <a:latin typeface="Times New Roman"/>
                <a:cs typeface="Times New Roman"/>
              </a:rPr>
              <a:t>terdiri dari </a:t>
            </a:r>
            <a:r>
              <a:rPr dirty="0" sz="1400" spc="-5">
                <a:latin typeface="Times New Roman"/>
                <a:cs typeface="Times New Roman"/>
              </a:rPr>
              <a:t>beberapa </a:t>
            </a:r>
            <a:r>
              <a:rPr dirty="0" sz="1400" spc="-5" i="1">
                <a:latin typeface="Times New Roman"/>
                <a:cs typeface="Times New Roman"/>
              </a:rPr>
              <a:t>thread</a:t>
            </a:r>
            <a:r>
              <a:rPr dirty="0" sz="1400" spc="-5">
                <a:latin typeface="Times New Roman"/>
                <a:cs typeface="Times New Roman"/>
              </a:rPr>
              <a:t>, sehingga </a:t>
            </a:r>
            <a:r>
              <a:rPr dirty="0" sz="1400" spc="-10">
                <a:latin typeface="Times New Roman"/>
                <a:cs typeface="Times New Roman"/>
              </a:rPr>
              <a:t>jika </a:t>
            </a:r>
            <a:r>
              <a:rPr dirty="0" sz="1400" spc="-5">
                <a:latin typeface="Times New Roman"/>
                <a:cs typeface="Times New Roman"/>
              </a:rPr>
              <a:t>ada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 i="1">
                <a:latin typeface="Times New Roman"/>
                <a:cs typeface="Times New Roman"/>
              </a:rPr>
              <a:t>thread</a:t>
            </a:r>
            <a:r>
              <a:rPr dirty="0" sz="1400" spc="-65" i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yang</a:t>
            </a:r>
            <a:endParaRPr sz="1400">
              <a:latin typeface="Times New Roman"/>
              <a:cs typeface="Times New Roman"/>
            </a:endParaRPr>
          </a:p>
          <a:p>
            <a:pPr marL="469900" marR="7620">
              <a:lnSpc>
                <a:spcPct val="144300"/>
              </a:lnSpc>
            </a:pPr>
            <a:r>
              <a:rPr dirty="0" sz="1400" spc="-5">
                <a:latin typeface="Times New Roman"/>
                <a:cs typeface="Times New Roman"/>
              </a:rPr>
              <a:t>terhenti </a:t>
            </a:r>
            <a:r>
              <a:rPr dirty="0" sz="1400">
                <a:latin typeface="Times New Roman"/>
                <a:cs typeface="Times New Roman"/>
              </a:rPr>
              <a:t>atau </a:t>
            </a:r>
            <a:r>
              <a:rPr dirty="0" sz="1400" spc="-10">
                <a:latin typeface="Times New Roman"/>
                <a:cs typeface="Times New Roman"/>
              </a:rPr>
              <a:t>melakukan </a:t>
            </a:r>
            <a:r>
              <a:rPr dirty="0" sz="1400">
                <a:latin typeface="Times New Roman"/>
                <a:cs typeface="Times New Roman"/>
              </a:rPr>
              <a:t>operasi </a:t>
            </a:r>
            <a:r>
              <a:rPr dirty="0" sz="1400" spc="-5">
                <a:latin typeface="Times New Roman"/>
                <a:cs typeface="Times New Roman"/>
              </a:rPr>
              <a:t>yang cukup </a:t>
            </a:r>
            <a:r>
              <a:rPr dirty="0" sz="1400" spc="-15">
                <a:latin typeface="Times New Roman"/>
                <a:cs typeface="Times New Roman"/>
              </a:rPr>
              <a:t>lama maka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lain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proses tersebut </a:t>
            </a:r>
            <a:r>
              <a:rPr dirty="0" sz="1400" spc="-10">
                <a:latin typeface="Times New Roman"/>
                <a:cs typeface="Times New Roman"/>
              </a:rPr>
              <a:t>masih  </a:t>
            </a:r>
            <a:r>
              <a:rPr dirty="0" sz="1400" spc="-5">
                <a:latin typeface="Times New Roman"/>
                <a:cs typeface="Times New Roman"/>
              </a:rPr>
              <a:t>dapat berjalan dan dapat menjawab permintaan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pemakai.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45"/>
              </a:spcBef>
              <a:buFont typeface="Times New Roman"/>
              <a:buAutoNum type="arabicPeriod" startAt="2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Berbagi </a:t>
            </a:r>
            <a:r>
              <a:rPr dirty="0" sz="1400" spc="-10" b="1">
                <a:latin typeface="Times New Roman"/>
                <a:cs typeface="Times New Roman"/>
              </a:rPr>
              <a:t>sumber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daya</a:t>
            </a:r>
            <a:endParaRPr sz="1400">
              <a:latin typeface="Times New Roman"/>
              <a:cs typeface="Times New Roman"/>
            </a:endParaRPr>
          </a:p>
          <a:p>
            <a:pPr marL="469900" marR="12065">
              <a:lnSpc>
                <a:spcPct val="142900"/>
              </a:lnSpc>
            </a:pPr>
            <a:r>
              <a:rPr dirty="0" sz="1400" spc="-10">
                <a:latin typeface="Times New Roman"/>
                <a:cs typeface="Times New Roman"/>
              </a:rPr>
              <a:t>Beberapa </a:t>
            </a:r>
            <a:r>
              <a:rPr dirty="0" sz="1400" spc="-5" i="1">
                <a:latin typeface="Times New Roman"/>
                <a:cs typeface="Times New Roman"/>
              </a:rPr>
              <a:t>threads </a:t>
            </a:r>
            <a:r>
              <a:rPr dirty="0" sz="1400" spc="-5">
                <a:latin typeface="Times New Roman"/>
                <a:cs typeface="Times New Roman"/>
              </a:rPr>
              <a:t>yang menyusun sebuah proses </a:t>
            </a:r>
            <a:r>
              <a:rPr dirty="0" sz="1400">
                <a:latin typeface="Times New Roman"/>
                <a:cs typeface="Times New Roman"/>
              </a:rPr>
              <a:t>akan berbagi </a:t>
            </a:r>
            <a:r>
              <a:rPr dirty="0" sz="1400" spc="-5">
                <a:latin typeface="Times New Roman"/>
                <a:cs typeface="Times New Roman"/>
              </a:rPr>
              <a:t>kode, data,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berkas secara  bersama-sama.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70"/>
              </a:spcBef>
              <a:buFont typeface="Times New Roman"/>
              <a:buAutoNum type="arabicPeriod" startAt="3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Lebih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ekonomis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dirty="0" sz="1400" spc="-10">
                <a:latin typeface="Times New Roman"/>
                <a:cs typeface="Times New Roman"/>
              </a:rPr>
              <a:t>Nilai </a:t>
            </a:r>
            <a:r>
              <a:rPr dirty="0" sz="1400" spc="-5">
                <a:latin typeface="Times New Roman"/>
                <a:cs typeface="Times New Roman"/>
              </a:rPr>
              <a:t>ekonomi diperoleh karena </a:t>
            </a:r>
            <a:r>
              <a:rPr dirty="0" sz="1400" spc="-10">
                <a:latin typeface="Times New Roman"/>
                <a:cs typeface="Times New Roman"/>
              </a:rPr>
              <a:t>usaha </a:t>
            </a:r>
            <a:r>
              <a:rPr dirty="0" sz="1400" spc="-5">
                <a:latin typeface="Times New Roman"/>
                <a:cs typeface="Times New Roman"/>
              </a:rPr>
              <a:t>yang dikeluarkan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penciptaan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i="1">
                <a:latin typeface="Times New Roman"/>
                <a:cs typeface="Times New Roman"/>
              </a:rPr>
              <a:t>context</a:t>
            </a:r>
            <a:r>
              <a:rPr dirty="0" sz="1400" spc="9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switch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dirty="0" sz="1400" spc="-5">
                <a:latin typeface="Times New Roman"/>
                <a:cs typeface="Times New Roman"/>
              </a:rPr>
              <a:t>sebuah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>
                <a:latin typeface="Times New Roman"/>
                <a:cs typeface="Times New Roman"/>
              </a:rPr>
              <a:t>jauh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>
                <a:latin typeface="Times New Roman"/>
                <a:cs typeface="Times New Roman"/>
              </a:rPr>
              <a:t>kecil </a:t>
            </a:r>
            <a:r>
              <a:rPr dirty="0" sz="1400" spc="-5">
                <a:latin typeface="Times New Roman"/>
                <a:cs typeface="Times New Roman"/>
              </a:rPr>
              <a:t>dibandingkan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sebuah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proses.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65"/>
              </a:spcBef>
              <a:buFont typeface="Times New Roman"/>
              <a:buAutoNum type="arabicPeriod" startAt="4"/>
              <a:tabLst>
                <a:tab pos="4699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Pemanfaatan arsitektur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multi-processor</a:t>
            </a:r>
            <a:endParaRPr sz="1400">
              <a:latin typeface="Times New Roman"/>
              <a:cs typeface="Times New Roman"/>
            </a:endParaRPr>
          </a:p>
          <a:p>
            <a:pPr marL="469900" marR="9525">
              <a:lnSpc>
                <a:spcPts val="2430"/>
              </a:lnSpc>
              <a:spcBef>
                <a:spcPts val="155"/>
              </a:spcBef>
            </a:pPr>
            <a:r>
              <a:rPr dirty="0" sz="1400" spc="-10">
                <a:latin typeface="Times New Roman"/>
                <a:cs typeface="Times New Roman"/>
              </a:rPr>
              <a:t>Beberapa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>
                <a:latin typeface="Times New Roman"/>
                <a:cs typeface="Times New Roman"/>
              </a:rPr>
              <a:t>dapat berjalan </a:t>
            </a:r>
            <a:r>
              <a:rPr dirty="0" sz="1400" spc="-5">
                <a:latin typeface="Times New Roman"/>
                <a:cs typeface="Times New Roman"/>
              </a:rPr>
              <a:t>secara bersamaan </a:t>
            </a:r>
            <a:r>
              <a:rPr dirty="0" sz="1400">
                <a:latin typeface="Times New Roman"/>
                <a:cs typeface="Times New Roman"/>
              </a:rPr>
              <a:t>pada sistem </a:t>
            </a:r>
            <a:r>
              <a:rPr dirty="0" sz="1400" spc="-5">
                <a:latin typeface="Times New Roman"/>
                <a:cs typeface="Times New Roman"/>
              </a:rPr>
              <a:t>komputer </a:t>
            </a:r>
            <a:r>
              <a:rPr dirty="0" sz="1400">
                <a:latin typeface="Times New Roman"/>
                <a:cs typeface="Times New Roman"/>
              </a:rPr>
              <a:t>paralel atau </a:t>
            </a:r>
            <a:r>
              <a:rPr dirty="0" sz="1400" spc="-5">
                <a:latin typeface="Times New Roman"/>
                <a:cs typeface="Times New Roman"/>
              </a:rPr>
              <a:t>berprosesor  jamak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multiprocessor</a:t>
            </a:r>
            <a:r>
              <a:rPr dirty="0" sz="1400" spc="-5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783082"/>
            <a:ext cx="166878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USER</a:t>
            </a:r>
            <a:r>
              <a:rPr dirty="0" spc="-60"/>
              <a:t> </a:t>
            </a:r>
            <a:r>
              <a:rPr dirty="0" spc="-5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" y="1385493"/>
            <a:ext cx="7510780" cy="946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143600"/>
              </a:lnSpc>
              <a:spcBef>
                <a:spcPts val="114"/>
              </a:spcBef>
            </a:pPr>
            <a:r>
              <a:rPr dirty="0" sz="1400" spc="-5" i="1">
                <a:latin typeface="Times New Roman"/>
                <a:cs typeface="Times New Roman"/>
              </a:rPr>
              <a:t>User thread </a:t>
            </a:r>
            <a:r>
              <a:rPr dirty="0" sz="1400" spc="-5">
                <a:latin typeface="Times New Roman"/>
                <a:cs typeface="Times New Roman"/>
              </a:rPr>
              <a:t>didukung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5">
                <a:latin typeface="Times New Roman"/>
                <a:cs typeface="Times New Roman"/>
              </a:rPr>
              <a:t>kernel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diimplementasikan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i="1">
                <a:latin typeface="Times New Roman"/>
                <a:cs typeface="Times New Roman"/>
              </a:rPr>
              <a:t>library </a:t>
            </a:r>
            <a:r>
              <a:rPr dirty="0" sz="1400" spc="-5">
                <a:latin typeface="Times New Roman"/>
                <a:cs typeface="Times New Roman"/>
              </a:rPr>
              <a:t>ditingkat pengguna.  </a:t>
            </a:r>
            <a:r>
              <a:rPr dirty="0" sz="1400" spc="-5" i="1">
                <a:latin typeface="Times New Roman"/>
                <a:cs typeface="Times New Roman"/>
              </a:rPr>
              <a:t>Library </a:t>
            </a:r>
            <a:r>
              <a:rPr dirty="0" sz="1400" spc="-10">
                <a:latin typeface="Times New Roman"/>
                <a:cs typeface="Times New Roman"/>
              </a:rPr>
              <a:t>mendukung untuk </a:t>
            </a:r>
            <a:r>
              <a:rPr dirty="0" sz="1400" spc="-5">
                <a:latin typeface="Times New Roman"/>
                <a:cs typeface="Times New Roman"/>
              </a:rPr>
              <a:t>pembentukan </a:t>
            </a:r>
            <a:r>
              <a:rPr dirty="0" sz="1400" spc="-5" i="1">
                <a:latin typeface="Times New Roman"/>
                <a:cs typeface="Times New Roman"/>
              </a:rPr>
              <a:t>thread</a:t>
            </a:r>
            <a:r>
              <a:rPr dirty="0" sz="1400" spc="-5">
                <a:latin typeface="Times New Roman"/>
                <a:cs typeface="Times New Roman"/>
              </a:rPr>
              <a:t>, </a:t>
            </a:r>
            <a:r>
              <a:rPr dirty="0" sz="1400" spc="-10">
                <a:latin typeface="Times New Roman"/>
                <a:cs typeface="Times New Roman"/>
              </a:rPr>
              <a:t>penjadualan,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managemen </a:t>
            </a:r>
            <a:r>
              <a:rPr dirty="0" sz="1400" spc="-5">
                <a:latin typeface="Times New Roman"/>
                <a:cs typeface="Times New Roman"/>
              </a:rPr>
              <a:t>yang tidak didukung </a:t>
            </a:r>
            <a:r>
              <a:rPr dirty="0" sz="1400">
                <a:latin typeface="Times New Roman"/>
                <a:cs typeface="Times New Roman"/>
              </a:rPr>
              <a:t>oleh  </a:t>
            </a:r>
            <a:r>
              <a:rPr dirty="0" sz="1400" spc="-10">
                <a:latin typeface="Times New Roman"/>
                <a:cs typeface="Times New Roman"/>
              </a:rPr>
              <a:t>kernel.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0799" y="2871025"/>
            <a:ext cx="4569467" cy="2977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783082"/>
            <a:ext cx="20262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KERNEL</a:t>
            </a:r>
            <a:r>
              <a:rPr dirty="0" spc="-45"/>
              <a:t> </a:t>
            </a:r>
            <a:r>
              <a:rPr dirty="0" spc="-5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" y="1205915"/>
            <a:ext cx="7512050" cy="33489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29539">
              <a:lnSpc>
                <a:spcPct val="143800"/>
              </a:lnSpc>
              <a:spcBef>
                <a:spcPts val="110"/>
              </a:spcBef>
            </a:pPr>
            <a:r>
              <a:rPr dirty="0" sz="1400" spc="-5" i="1">
                <a:latin typeface="Times New Roman"/>
                <a:cs typeface="Times New Roman"/>
              </a:rPr>
              <a:t>Kernel thread </a:t>
            </a:r>
            <a:r>
              <a:rPr dirty="0" sz="1400" spc="-10">
                <a:latin typeface="Times New Roman"/>
                <a:cs typeface="Times New Roman"/>
              </a:rPr>
              <a:t>didukung </a:t>
            </a:r>
            <a:r>
              <a:rPr dirty="0" sz="1400" spc="-5">
                <a:latin typeface="Times New Roman"/>
                <a:cs typeface="Times New Roman"/>
              </a:rPr>
              <a:t>secara langsung </a:t>
            </a:r>
            <a:r>
              <a:rPr dirty="0" sz="1400">
                <a:latin typeface="Times New Roman"/>
                <a:cs typeface="Times New Roman"/>
              </a:rPr>
              <a:t>oleh sistem operasi: pembentukan </a:t>
            </a:r>
            <a:r>
              <a:rPr dirty="0" sz="1400" spc="-5" i="1">
                <a:latin typeface="Times New Roman"/>
                <a:cs typeface="Times New Roman"/>
              </a:rPr>
              <a:t>thread</a:t>
            </a:r>
            <a:r>
              <a:rPr dirty="0" sz="1400" spc="-5">
                <a:latin typeface="Times New Roman"/>
                <a:cs typeface="Times New Roman"/>
              </a:rPr>
              <a:t>, penjadualan, dan  managemen dilakukan </a:t>
            </a:r>
            <a:r>
              <a:rPr dirty="0" sz="1400">
                <a:latin typeface="Times New Roman"/>
                <a:cs typeface="Times New Roman"/>
              </a:rPr>
              <a:t>oleh </a:t>
            </a:r>
            <a:r>
              <a:rPr dirty="0" sz="1400" spc="-5">
                <a:latin typeface="Times New Roman"/>
                <a:cs typeface="Times New Roman"/>
              </a:rPr>
              <a:t>kernel </a:t>
            </a:r>
            <a:r>
              <a:rPr dirty="0" sz="1400" spc="5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ruang </a:t>
            </a:r>
            <a:r>
              <a:rPr dirty="0" sz="1400" spc="-10">
                <a:latin typeface="Times New Roman"/>
                <a:cs typeface="Times New Roman"/>
              </a:rPr>
              <a:t>kernel. Karena managemen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>
                <a:latin typeface="Times New Roman"/>
                <a:cs typeface="Times New Roman"/>
              </a:rPr>
              <a:t>telah </a:t>
            </a:r>
            <a:r>
              <a:rPr dirty="0" sz="1400" spc="-5">
                <a:latin typeface="Times New Roman"/>
                <a:cs typeface="Times New Roman"/>
              </a:rPr>
              <a:t>dilakukan </a:t>
            </a:r>
            <a:r>
              <a:rPr dirty="0" sz="1400">
                <a:latin typeface="Times New Roman"/>
                <a:cs typeface="Times New Roman"/>
              </a:rPr>
              <a:t>oleh  </a:t>
            </a:r>
            <a:r>
              <a:rPr dirty="0" sz="1400" spc="-5">
                <a:latin typeface="Times New Roman"/>
                <a:cs typeface="Times New Roman"/>
              </a:rPr>
              <a:t>sistem operasi, </a:t>
            </a:r>
            <a:r>
              <a:rPr dirty="0" sz="1400" spc="-5" i="1">
                <a:latin typeface="Times New Roman"/>
                <a:cs typeface="Times New Roman"/>
              </a:rPr>
              <a:t>kernel thread </a:t>
            </a:r>
            <a:r>
              <a:rPr dirty="0" sz="1400" spc="-10">
                <a:latin typeface="Times New Roman"/>
                <a:cs typeface="Times New Roman"/>
              </a:rPr>
              <a:t>biasanya lebih lambat untuk membuat </a:t>
            </a:r>
            <a:r>
              <a:rPr dirty="0" sz="1400" spc="-5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mengelola daripada </a:t>
            </a:r>
            <a:r>
              <a:rPr dirty="0" sz="1400" spc="-5">
                <a:latin typeface="Times New Roman"/>
                <a:cs typeface="Times New Roman"/>
              </a:rPr>
              <a:t>pengguna  </a:t>
            </a:r>
            <a:r>
              <a:rPr dirty="0" sz="1400" spc="-5" i="1">
                <a:latin typeface="Times New Roman"/>
                <a:cs typeface="Times New Roman"/>
              </a:rPr>
              <a:t>thread.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Times New Roman"/>
                <a:cs typeface="Times New Roman"/>
              </a:rPr>
              <a:t>Berikut </a:t>
            </a:r>
            <a:r>
              <a:rPr dirty="0" sz="1400" spc="-5">
                <a:latin typeface="Times New Roman"/>
                <a:cs typeface="Times New Roman"/>
              </a:rPr>
              <a:t>adalah </a:t>
            </a:r>
            <a:r>
              <a:rPr dirty="0" sz="1400" spc="-10">
                <a:latin typeface="Times New Roman"/>
                <a:cs typeface="Times New Roman"/>
              </a:rPr>
              <a:t>tiga </a:t>
            </a:r>
            <a:r>
              <a:rPr dirty="0" sz="1400" spc="-5">
                <a:latin typeface="Times New Roman"/>
                <a:cs typeface="Times New Roman"/>
              </a:rPr>
              <a:t>model pemetaan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pada </a:t>
            </a:r>
            <a:r>
              <a:rPr dirty="0" sz="1400" spc="-10">
                <a:latin typeface="Times New Roman"/>
                <a:cs typeface="Times New Roman"/>
              </a:rPr>
              <a:t>tingkat </a:t>
            </a:r>
            <a:r>
              <a:rPr dirty="0" sz="1400" spc="-5">
                <a:latin typeface="Times New Roman"/>
                <a:cs typeface="Times New Roman"/>
              </a:rPr>
              <a:t>pemakai ke tingkat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kernel: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1.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Many-to-one</a:t>
            </a:r>
            <a:endParaRPr sz="14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720"/>
              </a:spcBef>
            </a:pPr>
            <a:r>
              <a:rPr dirty="0" sz="1400" spc="-5">
                <a:latin typeface="Times New Roman"/>
                <a:cs typeface="Times New Roman"/>
              </a:rPr>
              <a:t>Model </a:t>
            </a:r>
            <a:r>
              <a:rPr dirty="0" sz="1400" spc="-5" i="1">
                <a:latin typeface="Times New Roman"/>
                <a:cs typeface="Times New Roman"/>
              </a:rPr>
              <a:t>many-to-one </a:t>
            </a:r>
            <a:r>
              <a:rPr dirty="0" sz="1400" spc="-5">
                <a:latin typeface="Times New Roman"/>
                <a:cs typeface="Times New Roman"/>
              </a:rPr>
              <a:t>ini memetakan beberapa tingkatan pengguna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hanya ke satu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buah</a:t>
            </a:r>
            <a:endParaRPr sz="1400">
              <a:latin typeface="Times New Roman"/>
              <a:cs typeface="Times New Roman"/>
            </a:endParaRPr>
          </a:p>
          <a:p>
            <a:pPr algn="just" marL="469900" marR="6350">
              <a:lnSpc>
                <a:spcPct val="143600"/>
              </a:lnSpc>
              <a:spcBef>
                <a:spcPts val="10"/>
              </a:spcBef>
            </a:pPr>
            <a:r>
              <a:rPr dirty="0" sz="1400" spc="-5" i="1">
                <a:latin typeface="Times New Roman"/>
                <a:cs typeface="Times New Roman"/>
              </a:rPr>
              <a:t>kernel thread</a:t>
            </a:r>
            <a:r>
              <a:rPr dirty="0" sz="1400" spc="-5">
                <a:latin typeface="Times New Roman"/>
                <a:cs typeface="Times New Roman"/>
              </a:rPr>
              <a:t>. Managemen proses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dilakukan </a:t>
            </a:r>
            <a:r>
              <a:rPr dirty="0" sz="1400">
                <a:latin typeface="Times New Roman"/>
                <a:cs typeface="Times New Roman"/>
              </a:rPr>
              <a:t>oleh (di </a:t>
            </a:r>
            <a:r>
              <a:rPr dirty="0" sz="1400" spc="-10">
                <a:latin typeface="Times New Roman"/>
                <a:cs typeface="Times New Roman"/>
              </a:rPr>
              <a:t>ruang) </a:t>
            </a:r>
            <a:r>
              <a:rPr dirty="0" sz="1400" spc="-5">
                <a:latin typeface="Times New Roman"/>
                <a:cs typeface="Times New Roman"/>
              </a:rPr>
              <a:t>pengguna, sehingga menjadi  </a:t>
            </a:r>
            <a:r>
              <a:rPr dirty="0" sz="1400" spc="-10">
                <a:latin typeface="Times New Roman"/>
                <a:cs typeface="Times New Roman"/>
              </a:rPr>
              <a:t>efisien, </a:t>
            </a:r>
            <a:r>
              <a:rPr dirty="0" sz="1400">
                <a:latin typeface="Times New Roman"/>
                <a:cs typeface="Times New Roman"/>
              </a:rPr>
              <a:t>tetapi </a:t>
            </a:r>
            <a:r>
              <a:rPr dirty="0" sz="1400" spc="-5">
                <a:latin typeface="Times New Roman"/>
                <a:cs typeface="Times New Roman"/>
              </a:rPr>
              <a:t>apabila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melakukan </a:t>
            </a:r>
            <a:r>
              <a:rPr dirty="0" sz="1400">
                <a:latin typeface="Times New Roman"/>
                <a:cs typeface="Times New Roman"/>
              </a:rPr>
              <a:t>sebuah </a:t>
            </a:r>
            <a:r>
              <a:rPr dirty="0" sz="1400" spc="-5">
                <a:latin typeface="Times New Roman"/>
                <a:cs typeface="Times New Roman"/>
              </a:rPr>
              <a:t>pemblokingan </a:t>
            </a:r>
            <a:r>
              <a:rPr dirty="0" sz="1400">
                <a:latin typeface="Times New Roman"/>
                <a:cs typeface="Times New Roman"/>
              </a:rPr>
              <a:t>terhadap </a:t>
            </a:r>
            <a:r>
              <a:rPr dirty="0" sz="1400" spc="-5">
                <a:latin typeface="Times New Roman"/>
                <a:cs typeface="Times New Roman"/>
              </a:rPr>
              <a:t>sistem  pemanggilan, </a:t>
            </a:r>
            <a:r>
              <a:rPr dirty="0" sz="1400" spc="-15">
                <a:latin typeface="Times New Roman"/>
                <a:cs typeface="Times New Roman"/>
              </a:rPr>
              <a:t>maka </a:t>
            </a:r>
            <a:r>
              <a:rPr dirty="0" sz="1400" spc="-5">
                <a:latin typeface="Times New Roman"/>
                <a:cs typeface="Times New Roman"/>
              </a:rPr>
              <a:t>seluruh proses akan berhenti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blocked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2980741"/>
            <a:ext cx="7284720" cy="185801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00" spc="-5" b="1" i="1">
                <a:latin typeface="Times New Roman"/>
                <a:cs typeface="Times New Roman"/>
              </a:rPr>
              <a:t>2.</a:t>
            </a:r>
            <a:r>
              <a:rPr dirty="0" sz="1400" spc="55" b="1" i="1">
                <a:latin typeface="Times New Roman"/>
                <a:cs typeface="Times New Roman"/>
              </a:rPr>
              <a:t> </a:t>
            </a:r>
            <a:r>
              <a:rPr dirty="0" sz="1400" spc="-10" b="1" i="1">
                <a:latin typeface="Times New Roman"/>
                <a:cs typeface="Times New Roman"/>
              </a:rPr>
              <a:t>One-to-one</a:t>
            </a:r>
            <a:endParaRPr sz="1400">
              <a:latin typeface="Times New Roman"/>
              <a:cs typeface="Times New Roman"/>
            </a:endParaRPr>
          </a:p>
          <a:p>
            <a:pPr marL="241300" marR="5080">
              <a:lnSpc>
                <a:spcPts val="2420"/>
              </a:lnSpc>
              <a:spcBef>
                <a:spcPts val="160"/>
              </a:spcBef>
            </a:pPr>
            <a:r>
              <a:rPr dirty="0" sz="1400" spc="-5">
                <a:latin typeface="Times New Roman"/>
                <a:cs typeface="Times New Roman"/>
              </a:rPr>
              <a:t>Model </a:t>
            </a:r>
            <a:r>
              <a:rPr dirty="0" sz="1400" spc="-5" i="1">
                <a:latin typeface="Times New Roman"/>
                <a:cs typeface="Times New Roman"/>
              </a:rPr>
              <a:t>one-to-one </a:t>
            </a:r>
            <a:r>
              <a:rPr dirty="0" sz="1400" spc="-5">
                <a:latin typeface="Times New Roman"/>
                <a:cs typeface="Times New Roman"/>
              </a:rPr>
              <a:t>memetakan setiap thread pengguna ke </a:t>
            </a:r>
            <a:r>
              <a:rPr dirty="0" sz="1400" spc="5">
                <a:latin typeface="Times New Roman"/>
                <a:cs typeface="Times New Roman"/>
              </a:rPr>
              <a:t>dalam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-5" i="1">
                <a:latin typeface="Times New Roman"/>
                <a:cs typeface="Times New Roman"/>
              </a:rPr>
              <a:t>kernel </a:t>
            </a:r>
            <a:r>
              <a:rPr dirty="0" sz="1400" i="1">
                <a:latin typeface="Times New Roman"/>
                <a:cs typeface="Times New Roman"/>
              </a:rPr>
              <a:t>thread</a:t>
            </a:r>
            <a:r>
              <a:rPr dirty="0" sz="1400">
                <a:latin typeface="Times New Roman"/>
                <a:cs typeface="Times New Roman"/>
              </a:rPr>
              <a:t>. </a:t>
            </a:r>
            <a:r>
              <a:rPr dirty="0" sz="1400" spc="-5">
                <a:latin typeface="Times New Roman"/>
                <a:cs typeface="Times New Roman"/>
              </a:rPr>
              <a:t>Hal </a:t>
            </a:r>
            <a:r>
              <a:rPr dirty="0" sz="1400">
                <a:latin typeface="Times New Roman"/>
                <a:cs typeface="Times New Roman"/>
              </a:rPr>
              <a:t>ini  </a:t>
            </a:r>
            <a:r>
              <a:rPr dirty="0" sz="1400" spc="-10">
                <a:latin typeface="Times New Roman"/>
                <a:cs typeface="Times New Roman"/>
              </a:rPr>
              <a:t>membuat   </a:t>
            </a:r>
            <a:r>
              <a:rPr dirty="0" sz="1400" spc="-5">
                <a:latin typeface="Times New Roman"/>
                <a:cs typeface="Times New Roman"/>
              </a:rPr>
              <a:t>model  </a:t>
            </a:r>
            <a:r>
              <a:rPr dirty="0" sz="1400" spc="-5" i="1">
                <a:latin typeface="Times New Roman"/>
                <a:cs typeface="Times New Roman"/>
              </a:rPr>
              <a:t>one-to-one   </a:t>
            </a:r>
            <a:r>
              <a:rPr dirty="0" sz="1400" spc="-10">
                <a:latin typeface="Times New Roman"/>
                <a:cs typeface="Times New Roman"/>
              </a:rPr>
              <a:t>lebih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sinkron  </a:t>
            </a:r>
            <a:r>
              <a:rPr dirty="0" sz="1400" spc="-5">
                <a:latin typeface="Times New Roman"/>
                <a:cs typeface="Times New Roman"/>
              </a:rPr>
              <a:t>daripada  model  </a:t>
            </a:r>
            <a:r>
              <a:rPr dirty="0" sz="1400" spc="-5" i="1">
                <a:latin typeface="Times New Roman"/>
                <a:cs typeface="Times New Roman"/>
              </a:rPr>
              <a:t>many-to-one 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mengizinkan</a:t>
            </a:r>
            <a:endParaRPr sz="1400">
              <a:latin typeface="Times New Roman"/>
              <a:cs typeface="Times New Roman"/>
            </a:endParaRPr>
          </a:p>
          <a:p>
            <a:pPr marL="241300" marR="7620">
              <a:lnSpc>
                <a:spcPts val="2400"/>
              </a:lnSpc>
              <a:spcBef>
                <a:spcPts val="25"/>
              </a:spcBef>
              <a:tabLst>
                <a:tab pos="838835" algn="l"/>
                <a:tab pos="1235075" algn="l"/>
                <a:tab pos="1771650" algn="l"/>
                <a:tab pos="2475230" algn="l"/>
                <a:tab pos="3041015" algn="l"/>
                <a:tab pos="3549015" algn="l"/>
                <a:tab pos="4127500" algn="l"/>
                <a:tab pos="4916170" algn="l"/>
                <a:tab pos="6064885" algn="l"/>
                <a:tab pos="681037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th</a:t>
            </a:r>
            <a:r>
              <a:rPr dirty="0" sz="1400" i="1">
                <a:latin typeface="Times New Roman"/>
                <a:cs typeface="Times New Roman"/>
              </a:rPr>
              <a:t>r</a:t>
            </a:r>
            <a:r>
              <a:rPr dirty="0" sz="1400" spc="-5" i="1">
                <a:latin typeface="Times New Roman"/>
                <a:cs typeface="Times New Roman"/>
              </a:rPr>
              <a:t>ead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un</a:t>
            </a:r>
            <a:r>
              <a:rPr dirty="0" sz="1400" spc="10">
                <a:latin typeface="Times New Roman"/>
                <a:cs typeface="Times New Roman"/>
              </a:rPr>
              <a:t>t</a:t>
            </a:r>
            <a:r>
              <a:rPr dirty="0" sz="1400" spc="-30">
                <a:latin typeface="Times New Roman"/>
                <a:cs typeface="Times New Roman"/>
              </a:rPr>
              <a:t>u</a:t>
            </a:r>
            <a:r>
              <a:rPr dirty="0" sz="1400" spc="-5">
                <a:latin typeface="Times New Roman"/>
                <a:cs typeface="Times New Roman"/>
              </a:rPr>
              <a:t>k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j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l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ke</a:t>
            </a:r>
            <a:r>
              <a:rPr dirty="0" sz="1400" spc="10">
                <a:latin typeface="Times New Roman"/>
                <a:cs typeface="Times New Roman"/>
              </a:rPr>
              <a:t>t</a:t>
            </a:r>
            <a:r>
              <a:rPr dirty="0" sz="1400" spc="-35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ka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25">
                <a:latin typeface="Times New Roman"/>
                <a:cs typeface="Times New Roman"/>
              </a:rPr>
              <a:t>s</a:t>
            </a:r>
            <a:r>
              <a:rPr dirty="0" sz="1400" spc="-30">
                <a:latin typeface="Times New Roman"/>
                <a:cs typeface="Times New Roman"/>
              </a:rPr>
              <a:t>u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t</a:t>
            </a:r>
            <a:r>
              <a:rPr dirty="0" sz="1400" spc="-5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0">
                <a:latin typeface="Times New Roman"/>
                <a:cs typeface="Times New Roman"/>
              </a:rPr>
              <a:t>t</a:t>
            </a:r>
            <a:r>
              <a:rPr dirty="0" sz="1400" spc="-30">
                <a:latin typeface="Times New Roman"/>
                <a:cs typeface="Times New Roman"/>
              </a:rPr>
              <a:t>h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5">
                <a:latin typeface="Times New Roman"/>
                <a:cs typeface="Times New Roman"/>
              </a:rPr>
              <a:t>ead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15">
                <a:latin typeface="Times New Roman"/>
                <a:cs typeface="Times New Roman"/>
              </a:rPr>
              <a:t>b</a:t>
            </a:r>
            <a:r>
              <a:rPr dirty="0" sz="1400" spc="-30">
                <a:latin typeface="Times New Roman"/>
                <a:cs typeface="Times New Roman"/>
              </a:rPr>
              <a:t>u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-40">
                <a:latin typeface="Times New Roman"/>
                <a:cs typeface="Times New Roman"/>
              </a:rPr>
              <a:t>m</a:t>
            </a:r>
            <a:r>
              <a:rPr dirty="0" sz="1400" spc="15">
                <a:latin typeface="Times New Roman"/>
                <a:cs typeface="Times New Roman"/>
              </a:rPr>
              <a:t>b</a:t>
            </a:r>
            <a:r>
              <a:rPr dirty="0" sz="1400" spc="-5">
                <a:latin typeface="Times New Roman"/>
                <a:cs typeface="Times New Roman"/>
              </a:rPr>
              <a:t>lo</a:t>
            </a:r>
            <a:r>
              <a:rPr dirty="0" sz="1400" spc="10">
                <a:latin typeface="Times New Roman"/>
                <a:cs typeface="Times New Roman"/>
              </a:rPr>
              <a:t>k</a:t>
            </a:r>
            <a:r>
              <a:rPr dirty="0" sz="1400" spc="-5">
                <a:latin typeface="Times New Roman"/>
                <a:cs typeface="Times New Roman"/>
              </a:rPr>
              <a:t>ing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">
                <a:latin typeface="Times New Roman"/>
                <a:cs typeface="Times New Roman"/>
              </a:rPr>
              <a:t>t</a:t>
            </a:r>
            <a:r>
              <a:rPr dirty="0" sz="1400" spc="20">
                <a:latin typeface="Times New Roman"/>
                <a:cs typeface="Times New Roman"/>
              </a:rPr>
              <a:t>e</a:t>
            </a:r>
            <a:r>
              <a:rPr dirty="0" sz="1400" spc="10">
                <a:latin typeface="Times New Roman"/>
                <a:cs typeface="Times New Roman"/>
              </a:rPr>
              <a:t>r</a:t>
            </a:r>
            <a:r>
              <a:rPr dirty="0" sz="1400" spc="-30">
                <a:latin typeface="Times New Roman"/>
                <a:cs typeface="Times New Roman"/>
              </a:rPr>
              <a:t>h</a:t>
            </a:r>
            <a:r>
              <a:rPr dirty="0" sz="1400" spc="2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dap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3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5">
                <a:latin typeface="Times New Roman"/>
                <a:cs typeface="Times New Roman"/>
              </a:rPr>
              <a:t>t</a:t>
            </a:r>
            <a:r>
              <a:rPr dirty="0" sz="1400" spc="45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m  </a:t>
            </a:r>
            <a:r>
              <a:rPr dirty="0" sz="1400" spc="-5">
                <a:latin typeface="Times New Roman"/>
                <a:cs typeface="Times New Roman"/>
              </a:rPr>
              <a:t>pemanggilan;  hal  ini  </a:t>
            </a:r>
            <a:r>
              <a:rPr dirty="0" sz="1400" spc="-10">
                <a:latin typeface="Times New Roman"/>
                <a:cs typeface="Times New Roman"/>
              </a:rPr>
              <a:t>juga  </a:t>
            </a:r>
            <a:r>
              <a:rPr dirty="0" sz="1400" spc="-5">
                <a:latin typeface="Times New Roman"/>
                <a:cs typeface="Times New Roman"/>
              </a:rPr>
              <a:t>mengizinkan  </a:t>
            </a:r>
            <a:r>
              <a:rPr dirty="0" sz="1400" spc="-5" i="1">
                <a:latin typeface="Times New Roman"/>
                <a:cs typeface="Times New Roman"/>
              </a:rPr>
              <a:t>multiple  thread  </a:t>
            </a:r>
            <a:r>
              <a:rPr dirty="0" sz="1400" spc="-10">
                <a:latin typeface="Times New Roman"/>
                <a:cs typeface="Times New Roman"/>
              </a:rPr>
              <a:t>untuk  </a:t>
            </a:r>
            <a:r>
              <a:rPr dirty="0" sz="1400" spc="-5">
                <a:latin typeface="Times New Roman"/>
                <a:cs typeface="Times New Roman"/>
              </a:rPr>
              <a:t>berjalan  secara  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parallel  </a:t>
            </a:r>
            <a:r>
              <a:rPr dirty="0" sz="1400" spc="5">
                <a:latin typeface="Times New Roman"/>
                <a:cs typeface="Times New Roman"/>
              </a:rPr>
              <a:t>dalam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50"/>
              </a:spcBef>
            </a:pPr>
            <a:r>
              <a:rPr dirty="0" sz="1400" spc="-5">
                <a:latin typeface="Times New Roman"/>
                <a:cs typeface="Times New Roman"/>
              </a:rPr>
              <a:t>multiprosesor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2081" y="837206"/>
            <a:ext cx="1875962" cy="1838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2138476"/>
            <a:ext cx="7284084" cy="155702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 i="1">
                <a:latin typeface="Times New Roman"/>
                <a:cs typeface="Times New Roman"/>
              </a:rPr>
              <a:t>3.</a:t>
            </a:r>
            <a:r>
              <a:rPr dirty="0" sz="1400" spc="55" b="1" i="1">
                <a:latin typeface="Times New Roman"/>
                <a:cs typeface="Times New Roman"/>
              </a:rPr>
              <a:t> </a:t>
            </a:r>
            <a:r>
              <a:rPr dirty="0" sz="1400" spc="-5" b="1" i="1">
                <a:latin typeface="Times New Roman"/>
                <a:cs typeface="Times New Roman"/>
              </a:rPr>
              <a:t>Many-to-many</a:t>
            </a:r>
            <a:endParaRPr sz="14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720"/>
              </a:spcBef>
            </a:pPr>
            <a:r>
              <a:rPr dirty="0" sz="1400" spc="-10">
                <a:latin typeface="Times New Roman"/>
                <a:cs typeface="Times New Roman"/>
              </a:rPr>
              <a:t>Beberapa </a:t>
            </a:r>
            <a:r>
              <a:rPr dirty="0" sz="1400">
                <a:latin typeface="Times New Roman"/>
                <a:cs typeface="Times New Roman"/>
              </a:rPr>
              <a:t>tingkatan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pengguna dapat menggunakan </a:t>
            </a:r>
            <a:r>
              <a:rPr dirty="0" sz="1400">
                <a:latin typeface="Times New Roman"/>
                <a:cs typeface="Times New Roman"/>
              </a:rPr>
              <a:t>jumlah </a:t>
            </a:r>
            <a:r>
              <a:rPr dirty="0" sz="1400" spc="-5">
                <a:latin typeface="Times New Roman"/>
                <a:cs typeface="Times New Roman"/>
              </a:rPr>
              <a:t>kernel thread </a:t>
            </a:r>
            <a:r>
              <a:rPr dirty="0" sz="1400" spc="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lebih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kecil</a:t>
            </a:r>
            <a:endParaRPr sz="1400">
              <a:latin typeface="Times New Roman"/>
              <a:cs typeface="Times New Roman"/>
            </a:endParaRPr>
          </a:p>
          <a:p>
            <a:pPr algn="just" marL="241300" marR="5715">
              <a:lnSpc>
                <a:spcPct val="143600"/>
              </a:lnSpc>
              <a:spcBef>
                <a:spcPts val="15"/>
              </a:spcBef>
            </a:pPr>
            <a:r>
              <a:rPr dirty="0" sz="1400" spc="-5">
                <a:latin typeface="Times New Roman"/>
                <a:cs typeface="Times New Roman"/>
              </a:rPr>
              <a:t>atau sama </a:t>
            </a:r>
            <a:r>
              <a:rPr dirty="0" sz="1400">
                <a:latin typeface="Times New Roman"/>
                <a:cs typeface="Times New Roman"/>
              </a:rPr>
              <a:t>dengan jumlah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pengguna. Jumlah </a:t>
            </a:r>
            <a:r>
              <a:rPr dirty="0" sz="1400">
                <a:latin typeface="Times New Roman"/>
                <a:cs typeface="Times New Roman"/>
              </a:rPr>
              <a:t>dari kernel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dapat dispesifikasikan 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 spc="-5">
                <a:latin typeface="Times New Roman"/>
                <a:cs typeface="Times New Roman"/>
              </a:rPr>
              <a:t>beberapa aplikasi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beberapa </a:t>
            </a:r>
            <a:r>
              <a:rPr dirty="0" sz="1400" spc="-10">
                <a:latin typeface="Times New Roman"/>
                <a:cs typeface="Times New Roman"/>
              </a:rPr>
              <a:t>mesin </a:t>
            </a:r>
            <a:r>
              <a:rPr dirty="0" sz="1400" spc="-5">
                <a:latin typeface="Times New Roman"/>
                <a:cs typeface="Times New Roman"/>
              </a:rPr>
              <a:t>(suatu </a:t>
            </a:r>
            <a:r>
              <a:rPr dirty="0" sz="1400">
                <a:latin typeface="Times New Roman"/>
                <a:cs typeface="Times New Roman"/>
              </a:rPr>
              <a:t>aplikasi dapat </a:t>
            </a:r>
            <a:r>
              <a:rPr dirty="0" sz="1400" spc="-5">
                <a:latin typeface="Times New Roman"/>
                <a:cs typeface="Times New Roman"/>
              </a:rPr>
              <a:t>dialokasikan </a:t>
            </a:r>
            <a:r>
              <a:rPr dirty="0" sz="1400" spc="-10">
                <a:latin typeface="Times New Roman"/>
                <a:cs typeface="Times New Roman"/>
              </a:rPr>
              <a:t>lebih </a:t>
            </a:r>
            <a:r>
              <a:rPr dirty="0" sz="1400" spc="5">
                <a:latin typeface="Times New Roman"/>
                <a:cs typeface="Times New Roman"/>
              </a:rPr>
              <a:t>dari </a:t>
            </a:r>
            <a:r>
              <a:rPr dirty="0" sz="1400" spc="-5">
                <a:latin typeface="Times New Roman"/>
                <a:cs typeface="Times New Roman"/>
              </a:rPr>
              <a:t>beberapa  kernel </a:t>
            </a:r>
            <a:r>
              <a:rPr dirty="0" sz="1400" spc="-10">
                <a:latin typeface="Times New Roman"/>
                <a:cs typeface="Times New Roman"/>
              </a:rPr>
              <a:t>thread </a:t>
            </a:r>
            <a:r>
              <a:rPr dirty="0" sz="1400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multiprosesor </a:t>
            </a:r>
            <a:r>
              <a:rPr dirty="0" sz="1400" spc="-10">
                <a:latin typeface="Times New Roman"/>
                <a:cs typeface="Times New Roman"/>
              </a:rPr>
              <a:t>daripada </a:t>
            </a:r>
            <a:r>
              <a:rPr dirty="0" sz="1400" spc="-5">
                <a:latin typeface="Times New Roman"/>
                <a:cs typeface="Times New Roman"/>
              </a:rPr>
              <a:t>dalam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uniprosesor)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1125" y="845384"/>
            <a:ext cx="3299520" cy="1280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84724" y="4117351"/>
            <a:ext cx="1789109" cy="1532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90042"/>
            <a:ext cx="4671060" cy="216979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400" spc="-5" b="1">
                <a:latin typeface="Times New Roman"/>
                <a:cs typeface="Times New Roman"/>
              </a:rPr>
              <a:t>Isu-isu yang muncul dalam </a:t>
            </a:r>
            <a:r>
              <a:rPr dirty="0" sz="1400" spc="-5" b="1" i="1">
                <a:latin typeface="Times New Roman"/>
                <a:cs typeface="Times New Roman"/>
              </a:rPr>
              <a:t>threading </a:t>
            </a:r>
            <a:r>
              <a:rPr dirty="0" sz="1400" b="1">
                <a:latin typeface="Times New Roman"/>
                <a:cs typeface="Times New Roman"/>
              </a:rPr>
              <a:t>adalah </a:t>
            </a:r>
            <a:r>
              <a:rPr dirty="0" sz="1400" spc="-5" b="1">
                <a:latin typeface="Times New Roman"/>
                <a:cs typeface="Times New Roman"/>
              </a:rPr>
              <a:t>sebagai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berikut: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Arti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semantic</a:t>
            </a:r>
            <a:r>
              <a:rPr dirty="0" sz="1400" spc="-5">
                <a:latin typeface="Times New Roman"/>
                <a:cs typeface="Times New Roman"/>
              </a:rPr>
              <a:t>) </a:t>
            </a:r>
            <a:r>
              <a:rPr dirty="0" sz="1400">
                <a:latin typeface="Times New Roman"/>
                <a:cs typeface="Times New Roman"/>
              </a:rPr>
              <a:t>dari </a:t>
            </a:r>
            <a:r>
              <a:rPr dirty="0" sz="1400" spc="-5" i="1">
                <a:latin typeface="Times New Roman"/>
                <a:cs typeface="Times New Roman"/>
              </a:rPr>
              <a:t>system call </a:t>
            </a:r>
            <a:r>
              <a:rPr dirty="0" sz="1400" spc="-5">
                <a:latin typeface="Arial"/>
                <a:cs typeface="Arial"/>
              </a:rPr>
              <a:t>fork()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Arial"/>
                <a:cs typeface="Arial"/>
              </a:rPr>
              <a:t>exec().</a:t>
            </a:r>
            <a:endParaRPr sz="1400">
              <a:latin typeface="Arial"/>
              <a:cs typeface="Arial"/>
            </a:endParaRPr>
          </a:p>
          <a:p>
            <a:pPr marL="1917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Pembatalan </a:t>
            </a:r>
            <a:r>
              <a:rPr dirty="0" sz="1400" spc="-5" i="1">
                <a:latin typeface="Times New Roman"/>
                <a:cs typeface="Times New Roman"/>
              </a:rPr>
              <a:t>thread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thread</a:t>
            </a:r>
            <a:r>
              <a:rPr dirty="0" sz="1400" spc="2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cancellation</a:t>
            </a:r>
            <a:r>
              <a:rPr dirty="0" sz="1400" spc="-5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Penanganan </a:t>
            </a:r>
            <a:r>
              <a:rPr dirty="0" sz="1400">
                <a:latin typeface="Times New Roman"/>
                <a:cs typeface="Times New Roman"/>
              </a:rPr>
              <a:t>sinyal </a:t>
            </a:r>
            <a:r>
              <a:rPr dirty="0" sz="1400" spc="-5">
                <a:latin typeface="Times New Roman"/>
                <a:cs typeface="Times New Roman"/>
              </a:rPr>
              <a:t>(</a:t>
            </a:r>
            <a:r>
              <a:rPr dirty="0" sz="1400" spc="-5" i="1">
                <a:latin typeface="Times New Roman"/>
                <a:cs typeface="Times New Roman"/>
              </a:rPr>
              <a:t>signal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handling</a:t>
            </a:r>
            <a:r>
              <a:rPr dirty="0" sz="1400" spc="-5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92405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Thread</a:t>
            </a:r>
            <a:r>
              <a:rPr dirty="0" sz="140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pool</a:t>
            </a:r>
            <a:endParaRPr sz="140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/>
              <a:tabLst>
                <a:tab pos="193040" algn="l"/>
              </a:tabLst>
            </a:pPr>
            <a:r>
              <a:rPr dirty="0" sz="1400" spc="-5" i="1">
                <a:latin typeface="Times New Roman"/>
                <a:cs typeface="Times New Roman"/>
              </a:rPr>
              <a:t>Thread specific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Pengaktifan penjadwal (</a:t>
            </a:r>
            <a:r>
              <a:rPr dirty="0" sz="1400" spc="-5" i="1">
                <a:latin typeface="Times New Roman"/>
                <a:cs typeface="Times New Roman"/>
              </a:rPr>
              <a:t>scheduler</a:t>
            </a:r>
            <a:r>
              <a:rPr dirty="0" sz="1400" spc="-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activation</a:t>
            </a:r>
            <a:r>
              <a:rPr dirty="0" sz="1400" spc="-5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84942"/>
            <a:ext cx="7513320" cy="403796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60"/>
              </a:spcBef>
            </a:pPr>
            <a:r>
              <a:rPr dirty="0" sz="1450" spc="-10" b="1" i="1">
                <a:latin typeface="Arial"/>
                <a:cs typeface="Arial"/>
              </a:rPr>
              <a:t>Thread </a:t>
            </a:r>
            <a:r>
              <a:rPr dirty="0" sz="1450" spc="-10" b="1">
                <a:latin typeface="Arial"/>
                <a:cs typeface="Arial"/>
              </a:rPr>
              <a:t>Dalam </a:t>
            </a:r>
            <a:r>
              <a:rPr dirty="0" sz="1450" spc="-5" b="1">
                <a:latin typeface="Arial"/>
                <a:cs typeface="Arial"/>
              </a:rPr>
              <a:t>Solaris</a:t>
            </a:r>
            <a:r>
              <a:rPr dirty="0" sz="1450" spc="60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400" spc="-10">
                <a:latin typeface="Times New Roman"/>
                <a:cs typeface="Times New Roman"/>
              </a:rPr>
              <a:t>Saat </a:t>
            </a:r>
            <a:r>
              <a:rPr dirty="0" sz="1400" spc="-15">
                <a:latin typeface="Times New Roman"/>
                <a:cs typeface="Times New Roman"/>
              </a:rPr>
              <a:t>ini, </a:t>
            </a:r>
            <a:r>
              <a:rPr dirty="0" sz="1400" spc="-10">
                <a:latin typeface="Times New Roman"/>
                <a:cs typeface="Times New Roman"/>
              </a:rPr>
              <a:t>Solaris </a:t>
            </a:r>
            <a:r>
              <a:rPr dirty="0" sz="1400" spc="-5">
                <a:latin typeface="Times New Roman"/>
                <a:cs typeface="Times New Roman"/>
              </a:rPr>
              <a:t>2 </a:t>
            </a:r>
            <a:r>
              <a:rPr dirty="0" sz="1400">
                <a:latin typeface="Times New Roman"/>
                <a:cs typeface="Times New Roman"/>
              </a:rPr>
              <a:t>sudah berubah </a:t>
            </a:r>
            <a:r>
              <a:rPr dirty="0" sz="1400" spc="-5">
                <a:latin typeface="Times New Roman"/>
                <a:cs typeface="Times New Roman"/>
              </a:rPr>
              <a:t>menjadi </a:t>
            </a:r>
            <a:r>
              <a:rPr dirty="0" sz="1400" spc="5">
                <a:latin typeface="Times New Roman"/>
                <a:cs typeface="Times New Roman"/>
              </a:rPr>
              <a:t>sistem </a:t>
            </a:r>
            <a:r>
              <a:rPr dirty="0" sz="1400">
                <a:latin typeface="Times New Roman"/>
                <a:cs typeface="Times New Roman"/>
              </a:rPr>
              <a:t>operasi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 spc="-10">
                <a:latin typeface="Times New Roman"/>
                <a:cs typeface="Times New Roman"/>
              </a:rPr>
              <a:t>modern </a:t>
            </a:r>
            <a:r>
              <a:rPr dirty="0" sz="1400" spc="-5">
                <a:latin typeface="Times New Roman"/>
                <a:cs typeface="Times New Roman"/>
              </a:rPr>
              <a:t>yang mendukung threads </a:t>
            </a:r>
            <a:r>
              <a:rPr dirty="0" sz="1400" spc="5">
                <a:latin typeface="Times New Roman"/>
                <a:cs typeface="Times New Roman"/>
              </a:rPr>
              <a:t>di dalam  </a:t>
            </a:r>
            <a:r>
              <a:rPr dirty="0" sz="1400" spc="-5">
                <a:latin typeface="Times New Roman"/>
                <a:cs typeface="Times New Roman"/>
              </a:rPr>
              <a:t>level kernel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pengguna, multiprosesor </a:t>
            </a:r>
            <a:r>
              <a:rPr dirty="0" sz="1400" spc="-10">
                <a:latin typeface="Times New Roman"/>
                <a:cs typeface="Times New Roman"/>
              </a:rPr>
              <a:t>simetrik (SMP),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penjadualan </a:t>
            </a:r>
            <a:r>
              <a:rPr dirty="0" sz="1400" spc="-5" i="1">
                <a:latin typeface="Times New Roman"/>
                <a:cs typeface="Times New Roman"/>
              </a:rPr>
              <a:t>real-time</a:t>
            </a:r>
            <a:r>
              <a:rPr dirty="0" sz="1400" spc="-5">
                <a:latin typeface="Times New Roman"/>
                <a:cs typeface="Times New Roman"/>
              </a:rPr>
              <a:t>. </a:t>
            </a:r>
            <a:r>
              <a:rPr dirty="0" sz="1400" spc="-10">
                <a:latin typeface="Times New Roman"/>
                <a:cs typeface="Times New Roman"/>
              </a:rPr>
              <a:t>Threads </a:t>
            </a:r>
            <a:r>
              <a:rPr dirty="0" sz="1400" spc="5">
                <a:latin typeface="Times New Roman"/>
                <a:cs typeface="Times New Roman"/>
              </a:rPr>
              <a:t>di dalam  </a:t>
            </a:r>
            <a:r>
              <a:rPr dirty="0" sz="1400" spc="-10">
                <a:latin typeface="Times New Roman"/>
                <a:cs typeface="Times New Roman"/>
              </a:rPr>
              <a:t>Solaris </a:t>
            </a:r>
            <a:r>
              <a:rPr dirty="0" sz="1400" spc="-5">
                <a:latin typeface="Times New Roman"/>
                <a:cs typeface="Times New Roman"/>
              </a:rPr>
              <a:t>2 </a:t>
            </a:r>
            <a:r>
              <a:rPr dirty="0" sz="1400">
                <a:latin typeface="Times New Roman"/>
                <a:cs typeface="Times New Roman"/>
              </a:rPr>
              <a:t>sudah </a:t>
            </a:r>
            <a:r>
              <a:rPr dirty="0" sz="1400" spc="-5">
                <a:latin typeface="Times New Roman"/>
                <a:cs typeface="Times New Roman"/>
              </a:rPr>
              <a:t>dilengkapi </a:t>
            </a:r>
            <a:r>
              <a:rPr dirty="0" sz="1400">
                <a:latin typeface="Times New Roman"/>
                <a:cs typeface="Times New Roman"/>
              </a:rPr>
              <a:t>dengan </a:t>
            </a:r>
            <a:r>
              <a:rPr dirty="0" sz="1400" spc="-5">
                <a:latin typeface="Times New Roman"/>
                <a:cs typeface="Times New Roman"/>
              </a:rPr>
              <a:t>library mengenai </a:t>
            </a:r>
            <a:r>
              <a:rPr dirty="0" sz="1400">
                <a:latin typeface="Times New Roman"/>
                <a:cs typeface="Times New Roman"/>
              </a:rPr>
              <a:t>API-API </a:t>
            </a:r>
            <a:r>
              <a:rPr dirty="0" sz="1400" spc="-10">
                <a:latin typeface="Times New Roman"/>
                <a:cs typeface="Times New Roman"/>
              </a:rPr>
              <a:t>untuk </a:t>
            </a:r>
            <a:r>
              <a:rPr dirty="0" sz="1400">
                <a:latin typeface="Times New Roman"/>
                <a:cs typeface="Times New Roman"/>
              </a:rPr>
              <a:t>pembuatan dan </a:t>
            </a:r>
            <a:r>
              <a:rPr dirty="0" sz="1400" spc="-5">
                <a:latin typeface="Times New Roman"/>
                <a:cs typeface="Times New Roman"/>
              </a:rPr>
              <a:t>managemen thread.  Di </a:t>
            </a:r>
            <a:r>
              <a:rPr dirty="0" sz="1400" spc="5">
                <a:latin typeface="Times New Roman"/>
                <a:cs typeface="Times New Roman"/>
              </a:rPr>
              <a:t>dalam </a:t>
            </a:r>
            <a:r>
              <a:rPr dirty="0" sz="1400" spc="-5">
                <a:latin typeface="Times New Roman"/>
                <a:cs typeface="Times New Roman"/>
              </a:rPr>
              <a:t>Solaris 2 terdapat </a:t>
            </a:r>
            <a:r>
              <a:rPr dirty="0" sz="1400" spc="-10">
                <a:latin typeface="Times New Roman"/>
                <a:cs typeface="Times New Roman"/>
              </a:rPr>
              <a:t>juga </a:t>
            </a:r>
            <a:r>
              <a:rPr dirty="0" sz="1400" spc="-5">
                <a:latin typeface="Times New Roman"/>
                <a:cs typeface="Times New Roman"/>
              </a:rPr>
              <a:t>level </a:t>
            </a:r>
            <a:r>
              <a:rPr dirty="0" sz="1400">
                <a:latin typeface="Times New Roman"/>
                <a:cs typeface="Times New Roman"/>
              </a:rPr>
              <a:t>tengah </a:t>
            </a:r>
            <a:r>
              <a:rPr dirty="0" sz="1400" spc="-5">
                <a:latin typeface="Times New Roman"/>
                <a:cs typeface="Times New Roman"/>
              </a:rPr>
              <a:t>thread. Di antara level pengguna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5">
                <a:latin typeface="Times New Roman"/>
                <a:cs typeface="Times New Roman"/>
              </a:rPr>
              <a:t>level </a:t>
            </a:r>
            <a:r>
              <a:rPr dirty="0" sz="1400">
                <a:latin typeface="Times New Roman"/>
                <a:cs typeface="Times New Roman"/>
              </a:rPr>
              <a:t>kernel </a:t>
            </a:r>
            <a:r>
              <a:rPr dirty="0" sz="1400" spc="-5">
                <a:latin typeface="Times New Roman"/>
                <a:cs typeface="Times New Roman"/>
              </a:rPr>
              <a:t>thread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43000"/>
              </a:lnSpc>
              <a:spcBef>
                <a:spcPts val="25"/>
              </a:spcBef>
            </a:pPr>
            <a:r>
              <a:rPr dirty="0" sz="1400" spc="-5">
                <a:latin typeface="Times New Roman"/>
                <a:cs typeface="Times New Roman"/>
              </a:rPr>
              <a:t>terdapat proses </a:t>
            </a:r>
            <a:r>
              <a:rPr dirty="0" sz="1400" spc="-10">
                <a:latin typeface="Times New Roman"/>
                <a:cs typeface="Times New Roman"/>
              </a:rPr>
              <a:t>ringan/ </a:t>
            </a:r>
            <a:r>
              <a:rPr dirty="0" sz="1400" spc="-5" i="1">
                <a:latin typeface="Times New Roman"/>
                <a:cs typeface="Times New Roman"/>
              </a:rPr>
              <a:t>lightweight </a:t>
            </a:r>
            <a:r>
              <a:rPr dirty="0" sz="1400" spc="-5">
                <a:latin typeface="Times New Roman"/>
                <a:cs typeface="Times New Roman"/>
              </a:rPr>
              <a:t>(LWP). </a:t>
            </a:r>
            <a:r>
              <a:rPr dirty="0" sz="1400" spc="-10">
                <a:latin typeface="Times New Roman"/>
                <a:cs typeface="Times New Roman"/>
              </a:rPr>
              <a:t>Setiap </a:t>
            </a:r>
            <a:r>
              <a:rPr dirty="0" sz="1400" spc="-5">
                <a:latin typeface="Times New Roman"/>
                <a:cs typeface="Times New Roman"/>
              </a:rPr>
              <a:t>proses yang ada setidaknya mengandung </a:t>
            </a:r>
            <a:r>
              <a:rPr dirty="0" sz="1400" spc="-10">
                <a:latin typeface="Times New Roman"/>
                <a:cs typeface="Times New Roman"/>
              </a:rPr>
              <a:t>minimal </a:t>
            </a:r>
            <a:r>
              <a:rPr dirty="0" sz="1400">
                <a:latin typeface="Times New Roman"/>
                <a:cs typeface="Times New Roman"/>
              </a:rPr>
              <a:t>satu  </a:t>
            </a:r>
            <a:r>
              <a:rPr dirty="0" sz="1400" spc="-5">
                <a:latin typeface="Times New Roman"/>
                <a:cs typeface="Times New Roman"/>
              </a:rPr>
              <a:t>buah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LWP.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50" spc="-10" b="1" i="1">
                <a:latin typeface="Arial"/>
                <a:cs typeface="Arial"/>
              </a:rPr>
              <a:t>Thread </a:t>
            </a:r>
            <a:r>
              <a:rPr dirty="0" sz="1450" spc="-10" b="1">
                <a:latin typeface="Arial"/>
                <a:cs typeface="Arial"/>
              </a:rPr>
              <a:t>Dalam</a:t>
            </a:r>
            <a:r>
              <a:rPr dirty="0" sz="1450" spc="65" b="1">
                <a:latin typeface="Arial"/>
                <a:cs typeface="Arial"/>
              </a:rPr>
              <a:t> </a:t>
            </a:r>
            <a:r>
              <a:rPr dirty="0" sz="1450" spc="-5" b="1">
                <a:latin typeface="Arial"/>
                <a:cs typeface="Arial"/>
              </a:rPr>
              <a:t>Java</a:t>
            </a:r>
            <a:endParaRPr sz="1450">
              <a:latin typeface="Arial"/>
              <a:cs typeface="Arial"/>
            </a:endParaRPr>
          </a:p>
          <a:p>
            <a:pPr marL="12700" marR="8255">
              <a:lnSpc>
                <a:spcPct val="143600"/>
              </a:lnSpc>
            </a:pPr>
            <a:r>
              <a:rPr dirty="0" sz="1400" spc="-10">
                <a:latin typeface="Times New Roman"/>
                <a:cs typeface="Times New Roman"/>
              </a:rPr>
              <a:t>Semua </a:t>
            </a:r>
            <a:r>
              <a:rPr dirty="0" sz="1400" spc="-5">
                <a:latin typeface="Times New Roman"/>
                <a:cs typeface="Times New Roman"/>
              </a:rPr>
              <a:t>program java mempunyai paling </a:t>
            </a:r>
            <a:r>
              <a:rPr dirty="0" sz="1400" spc="-10">
                <a:latin typeface="Times New Roman"/>
                <a:cs typeface="Times New Roman"/>
              </a:rPr>
              <a:t>sedikit </a:t>
            </a:r>
            <a:r>
              <a:rPr dirty="0" sz="1400">
                <a:latin typeface="Times New Roman"/>
                <a:cs typeface="Times New Roman"/>
              </a:rPr>
              <a:t>satu </a:t>
            </a:r>
            <a:r>
              <a:rPr dirty="0" sz="1400" spc="5">
                <a:latin typeface="Times New Roman"/>
                <a:cs typeface="Times New Roman"/>
              </a:rPr>
              <a:t>kontrol </a:t>
            </a:r>
            <a:r>
              <a:rPr dirty="0" sz="1400" spc="-5">
                <a:latin typeface="Times New Roman"/>
                <a:cs typeface="Times New Roman"/>
              </a:rPr>
              <a:t>thread. Bahkan </a:t>
            </a:r>
            <a:r>
              <a:rPr dirty="0" sz="1400">
                <a:latin typeface="Times New Roman"/>
                <a:cs typeface="Times New Roman"/>
              </a:rPr>
              <a:t>program </a:t>
            </a:r>
            <a:r>
              <a:rPr dirty="0" sz="1400" spc="-5">
                <a:latin typeface="Times New Roman"/>
                <a:cs typeface="Times New Roman"/>
              </a:rPr>
              <a:t>java yang  </a:t>
            </a:r>
            <a:r>
              <a:rPr dirty="0" sz="1400" spc="-10">
                <a:latin typeface="Times New Roman"/>
                <a:cs typeface="Times New Roman"/>
              </a:rPr>
              <a:t>sederhana </a:t>
            </a:r>
            <a:r>
              <a:rPr dirty="0" sz="1400" spc="-5">
                <a:latin typeface="Times New Roman"/>
                <a:cs typeface="Times New Roman"/>
              </a:rPr>
              <a:t>mempunyai </a:t>
            </a:r>
            <a:r>
              <a:rPr dirty="0" sz="1400" spc="-10">
                <a:latin typeface="Times New Roman"/>
                <a:cs typeface="Times New Roman"/>
              </a:rPr>
              <a:t>hanya </a:t>
            </a:r>
            <a:r>
              <a:rPr dirty="0" sz="1400" spc="-5">
                <a:latin typeface="Times New Roman"/>
                <a:cs typeface="Times New Roman"/>
              </a:rPr>
              <a:t>satu main() </a:t>
            </a:r>
            <a:r>
              <a:rPr dirty="0" sz="1400" spc="-15">
                <a:latin typeface="Times New Roman"/>
                <a:cs typeface="Times New Roman"/>
              </a:rPr>
              <a:t>method </a:t>
            </a:r>
            <a:r>
              <a:rPr dirty="0" sz="1400" spc="-5">
                <a:latin typeface="Times New Roman"/>
                <a:cs typeface="Times New Roman"/>
              </a:rPr>
              <a:t>yang </a:t>
            </a:r>
            <a:r>
              <a:rPr dirty="0" sz="1400">
                <a:latin typeface="Times New Roman"/>
                <a:cs typeface="Times New Roman"/>
              </a:rPr>
              <a:t>berjalan dalam </a:t>
            </a:r>
            <a:r>
              <a:rPr dirty="0" sz="1400" spc="-10">
                <a:latin typeface="Times New Roman"/>
                <a:cs typeface="Times New Roman"/>
              </a:rPr>
              <a:t>thread </a:t>
            </a:r>
            <a:r>
              <a:rPr dirty="0" sz="1400">
                <a:latin typeface="Times New Roman"/>
                <a:cs typeface="Times New Roman"/>
              </a:rPr>
              <a:t>tunggal </a:t>
            </a:r>
            <a:r>
              <a:rPr dirty="0" sz="1400" spc="-5">
                <a:latin typeface="Times New Roman"/>
                <a:cs typeface="Times New Roman"/>
              </a:rPr>
              <a:t>dalam JVM. </a:t>
            </a:r>
            <a:r>
              <a:rPr dirty="0" sz="1400" spc="-10">
                <a:latin typeface="Times New Roman"/>
                <a:cs typeface="Times New Roman"/>
              </a:rPr>
              <a:t>Java  </a:t>
            </a:r>
            <a:r>
              <a:rPr dirty="0" sz="1400" spc="-5">
                <a:latin typeface="Times New Roman"/>
                <a:cs typeface="Times New Roman"/>
              </a:rPr>
              <a:t>menyediakan perintah-perintah yang mendukung </a:t>
            </a:r>
            <a:r>
              <a:rPr dirty="0" sz="1400">
                <a:latin typeface="Times New Roman"/>
                <a:cs typeface="Times New Roman"/>
              </a:rPr>
              <a:t>pengembang </a:t>
            </a:r>
            <a:r>
              <a:rPr dirty="0" sz="1400" spc="-10">
                <a:latin typeface="Times New Roman"/>
                <a:cs typeface="Times New Roman"/>
              </a:rPr>
              <a:t>untuk membuat </a:t>
            </a:r>
            <a:r>
              <a:rPr dirty="0" sz="1400" spc="-5">
                <a:latin typeface="Times New Roman"/>
                <a:cs typeface="Times New Roman"/>
              </a:rPr>
              <a:t>dan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memanipulasi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latin typeface="Times New Roman"/>
                <a:cs typeface="Times New Roman"/>
              </a:rPr>
              <a:t>kontrol thread pada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program.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ifa</dc:creator>
  <dcterms:created xsi:type="dcterms:W3CDTF">2020-02-26T08:48:16Z</dcterms:created>
  <dcterms:modified xsi:type="dcterms:W3CDTF">2020-02-26T08:48:16Z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2014-04-01T00:00:00Z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2020-02-26T00:00:00Z</vt:filetime>
  </property>
</Properties>
</file>