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png" ContentType="image/pn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18600" cy="6838950"/>
  <p:notesSz cx="9118600" cy="68389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5105" y="2600401"/>
            <a:ext cx="209473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8742" y="3829812"/>
            <a:ext cx="6387465" cy="1709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6247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99349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6819" y="776986"/>
            <a:ext cx="3131311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565833"/>
            <a:ext cx="7546492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2483" y="6360223"/>
            <a:ext cx="2919984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6247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69964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105" y="2600401"/>
            <a:ext cx="20548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1">
                <a:latin typeface="Times New Roman"/>
                <a:cs typeface="Times New Roman"/>
              </a:rPr>
              <a:t>M</a:t>
            </a:r>
            <a:r>
              <a:rPr dirty="0" sz="3600" spc="-15" b="1" i="1">
                <a:latin typeface="Times New Roman"/>
                <a:cs typeface="Times New Roman"/>
              </a:rPr>
              <a:t>E</a:t>
            </a:r>
            <a:r>
              <a:rPr dirty="0" sz="3600" b="1" i="1">
                <a:latin typeface="Times New Roman"/>
                <a:cs typeface="Times New Roman"/>
              </a:rPr>
              <a:t>M</a:t>
            </a:r>
            <a:r>
              <a:rPr dirty="0" sz="3600" spc="-20" b="1" i="1">
                <a:latin typeface="Times New Roman"/>
                <a:cs typeface="Times New Roman"/>
              </a:rPr>
              <a:t>O</a:t>
            </a:r>
            <a:r>
              <a:rPr dirty="0" sz="3600" b="1" i="1">
                <a:latin typeface="Times New Roman"/>
                <a:cs typeface="Times New Roman"/>
              </a:rPr>
              <a:t>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9114" y="3515309"/>
            <a:ext cx="19304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 i="1">
                <a:latin typeface="Times New Roman"/>
                <a:cs typeface="Times New Roman"/>
              </a:rPr>
              <a:t>(lanjutan)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13955" cy="493585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715">
              <a:lnSpc>
                <a:spcPct val="143700"/>
              </a:lnSpc>
              <a:spcBef>
                <a:spcPts val="115"/>
              </a:spcBef>
            </a:pPr>
            <a:r>
              <a:rPr dirty="0" sz="1400" spc="-5">
                <a:latin typeface="Times New Roman"/>
                <a:cs typeface="Times New Roman"/>
              </a:rPr>
              <a:t>sebuah proses. Mesin memiliki register program </a:t>
            </a:r>
            <a:r>
              <a:rPr dirty="0" sz="1400" spc="-10">
                <a:latin typeface="Times New Roman"/>
                <a:cs typeface="Times New Roman"/>
              </a:rPr>
              <a:t>mikro </a:t>
            </a:r>
            <a:r>
              <a:rPr dirty="0" sz="1400" spc="-5">
                <a:latin typeface="Times New Roman"/>
                <a:cs typeface="Times New Roman"/>
              </a:rPr>
              <a:t>8 </a:t>
            </a:r>
            <a:r>
              <a:rPr dirty="0" sz="1400">
                <a:latin typeface="Times New Roman"/>
                <a:cs typeface="Times New Roman"/>
              </a:rPr>
              <a:t>bit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menampung </a:t>
            </a:r>
            <a:r>
              <a:rPr dirty="0" sz="1400" spc="-5" i="1">
                <a:latin typeface="Times New Roman"/>
                <a:cs typeface="Times New Roman"/>
              </a:rPr>
              <a:t>descriptor </a:t>
            </a:r>
            <a:r>
              <a:rPr dirty="0" sz="1400">
                <a:latin typeface="Times New Roman"/>
                <a:cs typeface="Times New Roman"/>
              </a:rPr>
              <a:t>yang  </a:t>
            </a:r>
            <a:r>
              <a:rPr dirty="0" sz="1400" spc="-5">
                <a:latin typeface="Times New Roman"/>
                <a:cs typeface="Times New Roman"/>
              </a:rPr>
              <a:t>bersesuaian baik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Global Descriptor </a:t>
            </a:r>
            <a:r>
              <a:rPr dirty="0" sz="1400" spc="-10" i="1">
                <a:latin typeface="Times New Roman"/>
                <a:cs typeface="Times New Roman"/>
              </a:rPr>
              <a:t>Table </a:t>
            </a:r>
            <a:r>
              <a:rPr dirty="0" sz="1400" spc="-5">
                <a:latin typeface="Times New Roman"/>
                <a:cs typeface="Times New Roman"/>
              </a:rPr>
              <a:t>atau </a:t>
            </a:r>
            <a:r>
              <a:rPr dirty="0" sz="1400" spc="-10" i="1">
                <a:latin typeface="Times New Roman"/>
                <a:cs typeface="Times New Roman"/>
              </a:rPr>
              <a:t>Local </a:t>
            </a:r>
            <a:r>
              <a:rPr dirty="0" sz="1400" spc="-5" i="1">
                <a:latin typeface="Times New Roman"/>
                <a:cs typeface="Times New Roman"/>
              </a:rPr>
              <a:t>Descriptor </a:t>
            </a:r>
            <a:r>
              <a:rPr dirty="0" sz="1400" spc="-10" i="1">
                <a:latin typeface="Times New Roman"/>
                <a:cs typeface="Times New Roman"/>
              </a:rPr>
              <a:t>Table</a:t>
            </a:r>
            <a:r>
              <a:rPr dirty="0" sz="1400" spc="-10">
                <a:latin typeface="Times New Roman"/>
                <a:cs typeface="Times New Roman"/>
              </a:rPr>
              <a:t>. </a:t>
            </a:r>
            <a:r>
              <a:rPr dirty="0" sz="1400" spc="-5" i="1">
                <a:latin typeface="Times New Roman"/>
                <a:cs typeface="Times New Roman"/>
              </a:rPr>
              <a:t>Cache </a:t>
            </a:r>
            <a:r>
              <a:rPr dirty="0" sz="1400" spc="-5">
                <a:latin typeface="Times New Roman"/>
                <a:cs typeface="Times New Roman"/>
              </a:rPr>
              <a:t>ini membiarkan </a:t>
            </a:r>
            <a:r>
              <a:rPr dirty="0" sz="1400">
                <a:latin typeface="Times New Roman"/>
                <a:cs typeface="Times New Roman"/>
              </a:rPr>
              <a:t>386  </a:t>
            </a:r>
            <a:r>
              <a:rPr dirty="0" sz="1400" spc="-5">
                <a:latin typeface="Times New Roman"/>
                <a:cs typeface="Times New Roman"/>
              </a:rPr>
              <a:t>menghindari </a:t>
            </a:r>
            <a:r>
              <a:rPr dirty="0" sz="1400" spc="-10">
                <a:latin typeface="Times New Roman"/>
                <a:cs typeface="Times New Roman"/>
              </a:rPr>
              <a:t>membaca </a:t>
            </a:r>
            <a:r>
              <a:rPr dirty="0" sz="1400" spc="-5" i="1">
                <a:latin typeface="Times New Roman"/>
                <a:cs typeface="Times New Roman"/>
              </a:rPr>
              <a:t>descriptor </a:t>
            </a:r>
            <a:r>
              <a:rPr dirty="0" sz="1400" spc="-1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untuk tiap </a:t>
            </a:r>
            <a:r>
              <a:rPr dirty="0" sz="1400" spc="-5">
                <a:latin typeface="Times New Roman"/>
                <a:cs typeface="Times New Roman"/>
              </a:rPr>
              <a:t>perujukan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469900" indent="-2286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Alamat Fisik</a:t>
            </a:r>
            <a:endParaRPr sz="14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695"/>
              </a:spcBef>
            </a:pPr>
            <a:r>
              <a:rPr dirty="0" sz="1400" spc="-5">
                <a:latin typeface="Times New Roman"/>
                <a:cs typeface="Times New Roman"/>
              </a:rPr>
              <a:t>Alamat fisik 386 panjangnya adalah 32 </a:t>
            </a:r>
            <a:r>
              <a:rPr dirty="0" sz="1400" spc="-10">
                <a:latin typeface="Times New Roman"/>
                <a:cs typeface="Times New Roman"/>
              </a:rPr>
              <a:t>bit. </a:t>
            </a:r>
            <a:r>
              <a:rPr dirty="0" sz="1400" spc="-5">
                <a:latin typeface="Times New Roman"/>
                <a:cs typeface="Times New Roman"/>
              </a:rPr>
              <a:t>Mula-mula register </a:t>
            </a:r>
            <a:r>
              <a:rPr dirty="0" sz="1400">
                <a:latin typeface="Times New Roman"/>
                <a:cs typeface="Times New Roman"/>
              </a:rPr>
              <a:t>segmen </a:t>
            </a:r>
            <a:r>
              <a:rPr dirty="0" sz="1400" spc="-10">
                <a:latin typeface="Times New Roman"/>
                <a:cs typeface="Times New Roman"/>
              </a:rPr>
              <a:t>menunjuk </a:t>
            </a:r>
            <a:r>
              <a:rPr dirty="0" sz="1400" spc="-5">
                <a:latin typeface="Times New Roman"/>
                <a:cs typeface="Times New Roman"/>
              </a:rPr>
              <a:t>ke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masukan</a:t>
            </a:r>
            <a:endParaRPr sz="14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43800"/>
              </a:lnSpc>
              <a:spcBef>
                <a:spcPts val="10"/>
              </a:spcBef>
            </a:pPr>
            <a:r>
              <a:rPr dirty="0" sz="1400" spc="-5">
                <a:latin typeface="Times New Roman"/>
                <a:cs typeface="Times New Roman"/>
              </a:rPr>
              <a:t>atau </a:t>
            </a:r>
            <a:r>
              <a:rPr dirty="0" sz="1400">
                <a:latin typeface="Times New Roman"/>
                <a:cs typeface="Times New Roman"/>
              </a:rPr>
              <a:t>entri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 i="1">
                <a:latin typeface="Times New Roman"/>
                <a:cs typeface="Times New Roman"/>
              </a:rPr>
              <a:t>Global Descriptor </a:t>
            </a:r>
            <a:r>
              <a:rPr dirty="0" sz="1400" spc="-10" i="1">
                <a:latin typeface="Times New Roman"/>
                <a:cs typeface="Times New Roman"/>
              </a:rPr>
              <a:t>Table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10" i="1">
                <a:latin typeface="Times New Roman"/>
                <a:cs typeface="Times New Roman"/>
              </a:rPr>
              <a:t>Local </a:t>
            </a:r>
            <a:r>
              <a:rPr dirty="0" sz="1400" spc="-5" i="1">
                <a:latin typeface="Times New Roman"/>
                <a:cs typeface="Times New Roman"/>
              </a:rPr>
              <a:t>Descriptor Table</a:t>
            </a:r>
            <a:r>
              <a:rPr dirty="0" sz="1400" spc="-5">
                <a:latin typeface="Times New Roman"/>
                <a:cs typeface="Times New Roman"/>
              </a:rPr>
              <a:t>. Kemudian informasi dasar </a:t>
            </a:r>
            <a:r>
              <a:rPr dirty="0" sz="1400">
                <a:latin typeface="Times New Roman"/>
                <a:cs typeface="Times New Roman"/>
              </a:rPr>
              <a:t>dan  </a:t>
            </a:r>
            <a:r>
              <a:rPr dirty="0" sz="1400" spc="-10">
                <a:latin typeface="Times New Roman"/>
                <a:cs typeface="Times New Roman"/>
              </a:rPr>
              <a:t>limit </a:t>
            </a:r>
            <a:r>
              <a:rPr dirty="0" sz="1400">
                <a:latin typeface="Times New Roman"/>
                <a:cs typeface="Times New Roman"/>
              </a:rPr>
              <a:t>tentang segmen </a:t>
            </a:r>
            <a:r>
              <a:rPr dirty="0" sz="1400" spc="-5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mengeneralisasikan alamat linier. </a:t>
            </a:r>
            <a:r>
              <a:rPr dirty="0" sz="1400" spc="-10">
                <a:latin typeface="Times New Roman"/>
                <a:cs typeface="Times New Roman"/>
              </a:rPr>
              <a:t>Limit itu  </a:t>
            </a: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10">
                <a:latin typeface="Times New Roman"/>
                <a:cs typeface="Times New Roman"/>
              </a:rPr>
              <a:t>mengecek </a:t>
            </a:r>
            <a:r>
              <a:rPr dirty="0" sz="1400" spc="-5">
                <a:latin typeface="Times New Roman"/>
                <a:cs typeface="Times New Roman"/>
              </a:rPr>
              <a:t>keabsahan </a:t>
            </a:r>
            <a:r>
              <a:rPr dirty="0" sz="1400" spc="-10">
                <a:latin typeface="Times New Roman"/>
                <a:cs typeface="Times New Roman"/>
              </a:rPr>
              <a:t>alamat. </a:t>
            </a:r>
            <a:r>
              <a:rPr dirty="0" sz="1400" spc="-5">
                <a:latin typeface="Times New Roman"/>
                <a:cs typeface="Times New Roman"/>
              </a:rPr>
              <a:t>Jika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tidak sah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akan </a:t>
            </a:r>
            <a:r>
              <a:rPr dirty="0" sz="1400">
                <a:latin typeface="Times New Roman"/>
                <a:cs typeface="Times New Roman"/>
              </a:rPr>
              <a:t>terjadi </a:t>
            </a:r>
            <a:r>
              <a:rPr dirty="0" sz="1400" spc="-5">
                <a:latin typeface="Times New Roman"/>
                <a:cs typeface="Times New Roman"/>
              </a:rPr>
              <a:t>memori  fault yang menyebabkan terjadinya </a:t>
            </a:r>
            <a:r>
              <a:rPr dirty="0" sz="1400" spc="-10">
                <a:latin typeface="Times New Roman"/>
                <a:cs typeface="Times New Roman"/>
              </a:rPr>
              <a:t>trap </a:t>
            </a:r>
            <a:r>
              <a:rPr dirty="0" sz="140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sistem operasi. Sedangkan apabila </a:t>
            </a:r>
            <a:r>
              <a:rPr dirty="0" sz="1400" spc="-10">
                <a:latin typeface="Times New Roman"/>
                <a:cs typeface="Times New Roman"/>
              </a:rPr>
              <a:t>alamat itu </a:t>
            </a:r>
            <a:r>
              <a:rPr dirty="0" sz="1400" spc="5">
                <a:latin typeface="Times New Roman"/>
                <a:cs typeface="Times New Roman"/>
              </a:rPr>
              <a:t>sah 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>
                <a:latin typeface="Times New Roman"/>
                <a:cs typeface="Times New Roman"/>
              </a:rPr>
              <a:t>nilai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offset ditambahkan kenilai dasar yang menghasilkan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linier 32 </a:t>
            </a:r>
            <a:r>
              <a:rPr dirty="0" sz="1400" spc="-10">
                <a:latin typeface="Times New Roman"/>
                <a:cs typeface="Times New Roman"/>
              </a:rPr>
              <a:t>bit. </a:t>
            </a:r>
            <a:r>
              <a:rPr dirty="0" sz="1400" spc="-5">
                <a:latin typeface="Times New Roman"/>
                <a:cs typeface="Times New Roman"/>
              </a:rPr>
              <a:t>Alamat  inilah yang kemudian diterjemahkan ke </a:t>
            </a:r>
            <a:r>
              <a:rPr dirty="0" sz="1400" spc="-10">
                <a:latin typeface="Times New Roman"/>
                <a:cs typeface="Times New Roman"/>
              </a:rPr>
              <a:t>alamat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fisik.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marR="13970">
              <a:lnSpc>
                <a:spcPct val="143600"/>
              </a:lnSpc>
            </a:pPr>
            <a:r>
              <a:rPr dirty="0" sz="1400" spc="-5">
                <a:latin typeface="Times New Roman"/>
                <a:cs typeface="Times New Roman"/>
              </a:rPr>
              <a:t>Seperti dikemukakan sebelumnya </a:t>
            </a:r>
            <a:r>
              <a:rPr dirty="0" sz="1400" spc="-10">
                <a:latin typeface="Times New Roman"/>
                <a:cs typeface="Times New Roman"/>
              </a:rPr>
              <a:t>tiap </a:t>
            </a:r>
            <a:r>
              <a:rPr dirty="0" sz="1400">
                <a:latin typeface="Times New Roman"/>
                <a:cs typeface="Times New Roman"/>
              </a:rPr>
              <a:t>segmen </a:t>
            </a:r>
            <a:r>
              <a:rPr dirty="0" sz="1400" spc="-5">
                <a:latin typeface="Times New Roman"/>
                <a:cs typeface="Times New Roman"/>
              </a:rPr>
              <a:t>dialamatkan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tiap halaman </a:t>
            </a:r>
            <a:r>
              <a:rPr dirty="0" sz="1400" spc="-5">
                <a:latin typeface="Times New Roman"/>
                <a:cs typeface="Times New Roman"/>
              </a:rPr>
              <a:t>4 </a:t>
            </a:r>
            <a:r>
              <a:rPr dirty="0" sz="1400" spc="-10">
                <a:latin typeface="Times New Roman"/>
                <a:cs typeface="Times New Roman"/>
              </a:rPr>
              <a:t>KB. </a:t>
            </a:r>
            <a:r>
              <a:rPr dirty="0" sz="1400" spc="-5">
                <a:latin typeface="Times New Roman"/>
                <a:cs typeface="Times New Roman"/>
              </a:rPr>
              <a:t>Sebuah </a:t>
            </a:r>
            <a:r>
              <a:rPr dirty="0" sz="1400">
                <a:latin typeface="Times New Roman"/>
                <a:cs typeface="Times New Roman"/>
              </a:rPr>
              <a:t>tabel 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mungkin </a:t>
            </a:r>
            <a:r>
              <a:rPr dirty="0" sz="1400">
                <a:latin typeface="Times New Roman"/>
                <a:cs typeface="Times New Roman"/>
              </a:rPr>
              <a:t>terdiri sampai satu </a:t>
            </a:r>
            <a:r>
              <a:rPr dirty="0" sz="1400" spc="-10">
                <a:latin typeface="Times New Roman"/>
                <a:cs typeface="Times New Roman"/>
              </a:rPr>
              <a:t>juta </a:t>
            </a:r>
            <a:r>
              <a:rPr dirty="0" sz="1400" spc="-5">
                <a:latin typeface="Times New Roman"/>
                <a:cs typeface="Times New Roman"/>
              </a:rPr>
              <a:t>masukan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5">
                <a:latin typeface="Times New Roman"/>
                <a:cs typeface="Times New Roman"/>
              </a:rPr>
              <a:t>entri. </a:t>
            </a:r>
            <a:r>
              <a:rPr dirty="0" sz="1400" spc="-10">
                <a:latin typeface="Times New Roman"/>
                <a:cs typeface="Times New Roman"/>
              </a:rPr>
              <a:t>Karena tiap </a:t>
            </a:r>
            <a:r>
              <a:rPr dirty="0" sz="1400" spc="-5">
                <a:latin typeface="Times New Roman"/>
                <a:cs typeface="Times New Roman"/>
              </a:rPr>
              <a:t>entri </a:t>
            </a:r>
            <a:r>
              <a:rPr dirty="0" sz="1400">
                <a:latin typeface="Times New Roman"/>
                <a:cs typeface="Times New Roman"/>
              </a:rPr>
              <a:t>terdiri dari </a:t>
            </a:r>
            <a:r>
              <a:rPr dirty="0" sz="1400" spc="-5">
                <a:latin typeface="Times New Roman"/>
                <a:cs typeface="Times New Roman"/>
              </a:rPr>
              <a:t>4 </a:t>
            </a:r>
            <a:r>
              <a:rPr dirty="0" sz="1400">
                <a:latin typeface="Times New Roman"/>
                <a:cs typeface="Times New Roman"/>
              </a:rPr>
              <a:t>byte,  </a:t>
            </a:r>
            <a:r>
              <a:rPr dirty="0" sz="1400" spc="-15">
                <a:latin typeface="Times New Roman"/>
                <a:cs typeface="Times New Roman"/>
              </a:rPr>
              <a:t>tiap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proses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mungkin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membutuhkan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sampai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4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MB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ruang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alamat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fisik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untuk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tabel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sendiri.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428" y="683946"/>
            <a:ext cx="7053580" cy="2178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44000"/>
              </a:lnSpc>
              <a:spcBef>
                <a:spcPts val="110"/>
              </a:spcBef>
            </a:pPr>
            <a:r>
              <a:rPr dirty="0" sz="1400" spc="-5">
                <a:latin typeface="Times New Roman"/>
                <a:cs typeface="Times New Roman"/>
              </a:rPr>
              <a:t>Sudah jelas </a:t>
            </a:r>
            <a:r>
              <a:rPr dirty="0" sz="1400">
                <a:latin typeface="Times New Roman"/>
                <a:cs typeface="Times New Roman"/>
              </a:rPr>
              <a:t>kalau </a:t>
            </a:r>
            <a:r>
              <a:rPr dirty="0" sz="1400" spc="-5">
                <a:latin typeface="Times New Roman"/>
                <a:cs typeface="Times New Roman"/>
              </a:rPr>
              <a:t>kita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menginginkan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mengalokasi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5">
                <a:latin typeface="Times New Roman"/>
                <a:cs typeface="Times New Roman"/>
              </a:rPr>
              <a:t>halaman bersebelahan </a:t>
            </a:r>
            <a:r>
              <a:rPr dirty="0" sz="1400" spc="15">
                <a:latin typeface="Times New Roman"/>
                <a:cs typeface="Times New Roman"/>
              </a:rPr>
              <a:t>di  </a:t>
            </a:r>
            <a:r>
              <a:rPr dirty="0" sz="1400" spc="-5">
                <a:latin typeface="Times New Roman"/>
                <a:cs typeface="Times New Roman"/>
              </a:rPr>
              <a:t>memori utama. Solusi yang </a:t>
            </a:r>
            <a:r>
              <a:rPr dirty="0" sz="1400">
                <a:latin typeface="Times New Roman"/>
                <a:cs typeface="Times New Roman"/>
              </a:rPr>
              <a:t>dipakai </a:t>
            </a:r>
            <a:r>
              <a:rPr dirty="0" sz="1400" spc="-5">
                <a:latin typeface="Times New Roman"/>
                <a:cs typeface="Times New Roman"/>
              </a:rPr>
              <a:t>386 adalah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menggunakan skema </a:t>
            </a:r>
            <a:r>
              <a:rPr dirty="0" sz="1400">
                <a:latin typeface="Times New Roman"/>
                <a:cs typeface="Times New Roman"/>
              </a:rPr>
              <a:t>paging </a:t>
            </a:r>
            <a:r>
              <a:rPr dirty="0" sz="1400" spc="-15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tingkat  (two-level </a:t>
            </a:r>
            <a:r>
              <a:rPr dirty="0" sz="1400">
                <a:latin typeface="Times New Roman"/>
                <a:cs typeface="Times New Roman"/>
              </a:rPr>
              <a:t>paging </a:t>
            </a:r>
            <a:r>
              <a:rPr dirty="0" sz="1400" spc="-5">
                <a:latin typeface="Times New Roman"/>
                <a:cs typeface="Times New Roman"/>
              </a:rPr>
              <a:t>scheme).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linier </a:t>
            </a:r>
            <a:r>
              <a:rPr dirty="0" sz="1400">
                <a:latin typeface="Times New Roman"/>
                <a:cs typeface="Times New Roman"/>
              </a:rPr>
              <a:t>dibagi </a:t>
            </a:r>
            <a:r>
              <a:rPr dirty="0" sz="1400" spc="-5">
                <a:latin typeface="Times New Roman"/>
                <a:cs typeface="Times New Roman"/>
              </a:rPr>
              <a:t>menjadi </a:t>
            </a:r>
            <a:r>
              <a:rPr dirty="0" sz="1400" spc="-10">
                <a:latin typeface="Times New Roman"/>
                <a:cs typeface="Times New Roman"/>
              </a:rPr>
              <a:t>nomer 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terdiri dari </a:t>
            </a:r>
            <a:r>
              <a:rPr dirty="0" sz="1400" spc="-5">
                <a:latin typeface="Times New Roman"/>
                <a:cs typeface="Times New Roman"/>
              </a:rPr>
              <a:t>20 </a:t>
            </a:r>
            <a:r>
              <a:rPr dirty="0" sz="1400" spc="5">
                <a:latin typeface="Times New Roman"/>
                <a:cs typeface="Times New Roman"/>
              </a:rPr>
              <a:t>bit  </a:t>
            </a:r>
            <a:r>
              <a:rPr dirty="0" sz="1400" spc="-5">
                <a:latin typeface="Times New Roman"/>
                <a:cs typeface="Times New Roman"/>
              </a:rPr>
              <a:t>dan </a:t>
            </a:r>
            <a:r>
              <a:rPr dirty="0" sz="1400" spc="-5" i="1">
                <a:latin typeface="Times New Roman"/>
                <a:cs typeface="Times New Roman"/>
              </a:rPr>
              <a:t>offset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terdiri dari </a:t>
            </a:r>
            <a:r>
              <a:rPr dirty="0" sz="1400" spc="-5">
                <a:latin typeface="Times New Roman"/>
                <a:cs typeface="Times New Roman"/>
              </a:rPr>
              <a:t>12 </a:t>
            </a:r>
            <a:r>
              <a:rPr dirty="0" sz="1400" spc="-10">
                <a:latin typeface="Times New Roman"/>
                <a:cs typeface="Times New Roman"/>
              </a:rPr>
              <a:t>bit. Karena kita </a:t>
            </a:r>
            <a:r>
              <a:rPr dirty="0" sz="1400" spc="-5" i="1">
                <a:latin typeface="Times New Roman"/>
                <a:cs typeface="Times New Roman"/>
              </a:rPr>
              <a:t>page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5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dibagi jadi </a:t>
            </a:r>
            <a:r>
              <a:rPr dirty="0" sz="1400" spc="-5">
                <a:latin typeface="Times New Roman"/>
                <a:cs typeface="Times New Roman"/>
              </a:rPr>
              <a:t>10 bit penunjuk 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direktori dan </a:t>
            </a:r>
            <a:r>
              <a:rPr dirty="0" sz="1400" spc="-5">
                <a:latin typeface="Times New Roman"/>
                <a:cs typeface="Times New Roman"/>
              </a:rPr>
              <a:t>10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penunjuk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sehingga </a:t>
            </a:r>
            <a:r>
              <a:rPr dirty="0" sz="1400" spc="-5" i="1">
                <a:latin typeface="Times New Roman"/>
                <a:cs typeface="Times New Roman"/>
              </a:rPr>
              <a:t>logical address</a:t>
            </a:r>
            <a:r>
              <a:rPr dirty="0" sz="1400" spc="155" i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menjadi:</a:t>
            </a:r>
            <a:endParaRPr sz="1400">
              <a:latin typeface="Times New Roman"/>
              <a:cs typeface="Times New Roman"/>
            </a:endParaRPr>
          </a:p>
          <a:p>
            <a:pPr algn="just" marL="469900" indent="-229235">
              <a:lnSpc>
                <a:spcPct val="100000"/>
              </a:lnSpc>
              <a:spcBef>
                <a:spcPts val="740"/>
              </a:spcBef>
              <a:buFont typeface="Wingdings"/>
              <a:buChar char=""/>
              <a:tabLst>
                <a:tab pos="470534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nomor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halaman</a:t>
            </a:r>
            <a:endParaRPr sz="1400">
              <a:latin typeface="Times New Roman"/>
              <a:cs typeface="Times New Roman"/>
            </a:endParaRPr>
          </a:p>
          <a:p>
            <a:pPr algn="just" marL="469900" indent="-229235">
              <a:lnSpc>
                <a:spcPct val="100000"/>
              </a:lnSpc>
              <a:spcBef>
                <a:spcPts val="750"/>
              </a:spcBef>
              <a:buFont typeface="Wingdings"/>
              <a:buChar char=""/>
              <a:tabLst>
                <a:tab pos="470534" algn="l"/>
              </a:tabLst>
            </a:pPr>
            <a:r>
              <a:rPr dirty="0" sz="1400" spc="-10" b="1" i="1">
                <a:latin typeface="Times New Roman"/>
                <a:cs typeface="Times New Roman"/>
              </a:rPr>
              <a:t>offset</a:t>
            </a:r>
            <a:r>
              <a:rPr dirty="0" sz="1400" spc="25" b="1" i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halaman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76344" y="2958791"/>
          <a:ext cx="999490" cy="50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/>
                <a:gridCol w="358140"/>
                <a:gridCol w="298450"/>
              </a:tblGrid>
              <a:tr h="251938">
                <a:tc>
                  <a:txBody>
                    <a:bodyPr/>
                    <a:lstStyle/>
                    <a:p>
                      <a:pPr marL="74295">
                        <a:lnSpc>
                          <a:spcPts val="152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152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1938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ts val="16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780034"/>
            <a:ext cx="7506334" cy="190309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 marL="457200">
              <a:lnSpc>
                <a:spcPct val="100000"/>
              </a:lnSpc>
              <a:spcBef>
                <a:spcPts val="90"/>
              </a:spcBef>
            </a:pPr>
            <a:r>
              <a:rPr dirty="0" sz="2000" spc="-10"/>
              <a:t>Memori</a:t>
            </a:r>
            <a:r>
              <a:rPr dirty="0" sz="2000" spc="-5"/>
              <a:t> Virtual</a:t>
            </a:r>
            <a:endParaRPr sz="2000"/>
          </a:p>
          <a:p>
            <a:pPr marL="12700" marR="5080">
              <a:lnSpc>
                <a:spcPct val="143600"/>
              </a:lnSpc>
              <a:spcBef>
                <a:spcPts val="325"/>
              </a:spcBef>
            </a:pPr>
            <a:r>
              <a:rPr dirty="0" sz="1400" spc="-5" b="0">
                <a:latin typeface="Times New Roman"/>
                <a:cs typeface="Times New Roman"/>
              </a:rPr>
              <a:t>Memori virtual </a:t>
            </a:r>
            <a:r>
              <a:rPr dirty="0" sz="1400" spc="-10" b="0">
                <a:latin typeface="Times New Roman"/>
                <a:cs typeface="Times New Roman"/>
              </a:rPr>
              <a:t>merupakan </a:t>
            </a:r>
            <a:r>
              <a:rPr dirty="0" sz="1400" b="0">
                <a:latin typeface="Times New Roman"/>
                <a:cs typeface="Times New Roman"/>
              </a:rPr>
              <a:t>suatu </a:t>
            </a:r>
            <a:r>
              <a:rPr dirty="0" sz="1400" spc="-5" b="0">
                <a:latin typeface="Times New Roman"/>
                <a:cs typeface="Times New Roman"/>
              </a:rPr>
              <a:t>teknik yang memisahkan antara memori </a:t>
            </a:r>
            <a:r>
              <a:rPr dirty="0" sz="1400" spc="-10" b="0">
                <a:latin typeface="Times New Roman"/>
                <a:cs typeface="Times New Roman"/>
              </a:rPr>
              <a:t>logis </a:t>
            </a:r>
            <a:r>
              <a:rPr dirty="0" sz="1400" b="0">
                <a:latin typeface="Times New Roman"/>
                <a:cs typeface="Times New Roman"/>
              </a:rPr>
              <a:t>dan </a:t>
            </a:r>
            <a:r>
              <a:rPr dirty="0" sz="1400" spc="-10" b="0">
                <a:latin typeface="Times New Roman"/>
                <a:cs typeface="Times New Roman"/>
              </a:rPr>
              <a:t>memori fisiknya.  Teknik </a:t>
            </a:r>
            <a:r>
              <a:rPr dirty="0" sz="1400" spc="-5" b="0">
                <a:latin typeface="Times New Roman"/>
                <a:cs typeface="Times New Roman"/>
              </a:rPr>
              <a:t>ini mengizinkan program </a:t>
            </a:r>
            <a:r>
              <a:rPr dirty="0" sz="1400" spc="-10" b="0">
                <a:latin typeface="Times New Roman"/>
                <a:cs typeface="Times New Roman"/>
              </a:rPr>
              <a:t>untuk </a:t>
            </a:r>
            <a:r>
              <a:rPr dirty="0" sz="1400" spc="-5" b="0">
                <a:latin typeface="Times New Roman"/>
                <a:cs typeface="Times New Roman"/>
              </a:rPr>
              <a:t>dieksekusi tanpa seluruh bagian program perlu </a:t>
            </a:r>
            <a:r>
              <a:rPr dirty="0" sz="1400" spc="-15" b="0">
                <a:latin typeface="Times New Roman"/>
                <a:cs typeface="Times New Roman"/>
              </a:rPr>
              <a:t>ikut </a:t>
            </a:r>
            <a:r>
              <a:rPr dirty="0" sz="1400" spc="-10" b="0">
                <a:latin typeface="Times New Roman"/>
                <a:cs typeface="Times New Roman"/>
              </a:rPr>
              <a:t>masuk </a:t>
            </a:r>
            <a:r>
              <a:rPr dirty="0" sz="1400" spc="-5" b="0">
                <a:latin typeface="Times New Roman"/>
                <a:cs typeface="Times New Roman"/>
              </a:rPr>
              <a:t>ke  </a:t>
            </a:r>
            <a:r>
              <a:rPr dirty="0" sz="1400" b="0">
                <a:latin typeface="Times New Roman"/>
                <a:cs typeface="Times New Roman"/>
              </a:rPr>
              <a:t>dalam </a:t>
            </a:r>
            <a:r>
              <a:rPr dirty="0" sz="1400" spc="-10" b="0">
                <a:latin typeface="Times New Roman"/>
                <a:cs typeface="Times New Roman"/>
              </a:rPr>
              <a:t>memori. Selama </a:t>
            </a:r>
            <a:r>
              <a:rPr dirty="0" sz="1400" spc="-5" b="0">
                <a:latin typeface="Times New Roman"/>
                <a:cs typeface="Times New Roman"/>
              </a:rPr>
              <a:t>bertahun-tahun, pelaksanaan </a:t>
            </a:r>
            <a:r>
              <a:rPr dirty="0" sz="1400" b="0">
                <a:latin typeface="Times New Roman"/>
                <a:cs typeface="Times New Roman"/>
              </a:rPr>
              <a:t>berbagai strategi </a:t>
            </a:r>
            <a:r>
              <a:rPr dirty="0" sz="1400" spc="-10" b="0">
                <a:latin typeface="Times New Roman"/>
                <a:cs typeface="Times New Roman"/>
              </a:rPr>
              <a:t>managemen </a:t>
            </a:r>
            <a:r>
              <a:rPr dirty="0" sz="1400" spc="-5" b="0">
                <a:latin typeface="Times New Roman"/>
                <a:cs typeface="Times New Roman"/>
              </a:rPr>
              <a:t>memori yang </a:t>
            </a:r>
            <a:r>
              <a:rPr dirty="0" sz="1400" b="0">
                <a:latin typeface="Times New Roman"/>
                <a:cs typeface="Times New Roman"/>
              </a:rPr>
              <a:t>ada  </a:t>
            </a:r>
            <a:r>
              <a:rPr dirty="0" sz="1400" spc="-10" b="0">
                <a:latin typeface="Times New Roman"/>
                <a:cs typeface="Times New Roman"/>
              </a:rPr>
              <a:t>menuntut </a:t>
            </a:r>
            <a:r>
              <a:rPr dirty="0" sz="1400" spc="-5" b="0">
                <a:latin typeface="Times New Roman"/>
                <a:cs typeface="Times New Roman"/>
              </a:rPr>
              <a:t>keseluruhan bagian proses </a:t>
            </a:r>
            <a:r>
              <a:rPr dirty="0" sz="1400" spc="-10" b="0">
                <a:latin typeface="Times New Roman"/>
                <a:cs typeface="Times New Roman"/>
              </a:rPr>
              <a:t>berada </a:t>
            </a:r>
            <a:r>
              <a:rPr dirty="0" sz="1400" spc="-5" b="0">
                <a:latin typeface="Times New Roman"/>
                <a:cs typeface="Times New Roman"/>
              </a:rPr>
              <a:t>di memori sebelum proses dapat </a:t>
            </a:r>
            <a:r>
              <a:rPr dirty="0" sz="1400" spc="-15" b="0">
                <a:latin typeface="Times New Roman"/>
                <a:cs typeface="Times New Roman"/>
              </a:rPr>
              <a:t>mulai </a:t>
            </a:r>
            <a:r>
              <a:rPr dirty="0" sz="1400" spc="-5" b="0">
                <a:latin typeface="Times New Roman"/>
                <a:cs typeface="Times New Roman"/>
              </a:rPr>
              <a:t>dieksekusi. </a:t>
            </a:r>
            <a:r>
              <a:rPr dirty="0" sz="1400" b="0">
                <a:latin typeface="Times New Roman"/>
                <a:cs typeface="Times New Roman"/>
              </a:rPr>
              <a:t>Dengan  </a:t>
            </a:r>
            <a:r>
              <a:rPr dirty="0" sz="1400" spc="-5" b="0">
                <a:latin typeface="Times New Roman"/>
                <a:cs typeface="Times New Roman"/>
              </a:rPr>
              <a:t>kata </a:t>
            </a:r>
            <a:r>
              <a:rPr dirty="0" sz="1400" spc="-10" b="0">
                <a:latin typeface="Times New Roman"/>
                <a:cs typeface="Times New Roman"/>
              </a:rPr>
              <a:t>lain, semua </a:t>
            </a:r>
            <a:r>
              <a:rPr dirty="0" sz="1400" spc="-5" b="0">
                <a:latin typeface="Times New Roman"/>
                <a:cs typeface="Times New Roman"/>
              </a:rPr>
              <a:t>bagian proses </a:t>
            </a:r>
            <a:r>
              <a:rPr dirty="0" sz="1400" spc="-15" b="0">
                <a:latin typeface="Times New Roman"/>
                <a:cs typeface="Times New Roman"/>
              </a:rPr>
              <a:t>harus </a:t>
            </a:r>
            <a:r>
              <a:rPr dirty="0" sz="1400" spc="-10" b="0">
                <a:latin typeface="Times New Roman"/>
                <a:cs typeface="Times New Roman"/>
              </a:rPr>
              <a:t>memiliki </a:t>
            </a:r>
            <a:r>
              <a:rPr dirty="0" sz="1400" spc="-5" b="0">
                <a:latin typeface="Times New Roman"/>
                <a:cs typeface="Times New Roman"/>
              </a:rPr>
              <a:t>alokasi sendiri pada memori</a:t>
            </a:r>
            <a:r>
              <a:rPr dirty="0" sz="1400" spc="170" b="0">
                <a:latin typeface="Times New Roman"/>
                <a:cs typeface="Times New Roman"/>
              </a:rPr>
              <a:t> </a:t>
            </a:r>
            <a:r>
              <a:rPr dirty="0" sz="1400" spc="-10" b="0">
                <a:latin typeface="Times New Roman"/>
                <a:cs typeface="Times New Roman"/>
              </a:rPr>
              <a:t>fisiknya.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2951562"/>
            <a:ext cx="6844665" cy="2351405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400" spc="-10">
                <a:latin typeface="Times New Roman"/>
                <a:cs typeface="Times New Roman"/>
              </a:rPr>
              <a:t>Pada nyatanya </a:t>
            </a:r>
            <a:r>
              <a:rPr dirty="0" sz="1400" spc="-5">
                <a:latin typeface="Times New Roman"/>
                <a:cs typeface="Times New Roman"/>
              </a:rPr>
              <a:t>tidak </a:t>
            </a:r>
            <a:r>
              <a:rPr dirty="0" sz="1400" spc="-10">
                <a:latin typeface="Times New Roman"/>
                <a:cs typeface="Times New Roman"/>
              </a:rPr>
              <a:t>semua </a:t>
            </a:r>
            <a:r>
              <a:rPr dirty="0" sz="1400">
                <a:latin typeface="Times New Roman"/>
                <a:cs typeface="Times New Roman"/>
              </a:rPr>
              <a:t>bagian dari program </a:t>
            </a:r>
            <a:r>
              <a:rPr dirty="0" sz="1400" spc="-5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diproses,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misalnya:</a:t>
            </a:r>
            <a:endParaRPr sz="1400">
              <a:latin typeface="Times New Roman"/>
              <a:cs typeface="Times New Roman"/>
            </a:endParaRPr>
          </a:p>
          <a:p>
            <a:pPr marL="182880" marR="19050" indent="-170815">
              <a:lnSpc>
                <a:spcPct val="143600"/>
              </a:lnSpc>
              <a:spcBef>
                <a:spcPts val="90"/>
              </a:spcBef>
              <a:buAutoNum type="arabicPeriod"/>
              <a:tabLst>
                <a:tab pos="180340" algn="l"/>
              </a:tabLst>
            </a:pPr>
            <a:r>
              <a:rPr dirty="0" sz="1300" spc="-5">
                <a:latin typeface="Times New Roman"/>
                <a:cs typeface="Times New Roman"/>
              </a:rPr>
              <a:t>Terdapat pernyataan-pernyataan atau pilihan yang hanya </a:t>
            </a:r>
            <a:r>
              <a:rPr dirty="0" sz="1300" spc="-10">
                <a:latin typeface="Times New Roman"/>
                <a:cs typeface="Times New Roman"/>
              </a:rPr>
              <a:t>akan </a:t>
            </a:r>
            <a:r>
              <a:rPr dirty="0" sz="1300" spc="-5">
                <a:latin typeface="Times New Roman"/>
                <a:cs typeface="Times New Roman"/>
              </a:rPr>
              <a:t>dieksekusi </a:t>
            </a:r>
            <a:r>
              <a:rPr dirty="0" sz="1300" spc="-10">
                <a:latin typeface="Times New Roman"/>
                <a:cs typeface="Times New Roman"/>
              </a:rPr>
              <a:t>jika kondisi </a:t>
            </a:r>
            <a:r>
              <a:rPr dirty="0" sz="1300">
                <a:latin typeface="Times New Roman"/>
                <a:cs typeface="Times New Roman"/>
              </a:rPr>
              <a:t>tertentu  </a:t>
            </a:r>
            <a:r>
              <a:rPr dirty="0" sz="1300" spc="-5">
                <a:latin typeface="Times New Roman"/>
                <a:cs typeface="Times New Roman"/>
              </a:rPr>
              <a:t>dipenuhi. </a:t>
            </a:r>
            <a:r>
              <a:rPr dirty="0" sz="1300" spc="-10">
                <a:latin typeface="Times New Roman"/>
                <a:cs typeface="Times New Roman"/>
              </a:rPr>
              <a:t>Apabila kondisi </a:t>
            </a:r>
            <a:r>
              <a:rPr dirty="0" sz="1300" spc="-5">
                <a:latin typeface="Times New Roman"/>
                <a:cs typeface="Times New Roman"/>
              </a:rPr>
              <a:t>tersebut </a:t>
            </a:r>
            <a:r>
              <a:rPr dirty="0" sz="1300">
                <a:latin typeface="Times New Roman"/>
                <a:cs typeface="Times New Roman"/>
              </a:rPr>
              <a:t>tidak dipenuhi, </a:t>
            </a:r>
            <a:r>
              <a:rPr dirty="0" sz="1300" spc="-10">
                <a:latin typeface="Times New Roman"/>
                <a:cs typeface="Times New Roman"/>
              </a:rPr>
              <a:t>maka </a:t>
            </a:r>
            <a:r>
              <a:rPr dirty="0" sz="1300" spc="-5">
                <a:latin typeface="Times New Roman"/>
                <a:cs typeface="Times New Roman"/>
              </a:rPr>
              <a:t>pilihan tersebut tak akan pernah dieksekusi/  diproses. Contoh dari pilihan itu adalah: pesan-pesan error yang hanya akan muncul bila terjadi  kesalahan dalam eksekusi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program.</a:t>
            </a:r>
            <a:endParaRPr sz="1300">
              <a:latin typeface="Times New Roman"/>
              <a:cs typeface="Times New Roman"/>
            </a:endParaRPr>
          </a:p>
          <a:p>
            <a:pPr marL="179705" indent="-16764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180340" algn="l"/>
              </a:tabLst>
            </a:pPr>
            <a:r>
              <a:rPr dirty="0" sz="1300" spc="-5">
                <a:latin typeface="Times New Roman"/>
                <a:cs typeface="Times New Roman"/>
              </a:rPr>
              <a:t>Terdapat fungsi-fungsi </a:t>
            </a:r>
            <a:r>
              <a:rPr dirty="0" sz="1300">
                <a:latin typeface="Times New Roman"/>
                <a:cs typeface="Times New Roman"/>
              </a:rPr>
              <a:t>yang jarang </a:t>
            </a:r>
            <a:r>
              <a:rPr dirty="0" sz="1300" spc="-5">
                <a:latin typeface="Times New Roman"/>
                <a:cs typeface="Times New Roman"/>
              </a:rPr>
              <a:t>digunakan, </a:t>
            </a:r>
            <a:r>
              <a:rPr dirty="0" sz="1300" spc="-10">
                <a:latin typeface="Times New Roman"/>
                <a:cs typeface="Times New Roman"/>
              </a:rPr>
              <a:t>bahkan </a:t>
            </a:r>
            <a:r>
              <a:rPr dirty="0" sz="1300" spc="-5">
                <a:latin typeface="Times New Roman"/>
                <a:cs typeface="Times New Roman"/>
              </a:rPr>
              <a:t>sampai lebih dari 100x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pemakaian.</a:t>
            </a:r>
            <a:endParaRPr sz="1300">
              <a:latin typeface="Times New Roman"/>
              <a:cs typeface="Times New Roman"/>
            </a:endParaRPr>
          </a:p>
          <a:p>
            <a:pPr marL="182880" marR="5080" indent="-170815">
              <a:lnSpc>
                <a:spcPts val="2260"/>
              </a:lnSpc>
              <a:spcBef>
                <a:spcPts val="165"/>
              </a:spcBef>
              <a:buAutoNum type="arabicPeriod"/>
              <a:tabLst>
                <a:tab pos="180340" algn="l"/>
              </a:tabLst>
            </a:pPr>
            <a:r>
              <a:rPr dirty="0" sz="1300" spc="-5">
                <a:latin typeface="Times New Roman"/>
                <a:cs typeface="Times New Roman"/>
              </a:rPr>
              <a:t>Terdapat pealokasian memori lebih besar </a:t>
            </a:r>
            <a:r>
              <a:rPr dirty="0" sz="1300">
                <a:latin typeface="Times New Roman"/>
                <a:cs typeface="Times New Roman"/>
              </a:rPr>
              <a:t>dari </a:t>
            </a:r>
            <a:r>
              <a:rPr dirty="0" sz="1300" spc="-5">
                <a:latin typeface="Times New Roman"/>
                <a:cs typeface="Times New Roman"/>
              </a:rPr>
              <a:t>yang sebenarnya dibutuhkan. Contoh pada: </a:t>
            </a:r>
            <a:r>
              <a:rPr dirty="0" sz="1300" spc="-5" i="1">
                <a:latin typeface="Times New Roman"/>
                <a:cs typeface="Times New Roman"/>
              </a:rPr>
              <a:t>array</a:t>
            </a:r>
            <a:r>
              <a:rPr dirty="0" sz="1300" spc="-5">
                <a:latin typeface="Times New Roman"/>
                <a:cs typeface="Times New Roman"/>
              </a:rPr>
              <a:t>, </a:t>
            </a:r>
            <a:r>
              <a:rPr dirty="0" sz="1300" spc="-5" i="1">
                <a:latin typeface="Times New Roman"/>
                <a:cs typeface="Times New Roman"/>
              </a:rPr>
              <a:t>list</a:t>
            </a:r>
            <a:r>
              <a:rPr dirty="0" sz="1300" spc="-5">
                <a:latin typeface="Times New Roman"/>
                <a:cs typeface="Times New Roman"/>
              </a:rPr>
              <a:t>,  dan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tabel.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916" y="671144"/>
            <a:ext cx="7332980" cy="727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2900" marR="5080" indent="-1600835">
              <a:lnSpc>
                <a:spcPct val="1439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PERTANYAAN </a:t>
            </a:r>
            <a:r>
              <a:rPr dirty="0" sz="1600">
                <a:latin typeface="Times New Roman"/>
                <a:cs typeface="Times New Roman"/>
              </a:rPr>
              <a:t>: Bagaimana jika </a:t>
            </a:r>
            <a:r>
              <a:rPr dirty="0" sz="1600" spc="-10">
                <a:latin typeface="Times New Roman"/>
                <a:cs typeface="Times New Roman"/>
              </a:rPr>
              <a:t>memori </a:t>
            </a:r>
            <a:r>
              <a:rPr dirty="0" sz="1600" spc="-5">
                <a:latin typeface="Times New Roman"/>
                <a:cs typeface="Times New Roman"/>
              </a:rPr>
              <a:t>yang disediakan terbatas? apakah yang harus  dilakukan</a:t>
            </a:r>
            <a:r>
              <a:rPr dirty="0" sz="1600">
                <a:latin typeface="Times New Roman"/>
                <a:cs typeface="Times New Roman"/>
              </a:rPr>
              <a:t> 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828" y="1964740"/>
            <a:ext cx="7285990" cy="339217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Keuntungan</a:t>
            </a:r>
            <a:endParaRPr sz="1400">
              <a:latin typeface="Times New Roman"/>
              <a:cs typeface="Times New Roman"/>
            </a:endParaRPr>
          </a:p>
          <a:p>
            <a:pPr marL="241300" marR="10795">
              <a:lnSpc>
                <a:spcPts val="2420"/>
              </a:lnSpc>
              <a:spcBef>
                <a:spcPts val="160"/>
              </a:spcBef>
            </a:pPr>
            <a:r>
              <a:rPr dirty="0" sz="1400" spc="-10">
                <a:latin typeface="Times New Roman"/>
                <a:cs typeface="Times New Roman"/>
              </a:rPr>
              <a:t>Sebagaimana </a:t>
            </a:r>
            <a:r>
              <a:rPr dirty="0" sz="1400" spc="-5">
                <a:latin typeface="Times New Roman"/>
                <a:cs typeface="Times New Roman"/>
              </a:rPr>
              <a:t>dikatakan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atas bahwa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sebagian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program yang </a:t>
            </a:r>
            <a:r>
              <a:rPr dirty="0" sz="1400">
                <a:latin typeface="Times New Roman"/>
                <a:cs typeface="Times New Roman"/>
              </a:rPr>
              <a:t>diletakkan </a:t>
            </a:r>
            <a:r>
              <a:rPr dirty="0" sz="1400" spc="-5">
                <a:latin typeface="Times New Roman"/>
                <a:cs typeface="Times New Roman"/>
              </a:rPr>
              <a:t>di </a:t>
            </a:r>
            <a:r>
              <a:rPr dirty="0" sz="1400" spc="-15">
                <a:latin typeface="Times New Roman"/>
                <a:cs typeface="Times New Roman"/>
              </a:rPr>
              <a:t>memori.  </a:t>
            </a:r>
            <a:r>
              <a:rPr dirty="0" sz="1400" spc="-5">
                <a:latin typeface="Times New Roman"/>
                <a:cs typeface="Times New Roman"/>
              </a:rPr>
              <a:t>Hal ini berakibat </a:t>
            </a:r>
            <a:r>
              <a:rPr dirty="0" sz="1400">
                <a:latin typeface="Times New Roman"/>
                <a:cs typeface="Times New Roman"/>
              </a:rPr>
              <a:t>pada:</a:t>
            </a:r>
            <a:endParaRPr sz="1400">
              <a:latin typeface="Times New Roman"/>
              <a:cs typeface="Times New Roman"/>
            </a:endParaRPr>
          </a:p>
          <a:p>
            <a:pPr lvl="1" marL="356870" marR="42545" indent="-116205">
              <a:lnSpc>
                <a:spcPts val="2400"/>
              </a:lnSpc>
              <a:spcBef>
                <a:spcPts val="25"/>
              </a:spcBef>
              <a:buChar char="•"/>
              <a:tabLst>
                <a:tab pos="347980" algn="l"/>
              </a:tabLst>
            </a:pPr>
            <a:r>
              <a:rPr dirty="0" sz="1400" spc="-10">
                <a:latin typeface="Times New Roman"/>
                <a:cs typeface="Times New Roman"/>
              </a:rPr>
              <a:t>Berkurangnya </a:t>
            </a:r>
            <a:r>
              <a:rPr dirty="0" sz="1400">
                <a:latin typeface="Times New Roman"/>
                <a:cs typeface="Times New Roman"/>
              </a:rPr>
              <a:t>I/O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dibutuhkan </a:t>
            </a:r>
            <a:r>
              <a:rPr dirty="0" sz="1400" spc="-5">
                <a:latin typeface="Times New Roman"/>
                <a:cs typeface="Times New Roman"/>
              </a:rPr>
              <a:t>(lalu lintas </a:t>
            </a:r>
            <a:r>
              <a:rPr dirty="0" sz="1400" spc="-10">
                <a:latin typeface="Times New Roman"/>
                <a:cs typeface="Times New Roman"/>
              </a:rPr>
              <a:t>I/O </a:t>
            </a:r>
            <a:r>
              <a:rPr dirty="0" sz="1400" spc="-5">
                <a:latin typeface="Times New Roman"/>
                <a:cs typeface="Times New Roman"/>
              </a:rPr>
              <a:t>menjadi rendah). </a:t>
            </a:r>
            <a:r>
              <a:rPr dirty="0" sz="1400" spc="-10">
                <a:latin typeface="Times New Roman"/>
                <a:cs typeface="Times New Roman"/>
              </a:rPr>
              <a:t>Misal, untuk </a:t>
            </a:r>
            <a:r>
              <a:rPr dirty="0" sz="1400" spc="-5">
                <a:latin typeface="Times New Roman"/>
                <a:cs typeface="Times New Roman"/>
              </a:rPr>
              <a:t>program butuh  </a:t>
            </a:r>
            <a:r>
              <a:rPr dirty="0" sz="1400" spc="-10">
                <a:latin typeface="Times New Roman"/>
                <a:cs typeface="Times New Roman"/>
              </a:rPr>
              <a:t>membaca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disk dan memasukkan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10">
                <a:latin typeface="Times New Roman"/>
                <a:cs typeface="Times New Roman"/>
              </a:rPr>
              <a:t>memory </a:t>
            </a:r>
            <a:r>
              <a:rPr dirty="0" sz="1400" spc="-5">
                <a:latin typeface="Times New Roman"/>
                <a:cs typeface="Times New Roman"/>
              </a:rPr>
              <a:t>setiap kali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diakses.</a:t>
            </a:r>
            <a:endParaRPr sz="1400">
              <a:latin typeface="Times New Roman"/>
              <a:cs typeface="Times New Roman"/>
            </a:endParaRPr>
          </a:p>
          <a:p>
            <a:pPr lvl="1" marL="356870" indent="-116205">
              <a:lnSpc>
                <a:spcPct val="100000"/>
              </a:lnSpc>
              <a:spcBef>
                <a:spcPts val="545"/>
              </a:spcBef>
              <a:buChar char="•"/>
              <a:tabLst>
                <a:tab pos="366395" algn="l"/>
              </a:tabLst>
            </a:pPr>
            <a:r>
              <a:rPr dirty="0" sz="1400" spc="-5">
                <a:latin typeface="Times New Roman"/>
                <a:cs typeface="Times New Roman"/>
              </a:rPr>
              <a:t>Berkurangnya memori yang dibutuhkan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space </a:t>
            </a:r>
            <a:r>
              <a:rPr dirty="0" sz="1400" spc="-5">
                <a:latin typeface="Times New Roman"/>
                <a:cs typeface="Times New Roman"/>
              </a:rPr>
              <a:t>menjadi </a:t>
            </a:r>
            <a:r>
              <a:rPr dirty="0" sz="1400" spc="-10">
                <a:latin typeface="Times New Roman"/>
                <a:cs typeface="Times New Roman"/>
              </a:rPr>
              <a:t>lebih leluasa). Contoh, </a:t>
            </a:r>
            <a:r>
              <a:rPr dirty="0" sz="1400" spc="-15">
                <a:latin typeface="Times New Roman"/>
                <a:cs typeface="Times New Roman"/>
              </a:rPr>
              <a:t>untuk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program</a:t>
            </a:r>
            <a:endParaRPr sz="1400">
              <a:latin typeface="Times New Roman"/>
              <a:cs typeface="Times New Roman"/>
            </a:endParaRPr>
          </a:p>
          <a:p>
            <a:pPr marL="356870" marR="5080">
              <a:lnSpc>
                <a:spcPct val="142900"/>
              </a:lnSpc>
              <a:spcBef>
                <a:spcPts val="25"/>
              </a:spcBef>
            </a:pPr>
            <a:r>
              <a:rPr dirty="0" sz="1400" spc="-5">
                <a:latin typeface="Times New Roman"/>
                <a:cs typeface="Times New Roman"/>
              </a:rPr>
              <a:t>10 MB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>
                <a:latin typeface="Times New Roman"/>
                <a:cs typeface="Times New Roman"/>
              </a:rPr>
              <a:t>seluruh </a:t>
            </a:r>
            <a:r>
              <a:rPr dirty="0" sz="1400" spc="-5">
                <a:latin typeface="Times New Roman"/>
                <a:cs typeface="Times New Roman"/>
              </a:rPr>
              <a:t>bagian dimasukkan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10">
                <a:latin typeface="Times New Roman"/>
                <a:cs typeface="Times New Roman"/>
              </a:rPr>
              <a:t>memori. </a:t>
            </a:r>
            <a:r>
              <a:rPr dirty="0" sz="1400">
                <a:latin typeface="Times New Roman"/>
                <a:cs typeface="Times New Roman"/>
              </a:rPr>
              <a:t>Pesan-pesan </a:t>
            </a:r>
            <a:r>
              <a:rPr dirty="0" sz="1400" spc="-5" i="1">
                <a:latin typeface="Times New Roman"/>
                <a:cs typeface="Times New Roman"/>
              </a:rPr>
              <a:t>error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dimasukkan 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terjadi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error</a:t>
            </a:r>
            <a:r>
              <a:rPr dirty="0" sz="140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50"/>
              </a:spcBef>
              <a:buChar char="•"/>
              <a:tabLst>
                <a:tab pos="347980" algn="l"/>
              </a:tabLst>
            </a:pPr>
            <a:r>
              <a:rPr dirty="0" sz="1400" spc="-5">
                <a:latin typeface="Times New Roman"/>
                <a:cs typeface="Times New Roman"/>
              </a:rPr>
              <a:t>Meningkatnya respon, sebagai konsekuensi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menurunnya </a:t>
            </a:r>
            <a:r>
              <a:rPr dirty="0" sz="1400">
                <a:latin typeface="Times New Roman"/>
                <a:cs typeface="Times New Roman"/>
              </a:rPr>
              <a:t>beban </a:t>
            </a:r>
            <a:r>
              <a:rPr dirty="0" sz="1400" spc="-10">
                <a:latin typeface="Times New Roman"/>
                <a:cs typeface="Times New Roman"/>
              </a:rPr>
              <a:t>I/O </a:t>
            </a:r>
            <a:r>
              <a:rPr dirty="0" sz="1400">
                <a:latin typeface="Times New Roman"/>
                <a:cs typeface="Times New Roman"/>
              </a:rPr>
              <a:t>dan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 lvl="1" marL="356870" marR="636270" indent="-116205">
              <a:lnSpc>
                <a:spcPts val="2420"/>
              </a:lnSpc>
              <a:spcBef>
                <a:spcPts val="185"/>
              </a:spcBef>
              <a:buChar char="•"/>
              <a:tabLst>
                <a:tab pos="347980" algn="l"/>
              </a:tabLst>
            </a:pPr>
            <a:r>
              <a:rPr dirty="0" sz="1400" spc="-5">
                <a:latin typeface="Times New Roman"/>
                <a:cs typeface="Times New Roman"/>
              </a:rPr>
              <a:t>Bertambahnya jumlah </a:t>
            </a:r>
            <a:r>
              <a:rPr dirty="0" sz="1400" spc="-5" i="1">
                <a:latin typeface="Times New Roman"/>
                <a:cs typeface="Times New Roman"/>
              </a:rPr>
              <a:t>user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5">
                <a:latin typeface="Times New Roman"/>
                <a:cs typeface="Times New Roman"/>
              </a:rPr>
              <a:t>dilayani. </a:t>
            </a:r>
            <a:r>
              <a:rPr dirty="0" sz="1400">
                <a:latin typeface="Times New Roman"/>
                <a:cs typeface="Times New Roman"/>
              </a:rPr>
              <a:t>Ruang </a:t>
            </a:r>
            <a:r>
              <a:rPr dirty="0" sz="1400" spc="-5">
                <a:latin typeface="Times New Roman"/>
                <a:cs typeface="Times New Roman"/>
              </a:rPr>
              <a:t>memori yang </a:t>
            </a:r>
            <a:r>
              <a:rPr dirty="0" sz="1400" spc="-10">
                <a:latin typeface="Times New Roman"/>
                <a:cs typeface="Times New Roman"/>
              </a:rPr>
              <a:t>masih </a:t>
            </a:r>
            <a:r>
              <a:rPr dirty="0" sz="1400" spc="-5">
                <a:latin typeface="Times New Roman"/>
                <a:cs typeface="Times New Roman"/>
              </a:rPr>
              <a:t>tersedia </a:t>
            </a:r>
            <a:r>
              <a:rPr dirty="0" sz="1400" spc="-15">
                <a:latin typeface="Times New Roman"/>
                <a:cs typeface="Times New Roman"/>
              </a:rPr>
              <a:t>luas  </a:t>
            </a:r>
            <a:r>
              <a:rPr dirty="0" sz="1400" spc="-5">
                <a:latin typeface="Times New Roman"/>
                <a:cs typeface="Times New Roman"/>
              </a:rPr>
              <a:t>memungkinkan komputer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10">
                <a:latin typeface="Times New Roman"/>
                <a:cs typeface="Times New Roman"/>
              </a:rPr>
              <a:t>menerima lebih </a:t>
            </a:r>
            <a:r>
              <a:rPr dirty="0" sz="1400">
                <a:latin typeface="Times New Roman"/>
                <a:cs typeface="Times New Roman"/>
              </a:rPr>
              <a:t>banyak </a:t>
            </a:r>
            <a:r>
              <a:rPr dirty="0" sz="1400" spc="-5">
                <a:latin typeface="Times New Roman"/>
                <a:cs typeface="Times New Roman"/>
              </a:rPr>
              <a:t>permintaan </a:t>
            </a:r>
            <a:r>
              <a:rPr dirty="0" sz="1400">
                <a:latin typeface="Times New Roman"/>
                <a:cs typeface="Times New Roman"/>
              </a:rPr>
              <a:t>dari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user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32816"/>
            <a:ext cx="7513320" cy="507492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8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Implementasi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44000"/>
              </a:lnSpc>
              <a:spcBef>
                <a:spcPts val="170"/>
              </a:spcBef>
            </a:pPr>
            <a:r>
              <a:rPr dirty="0" sz="1400" spc="-5">
                <a:latin typeface="Times New Roman"/>
                <a:cs typeface="Times New Roman"/>
              </a:rPr>
              <a:t>Gagasan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memori virtual adalah ukuran gabungan program, data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 i="1">
                <a:latin typeface="Times New Roman"/>
                <a:cs typeface="Times New Roman"/>
              </a:rPr>
              <a:t>stack </a:t>
            </a:r>
            <a:r>
              <a:rPr dirty="0" sz="1400" spc="-10">
                <a:latin typeface="Times New Roman"/>
                <a:cs typeface="Times New Roman"/>
              </a:rPr>
              <a:t>melampaui </a:t>
            </a:r>
            <a:r>
              <a:rPr dirty="0" sz="1400">
                <a:latin typeface="Times New Roman"/>
                <a:cs typeface="Times New Roman"/>
              </a:rPr>
              <a:t>jumlah  </a:t>
            </a:r>
            <a:r>
              <a:rPr dirty="0" sz="1400" spc="-5">
                <a:latin typeface="Times New Roman"/>
                <a:cs typeface="Times New Roman"/>
              </a:rPr>
              <a:t>memori fisik yang tersedia. Sistem </a:t>
            </a:r>
            <a:r>
              <a:rPr dirty="0" sz="1400">
                <a:latin typeface="Times New Roman"/>
                <a:cs typeface="Times New Roman"/>
              </a:rPr>
              <a:t>operasi </a:t>
            </a:r>
            <a:r>
              <a:rPr dirty="0" sz="1400" spc="-5">
                <a:latin typeface="Times New Roman"/>
                <a:cs typeface="Times New Roman"/>
              </a:rPr>
              <a:t>menyimpan </a:t>
            </a:r>
            <a:r>
              <a:rPr dirty="0" sz="1400">
                <a:latin typeface="Times New Roman"/>
                <a:cs typeface="Times New Roman"/>
              </a:rPr>
              <a:t>bagian-bagian </a:t>
            </a:r>
            <a:r>
              <a:rPr dirty="0" sz="1400" spc="-5">
                <a:latin typeface="Times New Roman"/>
                <a:cs typeface="Times New Roman"/>
              </a:rPr>
              <a:t>proses yang sedang  digunakan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utama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main </a:t>
            </a:r>
            <a:r>
              <a:rPr dirty="0" sz="1400" i="1">
                <a:latin typeface="Times New Roman"/>
                <a:cs typeface="Times New Roman"/>
              </a:rPr>
              <a:t>memory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 spc="-5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sisanya </a:t>
            </a:r>
            <a:r>
              <a:rPr dirty="0" sz="1400">
                <a:latin typeface="Times New Roman"/>
                <a:cs typeface="Times New Roman"/>
              </a:rPr>
              <a:t>ditaruh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disk. </a:t>
            </a:r>
            <a:r>
              <a:rPr dirty="0" sz="1400" spc="-10">
                <a:latin typeface="Times New Roman"/>
                <a:cs typeface="Times New Roman"/>
              </a:rPr>
              <a:t>Begitu </a:t>
            </a:r>
            <a:r>
              <a:rPr dirty="0" sz="1400" spc="-5">
                <a:latin typeface="Times New Roman"/>
                <a:cs typeface="Times New Roman"/>
              </a:rPr>
              <a:t>bagian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disk  </a:t>
            </a:r>
            <a:r>
              <a:rPr dirty="0" sz="1400" spc="-5">
                <a:latin typeface="Times New Roman"/>
                <a:cs typeface="Times New Roman"/>
              </a:rPr>
              <a:t>diperlukan,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bagian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yang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diperlukan </a:t>
            </a:r>
            <a:r>
              <a:rPr dirty="0" sz="1400">
                <a:latin typeface="Times New Roman"/>
                <a:cs typeface="Times New Roman"/>
              </a:rPr>
              <a:t>akan disingkirkan (</a:t>
            </a:r>
            <a:r>
              <a:rPr dirty="0" sz="1400" i="1">
                <a:latin typeface="Times New Roman"/>
                <a:cs typeface="Times New Roman"/>
              </a:rPr>
              <a:t>swap-out</a:t>
            </a:r>
            <a:r>
              <a:rPr dirty="0" sz="1400">
                <a:latin typeface="Times New Roman"/>
                <a:cs typeface="Times New Roman"/>
              </a:rPr>
              <a:t>) dan  </a:t>
            </a:r>
            <a:r>
              <a:rPr dirty="0" sz="1400" spc="-5">
                <a:latin typeface="Times New Roman"/>
                <a:cs typeface="Times New Roman"/>
              </a:rPr>
              <a:t>diganti (</a:t>
            </a:r>
            <a:r>
              <a:rPr dirty="0" sz="1400" spc="-5" i="1">
                <a:latin typeface="Times New Roman"/>
                <a:cs typeface="Times New Roman"/>
              </a:rPr>
              <a:t>swap-in</a:t>
            </a:r>
            <a:r>
              <a:rPr dirty="0" sz="1400" spc="-5">
                <a:latin typeface="Times New Roman"/>
                <a:cs typeface="Times New Roman"/>
              </a:rPr>
              <a:t>)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bagian disk yang diperlukan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itu.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lvl="1" marL="469900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Memori virtual diimplementasikan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sistem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multiprogramming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algn="just" marL="469900" marR="6350">
              <a:lnSpc>
                <a:spcPct val="143600"/>
              </a:lnSpc>
              <a:spcBef>
                <a:spcPts val="10"/>
              </a:spcBef>
            </a:pPr>
            <a:r>
              <a:rPr dirty="0" sz="1400" spc="-5">
                <a:latin typeface="Times New Roman"/>
                <a:cs typeface="Times New Roman"/>
              </a:rPr>
              <a:t>Misalnya: 10 program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ukuran 2 Mb dapat berjalan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berkapasitas 4 Mb. </a:t>
            </a:r>
            <a:r>
              <a:rPr dirty="0" sz="1400" spc="-15">
                <a:latin typeface="Times New Roman"/>
                <a:cs typeface="Times New Roman"/>
              </a:rPr>
              <a:t>Tiap  </a:t>
            </a:r>
            <a:r>
              <a:rPr dirty="0" sz="1400" spc="-5">
                <a:latin typeface="Times New Roman"/>
                <a:cs typeface="Times New Roman"/>
              </a:rPr>
              <a:t>program dialokasikan 256 KByte </a:t>
            </a:r>
            <a:r>
              <a:rPr dirty="0" sz="1400">
                <a:latin typeface="Times New Roman"/>
                <a:cs typeface="Times New Roman"/>
              </a:rPr>
              <a:t>danbagian-bagian </a:t>
            </a:r>
            <a:r>
              <a:rPr dirty="0" sz="1400" spc="-5">
                <a:latin typeface="Times New Roman"/>
                <a:cs typeface="Times New Roman"/>
              </a:rPr>
              <a:t>proses di-</a:t>
            </a:r>
            <a:r>
              <a:rPr dirty="0" sz="1400" spc="-5" i="1">
                <a:latin typeface="Times New Roman"/>
                <a:cs typeface="Times New Roman"/>
              </a:rPr>
              <a:t>swap </a:t>
            </a:r>
            <a:r>
              <a:rPr dirty="0" sz="1400" spc="-10">
                <a:latin typeface="Times New Roman"/>
                <a:cs typeface="Times New Roman"/>
              </a:rPr>
              <a:t>masuk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keluar memori  begitu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diperlukan.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Memori virtual dapat dilakukan melalui </a:t>
            </a:r>
            <a:r>
              <a:rPr dirty="0" sz="1400" spc="5">
                <a:latin typeface="Times New Roman"/>
                <a:cs typeface="Times New Roman"/>
              </a:rPr>
              <a:t>dua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cara:</a:t>
            </a:r>
            <a:endParaRPr sz="1400">
              <a:latin typeface="Times New Roman"/>
              <a:cs typeface="Times New Roman"/>
            </a:endParaRPr>
          </a:p>
          <a:p>
            <a:pPr lvl="2" marL="6489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649605" algn="l"/>
              </a:tabLst>
            </a:pPr>
            <a:r>
              <a:rPr dirty="0" sz="1400" spc="-5">
                <a:latin typeface="Times New Roman"/>
                <a:cs typeface="Times New Roman"/>
              </a:rPr>
              <a:t>Permintaan </a:t>
            </a:r>
            <a:r>
              <a:rPr dirty="0" sz="1400">
                <a:latin typeface="Times New Roman"/>
                <a:cs typeface="Times New Roman"/>
              </a:rPr>
              <a:t>pemberian </a:t>
            </a:r>
            <a:r>
              <a:rPr dirty="0" sz="1400" spc="-5">
                <a:latin typeface="Times New Roman"/>
                <a:cs typeface="Times New Roman"/>
              </a:rPr>
              <a:t>halaman (</a:t>
            </a:r>
            <a:r>
              <a:rPr dirty="0" sz="1400" spc="-5" i="1">
                <a:latin typeface="Times New Roman"/>
                <a:cs typeface="Times New Roman"/>
              </a:rPr>
              <a:t>demand</a:t>
            </a:r>
            <a:r>
              <a:rPr dirty="0" sz="1400" spc="-10" i="1">
                <a:latin typeface="Times New Roman"/>
                <a:cs typeface="Times New Roman"/>
              </a:rPr>
              <a:t> paging</a:t>
            </a:r>
            <a:r>
              <a:rPr dirty="0" sz="1400" spc="-10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 lvl="2" marL="640080" marR="64135" indent="-170815">
              <a:lnSpc>
                <a:spcPts val="2430"/>
              </a:lnSpc>
              <a:spcBef>
                <a:spcPts val="175"/>
              </a:spcBef>
              <a:buAutoNum type="arabicPeriod"/>
              <a:tabLst>
                <a:tab pos="649605" algn="l"/>
              </a:tabLst>
            </a:pPr>
            <a:r>
              <a:rPr dirty="0" sz="1400" spc="-5">
                <a:latin typeface="Times New Roman"/>
                <a:cs typeface="Times New Roman"/>
              </a:rPr>
              <a:t>Permintaan segmentasi (</a:t>
            </a:r>
            <a:r>
              <a:rPr dirty="0" sz="1400" spc="-5" i="1">
                <a:latin typeface="Times New Roman"/>
                <a:cs typeface="Times New Roman"/>
              </a:rPr>
              <a:t>demand segmentation</a:t>
            </a:r>
            <a:r>
              <a:rPr dirty="0" sz="1400" spc="-5">
                <a:latin typeface="Times New Roman"/>
                <a:cs typeface="Times New Roman"/>
              </a:rPr>
              <a:t>). Contoh: </a:t>
            </a:r>
            <a:r>
              <a:rPr dirty="0" sz="1400" spc="-10">
                <a:latin typeface="Times New Roman"/>
                <a:cs typeface="Times New Roman"/>
              </a:rPr>
              <a:t>IBM </a:t>
            </a:r>
            <a:r>
              <a:rPr dirty="0" sz="1400" spc="-5">
                <a:latin typeface="Times New Roman"/>
                <a:cs typeface="Times New Roman"/>
              </a:rPr>
              <a:t>OS/2. Algoritma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permintaan  segmentasi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kompleks, karenanya </a:t>
            </a:r>
            <a:r>
              <a:rPr dirty="0" sz="1400">
                <a:latin typeface="Times New Roman"/>
                <a:cs typeface="Times New Roman"/>
              </a:rPr>
              <a:t>jarang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diimplementasikan.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90042"/>
            <a:ext cx="7193915" cy="339534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Permintaan </a:t>
            </a:r>
            <a:r>
              <a:rPr dirty="0" sz="1400" spc="-5" b="1">
                <a:latin typeface="Times New Roman"/>
                <a:cs typeface="Times New Roman"/>
              </a:rPr>
              <a:t>Pemberian </a:t>
            </a:r>
            <a:r>
              <a:rPr dirty="0" sz="1400" b="1">
                <a:latin typeface="Times New Roman"/>
                <a:cs typeface="Times New Roman"/>
              </a:rPr>
              <a:t>Halaman (</a:t>
            </a:r>
            <a:r>
              <a:rPr dirty="0" sz="1400" b="1" i="1">
                <a:latin typeface="Times New Roman"/>
                <a:cs typeface="Times New Roman"/>
              </a:rPr>
              <a:t>Demand</a:t>
            </a:r>
            <a:r>
              <a:rPr dirty="0" sz="1400" spc="-55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Paging</a:t>
            </a:r>
            <a:r>
              <a:rPr dirty="0" sz="1400" spc="-5" b="1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241300" marR="5080">
              <a:lnSpc>
                <a:spcPct val="142900"/>
              </a:lnSpc>
            </a:pPr>
            <a:r>
              <a:rPr dirty="0" sz="1400" spc="-10">
                <a:latin typeface="Times New Roman"/>
                <a:cs typeface="Times New Roman"/>
              </a:rPr>
              <a:t>Prinsip </a:t>
            </a:r>
            <a:r>
              <a:rPr dirty="0" sz="1400" spc="-5">
                <a:latin typeface="Times New Roman"/>
                <a:cs typeface="Times New Roman"/>
              </a:rPr>
              <a:t>permintaan pemberian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demand </a:t>
            </a:r>
            <a:r>
              <a:rPr dirty="0" sz="1400" i="1">
                <a:latin typeface="Times New Roman"/>
                <a:cs typeface="Times New Roman"/>
              </a:rPr>
              <a:t>paging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 spc="-10">
                <a:latin typeface="Times New Roman"/>
                <a:cs typeface="Times New Roman"/>
              </a:rPr>
              <a:t>hampir </a:t>
            </a:r>
            <a:r>
              <a:rPr dirty="0" sz="1400" spc="-5">
                <a:latin typeface="Times New Roman"/>
                <a:cs typeface="Times New Roman"/>
              </a:rPr>
              <a:t>sama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sistem penomoran  (</a:t>
            </a:r>
            <a:r>
              <a:rPr dirty="0" sz="1400" spc="-5" i="1">
                <a:latin typeface="Times New Roman"/>
                <a:cs typeface="Times New Roman"/>
              </a:rPr>
              <a:t>paging</a:t>
            </a:r>
            <a:r>
              <a:rPr dirty="0" sz="1400" spc="-5">
                <a:latin typeface="Times New Roman"/>
                <a:cs typeface="Times New Roman"/>
              </a:rPr>
              <a:t>)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menggunakan </a:t>
            </a:r>
            <a:r>
              <a:rPr dirty="0" sz="1400" spc="-5" i="1">
                <a:latin typeface="Times New Roman"/>
                <a:cs typeface="Times New Roman"/>
              </a:rPr>
              <a:t>swapping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10">
                <a:latin typeface="Times New Roman"/>
                <a:cs typeface="Times New Roman"/>
              </a:rPr>
              <a:t>Perbedaannya </a:t>
            </a:r>
            <a:r>
              <a:rPr dirty="0" sz="1400" spc="-5">
                <a:latin typeface="Times New Roman"/>
                <a:cs typeface="Times New Roman"/>
              </a:rPr>
              <a:t>adalah </a:t>
            </a:r>
            <a:r>
              <a:rPr dirty="0" sz="1400" spc="-5" i="1">
                <a:latin typeface="Times New Roman"/>
                <a:cs typeface="Times New Roman"/>
              </a:rPr>
              <a:t>page </a:t>
            </a:r>
            <a:r>
              <a:rPr dirty="0" sz="1400" spc="-5">
                <a:latin typeface="Times New Roman"/>
                <a:cs typeface="Times New Roman"/>
              </a:rPr>
              <a:t>pada permintaan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pemberian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45"/>
              </a:spcBef>
            </a:pP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tidak akan </a:t>
            </a:r>
            <a:r>
              <a:rPr dirty="0" sz="1400">
                <a:latin typeface="Times New Roman"/>
                <a:cs typeface="Times New Roman"/>
              </a:rPr>
              <a:t>pernah </a:t>
            </a:r>
            <a:r>
              <a:rPr dirty="0" sz="1400" spc="-5">
                <a:latin typeface="Times New Roman"/>
                <a:cs typeface="Times New Roman"/>
              </a:rPr>
              <a:t>di-</a:t>
            </a:r>
            <a:r>
              <a:rPr dirty="0" sz="1400" spc="-5" i="1">
                <a:latin typeface="Times New Roman"/>
                <a:cs typeface="Times New Roman"/>
              </a:rPr>
              <a:t>swap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sampai </a:t>
            </a:r>
            <a:r>
              <a:rPr dirty="0" sz="1400" spc="-20">
                <a:latin typeface="Times New Roman"/>
                <a:cs typeface="Times New Roman"/>
              </a:rPr>
              <a:t>ia </a:t>
            </a:r>
            <a:r>
              <a:rPr dirty="0" sz="1400" spc="-5">
                <a:latin typeface="Times New Roman"/>
                <a:cs typeface="Times New Roman"/>
              </a:rPr>
              <a:t>benar-benar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diperlukan.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Permasalahan pada </a:t>
            </a:r>
            <a:r>
              <a:rPr dirty="0" sz="1400" spc="-5" b="1" i="1">
                <a:latin typeface="Times New Roman"/>
                <a:cs typeface="Times New Roman"/>
              </a:rPr>
              <a:t>Page</a:t>
            </a:r>
            <a:r>
              <a:rPr dirty="0" sz="1400" spc="15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Fault</a:t>
            </a:r>
            <a:endParaRPr sz="1400">
              <a:latin typeface="Times New Roman"/>
              <a:cs typeface="Times New Roman"/>
            </a:endParaRPr>
          </a:p>
          <a:p>
            <a:pPr marL="241300" marR="78105">
              <a:lnSpc>
                <a:spcPct val="142900"/>
              </a:lnSpc>
              <a:spcBef>
                <a:spcPts val="5"/>
              </a:spcBef>
            </a:pPr>
            <a:r>
              <a:rPr dirty="0" sz="1400" spc="-15">
                <a:latin typeface="Times New Roman"/>
                <a:cs typeface="Times New Roman"/>
              </a:rPr>
              <a:t>Ada </a:t>
            </a:r>
            <a:r>
              <a:rPr dirty="0" sz="1400" spc="-10">
                <a:latin typeface="Times New Roman"/>
                <a:cs typeface="Times New Roman"/>
              </a:rPr>
              <a:t>tiga </a:t>
            </a:r>
            <a:r>
              <a:rPr dirty="0" sz="1400" spc="-5">
                <a:latin typeface="Times New Roman"/>
                <a:cs typeface="Times New Roman"/>
              </a:rPr>
              <a:t>kemungkinan kasus yang dapat terjadi pada saat dilakukan pengecekan pada </a:t>
            </a:r>
            <a:r>
              <a:rPr dirty="0" sz="1400" spc="-5" i="1">
                <a:latin typeface="Times New Roman"/>
                <a:cs typeface="Times New Roman"/>
              </a:rPr>
              <a:t>page </a:t>
            </a:r>
            <a:r>
              <a:rPr dirty="0" sz="1400" spc="-5">
                <a:latin typeface="Times New Roman"/>
                <a:cs typeface="Times New Roman"/>
              </a:rPr>
              <a:t>yang  </a:t>
            </a:r>
            <a:r>
              <a:rPr dirty="0" sz="1400" spc="-10">
                <a:latin typeface="Times New Roman"/>
                <a:cs typeface="Times New Roman"/>
              </a:rPr>
              <a:t>dibutuhkan,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yaitu:</a:t>
            </a:r>
            <a:endParaRPr sz="1400">
              <a:latin typeface="Times New Roman"/>
              <a:cs typeface="Times New Roman"/>
            </a:endParaRPr>
          </a:p>
          <a:p>
            <a:pPr lvl="1" marL="421005" indent="-180340">
              <a:lnSpc>
                <a:spcPct val="100000"/>
              </a:lnSpc>
              <a:spcBef>
                <a:spcPts val="745"/>
              </a:spcBef>
              <a:buFont typeface="Times New Roman"/>
              <a:buAutoNum type="arabicPeriod"/>
              <a:tabLst>
                <a:tab pos="421640" algn="l"/>
              </a:tabLst>
            </a:pPr>
            <a:r>
              <a:rPr dirty="0" sz="1400" spc="-15" i="1">
                <a:latin typeface="Times New Roman"/>
                <a:cs typeface="Times New Roman"/>
              </a:rPr>
              <a:t>Page </a:t>
            </a:r>
            <a:r>
              <a:rPr dirty="0" sz="1400" spc="-5">
                <a:latin typeface="Times New Roman"/>
                <a:cs typeface="Times New Roman"/>
              </a:rPr>
              <a:t>ada dan </a:t>
            </a:r>
            <a:r>
              <a:rPr dirty="0" sz="1400">
                <a:latin typeface="Times New Roman"/>
                <a:cs typeface="Times New Roman"/>
              </a:rPr>
              <a:t>sudah </a:t>
            </a:r>
            <a:r>
              <a:rPr dirty="0" sz="1400" spc="-10">
                <a:latin typeface="Times New Roman"/>
                <a:cs typeface="Times New Roman"/>
              </a:rPr>
              <a:t>berada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 lvl="1" marL="421005" indent="-180340">
              <a:lnSpc>
                <a:spcPct val="100000"/>
              </a:lnSpc>
              <a:spcBef>
                <a:spcPts val="745"/>
              </a:spcBef>
              <a:buFont typeface="Times New Roman"/>
              <a:buAutoNum type="arabicPeriod"/>
              <a:tabLst>
                <a:tab pos="421640" algn="l"/>
              </a:tabLst>
            </a:pPr>
            <a:r>
              <a:rPr dirty="0" sz="1400" spc="-15" i="1">
                <a:latin typeface="Times New Roman"/>
                <a:cs typeface="Times New Roman"/>
              </a:rPr>
              <a:t>Page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>
                <a:latin typeface="Times New Roman"/>
                <a:cs typeface="Times New Roman"/>
              </a:rPr>
              <a:t>tetapi belum ditaruh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5">
                <a:latin typeface="Times New Roman"/>
                <a:cs typeface="Times New Roman"/>
              </a:rPr>
              <a:t>(harus </a:t>
            </a:r>
            <a:r>
              <a:rPr dirty="0" sz="1400" spc="-5">
                <a:latin typeface="Times New Roman"/>
                <a:cs typeface="Times New Roman"/>
              </a:rPr>
              <a:t>menunggu </a:t>
            </a:r>
            <a:r>
              <a:rPr dirty="0" sz="1400">
                <a:latin typeface="Times New Roman"/>
                <a:cs typeface="Times New Roman"/>
              </a:rPr>
              <a:t>sampai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dimasukkan).</a:t>
            </a:r>
            <a:endParaRPr sz="1400">
              <a:latin typeface="Times New Roman"/>
              <a:cs typeface="Times New Roman"/>
            </a:endParaRPr>
          </a:p>
          <a:p>
            <a:pPr lvl="1" marL="421005" indent="-180340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/>
              <a:tabLst>
                <a:tab pos="421640" algn="l"/>
              </a:tabLst>
            </a:pPr>
            <a:r>
              <a:rPr dirty="0" sz="1400" spc="-15" i="1">
                <a:latin typeface="Times New Roman"/>
                <a:cs typeface="Times New Roman"/>
              </a:rPr>
              <a:t>Page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ada, </a:t>
            </a:r>
            <a:r>
              <a:rPr dirty="0" sz="1400" spc="-15">
                <a:latin typeface="Times New Roman"/>
                <a:cs typeface="Times New Roman"/>
              </a:rPr>
              <a:t>baik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mau </a:t>
            </a:r>
            <a:r>
              <a:rPr dirty="0" sz="1400">
                <a:latin typeface="Times New Roman"/>
                <a:cs typeface="Times New Roman"/>
              </a:rPr>
              <a:t>pun </a:t>
            </a:r>
            <a:r>
              <a:rPr dirty="0" sz="1400" spc="-5">
                <a:latin typeface="Times New Roman"/>
                <a:cs typeface="Times New Roman"/>
              </a:rPr>
              <a:t>di disk (invalid reference </a:t>
            </a:r>
            <a:r>
              <a:rPr dirty="0" sz="1400" spc="-10">
                <a:latin typeface="Times New Roman"/>
                <a:cs typeface="Times New Roman"/>
              </a:rPr>
              <a:t>--&gt;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abort).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510145" cy="401129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82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Skema </a:t>
            </a:r>
            <a:r>
              <a:rPr dirty="0" sz="1400" spc="-5" b="1">
                <a:latin typeface="Times New Roman"/>
                <a:cs typeface="Times New Roman"/>
              </a:rPr>
              <a:t>Bit Valid - </a:t>
            </a:r>
            <a:r>
              <a:rPr dirty="0" sz="1400" b="1">
                <a:latin typeface="Times New Roman"/>
                <a:cs typeface="Times New Roman"/>
              </a:rPr>
              <a:t>Tidak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Valid</a:t>
            </a:r>
            <a:endParaRPr sz="1400">
              <a:latin typeface="Times New Roman"/>
              <a:cs typeface="Times New Roman"/>
            </a:endParaRPr>
          </a:p>
          <a:p>
            <a:pPr lvl="1" marL="927100" indent="-229235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/>
              <a:tabLst>
                <a:tab pos="927735" algn="l"/>
              </a:tabLst>
            </a:pPr>
            <a:r>
              <a:rPr dirty="0" sz="1400" spc="-5">
                <a:latin typeface="Times New Roman"/>
                <a:cs typeface="Times New Roman"/>
              </a:rPr>
              <a:t>"valid" berarti bahwa </a:t>
            </a:r>
            <a:r>
              <a:rPr dirty="0" sz="1400" spc="-5" i="1">
                <a:latin typeface="Times New Roman"/>
                <a:cs typeface="Times New Roman"/>
              </a:rPr>
              <a:t>page </a:t>
            </a:r>
            <a:r>
              <a:rPr dirty="0" sz="1400" spc="-5">
                <a:latin typeface="Times New Roman"/>
                <a:cs typeface="Times New Roman"/>
              </a:rPr>
              <a:t>legal dan berada dalam memori (kasus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  <a:p>
            <a:pPr lvl="1" marL="927100" marR="5080" indent="-228600">
              <a:lnSpc>
                <a:spcPts val="2430"/>
              </a:lnSpc>
              <a:spcBef>
                <a:spcPts val="175"/>
              </a:spcBef>
              <a:buFont typeface="Times New Roman"/>
              <a:buAutoNum type="arabicPeriod"/>
              <a:tabLst>
                <a:tab pos="927735" algn="l"/>
              </a:tabLst>
            </a:pPr>
            <a:r>
              <a:rPr dirty="0" sz="1400" spc="-10">
                <a:latin typeface="Times New Roman"/>
                <a:cs typeface="Times New Roman"/>
              </a:rPr>
              <a:t>"tidak </a:t>
            </a:r>
            <a:r>
              <a:rPr dirty="0" sz="1400" spc="-5">
                <a:latin typeface="Times New Roman"/>
                <a:cs typeface="Times New Roman"/>
              </a:rPr>
              <a:t>valid" berarti </a:t>
            </a:r>
            <a:r>
              <a:rPr dirty="0" sz="1400" spc="-5" i="1">
                <a:latin typeface="Times New Roman"/>
                <a:cs typeface="Times New Roman"/>
              </a:rPr>
              <a:t>page </a:t>
            </a:r>
            <a:r>
              <a:rPr dirty="0" sz="1400" spc="-5">
                <a:latin typeface="Times New Roman"/>
                <a:cs typeface="Times New Roman"/>
              </a:rPr>
              <a:t>tidak ada (kasus 3)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5" i="1">
                <a:latin typeface="Times New Roman"/>
                <a:cs typeface="Times New Roman"/>
              </a:rPr>
              <a:t>page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>
                <a:latin typeface="Times New Roman"/>
                <a:cs typeface="Times New Roman"/>
              </a:rPr>
              <a:t>tapi </a:t>
            </a:r>
            <a:r>
              <a:rPr dirty="0" sz="1400" spc="-5">
                <a:latin typeface="Times New Roman"/>
                <a:cs typeface="Times New Roman"/>
              </a:rPr>
              <a:t>tidak ditemui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 </a:t>
            </a:r>
            <a:r>
              <a:rPr dirty="0" sz="1400" spc="-10">
                <a:latin typeface="Times New Roman"/>
                <a:cs typeface="Times New Roman"/>
              </a:rPr>
              <a:t>(kasus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2).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400" spc="-5" b="1">
                <a:latin typeface="Times New Roman"/>
                <a:cs typeface="Times New Roman"/>
              </a:rPr>
              <a:t>Pengesetan bit: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400" spc="-15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--&gt;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dirty="0" sz="1400" spc="-5" i="1">
                <a:latin typeface="Times New Roman"/>
                <a:cs typeface="Times New Roman"/>
              </a:rPr>
              <a:t>page </a:t>
            </a:r>
            <a:r>
              <a:rPr dirty="0" sz="1400" spc="-10">
                <a:latin typeface="Times New Roman"/>
                <a:cs typeface="Times New Roman"/>
              </a:rPr>
              <a:t>berada </a:t>
            </a:r>
            <a:r>
              <a:rPr dirty="0" sz="1400" spc="-5">
                <a:latin typeface="Times New Roman"/>
                <a:cs typeface="Times New Roman"/>
              </a:rPr>
              <a:t>di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memori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400" spc="-15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--&gt;</a:t>
            </a:r>
            <a:endParaRPr sz="1400">
              <a:latin typeface="Times New Roman"/>
              <a:cs typeface="Times New Roman"/>
            </a:endParaRPr>
          </a:p>
          <a:p>
            <a:pPr marL="411480" marR="1774825" indent="57785">
              <a:lnSpc>
                <a:spcPct val="143000"/>
              </a:lnSpc>
              <a:spcBef>
                <a:spcPts val="20"/>
              </a:spcBef>
            </a:pPr>
            <a:r>
              <a:rPr dirty="0" sz="1400" spc="-5" i="1">
                <a:latin typeface="Times New Roman"/>
                <a:cs typeface="Times New Roman"/>
              </a:rPr>
              <a:t>page </a:t>
            </a:r>
            <a:r>
              <a:rPr dirty="0" sz="1400" spc="-10">
                <a:latin typeface="Times New Roman"/>
                <a:cs typeface="Times New Roman"/>
              </a:rPr>
              <a:t>tidak berada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 spc="-5">
                <a:latin typeface="Times New Roman"/>
                <a:cs typeface="Times New Roman"/>
              </a:rPr>
              <a:t>(Dengan inisialisasi: semua </a:t>
            </a:r>
            <a:r>
              <a:rPr dirty="0" sz="1400" spc="-10">
                <a:latin typeface="Times New Roman"/>
                <a:cs typeface="Times New Roman"/>
              </a:rPr>
              <a:t>bit di-</a:t>
            </a:r>
            <a:r>
              <a:rPr dirty="0" sz="1400" spc="-10" i="1">
                <a:latin typeface="Times New Roman"/>
                <a:cs typeface="Times New Roman"/>
              </a:rPr>
              <a:t>set </a:t>
            </a:r>
            <a:r>
              <a:rPr dirty="0" sz="1400" spc="-10">
                <a:latin typeface="Times New Roman"/>
                <a:cs typeface="Times New Roman"/>
              </a:rPr>
              <a:t>0).  Apabila </a:t>
            </a:r>
            <a:r>
              <a:rPr dirty="0" sz="1400" spc="-5">
                <a:latin typeface="Times New Roman"/>
                <a:cs typeface="Times New Roman"/>
              </a:rPr>
              <a:t>ternyata hasil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translasi, bit </a:t>
            </a:r>
            <a:r>
              <a:rPr dirty="0" sz="1400" i="1">
                <a:latin typeface="Times New Roman"/>
                <a:cs typeface="Times New Roman"/>
              </a:rPr>
              <a:t>page </a:t>
            </a:r>
            <a:r>
              <a:rPr dirty="0" sz="1400" spc="-5">
                <a:latin typeface="Times New Roman"/>
                <a:cs typeface="Times New Roman"/>
              </a:rPr>
              <a:t>= 0, </a:t>
            </a:r>
            <a:r>
              <a:rPr dirty="0" sz="1400" spc="-10">
                <a:latin typeface="Times New Roman"/>
                <a:cs typeface="Times New Roman"/>
              </a:rPr>
              <a:t>berarti </a:t>
            </a:r>
            <a:r>
              <a:rPr dirty="0" sz="1400" i="1">
                <a:latin typeface="Times New Roman"/>
                <a:cs typeface="Times New Roman"/>
              </a:rPr>
              <a:t>page </a:t>
            </a:r>
            <a:r>
              <a:rPr dirty="0" sz="1400" spc="-5" i="1">
                <a:latin typeface="Times New Roman"/>
                <a:cs typeface="Times New Roman"/>
              </a:rPr>
              <a:t>fault</a:t>
            </a:r>
            <a:r>
              <a:rPr dirty="0" sz="1400" spc="140" i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terjadi.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PERTANYAAN : BAGAIMANAKAH MENANGANI </a:t>
            </a:r>
            <a:r>
              <a:rPr dirty="0" sz="1400" spc="-10" b="1" i="1">
                <a:latin typeface="Times New Roman"/>
                <a:cs typeface="Times New Roman"/>
              </a:rPr>
              <a:t>PAGE FAULT</a:t>
            </a:r>
            <a:r>
              <a:rPr dirty="0" sz="1400" spc="120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90042"/>
            <a:ext cx="7284720" cy="431673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Permasalahan </a:t>
            </a:r>
            <a:r>
              <a:rPr dirty="0" sz="1400" b="1">
                <a:latin typeface="Times New Roman"/>
                <a:cs typeface="Times New Roman"/>
              </a:rPr>
              <a:t>Lain </a:t>
            </a:r>
            <a:r>
              <a:rPr dirty="0" sz="1400" spc="-5" b="1">
                <a:latin typeface="Times New Roman"/>
                <a:cs typeface="Times New Roman"/>
              </a:rPr>
              <a:t>yang berhubungan dengan </a:t>
            </a:r>
            <a:r>
              <a:rPr dirty="0" sz="1400" spc="-5" b="1" i="1">
                <a:latin typeface="Times New Roman"/>
                <a:cs typeface="Times New Roman"/>
              </a:rPr>
              <a:t>Demand</a:t>
            </a:r>
            <a:r>
              <a:rPr dirty="0" sz="1400" spc="-10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Paging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dirty="0" sz="1400" spc="-5">
                <a:latin typeface="Times New Roman"/>
                <a:cs typeface="Times New Roman"/>
              </a:rPr>
              <a:t>Masalah yang terjadi, antara lain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mencakup:</a:t>
            </a:r>
            <a:endParaRPr sz="1400">
              <a:latin typeface="Times New Roman"/>
              <a:cs typeface="Times New Roman"/>
            </a:endParaRPr>
          </a:p>
          <a:p>
            <a:pPr lvl="1" marL="375285" indent="-134620">
              <a:lnSpc>
                <a:spcPct val="100000"/>
              </a:lnSpc>
              <a:spcBef>
                <a:spcPts val="720"/>
              </a:spcBef>
              <a:buSzPct val="92857"/>
              <a:buAutoNum type="arabicPeriod"/>
              <a:tabLst>
                <a:tab pos="375920" algn="l"/>
              </a:tabLst>
            </a:pPr>
            <a:r>
              <a:rPr dirty="0" sz="1400" spc="-10">
                <a:latin typeface="Times New Roman"/>
                <a:cs typeface="Times New Roman"/>
              </a:rPr>
              <a:t>Bagaimana </a:t>
            </a:r>
            <a:r>
              <a:rPr dirty="0" sz="1400" spc="-5">
                <a:latin typeface="Times New Roman"/>
                <a:cs typeface="Times New Roman"/>
              </a:rPr>
              <a:t>mengulang instruksi yang memiliki beberapa lokasi yang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berbeda?</a:t>
            </a:r>
            <a:endParaRPr sz="1400">
              <a:latin typeface="Times New Roman"/>
              <a:cs typeface="Times New Roman"/>
            </a:endParaRPr>
          </a:p>
          <a:p>
            <a:pPr lvl="2" marL="698500" indent="-229235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698500" algn="l"/>
                <a:tab pos="699135" algn="l"/>
              </a:tabLst>
            </a:pPr>
            <a:r>
              <a:rPr dirty="0" sz="1400" spc="-5">
                <a:latin typeface="Times New Roman"/>
                <a:cs typeface="Times New Roman"/>
              </a:rPr>
              <a:t>Solusi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lvl="3" marL="1155700" marR="12700" indent="-457200">
              <a:lnSpc>
                <a:spcPct val="142900"/>
              </a:lnSpc>
              <a:spcBef>
                <a:spcPts val="25"/>
              </a:spcBef>
              <a:buFont typeface="Wingdings"/>
              <a:buChar char=""/>
              <a:tabLst>
                <a:tab pos="1155700" algn="l"/>
                <a:tab pos="1156335" algn="l"/>
              </a:tabLst>
            </a:pPr>
            <a:r>
              <a:rPr dirty="0" sz="1400" spc="-5">
                <a:latin typeface="Times New Roman"/>
                <a:cs typeface="Times New Roman"/>
              </a:rPr>
              <a:t>Komputasi </a:t>
            </a:r>
            <a:r>
              <a:rPr dirty="0" sz="1400" i="1">
                <a:latin typeface="Times New Roman"/>
                <a:cs typeface="Times New Roman"/>
              </a:rPr>
              <a:t>microcode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berusaha </a:t>
            </a:r>
            <a:r>
              <a:rPr dirty="0" sz="1400" spc="-10">
                <a:latin typeface="Times New Roman"/>
                <a:cs typeface="Times New Roman"/>
              </a:rPr>
              <a:t>untuk mengakses </a:t>
            </a:r>
            <a:r>
              <a:rPr dirty="0" sz="1400" spc="-5">
                <a:latin typeface="Times New Roman"/>
                <a:cs typeface="Times New Roman"/>
              </a:rPr>
              <a:t>kedua </a:t>
            </a:r>
            <a:r>
              <a:rPr dirty="0" sz="1400" spc="-10">
                <a:latin typeface="Times New Roman"/>
                <a:cs typeface="Times New Roman"/>
              </a:rPr>
              <a:t>ujung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blok, </a:t>
            </a:r>
            <a:r>
              <a:rPr dirty="0" sz="1400">
                <a:latin typeface="Times New Roman"/>
                <a:cs typeface="Times New Roman"/>
              </a:rPr>
              <a:t>agar 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ada modifikasi </a:t>
            </a:r>
            <a:r>
              <a:rPr dirty="0" sz="1400" spc="-5" i="1">
                <a:latin typeface="Times New Roman"/>
                <a:cs typeface="Times New Roman"/>
              </a:rPr>
              <a:t>page </a:t>
            </a:r>
            <a:r>
              <a:rPr dirty="0" sz="1400" spc="-5">
                <a:latin typeface="Times New Roman"/>
                <a:cs typeface="Times New Roman"/>
              </a:rPr>
              <a:t>yang sempat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terjadi.</a:t>
            </a:r>
            <a:endParaRPr sz="1400">
              <a:latin typeface="Times New Roman"/>
              <a:cs typeface="Times New Roman"/>
            </a:endParaRPr>
          </a:p>
          <a:p>
            <a:pPr lvl="3" marL="1155700" marR="5715" indent="-457200">
              <a:lnSpc>
                <a:spcPct val="142900"/>
              </a:lnSpc>
              <a:spcBef>
                <a:spcPts val="25"/>
              </a:spcBef>
              <a:buFont typeface="Wingdings"/>
              <a:buChar char=""/>
              <a:tabLst>
                <a:tab pos="1155700" algn="l"/>
                <a:tab pos="1156335" algn="l"/>
              </a:tabLst>
            </a:pPr>
            <a:r>
              <a:rPr dirty="0" sz="1400" spc="-5">
                <a:latin typeface="Times New Roman"/>
                <a:cs typeface="Times New Roman"/>
              </a:rPr>
              <a:t>Memanfaatkan register sementara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temporary </a:t>
            </a:r>
            <a:r>
              <a:rPr dirty="0" sz="1400" spc="-5" i="1">
                <a:latin typeface="Times New Roman"/>
                <a:cs typeface="Times New Roman"/>
              </a:rPr>
              <a:t>register </a:t>
            </a:r>
            <a:r>
              <a:rPr dirty="0" sz="1400" spc="-5">
                <a:latin typeface="Times New Roman"/>
                <a:cs typeface="Times New Roman"/>
              </a:rPr>
              <a:t>)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menyimpan nilai yang  </a:t>
            </a:r>
            <a:r>
              <a:rPr dirty="0" sz="1400" spc="-10">
                <a:latin typeface="Times New Roman"/>
                <a:cs typeface="Times New Roman"/>
              </a:rPr>
              <a:t>sempat </a:t>
            </a:r>
            <a:r>
              <a:rPr dirty="0" sz="1400" spc="-5">
                <a:latin typeface="Times New Roman"/>
                <a:cs typeface="Times New Roman"/>
              </a:rPr>
              <a:t>tertimpa/termodifikasi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nilai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lain.</a:t>
            </a:r>
            <a:endParaRPr sz="14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buFont typeface="Wingdings"/>
              <a:buChar char=""/>
            </a:pPr>
            <a:endParaRPr sz="15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250">
              <a:latin typeface="Times New Roman"/>
              <a:cs typeface="Times New Roman"/>
            </a:endParaRPr>
          </a:p>
          <a:p>
            <a:pPr lvl="1" marL="375285" indent="-134620">
              <a:lnSpc>
                <a:spcPct val="100000"/>
              </a:lnSpc>
              <a:buSzPct val="92857"/>
              <a:buAutoNum type="arabicPeriod"/>
              <a:tabLst>
                <a:tab pos="375920" algn="l"/>
                <a:tab pos="1376680" algn="l"/>
                <a:tab pos="2570480" algn="l"/>
                <a:tab pos="3293110" algn="l"/>
                <a:tab pos="4497705" algn="l"/>
                <a:tab pos="5977890" algn="l"/>
                <a:tab pos="6619240" algn="l"/>
              </a:tabLst>
            </a:pPr>
            <a:r>
              <a:rPr dirty="0" sz="1400" spc="-30">
                <a:latin typeface="Times New Roman"/>
                <a:cs typeface="Times New Roman"/>
              </a:rPr>
              <a:t>B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g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i</a:t>
            </a:r>
            <a:r>
              <a:rPr dirty="0" sz="1400" spc="-45">
                <a:latin typeface="Times New Roman"/>
                <a:cs typeface="Times New Roman"/>
              </a:rPr>
              <a:t>m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n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 spc="-30">
                <a:latin typeface="Times New Roman"/>
                <a:cs typeface="Times New Roman"/>
              </a:rPr>
              <a:t>g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l</a:t>
            </a:r>
            <a:r>
              <a:rPr dirty="0" sz="1400" spc="45">
                <a:latin typeface="Times New Roman"/>
                <a:cs typeface="Times New Roman"/>
              </a:rPr>
              <a:t>a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-5">
                <a:latin typeface="Times New Roman"/>
                <a:cs typeface="Times New Roman"/>
              </a:rPr>
              <a:t>at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d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 spc="-30">
                <a:latin typeface="Times New Roman"/>
                <a:cs typeface="Times New Roman"/>
              </a:rPr>
              <a:t>g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nggunak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i="1">
                <a:latin typeface="Times New Roman"/>
                <a:cs typeface="Times New Roman"/>
              </a:rPr>
              <a:t>s</a:t>
            </a:r>
            <a:r>
              <a:rPr dirty="0" sz="1400" spc="-5" i="1">
                <a:latin typeface="Times New Roman"/>
                <a:cs typeface="Times New Roman"/>
              </a:rPr>
              <a:t>pecia</a:t>
            </a:r>
            <a:r>
              <a:rPr dirty="0" sz="1400" spc="15" i="1">
                <a:latin typeface="Times New Roman"/>
                <a:cs typeface="Times New Roman"/>
              </a:rPr>
              <a:t>l</a:t>
            </a:r>
            <a:r>
              <a:rPr dirty="0" sz="1400" spc="-15" i="1">
                <a:latin typeface="Times New Roman"/>
                <a:cs typeface="Times New Roman"/>
              </a:rPr>
              <a:t>-</a:t>
            </a:r>
            <a:r>
              <a:rPr dirty="0" sz="1400" spc="-5" i="1">
                <a:latin typeface="Times New Roman"/>
                <a:cs typeface="Times New Roman"/>
              </a:rPr>
              <a:t>add</a:t>
            </a:r>
            <a:r>
              <a:rPr dirty="0" sz="1400" i="1">
                <a:latin typeface="Times New Roman"/>
                <a:cs typeface="Times New Roman"/>
              </a:rPr>
              <a:t>r</a:t>
            </a:r>
            <a:r>
              <a:rPr dirty="0" sz="1400" spc="-5" i="1">
                <a:latin typeface="Times New Roman"/>
                <a:cs typeface="Times New Roman"/>
              </a:rPr>
              <a:t>e</a:t>
            </a:r>
            <a:r>
              <a:rPr dirty="0" sz="1400" i="1">
                <a:latin typeface="Times New Roman"/>
                <a:cs typeface="Times New Roman"/>
              </a:rPr>
              <a:t>s</a:t>
            </a:r>
            <a:r>
              <a:rPr dirty="0" sz="1400" spc="-5" i="1">
                <a:latin typeface="Times New Roman"/>
                <a:cs typeface="Times New Roman"/>
              </a:rPr>
              <a:t>ing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5" i="1">
                <a:latin typeface="Times New Roman"/>
                <a:cs typeface="Times New Roman"/>
              </a:rPr>
              <a:t>mod</a:t>
            </a:r>
            <a:r>
              <a:rPr dirty="0" sz="1400" spc="10" i="1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,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te</a:t>
            </a:r>
            <a:r>
              <a:rPr dirty="0" sz="1400" spc="10">
                <a:latin typeface="Times New Roman"/>
                <a:cs typeface="Times New Roman"/>
              </a:rPr>
              <a:t>r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25">
                <a:latin typeface="Times New Roman"/>
                <a:cs typeface="Times New Roman"/>
              </a:rPr>
              <a:t>s</a:t>
            </a:r>
            <a:r>
              <a:rPr dirty="0" sz="1400" spc="-30">
                <a:latin typeface="Times New Roman"/>
                <a:cs typeface="Times New Roman"/>
              </a:rPr>
              <a:t>u</a:t>
            </a:r>
            <a:r>
              <a:rPr dirty="0" sz="1400" spc="-5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720"/>
              </a:spcBef>
            </a:pPr>
            <a:r>
              <a:rPr dirty="0" sz="1400" spc="-5" i="1">
                <a:latin typeface="Times New Roman"/>
                <a:cs typeface="Times New Roman"/>
              </a:rPr>
              <a:t>autoincrement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 i="1">
                <a:latin typeface="Times New Roman"/>
                <a:cs typeface="Times New Roman"/>
              </a:rPr>
              <a:t>autodecrement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mode</a:t>
            </a:r>
            <a:r>
              <a:rPr dirty="0" sz="1400"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  <a:p>
            <a:pPr lvl="2" marL="698500" indent="-229235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698500" algn="l"/>
                <a:tab pos="699135" algn="l"/>
              </a:tabLst>
            </a:pPr>
            <a:r>
              <a:rPr dirty="0" sz="1400" spc="-5">
                <a:latin typeface="Times New Roman"/>
                <a:cs typeface="Times New Roman"/>
              </a:rPr>
              <a:t>Solusi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698500" marR="5080">
              <a:lnSpc>
                <a:spcPts val="2430"/>
              </a:lnSpc>
              <a:spcBef>
                <a:spcPts val="175"/>
              </a:spcBef>
            </a:pPr>
            <a:r>
              <a:rPr dirty="0" sz="1400" spc="-5">
                <a:latin typeface="Times New Roman"/>
                <a:cs typeface="Times New Roman"/>
              </a:rPr>
              <a:t>Menciptakan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 i="1">
                <a:latin typeface="Times New Roman"/>
                <a:cs typeface="Times New Roman"/>
              </a:rPr>
              <a:t>special-status register </a:t>
            </a:r>
            <a:r>
              <a:rPr dirty="0" sz="1400">
                <a:latin typeface="Times New Roman"/>
                <a:cs typeface="Times New Roman"/>
              </a:rPr>
              <a:t>baru </a:t>
            </a:r>
            <a:r>
              <a:rPr dirty="0" sz="1400" spc="-5">
                <a:latin typeface="Times New Roman"/>
                <a:cs typeface="Times New Roman"/>
              </a:rPr>
              <a:t>yang berfungsi menyimpan </a:t>
            </a:r>
            <a:r>
              <a:rPr dirty="0" sz="1400" spc="-10">
                <a:latin typeface="Times New Roman"/>
                <a:cs typeface="Times New Roman"/>
              </a:rPr>
              <a:t>nomor </a:t>
            </a:r>
            <a:r>
              <a:rPr dirty="0" sz="1400" spc="-5">
                <a:latin typeface="Times New Roman"/>
                <a:cs typeface="Times New Roman"/>
              </a:rPr>
              <a:t>register  dan banyak </a:t>
            </a:r>
            <a:r>
              <a:rPr dirty="0" sz="1400">
                <a:latin typeface="Times New Roman"/>
                <a:cs typeface="Times New Roman"/>
              </a:rPr>
              <a:t>perubahan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terjadi </a:t>
            </a:r>
            <a:r>
              <a:rPr dirty="0" sz="1400" spc="-5">
                <a:latin typeface="Times New Roman"/>
                <a:cs typeface="Times New Roman"/>
              </a:rPr>
              <a:t>sepanjang </a:t>
            </a:r>
            <a:r>
              <a:rPr dirty="0" sz="1400">
                <a:latin typeface="Times New Roman"/>
                <a:cs typeface="Times New Roman"/>
              </a:rPr>
              <a:t>eksekusi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instruksi.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82815" cy="340169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420370" indent="-179705">
              <a:lnSpc>
                <a:spcPct val="100000"/>
              </a:lnSpc>
              <a:spcBef>
                <a:spcPts val="844"/>
              </a:spcBef>
              <a:buAutoNum type="arabicPeriod" startAt="3"/>
              <a:tabLst>
                <a:tab pos="421005" algn="l"/>
              </a:tabLst>
            </a:pPr>
            <a:r>
              <a:rPr dirty="0" sz="1400" spc="-10">
                <a:latin typeface="Times New Roman"/>
                <a:cs typeface="Times New Roman"/>
              </a:rPr>
              <a:t>Bagaimana jika </a:t>
            </a:r>
            <a:r>
              <a:rPr dirty="0" sz="1400" spc="-5">
                <a:latin typeface="Times New Roman"/>
                <a:cs typeface="Times New Roman"/>
              </a:rPr>
              <a:t>instruksi yang dieksekusi </a:t>
            </a:r>
            <a:r>
              <a:rPr dirty="0" sz="1400">
                <a:latin typeface="Times New Roman"/>
                <a:cs typeface="Times New Roman"/>
              </a:rPr>
              <a:t>panjang </a:t>
            </a:r>
            <a:r>
              <a:rPr dirty="0" sz="1400" spc="-5">
                <a:latin typeface="Times New Roman"/>
                <a:cs typeface="Times New Roman"/>
              </a:rPr>
              <a:t>(contoh: </a:t>
            </a:r>
            <a:r>
              <a:rPr dirty="0" sz="1400" spc="-5" i="1">
                <a:latin typeface="Times New Roman"/>
                <a:cs typeface="Times New Roman"/>
              </a:rPr>
              <a:t>block move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750"/>
              </a:spcBef>
              <a:buFont typeface="Wingdings"/>
              <a:buChar char=""/>
              <a:tabLst>
                <a:tab pos="698500" algn="l"/>
                <a:tab pos="699135" algn="l"/>
              </a:tabLst>
            </a:pPr>
            <a:r>
              <a:rPr dirty="0" sz="1400" spc="-5">
                <a:latin typeface="Times New Roman"/>
                <a:cs typeface="Times New Roman"/>
              </a:rPr>
              <a:t>Solusi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698500" marR="5080">
              <a:lnSpc>
                <a:spcPts val="2430"/>
              </a:lnSpc>
              <a:spcBef>
                <a:spcPts val="175"/>
              </a:spcBef>
            </a:pPr>
            <a:r>
              <a:rPr dirty="0" sz="1400" spc="-10">
                <a:latin typeface="Times New Roman"/>
                <a:cs typeface="Times New Roman"/>
              </a:rPr>
              <a:t>Mengeset </a:t>
            </a:r>
            <a:r>
              <a:rPr dirty="0" sz="1400">
                <a:latin typeface="Times New Roman"/>
                <a:cs typeface="Times New Roman"/>
              </a:rPr>
              <a:t>bit </a:t>
            </a:r>
            <a:r>
              <a:rPr dirty="0" sz="1400" spc="-15">
                <a:latin typeface="Times New Roman"/>
                <a:cs typeface="Times New Roman"/>
              </a:rPr>
              <a:t>FPD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first phase </a:t>
            </a:r>
            <a:r>
              <a:rPr dirty="0" sz="1400" i="1">
                <a:latin typeface="Times New Roman"/>
                <a:cs typeface="Times New Roman"/>
              </a:rPr>
              <a:t>done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 spc="-5">
                <a:latin typeface="Times New Roman"/>
                <a:cs typeface="Times New Roman"/>
              </a:rPr>
              <a:t>sehingga </a:t>
            </a:r>
            <a:r>
              <a:rPr dirty="0" sz="1400" spc="-5" i="1">
                <a:latin typeface="Times New Roman"/>
                <a:cs typeface="Times New Roman"/>
              </a:rPr>
              <a:t>restart instruction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>
                <a:latin typeface="Times New Roman"/>
                <a:cs typeface="Times New Roman"/>
              </a:rPr>
              <a:t>akan dimulai dari  </a:t>
            </a:r>
            <a:r>
              <a:rPr dirty="0" sz="1400" spc="-5">
                <a:latin typeface="Times New Roman"/>
                <a:cs typeface="Times New Roman"/>
              </a:rPr>
              <a:t>awal program, </a:t>
            </a:r>
            <a:r>
              <a:rPr dirty="0" sz="1400" spc="-10">
                <a:latin typeface="Times New Roman"/>
                <a:cs typeface="Times New Roman"/>
              </a:rPr>
              <a:t>melainkan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tempat </a:t>
            </a:r>
            <a:r>
              <a:rPr dirty="0" sz="1400">
                <a:latin typeface="Times New Roman"/>
                <a:cs typeface="Times New Roman"/>
              </a:rPr>
              <a:t>program </a:t>
            </a:r>
            <a:r>
              <a:rPr dirty="0" sz="1400" spc="-5">
                <a:latin typeface="Times New Roman"/>
                <a:cs typeface="Times New Roman"/>
              </a:rPr>
              <a:t>terakhir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dieksekusi.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Persyaratan Perangkat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Keras</a:t>
            </a:r>
            <a:endParaRPr sz="1400">
              <a:latin typeface="Times New Roman"/>
              <a:cs typeface="Times New Roman"/>
            </a:endParaRPr>
          </a:p>
          <a:p>
            <a:pPr marL="241300" marR="7620">
              <a:lnSpc>
                <a:spcPct val="142900"/>
              </a:lnSpc>
            </a:pPr>
            <a:r>
              <a:rPr dirty="0" sz="1400" spc="-5">
                <a:latin typeface="Times New Roman"/>
                <a:cs typeface="Times New Roman"/>
              </a:rPr>
              <a:t>Pemberian </a:t>
            </a:r>
            <a:r>
              <a:rPr dirty="0" sz="1400" spc="-10">
                <a:latin typeface="Times New Roman"/>
                <a:cs typeface="Times New Roman"/>
              </a:rPr>
              <a:t>nomor halaman </a:t>
            </a:r>
            <a:r>
              <a:rPr dirty="0" sz="1400" spc="-5">
                <a:latin typeface="Times New Roman"/>
                <a:cs typeface="Times New Roman"/>
              </a:rPr>
              <a:t>melibatkan </a:t>
            </a:r>
            <a:r>
              <a:rPr dirty="0" sz="1400">
                <a:latin typeface="Times New Roman"/>
                <a:cs typeface="Times New Roman"/>
              </a:rPr>
              <a:t>dukungan </a:t>
            </a:r>
            <a:r>
              <a:rPr dirty="0" sz="1400" spc="-5">
                <a:latin typeface="Times New Roman"/>
                <a:cs typeface="Times New Roman"/>
              </a:rPr>
              <a:t>perangkat keras, </a:t>
            </a:r>
            <a:r>
              <a:rPr dirty="0" sz="1400" spc="-10">
                <a:latin typeface="Times New Roman"/>
                <a:cs typeface="Times New Roman"/>
              </a:rPr>
              <a:t>sehingga </a:t>
            </a:r>
            <a:r>
              <a:rPr dirty="0" sz="1400" spc="-5">
                <a:latin typeface="Times New Roman"/>
                <a:cs typeface="Times New Roman"/>
              </a:rPr>
              <a:t>ada persyaratan  perangkat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keras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harus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dipenuhi.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Perangkat-perangkat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keras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tersebut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sama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dengan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 i="1">
                <a:latin typeface="Times New Roman"/>
                <a:cs typeface="Times New Roman"/>
              </a:rPr>
              <a:t>paging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 i="1">
                <a:latin typeface="Times New Roman"/>
                <a:cs typeface="Times New Roman"/>
              </a:rPr>
              <a:t>swapping</a:t>
            </a:r>
            <a:r>
              <a:rPr dirty="0" sz="1400" spc="-5">
                <a:latin typeface="Times New Roman"/>
                <a:cs typeface="Times New Roman"/>
              </a:rPr>
              <a:t>,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yaitu:</a:t>
            </a:r>
            <a:endParaRPr sz="1400">
              <a:latin typeface="Times New Roman"/>
              <a:cs typeface="Times New Roman"/>
            </a:endParaRPr>
          </a:p>
          <a:p>
            <a:pPr lvl="1" marL="350520" indent="-109855">
              <a:lnSpc>
                <a:spcPct val="100000"/>
              </a:lnSpc>
              <a:spcBef>
                <a:spcPts val="745"/>
              </a:spcBef>
              <a:buFont typeface="Times New Roman"/>
              <a:buChar char="•"/>
              <a:tabLst>
                <a:tab pos="351155" algn="l"/>
              </a:tabLst>
            </a:pPr>
            <a:r>
              <a:rPr dirty="0" sz="1400" spc="-10" i="1">
                <a:latin typeface="Times New Roman"/>
                <a:cs typeface="Times New Roman"/>
              </a:rPr>
              <a:t>Page-table</a:t>
            </a:r>
            <a:r>
              <a:rPr dirty="0" sz="1400" spc="-10">
                <a:latin typeface="Times New Roman"/>
                <a:cs typeface="Times New Roman"/>
              </a:rPr>
              <a:t>, </a:t>
            </a:r>
            <a:r>
              <a:rPr dirty="0" sz="1400" spc="-5">
                <a:latin typeface="Times New Roman"/>
                <a:cs typeface="Times New Roman"/>
              </a:rPr>
              <a:t>menandai </a:t>
            </a:r>
            <a:r>
              <a:rPr dirty="0" sz="1400" spc="-10">
                <a:latin typeface="Times New Roman"/>
                <a:cs typeface="Times New Roman"/>
              </a:rPr>
              <a:t>bit valid-tidak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valid.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25"/>
              </a:spcBef>
              <a:buFont typeface="Times New Roman"/>
              <a:buChar char="•"/>
              <a:tabLst>
                <a:tab pos="347980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Secondary </a:t>
            </a:r>
            <a:r>
              <a:rPr dirty="0" sz="1400" i="1">
                <a:latin typeface="Times New Roman"/>
                <a:cs typeface="Times New Roman"/>
              </a:rPr>
              <a:t>memory</a:t>
            </a:r>
            <a:r>
              <a:rPr dirty="0" sz="1400">
                <a:latin typeface="Times New Roman"/>
                <a:cs typeface="Times New Roman"/>
              </a:rPr>
              <a:t>, </a:t>
            </a:r>
            <a:r>
              <a:rPr dirty="0" sz="1400" spc="-15">
                <a:latin typeface="Times New Roman"/>
                <a:cs typeface="Times New Roman"/>
              </a:rPr>
              <a:t>tempat </a:t>
            </a:r>
            <a:r>
              <a:rPr dirty="0" sz="1400" spc="-5">
                <a:latin typeface="Times New Roman"/>
                <a:cs typeface="Times New Roman"/>
              </a:rPr>
              <a:t>menyimpan </a:t>
            </a:r>
            <a:r>
              <a:rPr dirty="0" sz="1400" i="1">
                <a:latin typeface="Times New Roman"/>
                <a:cs typeface="Times New Roman"/>
              </a:rPr>
              <a:t>page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utama.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39420">
              <a:lnSpc>
                <a:spcPct val="100000"/>
              </a:lnSpc>
              <a:spcBef>
                <a:spcPts val="105"/>
              </a:spcBef>
            </a:pPr>
            <a:r>
              <a:rPr dirty="0"/>
              <a:t>Pemindahan</a:t>
            </a:r>
            <a:r>
              <a:rPr dirty="0" spc="-105"/>
              <a:t> </a:t>
            </a:r>
            <a:r>
              <a:rPr dirty="0"/>
              <a:t>Halaman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28" y="1565833"/>
            <a:ext cx="7513955" cy="40106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3700"/>
              </a:lnSpc>
              <a:spcBef>
                <a:spcPts val="85"/>
              </a:spcBef>
            </a:pP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dasarnya, kesalahan halaman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page </a:t>
            </a:r>
            <a:r>
              <a:rPr dirty="0" sz="1400" spc="-5" i="1">
                <a:latin typeface="Times New Roman"/>
                <a:cs typeface="Times New Roman"/>
              </a:rPr>
              <a:t>fault</a:t>
            </a:r>
            <a:r>
              <a:rPr dirty="0" sz="1400" spc="-5">
                <a:latin typeface="Times New Roman"/>
                <a:cs typeface="Times New Roman"/>
              </a:rPr>
              <a:t>) </a:t>
            </a:r>
            <a:r>
              <a:rPr dirty="0" sz="1400">
                <a:latin typeface="Times New Roman"/>
                <a:cs typeface="Times New Roman"/>
              </a:rPr>
              <a:t>sudah </a:t>
            </a:r>
            <a:r>
              <a:rPr dirty="0" sz="1400" spc="-5">
                <a:latin typeface="Times New Roman"/>
                <a:cs typeface="Times New Roman"/>
              </a:rPr>
              <a:t>tidak lagi menjadi masalah </a:t>
            </a:r>
            <a:r>
              <a:rPr dirty="0" sz="1400">
                <a:latin typeface="Times New Roman"/>
                <a:cs typeface="Times New Roman"/>
              </a:rPr>
              <a:t>yang </a:t>
            </a:r>
            <a:r>
              <a:rPr dirty="0" sz="1400" spc="-5">
                <a:latin typeface="Times New Roman"/>
                <a:cs typeface="Times New Roman"/>
              </a:rPr>
              <a:t>terlalu dianggap  </a:t>
            </a:r>
            <a:r>
              <a:rPr dirty="0" sz="1400" spc="-10">
                <a:latin typeface="Times New Roman"/>
                <a:cs typeface="Times New Roman"/>
              </a:rPr>
              <a:t>serius. </a:t>
            </a:r>
            <a:r>
              <a:rPr dirty="0" sz="1400" spc="-5">
                <a:latin typeface="Times New Roman"/>
                <a:cs typeface="Times New Roman"/>
              </a:rPr>
              <a:t>Hal ini disebabkan karena masing-masing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pasti </a:t>
            </a:r>
            <a:r>
              <a:rPr dirty="0" sz="1400" spc="5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mengalami </a:t>
            </a:r>
            <a:r>
              <a:rPr dirty="0" sz="1400" spc="-5">
                <a:latin typeface="Times New Roman"/>
                <a:cs typeface="Times New Roman"/>
              </a:rPr>
              <a:t>paling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5">
                <a:latin typeface="Times New Roman"/>
                <a:cs typeface="Times New Roman"/>
              </a:rPr>
              <a:t>kali  </a:t>
            </a:r>
            <a:r>
              <a:rPr dirty="0" sz="1400" spc="-5">
                <a:latin typeface="Times New Roman"/>
                <a:cs typeface="Times New Roman"/>
              </a:rPr>
              <a:t>kesalahan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pemberian </a:t>
            </a:r>
            <a:r>
              <a:rPr dirty="0" sz="1400" spc="-10">
                <a:latin typeface="Times New Roman"/>
                <a:cs typeface="Times New Roman"/>
              </a:rPr>
              <a:t>halaman, </a:t>
            </a:r>
            <a:r>
              <a:rPr dirty="0" sz="1400" spc="-5">
                <a:latin typeface="Times New Roman"/>
                <a:cs typeface="Times New Roman"/>
              </a:rPr>
              <a:t>yakni ketika halaman ini ditunjuk </a:t>
            </a:r>
            <a:r>
              <a:rPr dirty="0" sz="1400" spc="-10">
                <a:latin typeface="Times New Roman"/>
                <a:cs typeface="Times New Roman"/>
              </a:rPr>
              <a:t>untuk pertama </a:t>
            </a:r>
            <a:r>
              <a:rPr dirty="0" sz="1400" spc="-5">
                <a:latin typeface="Times New Roman"/>
                <a:cs typeface="Times New Roman"/>
              </a:rPr>
              <a:t>kalinya.  Representasi seperti ini sebenarnya tidaklah terlalu akurat. Berdasarkan pertimbangan tersebut,  </a:t>
            </a:r>
            <a:r>
              <a:rPr dirty="0" sz="1400" spc="-10">
                <a:latin typeface="Times New Roman"/>
                <a:cs typeface="Times New Roman"/>
              </a:rPr>
              <a:t>sebenarnya </a:t>
            </a:r>
            <a:r>
              <a:rPr dirty="0" sz="1400" spc="-5">
                <a:latin typeface="Times New Roman"/>
                <a:cs typeface="Times New Roman"/>
              </a:rPr>
              <a:t>proses-proses yang memiliki 10 halaman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menggunakan setengah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>
                <a:latin typeface="Times New Roman"/>
                <a:cs typeface="Times New Roman"/>
              </a:rPr>
              <a:t>jumlah  </a:t>
            </a:r>
            <a:r>
              <a:rPr dirty="0" sz="1400" spc="-5">
                <a:latin typeface="Times New Roman"/>
                <a:cs typeface="Times New Roman"/>
              </a:rPr>
              <a:t>seluruh halaman yang dimilikinya. Kemudian </a:t>
            </a:r>
            <a:r>
              <a:rPr dirty="0" sz="1400" spc="-5" i="1">
                <a:latin typeface="Times New Roman"/>
                <a:cs typeface="Times New Roman"/>
              </a:rPr>
              <a:t>demand paging </a:t>
            </a:r>
            <a:r>
              <a:rPr dirty="0" sz="1400" spc="-5">
                <a:latin typeface="Times New Roman"/>
                <a:cs typeface="Times New Roman"/>
              </a:rPr>
              <a:t>akan menyimpan I/O yang dibutuhkan 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mengisi 5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belum </a:t>
            </a:r>
            <a:r>
              <a:rPr dirty="0" sz="1400" spc="-5">
                <a:latin typeface="Times New Roman"/>
                <a:cs typeface="Times New Roman"/>
              </a:rPr>
              <a:t>pernah digunakan. Kita </a:t>
            </a:r>
            <a:r>
              <a:rPr dirty="0" sz="1400" spc="-10">
                <a:latin typeface="Times New Roman"/>
                <a:cs typeface="Times New Roman"/>
              </a:rPr>
              <a:t>juga </a:t>
            </a:r>
            <a:r>
              <a:rPr dirty="0" sz="1400" spc="-5">
                <a:latin typeface="Times New Roman"/>
                <a:cs typeface="Times New Roman"/>
              </a:rPr>
              <a:t>dapat meningkatkan derajat  </a:t>
            </a:r>
            <a:r>
              <a:rPr dirty="0" sz="1400" spc="-5" i="1">
                <a:latin typeface="Times New Roman"/>
                <a:cs typeface="Times New Roman"/>
              </a:rPr>
              <a:t>multiprogramming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menjalankan banyak proses </a:t>
            </a:r>
            <a:r>
              <a:rPr dirty="0" sz="1400" spc="-10">
                <a:latin typeface="Times New Roman"/>
                <a:cs typeface="Times New Roman"/>
              </a:rPr>
              <a:t>sebanyak </a:t>
            </a:r>
            <a:r>
              <a:rPr dirty="0" sz="1400" spc="-5">
                <a:latin typeface="Times New Roman"/>
                <a:cs typeface="Times New Roman"/>
              </a:rPr>
              <a:t>2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kali.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900"/>
              </a:lnSpc>
            </a:pP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kita meningkatkan derajat </a:t>
            </a:r>
            <a:r>
              <a:rPr dirty="0" sz="1400" spc="-5" i="1">
                <a:latin typeface="Times New Roman"/>
                <a:cs typeface="Times New Roman"/>
              </a:rPr>
              <a:t>multiprogramming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 spc="-10">
                <a:latin typeface="Times New Roman"/>
                <a:cs typeface="Times New Roman"/>
              </a:rPr>
              <a:t>itu </a:t>
            </a:r>
            <a:r>
              <a:rPr dirty="0" sz="1400" spc="-15">
                <a:latin typeface="Times New Roman"/>
                <a:cs typeface="Times New Roman"/>
              </a:rPr>
              <a:t>sama </a:t>
            </a:r>
            <a:r>
              <a:rPr dirty="0" sz="1400" spc="-5">
                <a:latin typeface="Times New Roman"/>
                <a:cs typeface="Times New Roman"/>
              </a:rPr>
              <a:t>artinya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melakukan </a:t>
            </a:r>
            <a:r>
              <a:rPr dirty="0" sz="1400" spc="-5" i="1">
                <a:latin typeface="Times New Roman"/>
                <a:cs typeface="Times New Roman"/>
              </a:rPr>
              <a:t>over-allocating  </a:t>
            </a:r>
            <a:r>
              <a:rPr dirty="0" sz="1400" spc="-5">
                <a:latin typeface="Times New Roman"/>
                <a:cs typeface="Times New Roman"/>
              </a:rPr>
              <a:t>terhadap </a:t>
            </a:r>
            <a:r>
              <a:rPr dirty="0" sz="1400" spc="-10">
                <a:latin typeface="Times New Roman"/>
                <a:cs typeface="Times New Roman"/>
              </a:rPr>
              <a:t>memori. Jika kita </a:t>
            </a:r>
            <a:r>
              <a:rPr dirty="0" sz="1400" spc="-5">
                <a:latin typeface="Times New Roman"/>
                <a:cs typeface="Times New Roman"/>
              </a:rPr>
              <a:t>menjalankan 6 proses, </a:t>
            </a:r>
            <a:r>
              <a:rPr dirty="0" sz="1400" spc="-10">
                <a:latin typeface="Times New Roman"/>
                <a:cs typeface="Times New Roman"/>
              </a:rPr>
              <a:t>dengan </a:t>
            </a:r>
            <a:r>
              <a:rPr dirty="0" sz="1400">
                <a:latin typeface="Times New Roman"/>
                <a:cs typeface="Times New Roman"/>
              </a:rPr>
              <a:t>masing-masing </a:t>
            </a:r>
            <a:r>
              <a:rPr dirty="0" sz="1400" spc="-5">
                <a:latin typeface="Times New Roman"/>
                <a:cs typeface="Times New Roman"/>
              </a:rPr>
              <a:t>mendapatkan 10 </a:t>
            </a:r>
            <a:r>
              <a:rPr dirty="0" sz="1400" spc="-10">
                <a:latin typeface="Times New Roman"/>
                <a:cs typeface="Times New Roman"/>
              </a:rPr>
              <a:t>halaman,  </a:t>
            </a:r>
            <a:r>
              <a:rPr dirty="0" sz="1400" spc="-5">
                <a:latin typeface="Times New Roman"/>
                <a:cs typeface="Times New Roman"/>
              </a:rPr>
              <a:t>walau </a:t>
            </a:r>
            <a:r>
              <a:rPr dirty="0" sz="1400">
                <a:latin typeface="Times New Roman"/>
                <a:cs typeface="Times New Roman"/>
              </a:rPr>
              <a:t>pun </a:t>
            </a:r>
            <a:r>
              <a:rPr dirty="0" sz="1400" spc="-5">
                <a:latin typeface="Times New Roman"/>
                <a:cs typeface="Times New Roman"/>
              </a:rPr>
              <a:t>sebenarnya yang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5 </a:t>
            </a:r>
            <a:r>
              <a:rPr dirty="0" sz="1400" spc="-10">
                <a:latin typeface="Times New Roman"/>
                <a:cs typeface="Times New Roman"/>
              </a:rPr>
              <a:t>halaman, kita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memiliki utilisasi </a:t>
            </a:r>
            <a:r>
              <a:rPr dirty="0" sz="1400">
                <a:latin typeface="Times New Roman"/>
                <a:cs typeface="Times New Roman"/>
              </a:rPr>
              <a:t>CPU dan  </a:t>
            </a:r>
            <a:r>
              <a:rPr dirty="0" sz="1400" spc="-5" i="1">
                <a:latin typeface="Times New Roman"/>
                <a:cs typeface="Times New Roman"/>
              </a:rPr>
              <a:t>throughput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tinggi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10 </a:t>
            </a:r>
            <a:r>
              <a:rPr dirty="0" sz="1400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masih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kosong.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450" y="773938"/>
            <a:ext cx="1887855" cy="361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SEGMENTASI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7828" y="1297102"/>
            <a:ext cx="7284720" cy="40112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marR="17145" indent="-228600">
              <a:lnSpc>
                <a:spcPct val="143600"/>
              </a:lnSpc>
              <a:spcBef>
                <a:spcPts val="9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Pemisahan </a:t>
            </a:r>
            <a:r>
              <a:rPr dirty="0" sz="1400" spc="-10">
                <a:latin typeface="Times New Roman"/>
                <a:cs typeface="Times New Roman"/>
              </a:rPr>
              <a:t>cara </a:t>
            </a:r>
            <a:r>
              <a:rPr dirty="0" sz="1400" spc="-5">
                <a:latin typeface="Times New Roman"/>
                <a:cs typeface="Times New Roman"/>
              </a:rPr>
              <a:t>pandang pengguna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tentang bagaimana memori dipetakan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keadaan  yang sebenarnya. </a:t>
            </a: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kenyataannya pemetaan tersebut memperbolehkan pemisahan antara  memori </a:t>
            </a:r>
            <a:r>
              <a:rPr dirty="0" sz="1400" spc="-15">
                <a:latin typeface="Times New Roman"/>
                <a:cs typeface="Times New Roman"/>
              </a:rPr>
              <a:t>logis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memori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fisik.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METODA</a:t>
            </a:r>
            <a:r>
              <a:rPr dirty="0" u="heavy" sz="14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DASAR</a:t>
            </a:r>
            <a:endParaRPr sz="14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720"/>
              </a:spcBef>
            </a:pPr>
            <a:r>
              <a:rPr dirty="0" sz="1400" spc="-5">
                <a:latin typeface="Times New Roman"/>
                <a:cs typeface="Times New Roman"/>
              </a:rPr>
              <a:t>Segmentasi adalah sebuah bagian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managemen memori yang </a:t>
            </a:r>
            <a:r>
              <a:rPr dirty="0" sz="1400" spc="-10">
                <a:latin typeface="Times New Roman"/>
                <a:cs typeface="Times New Roman"/>
              </a:rPr>
              <a:t>mengatur </a:t>
            </a:r>
            <a:r>
              <a:rPr dirty="0" sz="1400" spc="-5">
                <a:latin typeface="Times New Roman"/>
                <a:cs typeface="Times New Roman"/>
              </a:rPr>
              <a:t>pengalamatan</a:t>
            </a:r>
            <a:r>
              <a:rPr dirty="0" sz="1400" spc="-16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dari</a:t>
            </a:r>
            <a:endParaRPr sz="1400">
              <a:latin typeface="Times New Roman"/>
              <a:cs typeface="Times New Roman"/>
            </a:endParaRPr>
          </a:p>
          <a:p>
            <a:pPr algn="just" marL="241300" marR="5080">
              <a:lnSpc>
                <a:spcPct val="143600"/>
              </a:lnSpc>
              <a:spcBef>
                <a:spcPts val="10"/>
              </a:spcBef>
            </a:pPr>
            <a:r>
              <a:rPr dirty="0" sz="1400" spc="-5">
                <a:latin typeface="Times New Roman"/>
                <a:cs typeface="Times New Roman"/>
              </a:rPr>
              <a:t>memori yang </a:t>
            </a:r>
            <a:r>
              <a:rPr dirty="0" sz="1400">
                <a:latin typeface="Times New Roman"/>
                <a:cs typeface="Times New Roman"/>
              </a:rPr>
              <a:t>terdiri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segmen-segmen. </a:t>
            </a:r>
            <a:r>
              <a:rPr dirty="0" sz="1400" spc="-5" i="1">
                <a:latin typeface="Times New Roman"/>
                <a:cs typeface="Times New Roman"/>
              </a:rPr>
              <a:t>logical address space </a:t>
            </a:r>
            <a:r>
              <a:rPr dirty="0" sz="1400" spc="-10">
                <a:latin typeface="Times New Roman"/>
                <a:cs typeface="Times New Roman"/>
              </a:rPr>
              <a:t>adalah </a:t>
            </a:r>
            <a:r>
              <a:rPr dirty="0" sz="1400">
                <a:latin typeface="Times New Roman"/>
                <a:cs typeface="Times New Roman"/>
              </a:rPr>
              <a:t>kumpulan dari </a:t>
            </a:r>
            <a:r>
              <a:rPr dirty="0" sz="1400" spc="-5">
                <a:latin typeface="Times New Roman"/>
                <a:cs typeface="Times New Roman"/>
              </a:rPr>
              <a:t>segmen-  segmen yang </a:t>
            </a:r>
            <a:r>
              <a:rPr dirty="0" sz="1400" spc="-15">
                <a:latin typeface="Times New Roman"/>
                <a:cs typeface="Times New Roman"/>
              </a:rPr>
              <a:t>mana </a:t>
            </a:r>
            <a:r>
              <a:rPr dirty="0" sz="1400" spc="-5">
                <a:latin typeface="Times New Roman"/>
                <a:cs typeface="Times New Roman"/>
              </a:rPr>
              <a:t>tiap-tiap </a:t>
            </a:r>
            <a:r>
              <a:rPr dirty="0" sz="1400">
                <a:latin typeface="Times New Roman"/>
                <a:cs typeface="Times New Roman"/>
              </a:rPr>
              <a:t>segmen </a:t>
            </a:r>
            <a:r>
              <a:rPr dirty="0" sz="1400" spc="-5">
                <a:latin typeface="Times New Roman"/>
                <a:cs typeface="Times New Roman"/>
              </a:rPr>
              <a:t>mempunyai </a:t>
            </a:r>
            <a:r>
              <a:rPr dirty="0" sz="1400" spc="-10">
                <a:latin typeface="Times New Roman"/>
                <a:cs typeface="Times New Roman"/>
              </a:rPr>
              <a:t>nama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panjang.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menunjukkan 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>
                <a:latin typeface="Times New Roman"/>
                <a:cs typeface="Times New Roman"/>
              </a:rPr>
              <a:t>dari segmen </a:t>
            </a:r>
            <a:r>
              <a:rPr dirty="0" sz="1400" spc="-5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 i="1">
                <a:latin typeface="Times New Roman"/>
                <a:cs typeface="Times New Roman"/>
              </a:rPr>
              <a:t>offset</a:t>
            </a:r>
            <a:r>
              <a:rPr dirty="0" sz="1400" spc="-5">
                <a:latin typeface="Times New Roman"/>
                <a:cs typeface="Times New Roman"/>
              </a:rPr>
              <a:t>-nya didalam segmen-segmen tersebut. </a:t>
            </a:r>
            <a:r>
              <a:rPr dirty="0" sz="1400">
                <a:latin typeface="Times New Roman"/>
                <a:cs typeface="Times New Roman"/>
              </a:rPr>
              <a:t>pengguna </a:t>
            </a:r>
            <a:r>
              <a:rPr dirty="0" sz="1400" spc="-5">
                <a:latin typeface="Times New Roman"/>
                <a:cs typeface="Times New Roman"/>
              </a:rPr>
              <a:t>kemudian  menentukan pengalamatan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setiap </a:t>
            </a:r>
            <a:r>
              <a:rPr dirty="0" sz="1400">
                <a:latin typeface="Times New Roman"/>
                <a:cs typeface="Times New Roman"/>
              </a:rPr>
              <a:t>segmen </a:t>
            </a:r>
            <a:r>
              <a:rPr dirty="0" sz="1400" spc="-5">
                <a:latin typeface="Times New Roman"/>
                <a:cs typeface="Times New Roman"/>
              </a:rPr>
              <a:t>menjadi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bentuk, </a:t>
            </a:r>
            <a:r>
              <a:rPr dirty="0" sz="1400" spc="-15">
                <a:latin typeface="Times New Roman"/>
                <a:cs typeface="Times New Roman"/>
              </a:rPr>
              <a:t>nama </a:t>
            </a:r>
            <a:r>
              <a:rPr dirty="0" sz="1400">
                <a:latin typeface="Times New Roman"/>
                <a:cs typeface="Times New Roman"/>
              </a:rPr>
              <a:t>segmen dan </a:t>
            </a:r>
            <a:r>
              <a:rPr dirty="0" sz="1400" spc="-5">
                <a:latin typeface="Times New Roman"/>
                <a:cs typeface="Times New Roman"/>
              </a:rPr>
              <a:t>offset </a:t>
            </a:r>
            <a:r>
              <a:rPr dirty="0" sz="1400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segmen tersebut </a:t>
            </a:r>
            <a:r>
              <a:rPr dirty="0" sz="1400">
                <a:latin typeface="Times New Roman"/>
                <a:cs typeface="Times New Roman"/>
              </a:rPr>
              <a:t>(Hal </a:t>
            </a:r>
            <a:r>
              <a:rPr dirty="0" sz="1400" spc="-5">
                <a:latin typeface="Times New Roman"/>
                <a:cs typeface="Times New Roman"/>
              </a:rPr>
              <a:t>ini berbeda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pemberian halaman, </a:t>
            </a: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 spc="-5">
                <a:latin typeface="Times New Roman"/>
                <a:cs typeface="Times New Roman"/>
              </a:rPr>
              <a:t>pengguna hanya  menentukan </a:t>
            </a:r>
            <a:r>
              <a:rPr dirty="0" sz="1400">
                <a:latin typeface="Times New Roman"/>
                <a:cs typeface="Times New Roman"/>
              </a:rPr>
              <a:t>satu buah </a:t>
            </a:r>
            <a:r>
              <a:rPr dirty="0" sz="1400" spc="-5">
                <a:latin typeface="Times New Roman"/>
                <a:cs typeface="Times New Roman"/>
              </a:rPr>
              <a:t>alamat, </a:t>
            </a: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>
                <a:latin typeface="Times New Roman"/>
                <a:cs typeface="Times New Roman"/>
              </a:rPr>
              <a:t>pembagian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menjadi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dilakukan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perangkat  keras, </a:t>
            </a:r>
            <a:r>
              <a:rPr dirty="0" sz="1400" spc="-15">
                <a:latin typeface="Times New Roman"/>
                <a:cs typeface="Times New Roman"/>
              </a:rPr>
              <a:t>semua </a:t>
            </a:r>
            <a:r>
              <a:rPr dirty="0" sz="1400" spc="-5">
                <a:latin typeface="Times New Roman"/>
                <a:cs typeface="Times New Roman"/>
              </a:rPr>
              <a:t>ini tidak dapat dilihat </a:t>
            </a:r>
            <a:r>
              <a:rPr dirty="0" sz="1400">
                <a:latin typeface="Times New Roman"/>
                <a:cs typeface="Times New Roman"/>
              </a:rPr>
              <a:t>oleh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10780" cy="46304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12700" marR="5080">
              <a:lnSpc>
                <a:spcPct val="143700"/>
              </a:lnSpc>
              <a:spcBef>
                <a:spcPts val="115"/>
              </a:spcBef>
            </a:pPr>
            <a:r>
              <a:rPr dirty="0" sz="1400" spc="-5">
                <a:latin typeface="Times New Roman"/>
                <a:cs typeface="Times New Roman"/>
              </a:rPr>
              <a:t>Lebih </a:t>
            </a:r>
            <a:r>
              <a:rPr dirty="0" sz="1400">
                <a:latin typeface="Times New Roman"/>
                <a:cs typeface="Times New Roman"/>
              </a:rPr>
              <a:t>jauh </a:t>
            </a:r>
            <a:r>
              <a:rPr dirty="0" sz="1400" spc="-10">
                <a:latin typeface="Times New Roman"/>
                <a:cs typeface="Times New Roman"/>
              </a:rPr>
              <a:t>lagi, </a:t>
            </a:r>
            <a:r>
              <a:rPr dirty="0" sz="1400" spc="-5">
                <a:latin typeface="Times New Roman"/>
                <a:cs typeface="Times New Roman"/>
              </a:rPr>
              <a:t>kita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mempertimbangkan bahwa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hanya digunakan </a:t>
            </a:r>
            <a:r>
              <a:rPr dirty="0" sz="1400" spc="-10">
                <a:latin typeface="Times New Roman"/>
                <a:cs typeface="Times New Roman"/>
              </a:rPr>
              <a:t>untuk  </a:t>
            </a:r>
            <a:r>
              <a:rPr dirty="0" sz="1400" spc="-5">
                <a:latin typeface="Times New Roman"/>
                <a:cs typeface="Times New Roman"/>
              </a:rPr>
              <a:t>menangani pengalamatan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program. Penyangga </a:t>
            </a:r>
            <a:r>
              <a:rPr dirty="0" sz="1400" spc="-10" i="1">
                <a:latin typeface="Times New Roman"/>
                <a:cs typeface="Times New Roman"/>
              </a:rPr>
              <a:t>(buffer) </a:t>
            </a:r>
            <a:r>
              <a:rPr dirty="0" sz="1400" spc="-10">
                <a:latin typeface="Times New Roman"/>
                <a:cs typeface="Times New Roman"/>
              </a:rPr>
              <a:t>untuk I/O juga </a:t>
            </a:r>
            <a:r>
              <a:rPr dirty="0" sz="1400" spc="-5">
                <a:latin typeface="Times New Roman"/>
                <a:cs typeface="Times New Roman"/>
              </a:rPr>
              <a:t>menggunakan sejumlah  </a:t>
            </a:r>
            <a:r>
              <a:rPr dirty="0" sz="1400" spc="-10">
                <a:latin typeface="Times New Roman"/>
                <a:cs typeface="Times New Roman"/>
              </a:rPr>
              <a:t>memori. </a:t>
            </a:r>
            <a:r>
              <a:rPr dirty="0" sz="1400">
                <a:latin typeface="Times New Roman"/>
                <a:cs typeface="Times New Roman"/>
              </a:rPr>
              <a:t>Penggunaan </a:t>
            </a:r>
            <a:r>
              <a:rPr dirty="0" sz="1400" spc="-5">
                <a:latin typeface="Times New Roman"/>
                <a:cs typeface="Times New Roman"/>
              </a:rPr>
              <a:t>ini dapat meningkatkan pemakaian </a:t>
            </a: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>
                <a:latin typeface="Times New Roman"/>
                <a:cs typeface="Times New Roman"/>
              </a:rPr>
              <a:t>dalam penempatan </a:t>
            </a:r>
            <a:r>
              <a:rPr dirty="0" sz="1400" spc="-5">
                <a:latin typeface="Times New Roman"/>
                <a:cs typeface="Times New Roman"/>
              </a:rPr>
              <a:t>di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Skema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Dasar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sz="2050">
              <a:latin typeface="Times New Roman"/>
              <a:cs typeface="Times New Roman"/>
            </a:endParaRPr>
          </a:p>
          <a:p>
            <a:pPr marL="12700" marR="184785">
              <a:lnSpc>
                <a:spcPct val="143800"/>
              </a:lnSpc>
            </a:pPr>
            <a:r>
              <a:rPr dirty="0" sz="1400" spc="-5">
                <a:latin typeface="Times New Roman"/>
                <a:cs typeface="Times New Roman"/>
              </a:rPr>
              <a:t>Pemindahan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mengambil </a:t>
            </a:r>
            <a:r>
              <a:rPr dirty="0" sz="1400">
                <a:latin typeface="Times New Roman"/>
                <a:cs typeface="Times New Roman"/>
              </a:rPr>
              <a:t>pendekatan </a:t>
            </a:r>
            <a:r>
              <a:rPr dirty="0" sz="1400" spc="-5">
                <a:latin typeface="Times New Roman"/>
                <a:cs typeface="Times New Roman"/>
              </a:rPr>
              <a:t>seperti berikut. </a:t>
            </a:r>
            <a:r>
              <a:rPr dirty="0" sz="1400" spc="-10">
                <a:latin typeface="Times New Roman"/>
                <a:cs typeface="Times New Roman"/>
              </a:rPr>
              <a:t>Jika tidak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kosong, </a:t>
            </a:r>
            <a:r>
              <a:rPr dirty="0" sz="1400" spc="-10">
                <a:latin typeface="Times New Roman"/>
                <a:cs typeface="Times New Roman"/>
              </a:rPr>
              <a:t>kita  </a:t>
            </a:r>
            <a:r>
              <a:rPr dirty="0" sz="1400" spc="-5">
                <a:latin typeface="Times New Roman"/>
                <a:cs typeface="Times New Roman"/>
              </a:rPr>
              <a:t>mencari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tidak sedang </a:t>
            </a:r>
            <a:r>
              <a:rPr dirty="0" sz="1400">
                <a:latin typeface="Times New Roman"/>
                <a:cs typeface="Times New Roman"/>
              </a:rPr>
              <a:t>digunakan dan </a:t>
            </a:r>
            <a:r>
              <a:rPr dirty="0" sz="1400" spc="-5">
                <a:latin typeface="Times New Roman"/>
                <a:cs typeface="Times New Roman"/>
              </a:rPr>
              <a:t>mengosongkannya. Kita dapat mengosongkan sebuah 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dengan menuliskan </a:t>
            </a:r>
            <a:r>
              <a:rPr dirty="0" sz="1400" spc="-10">
                <a:latin typeface="Times New Roman"/>
                <a:cs typeface="Times New Roman"/>
              </a:rPr>
              <a:t>isinya </a:t>
            </a:r>
            <a:r>
              <a:rPr dirty="0" sz="1400" spc="-5">
                <a:latin typeface="Times New Roman"/>
                <a:cs typeface="Times New Roman"/>
              </a:rPr>
              <a:t>ke ruang pertukaran </a:t>
            </a:r>
            <a:r>
              <a:rPr dirty="0" sz="1400" spc="-10" i="1">
                <a:latin typeface="Times New Roman"/>
                <a:cs typeface="Times New Roman"/>
              </a:rPr>
              <a:t>(swap </a:t>
            </a:r>
            <a:r>
              <a:rPr dirty="0" sz="1400" spc="-5" i="1">
                <a:latin typeface="Times New Roman"/>
                <a:cs typeface="Times New Roman"/>
              </a:rPr>
              <a:t>space)</a:t>
            </a:r>
            <a:r>
              <a:rPr dirty="0" sz="1400" spc="-5">
                <a:latin typeface="Times New Roman"/>
                <a:cs typeface="Times New Roman"/>
              </a:rPr>
              <a:t>, dan merubah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(juga  </a:t>
            </a:r>
            <a:r>
              <a:rPr dirty="0" sz="1400" spc="-5">
                <a:latin typeface="Times New Roman"/>
                <a:cs typeface="Times New Roman"/>
              </a:rPr>
              <a:t>tabel-tabel lainnya)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mengindikasikan </a:t>
            </a:r>
            <a:r>
              <a:rPr dirty="0" sz="1400" spc="-10">
                <a:latin typeface="Times New Roman"/>
                <a:cs typeface="Times New Roman"/>
              </a:rPr>
              <a:t>bahwa halaman </a:t>
            </a:r>
            <a:r>
              <a:rPr dirty="0" sz="1400" spc="-5">
                <a:latin typeface="Times New Roman"/>
                <a:cs typeface="Times New Roman"/>
              </a:rPr>
              <a:t>tesebut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lama berada </a:t>
            </a:r>
            <a:r>
              <a:rPr dirty="0" sz="1400" spc="-5">
                <a:latin typeface="Times New Roman"/>
                <a:cs typeface="Times New Roman"/>
              </a:rPr>
              <a:t>di </a:t>
            </a:r>
            <a:r>
              <a:rPr dirty="0" sz="1400" spc="-10">
                <a:latin typeface="Times New Roman"/>
                <a:cs typeface="Times New Roman"/>
              </a:rPr>
              <a:t>memori.  </a:t>
            </a:r>
            <a:r>
              <a:rPr dirty="0" sz="1400" spc="-5">
                <a:latin typeface="Times New Roman"/>
                <a:cs typeface="Times New Roman"/>
              </a:rPr>
              <a:t>Sekarang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dapat menggunakan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kosong sebagai </a:t>
            </a:r>
            <a:r>
              <a:rPr dirty="0" sz="1400" spc="-5">
                <a:latin typeface="Times New Roman"/>
                <a:cs typeface="Times New Roman"/>
              </a:rPr>
              <a:t>penyimpan </a:t>
            </a:r>
            <a:r>
              <a:rPr dirty="0" sz="1400">
                <a:latin typeface="Times New Roman"/>
                <a:cs typeface="Times New Roman"/>
              </a:rPr>
              <a:t>halaman dari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5">
                <a:latin typeface="Times New Roman"/>
                <a:cs typeface="Times New Roman"/>
              </a:rPr>
              <a:t>yang  </a:t>
            </a:r>
            <a:r>
              <a:rPr dirty="0" sz="1400" spc="-10">
                <a:latin typeface="Times New Roman"/>
                <a:cs typeface="Times New Roman"/>
              </a:rPr>
              <a:t>salah. </a:t>
            </a:r>
            <a:r>
              <a:rPr dirty="0" sz="1400" spc="-5">
                <a:latin typeface="Times New Roman"/>
                <a:cs typeface="Times New Roman"/>
              </a:rPr>
              <a:t>Rutinitas pemindahan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halaman:</a:t>
            </a:r>
            <a:endParaRPr sz="1400">
              <a:latin typeface="Times New Roman"/>
              <a:cs typeface="Times New Roman"/>
            </a:endParaRPr>
          </a:p>
          <a:p>
            <a:pPr lvl="1" marL="706755" indent="-1797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707390" algn="l"/>
              </a:tabLst>
            </a:pPr>
            <a:r>
              <a:rPr dirty="0" sz="1400" spc="-5">
                <a:latin typeface="Times New Roman"/>
                <a:cs typeface="Times New Roman"/>
              </a:rPr>
              <a:t>Cari lokasi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diinginkan </a:t>
            </a:r>
            <a:r>
              <a:rPr dirty="0" sz="1400" spc="-5">
                <a:latin typeface="Times New Roman"/>
                <a:cs typeface="Times New Roman"/>
              </a:rPr>
              <a:t>pada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disk</a:t>
            </a:r>
            <a:endParaRPr sz="1400">
              <a:latin typeface="Times New Roman"/>
              <a:cs typeface="Times New Roman"/>
            </a:endParaRPr>
          </a:p>
          <a:p>
            <a:pPr lvl="1" marL="706755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707390" algn="l"/>
              </a:tabLst>
            </a:pPr>
            <a:r>
              <a:rPr dirty="0" sz="1400" spc="-5">
                <a:latin typeface="Times New Roman"/>
                <a:cs typeface="Times New Roman"/>
              </a:rPr>
              <a:t>Cari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kosong:</a:t>
            </a:r>
            <a:endParaRPr sz="1400">
              <a:latin typeface="Times New Roman"/>
              <a:cs typeface="Times New Roman"/>
            </a:endParaRPr>
          </a:p>
          <a:p>
            <a:pPr marL="1097915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a.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10">
                <a:latin typeface="Times New Roman"/>
                <a:cs typeface="Times New Roman"/>
              </a:rPr>
              <a:t>kosong,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gunakan.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12050" cy="4014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 marR="10160" indent="-228600">
              <a:lnSpc>
                <a:spcPct val="144500"/>
              </a:lnSpc>
              <a:spcBef>
                <a:spcPts val="100"/>
              </a:spcBef>
              <a:tabLst>
                <a:tab pos="2616200" algn="l"/>
                <a:tab pos="3841115" algn="l"/>
              </a:tabLst>
            </a:pPr>
            <a:r>
              <a:rPr dirty="0" sz="1400" spc="-5">
                <a:latin typeface="Times New Roman"/>
                <a:cs typeface="Times New Roman"/>
              </a:rPr>
              <a:t>b.  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ada	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310" i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kosong,	gunakan algoritma pemindahan halaman untuk  menyeleksi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akan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digunakan.</a:t>
            </a:r>
            <a:endParaRPr sz="1400">
              <a:latin typeface="Times New Roman"/>
              <a:cs typeface="Times New Roman"/>
            </a:endParaRPr>
          </a:p>
          <a:p>
            <a:pPr marL="1097915">
              <a:lnSpc>
                <a:spcPct val="100000"/>
              </a:lnSpc>
              <a:spcBef>
                <a:spcPts val="720"/>
              </a:spcBef>
            </a:pPr>
            <a:r>
              <a:rPr dirty="0" sz="1400" spc="-5">
                <a:latin typeface="Times New Roman"/>
                <a:cs typeface="Times New Roman"/>
              </a:rPr>
              <a:t>c. </a:t>
            </a:r>
            <a:r>
              <a:rPr dirty="0" sz="1400" spc="-15">
                <a:latin typeface="Times New Roman"/>
                <a:cs typeface="Times New Roman"/>
              </a:rPr>
              <a:t>Tulis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5">
                <a:latin typeface="Times New Roman"/>
                <a:cs typeface="Times New Roman"/>
              </a:rPr>
              <a:t>dipilih ke </a:t>
            </a:r>
            <a:r>
              <a:rPr dirty="0" sz="1400" spc="-10">
                <a:latin typeface="Times New Roman"/>
                <a:cs typeface="Times New Roman"/>
              </a:rPr>
              <a:t>disk, </a:t>
            </a:r>
            <a:r>
              <a:rPr dirty="0" sz="1400" spc="-5">
                <a:latin typeface="Times New Roman"/>
                <a:cs typeface="Times New Roman"/>
              </a:rPr>
              <a:t>ubah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dan tabel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706755" indent="-179705">
              <a:lnSpc>
                <a:spcPct val="100000"/>
              </a:lnSpc>
              <a:buAutoNum type="arabicPeriod" startAt="3"/>
              <a:tabLst>
                <a:tab pos="707390" algn="l"/>
              </a:tabLst>
            </a:pPr>
            <a:r>
              <a:rPr dirty="0" sz="1400" spc="-10">
                <a:latin typeface="Times New Roman"/>
                <a:cs typeface="Times New Roman"/>
              </a:rPr>
              <a:t>Baca 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diinginkan </a:t>
            </a:r>
            <a:r>
              <a:rPr dirty="0" sz="1400" spc="-5">
                <a:latin typeface="Times New Roman"/>
                <a:cs typeface="Times New Roman"/>
              </a:rPr>
              <a:t>kedalam </a:t>
            </a:r>
            <a:r>
              <a:rPr dirty="0" sz="1400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kosong yang </a:t>
            </a:r>
            <a:r>
              <a:rPr dirty="0" sz="1400" spc="-10">
                <a:latin typeface="Times New Roman"/>
                <a:cs typeface="Times New Roman"/>
              </a:rPr>
              <a:t>baru, </a:t>
            </a:r>
            <a:r>
              <a:rPr dirty="0" sz="1400">
                <a:latin typeface="Times New Roman"/>
                <a:cs typeface="Times New Roman"/>
              </a:rPr>
              <a:t>ubah tabel </a:t>
            </a:r>
            <a:r>
              <a:rPr dirty="0" sz="1400" spc="-5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dan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tabel</a:t>
            </a:r>
            <a:endParaRPr sz="1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720"/>
              </a:spcBef>
            </a:pP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07390" indent="-180340">
              <a:lnSpc>
                <a:spcPct val="100000"/>
              </a:lnSpc>
              <a:spcBef>
                <a:spcPts val="750"/>
              </a:spcBef>
              <a:buAutoNum type="arabicPeriod" startAt="4"/>
              <a:tabLst>
                <a:tab pos="708025" algn="l"/>
              </a:tabLst>
            </a:pPr>
            <a:r>
              <a:rPr dirty="0" sz="1400" spc="-5">
                <a:latin typeface="Times New Roman"/>
                <a:cs typeface="Times New Roman"/>
              </a:rPr>
              <a:t>Ulang </a:t>
            </a:r>
            <a:r>
              <a:rPr dirty="0" sz="1400">
                <a:latin typeface="Times New Roman"/>
                <a:cs typeface="Times New Roman"/>
              </a:rPr>
              <a:t>dari awal </a:t>
            </a:r>
            <a:r>
              <a:rPr dirty="0" sz="1400" spc="-5">
                <a:latin typeface="Times New Roman"/>
                <a:cs typeface="Times New Roman"/>
              </a:rPr>
              <a:t>proses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pengguna.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dirty="0" sz="1400" spc="-10">
                <a:latin typeface="Times New Roman"/>
                <a:cs typeface="Times New Roman"/>
              </a:rPr>
              <a:t>Jika tidak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kosong, pentransferan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halaman (satu </a:t>
            </a:r>
            <a:r>
              <a:rPr dirty="0" sz="1400" spc="-10">
                <a:latin typeface="Times New Roman"/>
                <a:cs typeface="Times New Roman"/>
              </a:rPr>
              <a:t>masuk, </a:t>
            </a:r>
            <a:r>
              <a:rPr dirty="0" sz="1400" spc="-5">
                <a:latin typeface="Times New Roman"/>
                <a:cs typeface="Times New Roman"/>
              </a:rPr>
              <a:t>satu keluar) akan dilakukan.  Situasi ini secara </a:t>
            </a:r>
            <a:r>
              <a:rPr dirty="0" sz="1400" spc="-10">
                <a:latin typeface="Times New Roman"/>
                <a:cs typeface="Times New Roman"/>
              </a:rPr>
              <a:t>efektif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menggandakan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pelayanan kesalahan halaman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meningkatkan 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akses </a:t>
            </a:r>
            <a:r>
              <a:rPr dirty="0" sz="1400" spc="-10">
                <a:latin typeface="Times New Roman"/>
                <a:cs typeface="Times New Roman"/>
              </a:rPr>
              <a:t>efektif. Kita </a:t>
            </a:r>
            <a:r>
              <a:rPr dirty="0" sz="1400" spc="-5">
                <a:latin typeface="Times New Roman"/>
                <a:cs typeface="Times New Roman"/>
              </a:rPr>
              <a:t>dapat mengurangi pemborosan ini </a:t>
            </a:r>
            <a:r>
              <a:rPr dirty="0" sz="1400">
                <a:latin typeface="Times New Roman"/>
                <a:cs typeface="Times New Roman"/>
              </a:rPr>
              <a:t>dengan menggunakan </a:t>
            </a:r>
            <a:r>
              <a:rPr dirty="0" sz="1400" spc="-10">
                <a:latin typeface="Times New Roman"/>
                <a:cs typeface="Times New Roman"/>
              </a:rPr>
              <a:t>bit tambahan. </a:t>
            </a:r>
            <a:r>
              <a:rPr dirty="0" sz="1400" spc="-5">
                <a:latin typeface="Times New Roman"/>
                <a:cs typeface="Times New Roman"/>
              </a:rPr>
              <a:t>Masing-  masing halaman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10">
                <a:latin typeface="Times New Roman"/>
                <a:cs typeface="Times New Roman"/>
              </a:rPr>
              <a:t>mungkin </a:t>
            </a:r>
            <a:r>
              <a:rPr dirty="0" sz="1400" spc="-5">
                <a:latin typeface="Times New Roman"/>
                <a:cs typeface="Times New Roman"/>
              </a:rPr>
              <a:t>memiliki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>
                <a:latin typeface="Times New Roman"/>
                <a:cs typeface="Times New Roman"/>
              </a:rPr>
              <a:t>tambahan </a:t>
            </a:r>
            <a:r>
              <a:rPr dirty="0" sz="1400" spc="-5">
                <a:latin typeface="Times New Roman"/>
                <a:cs typeface="Times New Roman"/>
              </a:rPr>
              <a:t>yang diasosiasikan </a:t>
            </a:r>
            <a:r>
              <a:rPr dirty="0" sz="1400">
                <a:latin typeface="Times New Roman"/>
                <a:cs typeface="Times New Roman"/>
              </a:rPr>
              <a:t>didalam </a:t>
            </a:r>
            <a:r>
              <a:rPr dirty="0" sz="1400" spc="-5">
                <a:latin typeface="Times New Roman"/>
                <a:cs typeface="Times New Roman"/>
              </a:rPr>
              <a:t>perangkat  keras.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10145" cy="4322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94615">
              <a:lnSpc>
                <a:spcPct val="143800"/>
              </a:lnSpc>
              <a:spcBef>
                <a:spcPts val="110"/>
              </a:spcBef>
            </a:pPr>
            <a:r>
              <a:rPr dirty="0" sz="1400" spc="-5">
                <a:latin typeface="Times New Roman"/>
                <a:cs typeface="Times New Roman"/>
              </a:rPr>
              <a:t>Pemindahan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merupakan dasar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demand paging</a:t>
            </a:r>
            <a:r>
              <a:rPr dirty="0" sz="1400" spc="-5">
                <a:latin typeface="Times New Roman"/>
                <a:cs typeface="Times New Roman"/>
              </a:rPr>
              <a:t>. Yang menjembatani pemisahan antara  memori </a:t>
            </a:r>
            <a:r>
              <a:rPr dirty="0" sz="1400" spc="-10">
                <a:latin typeface="Times New Roman"/>
                <a:cs typeface="Times New Roman"/>
              </a:rPr>
              <a:t>lojik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fisik. </a:t>
            </a:r>
            <a:r>
              <a:rPr dirty="0" sz="1400" spc="-5">
                <a:latin typeface="Times New Roman"/>
                <a:cs typeface="Times New Roman"/>
              </a:rPr>
              <a:t>Dengan mekanisme seperti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5">
                <a:latin typeface="Times New Roman"/>
                <a:cs typeface="Times New Roman"/>
              </a:rPr>
              <a:t>memori virtual yang </a:t>
            </a:r>
            <a:r>
              <a:rPr dirty="0" sz="1400" spc="-10">
                <a:latin typeface="Times New Roman"/>
                <a:cs typeface="Times New Roman"/>
              </a:rPr>
              <a:t>sangat </a:t>
            </a:r>
            <a:r>
              <a:rPr dirty="0" sz="1400" spc="-5">
                <a:latin typeface="Times New Roman"/>
                <a:cs typeface="Times New Roman"/>
              </a:rPr>
              <a:t>besar dapat  disediakan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 i="1">
                <a:latin typeface="Times New Roman"/>
                <a:cs typeface="Times New Roman"/>
              </a:rPr>
              <a:t>programmer </a:t>
            </a:r>
            <a:r>
              <a:rPr dirty="0" sz="1400" spc="-5">
                <a:latin typeface="Times New Roman"/>
                <a:cs typeface="Times New Roman"/>
              </a:rPr>
              <a:t>dalam </a:t>
            </a:r>
            <a:r>
              <a:rPr dirty="0" sz="1400">
                <a:latin typeface="Times New Roman"/>
                <a:cs typeface="Times New Roman"/>
              </a:rPr>
              <a:t>bentuk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 spc="-15">
                <a:latin typeface="Times New Roman"/>
                <a:cs typeface="Times New Roman"/>
              </a:rPr>
              <a:t>fisik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kecil.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 i="1">
                <a:latin typeface="Times New Roman"/>
                <a:cs typeface="Times New Roman"/>
              </a:rPr>
              <a:t>nondemand paging</a:t>
            </a:r>
            <a:r>
              <a:rPr dirty="0" sz="1400" spc="-5">
                <a:latin typeface="Times New Roman"/>
                <a:cs typeface="Times New Roman"/>
              </a:rPr>
              <a:t>, 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user </a:t>
            </a:r>
            <a:r>
              <a:rPr dirty="0" sz="1400" spc="-5">
                <a:latin typeface="Times New Roman"/>
                <a:cs typeface="Times New Roman"/>
              </a:rPr>
              <a:t>dipetakan kedalam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fisik, jadi 2 set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dapat berbeda. Seluruh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20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masih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10">
                <a:latin typeface="Times New Roman"/>
                <a:cs typeface="Times New Roman"/>
              </a:rPr>
              <a:t>berada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fisik. </a:t>
            </a:r>
            <a:r>
              <a:rPr dirty="0" sz="1400" spc="-5">
                <a:latin typeface="Times New Roman"/>
                <a:cs typeface="Times New Roman"/>
              </a:rPr>
              <a:t>Dengan </a:t>
            </a:r>
            <a:r>
              <a:rPr dirty="0" sz="1400" spc="-5" i="1">
                <a:latin typeface="Times New Roman"/>
                <a:cs typeface="Times New Roman"/>
              </a:rPr>
              <a:t>demand paging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 spc="-10">
                <a:latin typeface="Times New Roman"/>
                <a:cs typeface="Times New Roman"/>
              </a:rPr>
              <a:t>ukuran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ruang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logika  sudah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>
                <a:latin typeface="Times New Roman"/>
                <a:cs typeface="Times New Roman"/>
              </a:rPr>
              <a:t>dibatasi oleh </a:t>
            </a:r>
            <a:r>
              <a:rPr dirty="0" sz="1400" spc="-5">
                <a:latin typeface="Times New Roman"/>
                <a:cs typeface="Times New Roman"/>
              </a:rPr>
              <a:t>memori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fisik.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0160">
              <a:lnSpc>
                <a:spcPct val="144300"/>
              </a:lnSpc>
            </a:pPr>
            <a:r>
              <a:rPr dirty="0" sz="1400" spc="-15">
                <a:latin typeface="Times New Roman"/>
                <a:cs typeface="Times New Roman"/>
              </a:rPr>
              <a:t>Ada </a:t>
            </a:r>
            <a:r>
              <a:rPr dirty="0" sz="1400" spc="-5">
                <a:latin typeface="Times New Roman"/>
                <a:cs typeface="Times New Roman"/>
              </a:rPr>
              <a:t>beberapa algoritma </a:t>
            </a:r>
            <a:r>
              <a:rPr dirty="0" sz="1400">
                <a:latin typeface="Times New Roman"/>
                <a:cs typeface="Times New Roman"/>
              </a:rPr>
              <a:t>pemindahan </a:t>
            </a:r>
            <a:r>
              <a:rPr dirty="0" sz="1400" spc="-5">
                <a:latin typeface="Times New Roman"/>
                <a:cs typeface="Times New Roman"/>
              </a:rPr>
              <a:t>halaman yang berbeda. Kemungkinan setiap Sistem Operasi  memiliki skema pemindahan yang </a:t>
            </a:r>
            <a:r>
              <a:rPr dirty="0" sz="1400" spc="-10">
                <a:latin typeface="Times New Roman"/>
                <a:cs typeface="Times New Roman"/>
              </a:rPr>
              <a:t>unik. Algoritma </a:t>
            </a:r>
            <a:r>
              <a:rPr dirty="0" sz="1400">
                <a:latin typeface="Times New Roman"/>
                <a:cs typeface="Times New Roman"/>
              </a:rPr>
              <a:t>pemindahan </a:t>
            </a:r>
            <a:r>
              <a:rPr dirty="0" sz="1400" spc="-5">
                <a:latin typeface="Times New Roman"/>
                <a:cs typeface="Times New Roman"/>
              </a:rPr>
              <a:t>yang baik adalah yang </a:t>
            </a:r>
            <a:r>
              <a:rPr dirty="0" sz="1400" spc="-10">
                <a:latin typeface="Times New Roman"/>
                <a:cs typeface="Times New Roman"/>
              </a:rPr>
              <a:t>memiliki </a:t>
            </a:r>
            <a:r>
              <a:rPr dirty="0" sz="1400" spc="-5">
                <a:latin typeface="Times New Roman"/>
                <a:cs typeface="Times New Roman"/>
              </a:rPr>
              <a:t>tingkat  kesalahan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terendah.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</a:pPr>
            <a:r>
              <a:rPr dirty="0" sz="1400" spc="-5">
                <a:latin typeface="Times New Roman"/>
                <a:cs typeface="Times New Roman"/>
              </a:rPr>
              <a:t>Kita mengevaluasi </a:t>
            </a: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menjalankannya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 i="1">
                <a:latin typeface="Times New Roman"/>
                <a:cs typeface="Times New Roman"/>
              </a:rPr>
              <a:t>string </a:t>
            </a:r>
            <a:r>
              <a:rPr dirty="0" sz="1400" spc="-5">
                <a:latin typeface="Times New Roman"/>
                <a:cs typeface="Times New Roman"/>
              </a:rPr>
              <a:t>khusus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acuan dan  </a:t>
            </a:r>
            <a:r>
              <a:rPr dirty="0" sz="1400" spc="-5">
                <a:latin typeface="Times New Roman"/>
                <a:cs typeface="Times New Roman"/>
              </a:rPr>
              <a:t>menghitung </a:t>
            </a:r>
            <a:r>
              <a:rPr dirty="0" sz="1400">
                <a:latin typeface="Times New Roman"/>
                <a:cs typeface="Times New Roman"/>
              </a:rPr>
              <a:t>jumlah </a:t>
            </a:r>
            <a:r>
              <a:rPr dirty="0" sz="1400" spc="-5">
                <a:latin typeface="Times New Roman"/>
                <a:cs typeface="Times New Roman"/>
              </a:rPr>
              <a:t>kesalahan </a:t>
            </a:r>
            <a:r>
              <a:rPr dirty="0" sz="1400" spc="-10">
                <a:latin typeface="Times New Roman"/>
                <a:cs typeface="Times New Roman"/>
              </a:rPr>
              <a:t>halaman. </a:t>
            </a:r>
            <a:r>
              <a:rPr dirty="0" sz="1400" spc="-5" i="1">
                <a:latin typeface="Times New Roman"/>
                <a:cs typeface="Times New Roman"/>
              </a:rPr>
              <a:t>String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acuan </a:t>
            </a:r>
            <a:r>
              <a:rPr dirty="0" sz="1400" spc="-5">
                <a:latin typeface="Times New Roman"/>
                <a:cs typeface="Times New Roman"/>
              </a:rPr>
              <a:t>disebut </a:t>
            </a:r>
            <a:r>
              <a:rPr dirty="0" sz="1400" spc="-5" i="1">
                <a:latin typeface="Times New Roman"/>
                <a:cs typeface="Times New Roman"/>
              </a:rPr>
              <a:t>string </a:t>
            </a:r>
            <a:r>
              <a:rPr dirty="0" sz="1400" spc="-5">
                <a:latin typeface="Times New Roman"/>
                <a:cs typeface="Times New Roman"/>
              </a:rPr>
              <a:t>acuan </a:t>
            </a:r>
            <a:r>
              <a:rPr dirty="0" sz="1400" spc="-10" i="1">
                <a:latin typeface="Times New Roman"/>
                <a:cs typeface="Times New Roman"/>
              </a:rPr>
              <a:t>(reference  </a:t>
            </a:r>
            <a:r>
              <a:rPr dirty="0" sz="1400" spc="-5" i="1">
                <a:latin typeface="Times New Roman"/>
                <a:cs typeface="Times New Roman"/>
              </a:rPr>
              <a:t>string)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270115" cy="278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5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Sebagai contoh, </a:t>
            </a:r>
            <a:r>
              <a:rPr dirty="0" sz="1400" spc="-10">
                <a:latin typeface="Times New Roman"/>
                <a:cs typeface="Times New Roman"/>
              </a:rPr>
              <a:t>jika kita memeriksa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khusus, </a:t>
            </a:r>
            <a:r>
              <a:rPr dirty="0" sz="1400" spc="-15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mungkin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mencatat urutan alamat </a:t>
            </a:r>
            <a:r>
              <a:rPr dirty="0" sz="1400" spc="-5">
                <a:latin typeface="Times New Roman"/>
                <a:cs typeface="Times New Roman"/>
              </a:rPr>
              <a:t>seperti  dibawah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ini: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5">
                <a:solidFill>
                  <a:srgbClr val="C00000"/>
                </a:solidFill>
                <a:latin typeface="Times New Roman"/>
                <a:cs typeface="Times New Roman"/>
              </a:rPr>
              <a:t>0100, 0432, 0101, 0612, 0102, 0103, 0104, 0101, 0611, 0102, 0103, 0104, 0101, 0610, 0102,</a:t>
            </a:r>
            <a:r>
              <a:rPr dirty="0" sz="1400" spc="32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Times New Roman"/>
                <a:cs typeface="Times New Roman"/>
              </a:rPr>
              <a:t>0103,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solidFill>
                  <a:srgbClr val="C00000"/>
                </a:solidFill>
                <a:latin typeface="Times New Roman"/>
                <a:cs typeface="Times New Roman"/>
              </a:rPr>
              <a:t>0104, 0101, 0609, 0102,</a:t>
            </a:r>
            <a:r>
              <a:rPr dirty="0" sz="1400" spc="9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Times New Roman"/>
                <a:cs typeface="Times New Roman"/>
              </a:rPr>
              <a:t>0105,</a:t>
            </a:r>
            <a:endParaRPr sz="1400">
              <a:latin typeface="Times New Roman"/>
              <a:cs typeface="Times New Roman"/>
            </a:endParaRPr>
          </a:p>
          <a:p>
            <a:pPr marL="12700" marR="1010285">
              <a:lnSpc>
                <a:spcPct val="142900"/>
              </a:lnSpc>
              <a:spcBef>
                <a:spcPts val="25"/>
              </a:spcBef>
            </a:pP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 spc="-5">
                <a:latin typeface="Times New Roman"/>
                <a:cs typeface="Times New Roman"/>
              </a:rPr>
              <a:t>pada 100 </a:t>
            </a:r>
            <a:r>
              <a:rPr dirty="0" sz="1400" spc="-5" i="1">
                <a:latin typeface="Times New Roman"/>
                <a:cs typeface="Times New Roman"/>
              </a:rPr>
              <a:t>bytes </a:t>
            </a:r>
            <a:r>
              <a:rPr dirty="0" sz="1400" spc="-10">
                <a:latin typeface="Times New Roman"/>
                <a:cs typeface="Times New Roman"/>
              </a:rPr>
              <a:t>setiap halaman, </a:t>
            </a:r>
            <a:r>
              <a:rPr dirty="0" sz="1400" spc="-5">
                <a:latin typeface="Times New Roman"/>
                <a:cs typeface="Times New Roman"/>
              </a:rPr>
              <a:t>diturunkan menjadi </a:t>
            </a:r>
            <a:r>
              <a:rPr dirty="0" sz="1400" spc="-5" i="1">
                <a:latin typeface="Times New Roman"/>
                <a:cs typeface="Times New Roman"/>
              </a:rPr>
              <a:t>string </a:t>
            </a:r>
            <a:r>
              <a:rPr dirty="0" sz="1400">
                <a:latin typeface="Times New Roman"/>
                <a:cs typeface="Times New Roman"/>
              </a:rPr>
              <a:t>acuan </a:t>
            </a:r>
            <a:r>
              <a:rPr dirty="0" sz="1400" spc="-5">
                <a:latin typeface="Times New Roman"/>
                <a:cs typeface="Times New Roman"/>
              </a:rPr>
              <a:t>seperti berikut:  </a:t>
            </a:r>
            <a:r>
              <a:rPr dirty="0" sz="1400" spc="-5">
                <a:solidFill>
                  <a:srgbClr val="C00000"/>
                </a:solidFill>
                <a:latin typeface="Times New Roman"/>
                <a:cs typeface="Times New Roman"/>
              </a:rPr>
              <a:t>1, 4, </a:t>
            </a:r>
            <a:r>
              <a:rPr dirty="0" sz="1400" spc="-20">
                <a:solidFill>
                  <a:srgbClr val="C00000"/>
                </a:solidFill>
                <a:latin typeface="Times New Roman"/>
                <a:cs typeface="Times New Roman"/>
              </a:rPr>
              <a:t>1, </a:t>
            </a:r>
            <a:r>
              <a:rPr dirty="0" sz="1400" spc="-5">
                <a:solidFill>
                  <a:srgbClr val="C00000"/>
                </a:solidFill>
                <a:latin typeface="Times New Roman"/>
                <a:cs typeface="Times New Roman"/>
              </a:rPr>
              <a:t>6, 1, </a:t>
            </a:r>
            <a:r>
              <a:rPr dirty="0" sz="1400" spc="-20">
                <a:solidFill>
                  <a:srgbClr val="C00000"/>
                </a:solidFill>
                <a:latin typeface="Times New Roman"/>
                <a:cs typeface="Times New Roman"/>
              </a:rPr>
              <a:t>6, </a:t>
            </a:r>
            <a:r>
              <a:rPr dirty="0" sz="1400" spc="-5">
                <a:solidFill>
                  <a:srgbClr val="C00000"/>
                </a:solidFill>
                <a:latin typeface="Times New Roman"/>
                <a:cs typeface="Times New Roman"/>
              </a:rPr>
              <a:t>1, 6, </a:t>
            </a:r>
            <a:r>
              <a:rPr dirty="0" sz="1400" spc="-20">
                <a:solidFill>
                  <a:srgbClr val="C00000"/>
                </a:solidFill>
                <a:latin typeface="Times New Roman"/>
                <a:cs typeface="Times New Roman"/>
              </a:rPr>
              <a:t>1, </a:t>
            </a:r>
            <a:r>
              <a:rPr dirty="0" sz="1400" spc="-5">
                <a:solidFill>
                  <a:srgbClr val="C00000"/>
                </a:solidFill>
                <a:latin typeface="Times New Roman"/>
                <a:cs typeface="Times New Roman"/>
              </a:rPr>
              <a:t>6,</a:t>
            </a:r>
            <a:r>
              <a:rPr dirty="0" sz="1400" spc="2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412115">
              <a:lnSpc>
                <a:spcPct val="144400"/>
              </a:lnSpc>
              <a:spcBef>
                <a:spcPts val="5"/>
              </a:spcBef>
            </a:pPr>
            <a:r>
              <a:rPr dirty="0" sz="1400" spc="-5">
                <a:latin typeface="Times New Roman"/>
                <a:cs typeface="Times New Roman"/>
              </a:rPr>
              <a:t>Perlu diperhatikan bahwa selama jumlah </a:t>
            </a:r>
            <a:r>
              <a:rPr dirty="0" sz="1400" i="1">
                <a:latin typeface="Times New Roman"/>
                <a:cs typeface="Times New Roman"/>
              </a:rPr>
              <a:t>frame </a:t>
            </a:r>
            <a:r>
              <a:rPr dirty="0" sz="1400" spc="-10">
                <a:latin typeface="Times New Roman"/>
                <a:cs typeface="Times New Roman"/>
              </a:rPr>
              <a:t>meningkat, </a:t>
            </a:r>
            <a:r>
              <a:rPr dirty="0" sz="1400" spc="-5">
                <a:latin typeface="Times New Roman"/>
                <a:cs typeface="Times New Roman"/>
              </a:rPr>
              <a:t>jumlah kesalahan halaman </a:t>
            </a:r>
            <a:r>
              <a:rPr dirty="0" sz="1400" spc="-10">
                <a:latin typeface="Times New Roman"/>
                <a:cs typeface="Times New Roman"/>
              </a:rPr>
              <a:t>menurun.  </a:t>
            </a:r>
            <a:r>
              <a:rPr dirty="0" sz="1400" spc="-5">
                <a:latin typeface="Times New Roman"/>
                <a:cs typeface="Times New Roman"/>
              </a:rPr>
              <a:t>Penambahan memori </a:t>
            </a:r>
            <a:r>
              <a:rPr dirty="0" sz="1400" spc="-15">
                <a:latin typeface="Times New Roman"/>
                <a:cs typeface="Times New Roman"/>
              </a:rPr>
              <a:t>fisik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meningkatkan </a:t>
            </a:r>
            <a:r>
              <a:rPr dirty="0" sz="1400">
                <a:latin typeface="Times New Roman"/>
                <a:cs typeface="Times New Roman"/>
              </a:rPr>
              <a:t>jumlah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90042"/>
            <a:ext cx="7279640" cy="216979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Pemindahan </a:t>
            </a:r>
            <a:r>
              <a:rPr dirty="0" sz="1400" b="1">
                <a:latin typeface="Times New Roman"/>
                <a:cs typeface="Times New Roman"/>
              </a:rPr>
              <a:t>Halaman </a:t>
            </a:r>
            <a:r>
              <a:rPr dirty="0" sz="1400" spc="-10" b="1">
                <a:latin typeface="Times New Roman"/>
                <a:cs typeface="Times New Roman"/>
              </a:rPr>
              <a:t>Secara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FIFO</a:t>
            </a:r>
            <a:endParaRPr sz="1400">
              <a:latin typeface="Times New Roman"/>
              <a:cs typeface="Times New Roman"/>
            </a:endParaRPr>
          </a:p>
          <a:p>
            <a:pPr marL="241300" marR="5080">
              <a:lnSpc>
                <a:spcPct val="142900"/>
              </a:lnSpc>
            </a:pPr>
            <a:r>
              <a:rPr dirty="0" sz="1400" spc="-5">
                <a:latin typeface="Times New Roman"/>
                <a:cs typeface="Times New Roman"/>
              </a:rPr>
              <a:t>Algoritma ini adalah algoritma paling sederhana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hal </a:t>
            </a:r>
            <a:r>
              <a:rPr dirty="0" sz="1400">
                <a:latin typeface="Times New Roman"/>
                <a:cs typeface="Times New Roman"/>
              </a:rPr>
              <a:t>pemindahan </a:t>
            </a:r>
            <a:r>
              <a:rPr dirty="0" sz="1400" spc="-10">
                <a:latin typeface="Times New Roman"/>
                <a:cs typeface="Times New Roman"/>
              </a:rPr>
              <a:t>halaman. </a:t>
            </a:r>
            <a:r>
              <a:rPr dirty="0" sz="1400" spc="-5">
                <a:latin typeface="Times New Roman"/>
                <a:cs typeface="Times New Roman"/>
              </a:rPr>
              <a:t>Algoritma  pemindahan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FIFO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(First</a:t>
            </a:r>
            <a:r>
              <a:rPr dirty="0" sz="1400" spc="4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In</a:t>
            </a:r>
            <a:r>
              <a:rPr dirty="0" sz="1400" spc="60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First</a:t>
            </a:r>
            <a:r>
              <a:rPr dirty="0" sz="1400" spc="4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Out)</a:t>
            </a:r>
            <a:r>
              <a:rPr dirty="0" sz="1400" spc="70" i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mengasosiasikan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waktu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pada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saat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dibawa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kedalam</a:t>
            </a:r>
            <a:endParaRPr sz="1400">
              <a:latin typeface="Times New Roman"/>
              <a:cs typeface="Times New Roman"/>
            </a:endParaRPr>
          </a:p>
          <a:p>
            <a:pPr marL="241300" marR="5080">
              <a:lnSpc>
                <a:spcPct val="144300"/>
              </a:lnSpc>
            </a:pP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masing-masing </a:t>
            </a:r>
            <a:r>
              <a:rPr dirty="0" sz="1400" spc="-10">
                <a:latin typeface="Times New Roman"/>
                <a:cs typeface="Times New Roman"/>
              </a:rPr>
              <a:t>halaman. Pada </a:t>
            </a:r>
            <a:r>
              <a:rPr dirty="0" sz="1400" spc="-5">
                <a:latin typeface="Times New Roman"/>
                <a:cs typeface="Times New Roman"/>
              </a:rPr>
              <a:t>saat </a:t>
            </a:r>
            <a:r>
              <a:rPr dirty="0" sz="1400" spc="-10">
                <a:latin typeface="Times New Roman"/>
                <a:cs typeface="Times New Roman"/>
              </a:rPr>
              <a:t>halaman harus </a:t>
            </a:r>
            <a:r>
              <a:rPr dirty="0" sz="1400" spc="-5">
                <a:latin typeface="Times New Roman"/>
                <a:cs typeface="Times New Roman"/>
              </a:rPr>
              <a:t>dipindahkan,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 paling </a:t>
            </a:r>
            <a:r>
              <a:rPr dirty="0" sz="1400" spc="-10">
                <a:latin typeface="Times New Roman"/>
                <a:cs typeface="Times New Roman"/>
              </a:rPr>
              <a:t>tua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dipilih.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Sebagai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contoh: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4202862"/>
            <a:ext cx="7505065" cy="156273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900"/>
              </a:lnSpc>
              <a:spcBef>
                <a:spcPts val="10"/>
              </a:spcBef>
            </a:pP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contoh </a:t>
            </a:r>
            <a:r>
              <a:rPr dirty="0" sz="1400">
                <a:latin typeface="Times New Roman"/>
                <a:cs typeface="Times New Roman"/>
              </a:rPr>
              <a:t>diatas, </a:t>
            </a:r>
            <a:r>
              <a:rPr dirty="0" sz="1400" spc="-5">
                <a:latin typeface="Times New Roman"/>
                <a:cs typeface="Times New Roman"/>
              </a:rPr>
              <a:t>terdapat 15 kesalahan </a:t>
            </a:r>
            <a:r>
              <a:rPr dirty="0" sz="1400" spc="-10">
                <a:latin typeface="Times New Roman"/>
                <a:cs typeface="Times New Roman"/>
              </a:rPr>
              <a:t>halaman. </a:t>
            </a:r>
            <a:r>
              <a:rPr dirty="0" sz="1400" spc="-5">
                <a:latin typeface="Times New Roman"/>
                <a:cs typeface="Times New Roman"/>
              </a:rPr>
              <a:t>Algoritma </a:t>
            </a:r>
            <a:r>
              <a:rPr dirty="0" sz="1400" spc="-15">
                <a:latin typeface="Times New Roman"/>
                <a:cs typeface="Times New Roman"/>
              </a:rPr>
              <a:t>FIFO </a:t>
            </a:r>
            <a:r>
              <a:rPr dirty="0" sz="1400" spc="-10">
                <a:latin typeface="Times New Roman"/>
                <a:cs typeface="Times New Roman"/>
              </a:rPr>
              <a:t>mudah </a:t>
            </a:r>
            <a:r>
              <a:rPr dirty="0" sz="1400" spc="-5">
                <a:latin typeface="Times New Roman"/>
                <a:cs typeface="Times New Roman"/>
              </a:rPr>
              <a:t>untuk dipahami </a:t>
            </a:r>
            <a:r>
              <a:rPr dirty="0" sz="1400">
                <a:latin typeface="Times New Roman"/>
                <a:cs typeface="Times New Roman"/>
              </a:rPr>
              <a:t>dan  </a:t>
            </a:r>
            <a:r>
              <a:rPr dirty="0" sz="1400" spc="-5">
                <a:latin typeface="Times New Roman"/>
                <a:cs typeface="Times New Roman"/>
              </a:rPr>
              <a:t>diimplementasikan. Namun </a:t>
            </a:r>
            <a:r>
              <a:rPr dirty="0" sz="1400" spc="-5" i="1">
                <a:latin typeface="Times New Roman"/>
                <a:cs typeface="Times New Roman"/>
              </a:rPr>
              <a:t>performance</a:t>
            </a:r>
            <a:r>
              <a:rPr dirty="0" sz="1400" spc="-5">
                <a:latin typeface="Times New Roman"/>
                <a:cs typeface="Times New Roman"/>
              </a:rPr>
              <a:t>-nya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>
                <a:latin typeface="Times New Roman"/>
                <a:cs typeface="Times New Roman"/>
              </a:rPr>
              <a:t>selalu </a:t>
            </a:r>
            <a:r>
              <a:rPr dirty="0" sz="1400" spc="-5">
                <a:latin typeface="Times New Roman"/>
                <a:cs typeface="Times New Roman"/>
              </a:rPr>
              <a:t>bagus. </a:t>
            </a:r>
            <a:r>
              <a:rPr dirty="0" sz="1400" spc="-10">
                <a:latin typeface="Times New Roman"/>
                <a:cs typeface="Times New Roman"/>
              </a:rPr>
              <a:t>Salah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kekurangan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algoritma  </a:t>
            </a:r>
            <a:r>
              <a:rPr dirty="0" sz="1400" spc="-15">
                <a:latin typeface="Times New Roman"/>
                <a:cs typeface="Times New Roman"/>
              </a:rPr>
              <a:t>FIFO </a:t>
            </a:r>
            <a:r>
              <a:rPr dirty="0" sz="1400" spc="-5">
                <a:latin typeface="Times New Roman"/>
                <a:cs typeface="Times New Roman"/>
              </a:rPr>
              <a:t>adalah kemungkinan terjadinya anomali </a:t>
            </a:r>
            <a:r>
              <a:rPr dirty="0" sz="1400" spc="-10">
                <a:latin typeface="Times New Roman"/>
                <a:cs typeface="Times New Roman"/>
              </a:rPr>
              <a:t>Beladi, dimana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beberapa kasus, tingkat kesalahan  akan meningkat seiring </a:t>
            </a:r>
            <a:r>
              <a:rPr dirty="0" sz="1400">
                <a:latin typeface="Times New Roman"/>
                <a:cs typeface="Times New Roman"/>
              </a:rPr>
              <a:t>dengan peningkatan jumlah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dialokasikan.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0054" y="3052019"/>
            <a:ext cx="4601597" cy="745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90042"/>
            <a:ext cx="7283450" cy="216979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825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Pemindahan </a:t>
            </a:r>
            <a:r>
              <a:rPr dirty="0" sz="1400" b="1">
                <a:latin typeface="Times New Roman"/>
                <a:cs typeface="Times New Roman"/>
              </a:rPr>
              <a:t>Halaman </a:t>
            </a:r>
            <a:r>
              <a:rPr dirty="0" sz="1400" spc="-10" b="1">
                <a:latin typeface="Times New Roman"/>
                <a:cs typeface="Times New Roman"/>
              </a:rPr>
              <a:t>Secara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Optimal</a:t>
            </a:r>
            <a:endParaRPr sz="1400">
              <a:latin typeface="Times New Roman"/>
              <a:cs typeface="Times New Roman"/>
            </a:endParaRPr>
          </a:p>
          <a:p>
            <a:pPr algn="just" marL="241300" marR="5080">
              <a:lnSpc>
                <a:spcPct val="142900"/>
              </a:lnSpc>
            </a:pPr>
            <a:r>
              <a:rPr dirty="0" sz="1400" spc="-5">
                <a:latin typeface="Times New Roman"/>
                <a:cs typeface="Times New Roman"/>
              </a:rPr>
              <a:t>Algoritma ini memiliki tingkat kesalahan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terendah dibandingkan </a:t>
            </a:r>
            <a:r>
              <a:rPr dirty="0" sz="1400" spc="5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algoritma-  </a:t>
            </a:r>
            <a:r>
              <a:rPr dirty="0" sz="1400" spc="-10">
                <a:latin typeface="Times New Roman"/>
                <a:cs typeface="Times New Roman"/>
              </a:rPr>
              <a:t>algoritma lainnya. Algoritma </a:t>
            </a:r>
            <a:r>
              <a:rPr dirty="0" sz="1400" spc="-5">
                <a:latin typeface="Times New Roman"/>
                <a:cs typeface="Times New Roman"/>
              </a:rPr>
              <a:t>ini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mengalami </a:t>
            </a:r>
            <a:r>
              <a:rPr dirty="0" sz="1400" spc="-5">
                <a:latin typeface="Times New Roman"/>
                <a:cs typeface="Times New Roman"/>
              </a:rPr>
              <a:t>anomaly </a:t>
            </a:r>
            <a:r>
              <a:rPr dirty="0" sz="1400" spc="-10">
                <a:latin typeface="Times New Roman"/>
                <a:cs typeface="Times New Roman"/>
              </a:rPr>
              <a:t>Belady. </a:t>
            </a:r>
            <a:r>
              <a:rPr dirty="0" sz="1400" spc="-5">
                <a:latin typeface="Times New Roman"/>
                <a:cs typeface="Times New Roman"/>
              </a:rPr>
              <a:t>Konsep </a:t>
            </a:r>
            <a:r>
              <a:rPr dirty="0" sz="1400" spc="-10">
                <a:latin typeface="Times New Roman"/>
                <a:cs typeface="Times New Roman"/>
              </a:rPr>
              <a:t>utama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dari</a:t>
            </a:r>
            <a:endParaRPr sz="1400">
              <a:latin typeface="Times New Roman"/>
              <a:cs typeface="Times New Roman"/>
            </a:endParaRPr>
          </a:p>
          <a:p>
            <a:pPr algn="just" marL="241300" marR="8890">
              <a:lnSpc>
                <a:spcPct val="143600"/>
              </a:lnSpc>
              <a:spcBef>
                <a:spcPts val="15"/>
              </a:spcBef>
            </a:pP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 spc="-5">
                <a:latin typeface="Times New Roman"/>
                <a:cs typeface="Times New Roman"/>
              </a:rPr>
              <a:t>ini adalah </a:t>
            </a:r>
            <a:r>
              <a:rPr dirty="0" sz="1400">
                <a:latin typeface="Times New Roman"/>
                <a:cs typeface="Times New Roman"/>
              </a:rPr>
              <a:t>mengganti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tidak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jangka </a:t>
            </a:r>
            <a:r>
              <a:rPr dirty="0" sz="1400">
                <a:latin typeface="Times New Roman"/>
                <a:cs typeface="Times New Roman"/>
              </a:rPr>
              <a:t>waktu yang  </a:t>
            </a:r>
            <a:r>
              <a:rPr dirty="0" sz="1400" spc="-5">
                <a:latin typeface="Times New Roman"/>
                <a:cs typeface="Times New Roman"/>
              </a:rPr>
              <a:t>paling </a:t>
            </a:r>
            <a:r>
              <a:rPr dirty="0" sz="1400" spc="-15">
                <a:latin typeface="Times New Roman"/>
                <a:cs typeface="Times New Roman"/>
              </a:rPr>
              <a:t>lama. </a:t>
            </a:r>
            <a:r>
              <a:rPr dirty="0" sz="1400" spc="-5">
                <a:latin typeface="Times New Roman"/>
                <a:cs typeface="Times New Roman"/>
              </a:rPr>
              <a:t>Algoritma ini </a:t>
            </a:r>
            <a:r>
              <a:rPr dirty="0" sz="1400" spc="-10">
                <a:latin typeface="Times New Roman"/>
                <a:cs typeface="Times New Roman"/>
              </a:rPr>
              <a:t>menjamin </a:t>
            </a:r>
            <a:r>
              <a:rPr dirty="0" sz="1400" spc="-5">
                <a:latin typeface="Times New Roman"/>
                <a:cs typeface="Times New Roman"/>
              </a:rPr>
              <a:t>kemungkinan tingkat kesalahan </a:t>
            </a:r>
            <a:r>
              <a:rPr dirty="0" sz="1400">
                <a:latin typeface="Times New Roman"/>
                <a:cs typeface="Times New Roman"/>
              </a:rPr>
              <a:t>terendah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jumlah 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tetap.</a:t>
            </a:r>
            <a:endParaRPr sz="14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Sebagai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contoh: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516" y="3974643"/>
            <a:ext cx="7113905" cy="1251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3900"/>
              </a:lnSpc>
              <a:spcBef>
                <a:spcPts val="85"/>
              </a:spcBef>
            </a:pP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contoh diatas, terdapat 9 kesalahan </a:t>
            </a:r>
            <a:r>
              <a:rPr dirty="0" sz="1400" spc="-10">
                <a:latin typeface="Times New Roman"/>
                <a:cs typeface="Times New Roman"/>
              </a:rPr>
              <a:t>halaman.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9 kesalahan </a:t>
            </a:r>
            <a:r>
              <a:rPr dirty="0" sz="1400" spc="-10">
                <a:latin typeface="Times New Roman"/>
                <a:cs typeface="Times New Roman"/>
              </a:rPr>
              <a:t>halaman, </a:t>
            </a:r>
            <a:r>
              <a:rPr dirty="0" sz="1400" spc="-5">
                <a:latin typeface="Times New Roman"/>
                <a:cs typeface="Times New Roman"/>
              </a:rPr>
              <a:t>algoritma  optimal </a:t>
            </a:r>
            <a:r>
              <a:rPr dirty="0" sz="1400">
                <a:latin typeface="Times New Roman"/>
                <a:cs typeface="Times New Roman"/>
              </a:rPr>
              <a:t>jauh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baik daripada </a:t>
            </a:r>
            <a:r>
              <a:rPr dirty="0" sz="1400" spc="-10">
                <a:latin typeface="Times New Roman"/>
                <a:cs typeface="Times New Roman"/>
              </a:rPr>
              <a:t>algoritma FIFO. </a:t>
            </a:r>
            <a:r>
              <a:rPr dirty="0" sz="1400" spc="-5">
                <a:latin typeface="Times New Roman"/>
                <a:cs typeface="Times New Roman"/>
              </a:rPr>
              <a:t>Perlu disayangkan, </a:t>
            </a: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>
                <a:latin typeface="Times New Roman"/>
                <a:cs typeface="Times New Roman"/>
              </a:rPr>
              <a:t>optimal susah 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diimplementasikan kedalam program, </a:t>
            </a: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 spc="-5">
                <a:latin typeface="Times New Roman"/>
                <a:cs typeface="Times New Roman"/>
              </a:rPr>
              <a:t>algoritma ini </a:t>
            </a:r>
            <a:r>
              <a:rPr dirty="0" sz="1400" spc="-10">
                <a:latin typeface="Times New Roman"/>
                <a:cs typeface="Times New Roman"/>
              </a:rPr>
              <a:t>menuntut </a:t>
            </a:r>
            <a:r>
              <a:rPr dirty="0" sz="1400" spc="-5">
                <a:latin typeface="Times New Roman"/>
                <a:cs typeface="Times New Roman"/>
              </a:rPr>
              <a:t>pengetahuan </a:t>
            </a:r>
            <a:r>
              <a:rPr dirty="0" sz="1400">
                <a:latin typeface="Times New Roman"/>
                <a:cs typeface="Times New Roman"/>
              </a:rPr>
              <a:t>tentang  </a:t>
            </a:r>
            <a:r>
              <a:rPr dirty="0" sz="1400" spc="-5" i="1">
                <a:latin typeface="Times New Roman"/>
                <a:cs typeface="Times New Roman"/>
              </a:rPr>
              <a:t>string </a:t>
            </a:r>
            <a:r>
              <a:rPr dirty="0" sz="1400" spc="-5">
                <a:latin typeface="Times New Roman"/>
                <a:cs typeface="Times New Roman"/>
              </a:rPr>
              <a:t>acuan yang </a:t>
            </a:r>
            <a:r>
              <a:rPr dirty="0" sz="1400">
                <a:latin typeface="Times New Roman"/>
                <a:cs typeface="Times New Roman"/>
              </a:rPr>
              <a:t>akan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muncul.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6878" y="3003498"/>
            <a:ext cx="4524675" cy="73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4025" y="3373105"/>
            <a:ext cx="4058722" cy="413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90042"/>
            <a:ext cx="7281545" cy="278257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825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Pemindahan </a:t>
            </a:r>
            <a:r>
              <a:rPr dirty="0" sz="1400" b="1">
                <a:latin typeface="Times New Roman"/>
                <a:cs typeface="Times New Roman"/>
              </a:rPr>
              <a:t>Halaman </a:t>
            </a:r>
            <a:r>
              <a:rPr dirty="0" sz="1400" spc="-10" b="1">
                <a:latin typeface="Times New Roman"/>
                <a:cs typeface="Times New Roman"/>
              </a:rPr>
              <a:t>Secara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LRU</a:t>
            </a:r>
            <a:endParaRPr sz="1400">
              <a:latin typeface="Times New Roman"/>
              <a:cs typeface="Times New Roman"/>
            </a:endParaRPr>
          </a:p>
          <a:p>
            <a:pPr algn="just" marL="241300" marR="13970">
              <a:lnSpc>
                <a:spcPct val="142900"/>
              </a:lnSpc>
            </a:pP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algoritma </a:t>
            </a:r>
            <a:r>
              <a:rPr dirty="0" sz="1400">
                <a:latin typeface="Times New Roman"/>
                <a:cs typeface="Times New Roman"/>
              </a:rPr>
              <a:t>optimal </a:t>
            </a:r>
            <a:r>
              <a:rPr dirty="0" sz="1400" spc="-5">
                <a:latin typeface="Times New Roman"/>
                <a:cs typeface="Times New Roman"/>
              </a:rPr>
              <a:t>sulit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dilakukan, </a:t>
            </a:r>
            <a:r>
              <a:rPr dirty="0" sz="1400" spc="-10">
                <a:latin typeface="Times New Roman"/>
                <a:cs typeface="Times New Roman"/>
              </a:rPr>
              <a:t>mungkin </a:t>
            </a:r>
            <a:r>
              <a:rPr dirty="0" sz="1400" spc="-5">
                <a:latin typeface="Times New Roman"/>
                <a:cs typeface="Times New Roman"/>
              </a:rPr>
              <a:t>kita dapat melakukan pendekatan </a:t>
            </a:r>
            <a:r>
              <a:rPr dirty="0" sz="1400">
                <a:latin typeface="Times New Roman"/>
                <a:cs typeface="Times New Roman"/>
              </a:rPr>
              <a:t>terhadap  </a:t>
            </a: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 spc="-5">
                <a:latin typeface="Times New Roman"/>
                <a:cs typeface="Times New Roman"/>
              </a:rPr>
              <a:t>tersebut. Jika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menggunakan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baru </a:t>
            </a:r>
            <a:r>
              <a:rPr dirty="0" sz="1400" spc="-5">
                <a:latin typeface="Times New Roman"/>
                <a:cs typeface="Times New Roman"/>
              </a:rPr>
              <a:t>berlalu </a:t>
            </a:r>
            <a:r>
              <a:rPr dirty="0" sz="1400">
                <a:latin typeface="Times New Roman"/>
                <a:cs typeface="Times New Roman"/>
              </a:rPr>
              <a:t>sebagai </a:t>
            </a:r>
            <a:r>
              <a:rPr dirty="0" sz="1400" spc="-5">
                <a:latin typeface="Times New Roman"/>
                <a:cs typeface="Times New Roman"/>
              </a:rPr>
              <a:t>pendekatan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terhadap</a:t>
            </a:r>
            <a:endParaRPr sz="1400">
              <a:latin typeface="Times New Roman"/>
              <a:cs typeface="Times New Roman"/>
            </a:endParaRPr>
          </a:p>
          <a:p>
            <a:pPr algn="just" marL="241300" marR="6985">
              <a:lnSpc>
                <a:spcPct val="144300"/>
              </a:lnSpc>
            </a:pP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datang,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memindahkan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sudah </a:t>
            </a:r>
            <a:r>
              <a:rPr dirty="0" sz="1400" spc="-15">
                <a:latin typeface="Times New Roman"/>
                <a:cs typeface="Times New Roman"/>
              </a:rPr>
              <a:t>lama </a:t>
            </a:r>
            <a:r>
              <a:rPr dirty="0" sz="140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digunakan  </a:t>
            </a:r>
            <a:r>
              <a:rPr dirty="0" sz="1400">
                <a:latin typeface="Times New Roman"/>
                <a:cs typeface="Times New Roman"/>
              </a:rPr>
              <a:t>dalam jangka waktu </a:t>
            </a:r>
            <a:r>
              <a:rPr dirty="0" sz="1400" spc="-5">
                <a:latin typeface="Times New Roman"/>
                <a:cs typeface="Times New Roman"/>
              </a:rPr>
              <a:t>yang terlama. Pendekatan ini disebut algoritma </a:t>
            </a:r>
            <a:r>
              <a:rPr dirty="0" sz="1400" spc="-20">
                <a:latin typeface="Times New Roman"/>
                <a:cs typeface="Times New Roman"/>
              </a:rPr>
              <a:t>LRU </a:t>
            </a:r>
            <a:r>
              <a:rPr dirty="0" sz="1400" spc="-15" i="1">
                <a:latin typeface="Times New Roman"/>
                <a:cs typeface="Times New Roman"/>
              </a:rPr>
              <a:t>(Least </a:t>
            </a:r>
            <a:r>
              <a:rPr dirty="0" sz="1400" spc="-5" i="1">
                <a:latin typeface="Times New Roman"/>
                <a:cs typeface="Times New Roman"/>
              </a:rPr>
              <a:t>Recently</a:t>
            </a:r>
            <a:r>
              <a:rPr dirty="0" sz="1400" spc="204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Used)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720"/>
              </a:spcBef>
            </a:pPr>
            <a:r>
              <a:rPr dirty="0" sz="1400" spc="-5">
                <a:latin typeface="Times New Roman"/>
                <a:cs typeface="Times New Roman"/>
              </a:rPr>
              <a:t>Algoritma </a:t>
            </a:r>
            <a:r>
              <a:rPr dirty="0" sz="1400" spc="-20">
                <a:latin typeface="Times New Roman"/>
                <a:cs typeface="Times New Roman"/>
              </a:rPr>
              <a:t>LRU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mengasosiasikan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masing-masing halaman </a:t>
            </a:r>
            <a:r>
              <a:rPr dirty="0" sz="1400">
                <a:latin typeface="Times New Roman"/>
                <a:cs typeface="Times New Roman"/>
              </a:rPr>
              <a:t>waktu dari </a:t>
            </a:r>
            <a:r>
              <a:rPr dirty="0" sz="1400" spc="-5">
                <a:latin typeface="Times New Roman"/>
                <a:cs typeface="Times New Roman"/>
              </a:rPr>
              <a:t>halaman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yang</a:t>
            </a:r>
            <a:endParaRPr sz="1400">
              <a:latin typeface="Times New Roman"/>
              <a:cs typeface="Times New Roman"/>
            </a:endParaRPr>
          </a:p>
          <a:p>
            <a:pPr algn="just" marL="241300" marR="8255">
              <a:lnSpc>
                <a:spcPct val="143600"/>
              </a:lnSpc>
              <a:spcBef>
                <a:spcPts val="15"/>
              </a:spcBef>
            </a:pPr>
            <a:r>
              <a:rPr dirty="0" sz="1400" spc="-5">
                <a:latin typeface="Times New Roman"/>
                <a:cs typeface="Times New Roman"/>
              </a:rPr>
              <a:t>terakhir digunakan. </a:t>
            </a:r>
            <a:r>
              <a:rPr dirty="0" sz="1400" spc="-15">
                <a:latin typeface="Times New Roman"/>
                <a:cs typeface="Times New Roman"/>
              </a:rPr>
              <a:t>Ketika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dipindahkan, </a:t>
            </a:r>
            <a:r>
              <a:rPr dirty="0" sz="1400" spc="-20">
                <a:latin typeface="Times New Roman"/>
                <a:cs typeface="Times New Roman"/>
              </a:rPr>
              <a:t>LRU </a:t>
            </a:r>
            <a:r>
              <a:rPr dirty="0" sz="1400" spc="-10">
                <a:latin typeface="Times New Roman"/>
                <a:cs typeface="Times New Roman"/>
              </a:rPr>
              <a:t>memilih </a:t>
            </a:r>
            <a:r>
              <a:rPr dirty="0" sz="1400" spc="-5">
                <a:latin typeface="Times New Roman"/>
                <a:cs typeface="Times New Roman"/>
              </a:rPr>
              <a:t>halaman yang paling </a:t>
            </a:r>
            <a:r>
              <a:rPr dirty="0" sz="1400" spc="-10">
                <a:latin typeface="Times New Roman"/>
                <a:cs typeface="Times New Roman"/>
              </a:rPr>
              <a:t>lama  tidak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5">
                <a:latin typeface="Times New Roman"/>
                <a:cs typeface="Times New Roman"/>
              </a:rPr>
              <a:t>pada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lalu. </a:t>
            </a:r>
            <a:r>
              <a:rPr dirty="0" sz="1400" spc="-5">
                <a:latin typeface="Times New Roman"/>
                <a:cs typeface="Times New Roman"/>
              </a:rPr>
              <a:t>Inilah </a:t>
            </a: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 spc="-5">
                <a:latin typeface="Times New Roman"/>
                <a:cs typeface="Times New Roman"/>
              </a:rPr>
              <a:t>LRU, </a:t>
            </a:r>
            <a:r>
              <a:rPr dirty="0" sz="1400" spc="-10">
                <a:latin typeface="Times New Roman"/>
                <a:cs typeface="Times New Roman"/>
              </a:rPr>
              <a:t>melihat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10">
                <a:latin typeface="Times New Roman"/>
                <a:cs typeface="Times New Roman"/>
              </a:rPr>
              <a:t>lalu,  </a:t>
            </a:r>
            <a:r>
              <a:rPr dirty="0" sz="1400" spc="-5">
                <a:latin typeface="Times New Roman"/>
                <a:cs typeface="Times New Roman"/>
              </a:rPr>
              <a:t>bukan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datang. Sebagai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contoh: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4480992"/>
            <a:ext cx="7049134" cy="9493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4300"/>
              </a:lnSpc>
            </a:pPr>
            <a:r>
              <a:rPr dirty="0" sz="1400">
                <a:latin typeface="Times New Roman"/>
                <a:cs typeface="Times New Roman"/>
              </a:rPr>
              <a:t>Dari contoh diatas, </a:t>
            </a:r>
            <a:r>
              <a:rPr dirty="0" sz="1400" spc="-5">
                <a:latin typeface="Times New Roman"/>
                <a:cs typeface="Times New Roman"/>
              </a:rPr>
              <a:t>terdapat 12 kesalahan halaman. </a:t>
            </a:r>
            <a:r>
              <a:rPr dirty="0" sz="1400">
                <a:latin typeface="Times New Roman"/>
                <a:cs typeface="Times New Roman"/>
              </a:rPr>
              <a:t>Meski pun </a:t>
            </a: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 spc="-5">
                <a:latin typeface="Times New Roman"/>
                <a:cs typeface="Times New Roman"/>
              </a:rPr>
              <a:t>ini menghasilkan 12  kesalahan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halaman,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algoritma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ini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masih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lebih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baik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daripada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algoritma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FIFO,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menghasilkan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8634" y="3628752"/>
            <a:ext cx="4525088" cy="753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428" y="683946"/>
            <a:ext cx="7056120" cy="3401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795">
              <a:lnSpc>
                <a:spcPct val="1445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15 kesalahan </a:t>
            </a:r>
            <a:r>
              <a:rPr dirty="0" sz="1400" spc="-10">
                <a:latin typeface="Times New Roman"/>
                <a:cs typeface="Times New Roman"/>
              </a:rPr>
              <a:t>halaman. </a:t>
            </a:r>
            <a:r>
              <a:rPr dirty="0" sz="1400" spc="-5">
                <a:latin typeface="Times New Roman"/>
                <a:cs typeface="Times New Roman"/>
              </a:rPr>
              <a:t>Untuk mengimplementasikan </a:t>
            </a: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 spc="-15">
                <a:latin typeface="Times New Roman"/>
                <a:cs typeface="Times New Roman"/>
              </a:rPr>
              <a:t>LRU, </a:t>
            </a:r>
            <a:r>
              <a:rPr dirty="0" sz="1400" spc="-5">
                <a:latin typeface="Times New Roman"/>
                <a:cs typeface="Times New Roman"/>
              </a:rPr>
              <a:t>terdapat 2 implementasi  yang dapat digunakan, </a:t>
            </a:r>
            <a:r>
              <a:rPr dirty="0" sz="1400" spc="-10">
                <a:latin typeface="Times New Roman"/>
                <a:cs typeface="Times New Roman"/>
              </a:rPr>
              <a:t>yaitu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i="1">
                <a:latin typeface="Times New Roman"/>
                <a:cs typeface="Times New Roman"/>
              </a:rPr>
              <a:t>counter </a:t>
            </a:r>
            <a:r>
              <a:rPr dirty="0" sz="1400" spc="-5">
                <a:latin typeface="Times New Roman"/>
                <a:cs typeface="Times New Roman"/>
              </a:rPr>
              <a:t>dan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stack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  <a:tabLst>
                <a:tab pos="741045" algn="l"/>
                <a:tab pos="1802130" algn="l"/>
                <a:tab pos="2316480" algn="l"/>
                <a:tab pos="3288665" algn="l"/>
                <a:tab pos="3839210" algn="l"/>
                <a:tab pos="4235450" algn="l"/>
                <a:tab pos="4838065" algn="l"/>
                <a:tab pos="6116320" algn="l"/>
                <a:tab pos="6664959" algn="l"/>
              </a:tabLst>
            </a:pPr>
            <a:r>
              <a:rPr dirty="0" sz="1400" spc="-5">
                <a:latin typeface="Times New Roman"/>
                <a:cs typeface="Times New Roman"/>
              </a:rPr>
              <a:t>Algoritma </a:t>
            </a:r>
            <a:r>
              <a:rPr dirty="0" sz="1400" spc="-5" i="1">
                <a:latin typeface="Times New Roman"/>
                <a:cs typeface="Times New Roman"/>
              </a:rPr>
              <a:t>stack </a:t>
            </a:r>
            <a:r>
              <a:rPr dirty="0" sz="1400" spc="-5">
                <a:latin typeface="Times New Roman"/>
                <a:cs typeface="Times New Roman"/>
              </a:rPr>
              <a:t>ini menyimpan nomor-nomor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pada </a:t>
            </a:r>
            <a:r>
              <a:rPr dirty="0" sz="1400" spc="-5" i="1">
                <a:latin typeface="Times New Roman"/>
                <a:cs typeface="Times New Roman"/>
              </a:rPr>
              <a:t>stack</a:t>
            </a:r>
            <a:r>
              <a:rPr dirty="0" sz="1400" spc="-5">
                <a:latin typeface="Times New Roman"/>
                <a:cs typeface="Times New Roman"/>
              </a:rPr>
              <a:t>. Kapan pun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10">
                <a:latin typeface="Times New Roman"/>
                <a:cs typeface="Times New Roman"/>
              </a:rPr>
              <a:t>halaman  ditunjuk, halaman </a:t>
            </a:r>
            <a:r>
              <a:rPr dirty="0" sz="1400" spc="-5">
                <a:latin typeface="Times New Roman"/>
                <a:cs typeface="Times New Roman"/>
              </a:rPr>
              <a:t>ini dikeluarkan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i="1">
                <a:latin typeface="Times New Roman"/>
                <a:cs typeface="Times New Roman"/>
              </a:rPr>
              <a:t>stack </a:t>
            </a:r>
            <a:r>
              <a:rPr dirty="0" sz="1400" spc="-5">
                <a:latin typeface="Times New Roman"/>
                <a:cs typeface="Times New Roman"/>
              </a:rPr>
              <a:t>dan diletakkan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blok paling atas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stack</a:t>
            </a:r>
            <a:r>
              <a:rPr dirty="0" sz="1400" spc="-5">
                <a:latin typeface="Times New Roman"/>
                <a:cs typeface="Times New Roman"/>
              </a:rPr>
              <a:t>. Dengan  </a:t>
            </a:r>
            <a:r>
              <a:rPr dirty="0" sz="1400" spc="-10">
                <a:latin typeface="Times New Roman"/>
                <a:cs typeface="Times New Roman"/>
              </a:rPr>
              <a:t>cara </a:t>
            </a:r>
            <a:r>
              <a:rPr dirty="0" sz="1400" spc="-5">
                <a:latin typeface="Times New Roman"/>
                <a:cs typeface="Times New Roman"/>
              </a:rPr>
              <a:t>seperti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10">
                <a:latin typeface="Times New Roman"/>
                <a:cs typeface="Times New Roman"/>
              </a:rPr>
              <a:t>blok </a:t>
            </a:r>
            <a:r>
              <a:rPr dirty="0" sz="1400" spc="-5">
                <a:latin typeface="Times New Roman"/>
                <a:cs typeface="Times New Roman"/>
              </a:rPr>
              <a:t>paling atas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stack </a:t>
            </a:r>
            <a:r>
              <a:rPr dirty="0" sz="1400" spc="-5">
                <a:latin typeface="Times New Roman"/>
                <a:cs typeface="Times New Roman"/>
              </a:rPr>
              <a:t>selalu berisi </a:t>
            </a:r>
            <a:r>
              <a:rPr dirty="0" sz="140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baru digunakan, </a:t>
            </a:r>
            <a:r>
              <a:rPr dirty="0" sz="1400" spc="-5">
                <a:latin typeface="Times New Roman"/>
                <a:cs typeface="Times New Roman"/>
              </a:rPr>
              <a:t>sedangkan  blok terbawah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stack </a:t>
            </a:r>
            <a:r>
              <a:rPr dirty="0" sz="1400">
                <a:latin typeface="Times New Roman"/>
                <a:cs typeface="Times New Roman"/>
              </a:rPr>
              <a:t>selalu berisi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sudah </a:t>
            </a:r>
            <a:r>
              <a:rPr dirty="0" sz="1400" spc="-15">
                <a:latin typeface="Times New Roman"/>
                <a:cs typeface="Times New Roman"/>
              </a:rPr>
              <a:t>lama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digunakan. </a:t>
            </a: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>
                <a:latin typeface="Times New Roman"/>
                <a:cs typeface="Times New Roman"/>
              </a:rPr>
              <a:t>suatu  </a:t>
            </a:r>
            <a:r>
              <a:rPr dirty="0" sz="1400" spc="-30">
                <a:latin typeface="Times New Roman"/>
                <a:cs typeface="Times New Roman"/>
              </a:rPr>
              <a:t>h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l</a:t>
            </a:r>
            <a:r>
              <a:rPr dirty="0" sz="1400" spc="45">
                <a:latin typeface="Times New Roman"/>
                <a:cs typeface="Times New Roman"/>
              </a:rPr>
              <a:t>a</a:t>
            </a:r>
            <a:r>
              <a:rPr dirty="0" sz="1400" spc="-65">
                <a:latin typeface="Times New Roman"/>
                <a:cs typeface="Times New Roman"/>
              </a:rPr>
              <a:t>m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d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l</a:t>
            </a:r>
            <a:r>
              <a:rPr dirty="0" sz="1400" spc="45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  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s</a:t>
            </a:r>
            <a:r>
              <a:rPr dirty="0" sz="1400" spc="-5" i="1">
                <a:latin typeface="Times New Roman"/>
                <a:cs typeface="Times New Roman"/>
              </a:rPr>
              <a:t>tack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dapat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15">
                <a:latin typeface="Times New Roman"/>
                <a:cs typeface="Times New Roman"/>
              </a:rPr>
              <a:t>d</a:t>
            </a:r>
            <a:r>
              <a:rPr dirty="0" sz="1400" spc="-35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k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l</a:t>
            </a:r>
            <a:r>
              <a:rPr dirty="0" sz="1400" spc="-35">
                <a:latin typeface="Times New Roman"/>
                <a:cs typeface="Times New Roman"/>
              </a:rPr>
              <a:t>u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k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15">
                <a:latin typeface="Times New Roman"/>
                <a:cs typeface="Times New Roman"/>
              </a:rPr>
              <a:t>k</a:t>
            </a:r>
            <a:r>
              <a:rPr dirty="0" sz="1400" spc="-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15">
                <a:latin typeface="Times New Roman"/>
                <a:cs typeface="Times New Roman"/>
              </a:rPr>
              <a:t>p</a:t>
            </a:r>
            <a:r>
              <a:rPr dirty="0" sz="1400" spc="-5">
                <a:latin typeface="Times New Roman"/>
                <a:cs typeface="Times New Roman"/>
              </a:rPr>
              <a:t>un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be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ada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15">
                <a:latin typeface="Times New Roman"/>
                <a:cs typeface="Times New Roman"/>
              </a:rPr>
              <a:t>d</a:t>
            </a:r>
            <a:r>
              <a:rPr dirty="0" sz="1400" spc="-35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t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 spc="-30">
                <a:latin typeface="Times New Roman"/>
                <a:cs typeface="Times New Roman"/>
              </a:rPr>
              <a:t>g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30">
                <a:latin typeface="Times New Roman"/>
                <a:cs typeface="Times New Roman"/>
              </a:rPr>
              <a:t>h</a:t>
            </a:r>
            <a:r>
              <a:rPr dirty="0" sz="1400" spc="-15">
                <a:latin typeface="Times New Roman"/>
                <a:cs typeface="Times New Roman"/>
              </a:rPr>
              <a:t>-</a:t>
            </a:r>
            <a:r>
              <a:rPr dirty="0" sz="1400" spc="-5">
                <a:latin typeface="Times New Roman"/>
                <a:cs typeface="Times New Roman"/>
              </a:rPr>
              <a:t>t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 spc="-30">
                <a:latin typeface="Times New Roman"/>
                <a:cs typeface="Times New Roman"/>
              </a:rPr>
              <a:t>g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h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25" i="1">
                <a:latin typeface="Times New Roman"/>
                <a:cs typeface="Times New Roman"/>
              </a:rPr>
              <a:t>s</a:t>
            </a:r>
            <a:r>
              <a:rPr dirty="0" sz="1400" spc="-5" i="1">
                <a:latin typeface="Times New Roman"/>
                <a:cs typeface="Times New Roman"/>
              </a:rPr>
              <a:t>tac</a:t>
            </a:r>
            <a:r>
              <a:rPr dirty="0" sz="1400" spc="5" i="1">
                <a:latin typeface="Times New Roman"/>
                <a:cs typeface="Times New Roman"/>
              </a:rPr>
              <a:t>k</a:t>
            </a:r>
            <a:r>
              <a:rPr dirty="0" sz="1400" spc="-5">
                <a:latin typeface="Times New Roman"/>
                <a:cs typeface="Times New Roman"/>
              </a:rPr>
              <a:t>,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65">
                <a:latin typeface="Times New Roman"/>
                <a:cs typeface="Times New Roman"/>
              </a:rPr>
              <a:t>m</a:t>
            </a:r>
            <a:r>
              <a:rPr dirty="0" sz="1400" spc="-5">
                <a:latin typeface="Times New Roman"/>
                <a:cs typeface="Times New Roman"/>
              </a:rPr>
              <a:t>aka  </a:t>
            </a:r>
            <a:r>
              <a:rPr dirty="0" sz="1400" spc="-5">
                <a:latin typeface="Times New Roman"/>
                <a:cs typeface="Times New Roman"/>
              </a:rPr>
              <a:t>implementasi terbaik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algoritma ini adalah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daftar </a:t>
            </a:r>
            <a:r>
              <a:rPr dirty="0" sz="1400" spc="-15">
                <a:latin typeface="Times New Roman"/>
                <a:cs typeface="Times New Roman"/>
              </a:rPr>
              <a:t>mata </a:t>
            </a:r>
            <a:r>
              <a:rPr dirty="0" sz="1400">
                <a:latin typeface="Times New Roman"/>
                <a:cs typeface="Times New Roman"/>
              </a:rPr>
              <a:t>rantai </a:t>
            </a:r>
            <a:r>
              <a:rPr dirty="0" sz="1400" spc="-10">
                <a:latin typeface="Times New Roman"/>
                <a:cs typeface="Times New Roman"/>
              </a:rPr>
              <a:t>ganda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doubly </a:t>
            </a:r>
            <a:r>
              <a:rPr dirty="0" sz="1400" spc="-5" i="1">
                <a:latin typeface="Times New Roman"/>
                <a:cs typeface="Times New Roman"/>
              </a:rPr>
              <a:t>linked  </a:t>
            </a:r>
            <a:r>
              <a:rPr dirty="0" sz="1400" spc="-5" i="1">
                <a:latin typeface="Times New Roman"/>
                <a:cs typeface="Times New Roman"/>
              </a:rPr>
              <a:t>list</a:t>
            </a:r>
            <a:r>
              <a:rPr dirty="0" sz="1400" spc="-5">
                <a:latin typeface="Times New Roman"/>
                <a:cs typeface="Times New Roman"/>
              </a:rPr>
              <a:t>),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kepala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ekor </a:t>
            </a:r>
            <a:r>
              <a:rPr dirty="0" sz="1400">
                <a:latin typeface="Times New Roman"/>
                <a:cs typeface="Times New Roman"/>
              </a:rPr>
              <a:t>sebagai penunjuk. </a:t>
            </a:r>
            <a:r>
              <a:rPr dirty="0" sz="1400" spc="-5">
                <a:latin typeface="Times New Roman"/>
                <a:cs typeface="Times New Roman"/>
              </a:rPr>
              <a:t>Pendekatan ini sangat tepat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perangkat </a:t>
            </a:r>
            <a:r>
              <a:rPr dirty="0" sz="1400" spc="-10">
                <a:latin typeface="Times New Roman"/>
                <a:cs typeface="Times New Roman"/>
              </a:rPr>
              <a:t>lunak  </a:t>
            </a:r>
            <a:r>
              <a:rPr dirty="0" sz="1400" spc="-5">
                <a:latin typeface="Times New Roman"/>
                <a:cs typeface="Times New Roman"/>
              </a:rPr>
              <a:t>atau implementasi kode </a:t>
            </a:r>
            <a:r>
              <a:rPr dirty="0" sz="1400" spc="-10">
                <a:latin typeface="Times New Roman"/>
                <a:cs typeface="Times New Roman"/>
              </a:rPr>
              <a:t>mikro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algoritma </a:t>
            </a:r>
            <a:r>
              <a:rPr dirty="0" sz="1400" spc="-15">
                <a:latin typeface="Times New Roman"/>
                <a:cs typeface="Times New Roman"/>
              </a:rPr>
              <a:t>LRU. </a:t>
            </a:r>
            <a:r>
              <a:rPr dirty="0" sz="1400" spc="-5">
                <a:latin typeface="Times New Roman"/>
                <a:cs typeface="Times New Roman"/>
              </a:rPr>
              <a:t>Sebagai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contoh: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2762250"/>
            <a:ext cx="11271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9185" y="922397"/>
            <a:ext cx="3414488" cy="1281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90042"/>
            <a:ext cx="7284720" cy="462407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825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Pemindahan </a:t>
            </a:r>
            <a:r>
              <a:rPr dirty="0" sz="1400" b="1">
                <a:latin typeface="Times New Roman"/>
                <a:cs typeface="Times New Roman"/>
              </a:rPr>
              <a:t>Halaman </a:t>
            </a:r>
            <a:r>
              <a:rPr dirty="0" sz="1400" spc="-10" b="1">
                <a:latin typeface="Times New Roman"/>
                <a:cs typeface="Times New Roman"/>
              </a:rPr>
              <a:t>Secara </a:t>
            </a:r>
            <a:r>
              <a:rPr dirty="0" sz="1400" spc="-5" b="1">
                <a:latin typeface="Times New Roman"/>
                <a:cs typeface="Times New Roman"/>
              </a:rPr>
              <a:t>Perkiraan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LRU</a:t>
            </a:r>
            <a:endParaRPr sz="1400">
              <a:latin typeface="Times New Roman"/>
              <a:cs typeface="Times New Roman"/>
            </a:endParaRPr>
          </a:p>
          <a:p>
            <a:pPr algn="just" marL="241300" marR="10160">
              <a:lnSpc>
                <a:spcPct val="142900"/>
              </a:lnSpc>
            </a:pPr>
            <a:r>
              <a:rPr dirty="0" sz="1400" spc="-10">
                <a:latin typeface="Times New Roman"/>
                <a:cs typeface="Times New Roman"/>
              </a:rPr>
              <a:t>Hanya sedikit </a:t>
            </a:r>
            <a:r>
              <a:rPr dirty="0" sz="1400">
                <a:latin typeface="Times New Roman"/>
                <a:cs typeface="Times New Roman"/>
              </a:rPr>
              <a:t>sistem komputer </a:t>
            </a:r>
            <a:r>
              <a:rPr dirty="0" sz="1400" spc="-5">
                <a:latin typeface="Times New Roman"/>
                <a:cs typeface="Times New Roman"/>
              </a:rPr>
              <a:t>yang menyediakan </a:t>
            </a:r>
            <a:r>
              <a:rPr dirty="0" sz="1400">
                <a:latin typeface="Times New Roman"/>
                <a:cs typeface="Times New Roman"/>
              </a:rPr>
              <a:t>perangkat </a:t>
            </a:r>
            <a:r>
              <a:rPr dirty="0" sz="1400" spc="-5">
                <a:latin typeface="Times New Roman"/>
                <a:cs typeface="Times New Roman"/>
              </a:rPr>
              <a:t>lunak </a:t>
            </a:r>
            <a:r>
              <a:rPr dirty="0" sz="1400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memberikan </a:t>
            </a:r>
            <a:r>
              <a:rPr dirty="0" sz="1400">
                <a:latin typeface="Times New Roman"/>
                <a:cs typeface="Times New Roman"/>
              </a:rPr>
              <a:t>cukup  </a:t>
            </a:r>
            <a:r>
              <a:rPr dirty="0" sz="1400" spc="-5">
                <a:latin typeface="Times New Roman"/>
                <a:cs typeface="Times New Roman"/>
              </a:rPr>
              <a:t>dukungan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terhadap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algoritma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pemindahan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secara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LRU.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Banyak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sistem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tidak</a:t>
            </a:r>
            <a:endParaRPr sz="1400">
              <a:latin typeface="Times New Roman"/>
              <a:cs typeface="Times New Roman"/>
            </a:endParaRPr>
          </a:p>
          <a:p>
            <a:pPr algn="just" marL="241300" marR="5080">
              <a:lnSpc>
                <a:spcPct val="143600"/>
              </a:lnSpc>
              <a:spcBef>
                <a:spcPts val="15"/>
              </a:spcBef>
            </a:pPr>
            <a:r>
              <a:rPr dirty="0" sz="1400" spc="-5">
                <a:latin typeface="Times New Roman"/>
                <a:cs typeface="Times New Roman"/>
              </a:rPr>
              <a:t>menyediakan perangkat </a:t>
            </a:r>
            <a:r>
              <a:rPr dirty="0" sz="1400" spc="-10">
                <a:latin typeface="Times New Roman"/>
                <a:cs typeface="Times New Roman"/>
              </a:rPr>
              <a:t>lunak </a:t>
            </a:r>
            <a:r>
              <a:rPr dirty="0" sz="1400" spc="-5">
                <a:latin typeface="Times New Roman"/>
                <a:cs typeface="Times New Roman"/>
              </a:rPr>
              <a:t>yang memberikan </a:t>
            </a:r>
            <a:r>
              <a:rPr dirty="0" sz="1400">
                <a:latin typeface="Times New Roman"/>
                <a:cs typeface="Times New Roman"/>
              </a:rPr>
              <a:t>dukungan </a:t>
            </a:r>
            <a:r>
              <a:rPr dirty="0" sz="1400" spc="-5">
                <a:latin typeface="Times New Roman"/>
                <a:cs typeface="Times New Roman"/>
              </a:rPr>
              <a:t>terhadap </a:t>
            </a:r>
            <a:r>
              <a:rPr dirty="0" sz="1400" spc="-10">
                <a:latin typeface="Times New Roman"/>
                <a:cs typeface="Times New Roman"/>
              </a:rPr>
              <a:t>algoritma LRU, </a:t>
            </a:r>
            <a:r>
              <a:rPr dirty="0" sz="1400" spc="-5">
                <a:latin typeface="Times New Roman"/>
                <a:cs typeface="Times New Roman"/>
              </a:rPr>
              <a:t>sehingga  terpaksa menggunakan </a:t>
            </a:r>
            <a:r>
              <a:rPr dirty="0" sz="1400" spc="-10">
                <a:latin typeface="Times New Roman"/>
                <a:cs typeface="Times New Roman"/>
              </a:rPr>
              <a:t>algoritma lain, </a:t>
            </a:r>
            <a:r>
              <a:rPr dirty="0" sz="1400" spc="-5">
                <a:latin typeface="Times New Roman"/>
                <a:cs typeface="Times New Roman"/>
              </a:rPr>
              <a:t>seperti </a:t>
            </a:r>
            <a:r>
              <a:rPr dirty="0" sz="1400" spc="-10">
                <a:latin typeface="Times New Roman"/>
                <a:cs typeface="Times New Roman"/>
              </a:rPr>
              <a:t>FIFO. Banyak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menyediakan bantuan untuk  menangani </a:t>
            </a:r>
            <a:r>
              <a:rPr dirty="0" sz="1400" spc="-10">
                <a:latin typeface="Times New Roman"/>
                <a:cs typeface="Times New Roman"/>
              </a:rPr>
              <a:t>masalah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10">
                <a:latin typeface="Times New Roman"/>
                <a:cs typeface="Times New Roman"/>
              </a:rPr>
              <a:t>misalnya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acuan. </a:t>
            </a:r>
            <a:r>
              <a:rPr dirty="0" sz="1400" spc="-15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acuan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halaman diset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perangkat  lunak kapan </a:t>
            </a:r>
            <a:r>
              <a:rPr dirty="0" sz="1400">
                <a:latin typeface="Times New Roman"/>
                <a:cs typeface="Times New Roman"/>
              </a:rPr>
              <a:t>pun </a:t>
            </a:r>
            <a:r>
              <a:rPr dirty="0" sz="1400" spc="-5">
                <a:latin typeface="Times New Roman"/>
                <a:cs typeface="Times New Roman"/>
              </a:rPr>
              <a:t>halaman tersebut ditunjuk.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acuan diasosiasikan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masing-masing isi  </a:t>
            </a:r>
            <a:r>
              <a:rPr dirty="0" sz="1400">
                <a:latin typeface="Times New Roman"/>
                <a:cs typeface="Times New Roman"/>
              </a:rPr>
              <a:t>dari tabel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halaman.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241300" marR="6985">
              <a:lnSpc>
                <a:spcPct val="143800"/>
              </a:lnSpc>
              <a:spcBef>
                <a:spcPts val="5"/>
              </a:spcBef>
            </a:pPr>
            <a:r>
              <a:rPr dirty="0" sz="1400" spc="-5">
                <a:latin typeface="Times New Roman"/>
                <a:cs typeface="Times New Roman"/>
              </a:rPr>
              <a:t>Awalnya, seluruh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dikosongkan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5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operasi. </a:t>
            </a:r>
            <a:r>
              <a:rPr dirty="0" sz="1400" spc="-10">
                <a:latin typeface="Times New Roman"/>
                <a:cs typeface="Times New Roman"/>
              </a:rPr>
              <a:t>Selama </a:t>
            </a:r>
            <a:r>
              <a:rPr dirty="0" sz="1400" spc="-5">
                <a:latin typeface="Times New Roman"/>
                <a:cs typeface="Times New Roman"/>
              </a:rPr>
              <a:t>proses pengguna </a:t>
            </a:r>
            <a:r>
              <a:rPr dirty="0" sz="1400" spc="-10">
                <a:latin typeface="Times New Roman"/>
                <a:cs typeface="Times New Roman"/>
              </a:rPr>
              <a:t>dijalankan, bit  </a:t>
            </a:r>
            <a:r>
              <a:rPr dirty="0" sz="1400" spc="-5">
                <a:latin typeface="Times New Roman"/>
                <a:cs typeface="Times New Roman"/>
              </a:rPr>
              <a:t>yang diasosiasikan ke masing-masing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acuan diset menjadi 1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perangkat keras.  Setelah beberapa waktu,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5">
                <a:latin typeface="Times New Roman"/>
                <a:cs typeface="Times New Roman"/>
              </a:rPr>
              <a:t>menentukan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15">
                <a:latin typeface="Times New Roman"/>
                <a:cs typeface="Times New Roman"/>
              </a:rPr>
              <a:t>mana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sudah </a:t>
            </a: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 spc="10">
                <a:latin typeface="Times New Roman"/>
                <a:cs typeface="Times New Roman"/>
              </a:rPr>
              <a:t>dan 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20">
                <a:latin typeface="Times New Roman"/>
                <a:cs typeface="Times New Roman"/>
              </a:rPr>
              <a:t>mana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belum </a:t>
            </a:r>
            <a:r>
              <a:rPr dirty="0" sz="1400" spc="-5">
                <a:latin typeface="Times New Roman"/>
                <a:cs typeface="Times New Roman"/>
              </a:rPr>
              <a:t>digunakan dengan menguji bit-bit </a:t>
            </a:r>
            <a:r>
              <a:rPr dirty="0" sz="1400" spc="-10">
                <a:latin typeface="Times New Roman"/>
                <a:cs typeface="Times New Roman"/>
              </a:rPr>
              <a:t>acuan. </a:t>
            </a:r>
            <a:r>
              <a:rPr dirty="0" sz="1400">
                <a:latin typeface="Times New Roman"/>
                <a:cs typeface="Times New Roman"/>
              </a:rPr>
              <a:t>Informasi </a:t>
            </a:r>
            <a:r>
              <a:rPr dirty="0" sz="1400" spc="-5">
                <a:latin typeface="Times New Roman"/>
                <a:cs typeface="Times New Roman"/>
              </a:rPr>
              <a:t>tersebut  memberikan informasi penting </a:t>
            </a:r>
            <a:r>
              <a:rPr dirty="0" sz="1400" spc="-10">
                <a:latin typeface="Times New Roman"/>
                <a:cs typeface="Times New Roman"/>
              </a:rPr>
              <a:t>untuk banyak </a:t>
            </a:r>
            <a:r>
              <a:rPr dirty="0" sz="1400" spc="-5">
                <a:latin typeface="Times New Roman"/>
                <a:cs typeface="Times New Roman"/>
              </a:rPr>
              <a:t>algoritma pemindahan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 memperkirakan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15">
                <a:latin typeface="Times New Roman"/>
                <a:cs typeface="Times New Roman"/>
              </a:rPr>
              <a:t>mana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sudah </a:t>
            </a:r>
            <a:r>
              <a:rPr dirty="0" sz="1400" spc="-15">
                <a:latin typeface="Times New Roman"/>
                <a:cs typeface="Times New Roman"/>
              </a:rPr>
              <a:t>lama </a:t>
            </a:r>
            <a:r>
              <a:rPr dirty="0" sz="1400" spc="-5">
                <a:latin typeface="Times New Roman"/>
                <a:cs typeface="Times New Roman"/>
              </a:rPr>
              <a:t>tidak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digunakan.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09509" cy="30968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110"/>
              </a:spcBef>
            </a:pP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kemudahan pengimplementasian, segmen-segmen diberi </a:t>
            </a:r>
            <a:r>
              <a:rPr dirty="0" sz="1400" spc="-10">
                <a:latin typeface="Times New Roman"/>
                <a:cs typeface="Times New Roman"/>
              </a:rPr>
              <a:t>nomor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direferensikan </a:t>
            </a:r>
            <a:r>
              <a:rPr dirty="0" sz="1400">
                <a:latin typeface="Times New Roman"/>
                <a:cs typeface="Times New Roman"/>
              </a:rPr>
              <a:t>dengan  </a:t>
            </a:r>
            <a:r>
              <a:rPr dirty="0" sz="1400" spc="-5">
                <a:latin typeface="Times New Roman"/>
                <a:cs typeface="Times New Roman"/>
              </a:rPr>
              <a:t>menggunakan penomoran tersebut, daripada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menggunakan nama. </a:t>
            </a:r>
            <a:r>
              <a:rPr dirty="0" sz="1400" spc="-10">
                <a:latin typeface="Times New Roman"/>
                <a:cs typeface="Times New Roman"/>
              </a:rPr>
              <a:t>maka, </a:t>
            </a:r>
            <a:r>
              <a:rPr dirty="0" sz="1400" spc="-5" i="1">
                <a:latin typeface="Times New Roman"/>
                <a:cs typeface="Times New Roman"/>
              </a:rPr>
              <a:t>logical address space  </a:t>
            </a:r>
            <a:r>
              <a:rPr dirty="0" sz="1400" spc="-5">
                <a:latin typeface="Times New Roman"/>
                <a:cs typeface="Times New Roman"/>
              </a:rPr>
              <a:t>terdiri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10" i="1">
                <a:latin typeface="Times New Roman"/>
                <a:cs typeface="Times New Roman"/>
              </a:rPr>
              <a:t>tuple </a:t>
            </a:r>
            <a:r>
              <a:rPr dirty="0" sz="1400" spc="-5">
                <a:latin typeface="Times New Roman"/>
                <a:cs typeface="Times New Roman"/>
              </a:rPr>
              <a:t>yaitu: (nomor-segmen, offset) </a:t>
            </a: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umumnya, program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pengguna </a:t>
            </a:r>
            <a:r>
              <a:rPr dirty="0" sz="1400">
                <a:latin typeface="Times New Roman"/>
                <a:cs typeface="Times New Roman"/>
              </a:rPr>
              <a:t>akan  </a:t>
            </a:r>
            <a:r>
              <a:rPr dirty="0" sz="1400" spc="-10">
                <a:latin typeface="Times New Roman"/>
                <a:cs typeface="Times New Roman"/>
              </a:rPr>
              <a:t>dikompilasi,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kompilator tersebut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membuat </a:t>
            </a:r>
            <a:r>
              <a:rPr dirty="0" sz="1400">
                <a:latin typeface="Times New Roman"/>
                <a:cs typeface="Times New Roman"/>
              </a:rPr>
              <a:t>segmen-segmen </a:t>
            </a:r>
            <a:r>
              <a:rPr dirty="0" sz="1400" spc="-5">
                <a:latin typeface="Times New Roman"/>
                <a:cs typeface="Times New Roman"/>
              </a:rPr>
              <a:t>tersebut secara </a:t>
            </a:r>
            <a:r>
              <a:rPr dirty="0" sz="1400" spc="-10">
                <a:latin typeface="Times New Roman"/>
                <a:cs typeface="Times New Roman"/>
              </a:rPr>
              <a:t>otomatis. </a:t>
            </a:r>
            <a:r>
              <a:rPr dirty="0" sz="1400" spc="-5">
                <a:latin typeface="Times New Roman"/>
                <a:cs typeface="Times New Roman"/>
              </a:rPr>
              <a:t>Jika  mengambil contoh kompilator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Pascal,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kemungkinan kompilator tersebut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membuat  </a:t>
            </a:r>
            <a:r>
              <a:rPr dirty="0" sz="1400" spc="-5">
                <a:latin typeface="Times New Roman"/>
                <a:cs typeface="Times New Roman"/>
              </a:rPr>
              <a:t>beberapa segmen yang terpisah </a:t>
            </a:r>
            <a:r>
              <a:rPr dirty="0" sz="1400" spc="-10">
                <a:latin typeface="Times New Roman"/>
                <a:cs typeface="Times New Roman"/>
              </a:rPr>
              <a:t>untuk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420370" indent="-179705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421005" algn="l"/>
              </a:tabLst>
            </a:pPr>
            <a:r>
              <a:rPr dirty="0" sz="1400" spc="-5">
                <a:latin typeface="Times New Roman"/>
                <a:cs typeface="Times New Roman"/>
              </a:rPr>
              <a:t>Variabel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Global;</a:t>
            </a:r>
            <a:endParaRPr sz="1400">
              <a:latin typeface="Times New Roman"/>
              <a:cs typeface="Times New Roman"/>
            </a:endParaRPr>
          </a:p>
          <a:p>
            <a:pPr marL="420370" indent="-1797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21005" algn="l"/>
              </a:tabLst>
            </a:pPr>
            <a:r>
              <a:rPr dirty="0" sz="1400" spc="-10">
                <a:latin typeface="Times New Roman"/>
                <a:cs typeface="Times New Roman"/>
              </a:rPr>
              <a:t>Prosedur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pemanggilan stack,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menyimpan parameter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pengembalian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alamat;</a:t>
            </a:r>
            <a:endParaRPr sz="1400">
              <a:latin typeface="Times New Roman"/>
              <a:cs typeface="Times New Roman"/>
            </a:endParaRPr>
          </a:p>
          <a:p>
            <a:pPr marL="421005" indent="-18034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21640" algn="l"/>
              </a:tabLst>
            </a:pPr>
            <a:r>
              <a:rPr dirty="0" sz="1400" spc="-10">
                <a:latin typeface="Times New Roman"/>
                <a:cs typeface="Times New Roman"/>
              </a:rPr>
              <a:t>Porsi </a:t>
            </a:r>
            <a:r>
              <a:rPr dirty="0" sz="1400">
                <a:latin typeface="Times New Roman"/>
                <a:cs typeface="Times New Roman"/>
              </a:rPr>
              <a:t>dari kode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setiap prosedur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5">
                <a:latin typeface="Times New Roman"/>
                <a:cs typeface="Times New Roman"/>
              </a:rPr>
              <a:t>fungsi;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dan</a:t>
            </a:r>
            <a:endParaRPr sz="1400">
              <a:latin typeface="Times New Roman"/>
              <a:cs typeface="Times New Roman"/>
            </a:endParaRPr>
          </a:p>
          <a:p>
            <a:pPr marL="414655" indent="-17716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15290" algn="l"/>
              </a:tabLst>
            </a:pPr>
            <a:r>
              <a:rPr dirty="0" sz="1400" spc="-5">
                <a:latin typeface="Times New Roman"/>
                <a:cs typeface="Times New Roman"/>
              </a:rPr>
              <a:t>Variabel lokal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setiap prosedur dan</a:t>
            </a:r>
            <a:r>
              <a:rPr dirty="0" sz="1400" spc="-10">
                <a:latin typeface="Times New Roman"/>
                <a:cs typeface="Times New Roman"/>
              </a:rPr>
              <a:t> fungsi.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511415" cy="339534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>
                <a:latin typeface="Times New Roman"/>
                <a:cs typeface="Times New Roman"/>
              </a:rPr>
              <a:t>Algoritma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Additional-Reference-Bit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2900"/>
              </a:lnSpc>
            </a:pPr>
            <a:r>
              <a:rPr dirty="0" sz="1400" spc="-5">
                <a:latin typeface="Times New Roman"/>
                <a:cs typeface="Times New Roman"/>
              </a:rPr>
              <a:t>Kita </a:t>
            </a:r>
            <a:r>
              <a:rPr dirty="0" sz="1400" spc="-10">
                <a:latin typeface="Times New Roman"/>
                <a:cs typeface="Times New Roman"/>
              </a:rPr>
              <a:t>bisa </a:t>
            </a:r>
            <a:r>
              <a:rPr dirty="0" sz="1400" spc="-5">
                <a:latin typeface="Times New Roman"/>
                <a:cs typeface="Times New Roman"/>
              </a:rPr>
              <a:t>mendapatkan informasi tambahan </a:t>
            </a:r>
            <a:r>
              <a:rPr dirty="0" sz="1400" spc="-10">
                <a:latin typeface="Times New Roman"/>
                <a:cs typeface="Times New Roman"/>
              </a:rPr>
              <a:t>mengenai </a:t>
            </a:r>
            <a:r>
              <a:rPr dirty="0" sz="1400" spc="-5">
                <a:latin typeface="Times New Roman"/>
                <a:cs typeface="Times New Roman"/>
              </a:rPr>
              <a:t>urutan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10">
                <a:latin typeface="Times New Roman"/>
                <a:cs typeface="Times New Roman"/>
              </a:rPr>
              <a:t>mencatat </a:t>
            </a:r>
            <a:r>
              <a:rPr dirty="0" sz="1400">
                <a:latin typeface="Times New Roman"/>
                <a:cs typeface="Times New Roman"/>
              </a:rPr>
              <a:t>bit-bit acuan </a:t>
            </a:r>
            <a:r>
              <a:rPr dirty="0" sz="1400" spc="-5">
                <a:latin typeface="Times New Roman"/>
                <a:cs typeface="Times New Roman"/>
              </a:rPr>
              <a:t>pada suatu  interval </a:t>
            </a:r>
            <a:r>
              <a:rPr dirty="0" sz="1400">
                <a:latin typeface="Times New Roman"/>
                <a:cs typeface="Times New Roman"/>
              </a:rPr>
              <a:t>yang </a:t>
            </a:r>
            <a:r>
              <a:rPr dirty="0" sz="1400" spc="-5">
                <a:latin typeface="Times New Roman"/>
                <a:cs typeface="Times New Roman"/>
              </a:rPr>
              <a:t>tetap. Kita dapat menyimpan </a:t>
            </a:r>
            <a:r>
              <a:rPr dirty="0" sz="1400" spc="5">
                <a:latin typeface="Times New Roman"/>
                <a:cs typeface="Times New Roman"/>
              </a:rPr>
              <a:t>8-bit </a:t>
            </a:r>
            <a:r>
              <a:rPr dirty="0" sz="1400" spc="-5">
                <a:latin typeface="Times New Roman"/>
                <a:cs typeface="Times New Roman"/>
              </a:rPr>
              <a:t>byte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masing-masing halaman pada </a:t>
            </a:r>
            <a:r>
              <a:rPr dirty="0" sz="1400">
                <a:latin typeface="Times New Roman"/>
                <a:cs typeface="Times New Roman"/>
              </a:rPr>
              <a:t>tabel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endParaRPr sz="1400">
              <a:latin typeface="Times New Roman"/>
              <a:cs typeface="Times New Roman"/>
            </a:endParaRPr>
          </a:p>
          <a:p>
            <a:pPr marL="12700" marR="133985">
              <a:lnSpc>
                <a:spcPct val="143900"/>
              </a:lnSpc>
              <a:spcBef>
                <a:spcPts val="10"/>
              </a:spcBef>
            </a:pPr>
            <a:r>
              <a:rPr dirty="0" sz="1400" spc="-10">
                <a:latin typeface="Times New Roman"/>
                <a:cs typeface="Times New Roman"/>
              </a:rPr>
              <a:t>memori. Pada </a:t>
            </a:r>
            <a:r>
              <a:rPr dirty="0" sz="1400" spc="-5">
                <a:latin typeface="Times New Roman"/>
                <a:cs typeface="Times New Roman"/>
              </a:rPr>
              <a:t>interval tertentu, pencatat </a:t>
            </a:r>
            <a:r>
              <a:rPr dirty="0" sz="1400">
                <a:latin typeface="Times New Roman"/>
                <a:cs typeface="Times New Roman"/>
              </a:rPr>
              <a:t>waktu (</a:t>
            </a:r>
            <a:r>
              <a:rPr dirty="0" sz="1400" i="1">
                <a:latin typeface="Times New Roman"/>
                <a:cs typeface="Times New Roman"/>
              </a:rPr>
              <a:t>timer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 spc="-10">
                <a:latin typeface="Times New Roman"/>
                <a:cs typeface="Times New Roman"/>
              </a:rPr>
              <a:t>melakukan </a:t>
            </a:r>
            <a:r>
              <a:rPr dirty="0" sz="1400" spc="-5">
                <a:latin typeface="Times New Roman"/>
                <a:cs typeface="Times New Roman"/>
              </a:rPr>
              <a:t>interupsi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10">
                <a:latin typeface="Times New Roman"/>
                <a:cs typeface="Times New Roman"/>
              </a:rPr>
              <a:t>mentransfer </a:t>
            </a:r>
            <a:r>
              <a:rPr dirty="0" sz="1400">
                <a:latin typeface="Times New Roman"/>
                <a:cs typeface="Times New Roman"/>
              </a:rPr>
              <a:t>kontrol  </a:t>
            </a:r>
            <a:r>
              <a:rPr dirty="0" sz="1400" spc="-5">
                <a:latin typeface="Times New Roman"/>
                <a:cs typeface="Times New Roman"/>
              </a:rPr>
              <a:t>kepada sistem operasi. Sistem </a:t>
            </a:r>
            <a:r>
              <a:rPr dirty="0" sz="1400">
                <a:latin typeface="Times New Roman"/>
                <a:cs typeface="Times New Roman"/>
              </a:rPr>
              <a:t>operasi </a:t>
            </a:r>
            <a:r>
              <a:rPr dirty="0" sz="1400" spc="-5">
                <a:latin typeface="Times New Roman"/>
                <a:cs typeface="Times New Roman"/>
              </a:rPr>
              <a:t>mengubah </a:t>
            </a:r>
            <a:r>
              <a:rPr dirty="0" sz="140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acuan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masing-masing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kedalam bit  </a:t>
            </a:r>
            <a:r>
              <a:rPr dirty="0" sz="1400" spc="-5" i="1">
                <a:latin typeface="Times New Roman"/>
                <a:cs typeface="Times New Roman"/>
              </a:rPr>
              <a:t>high-order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8-bit byte ini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membuang bit </a:t>
            </a:r>
            <a:r>
              <a:rPr dirty="0" sz="1400" spc="-5" i="1">
                <a:latin typeface="Times New Roman"/>
                <a:cs typeface="Times New Roman"/>
              </a:rPr>
              <a:t>low-order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10">
                <a:latin typeface="Times New Roman"/>
                <a:cs typeface="Times New Roman"/>
              </a:rPr>
              <a:t>Register </a:t>
            </a:r>
            <a:r>
              <a:rPr dirty="0" sz="1400" spc="-5">
                <a:latin typeface="Times New Roman"/>
                <a:cs typeface="Times New Roman"/>
              </a:rPr>
              <a:t>pengganti </a:t>
            </a:r>
            <a:r>
              <a:rPr dirty="0" sz="1400">
                <a:latin typeface="Times New Roman"/>
                <a:cs typeface="Times New Roman"/>
              </a:rPr>
              <a:t>8-bit </a:t>
            </a:r>
            <a:r>
              <a:rPr dirty="0" sz="1400" spc="-5">
                <a:latin typeface="Times New Roman"/>
                <a:cs typeface="Times New Roman"/>
              </a:rPr>
              <a:t>ini berisi </a:t>
            </a:r>
            <a:r>
              <a:rPr dirty="0" sz="1400">
                <a:latin typeface="Times New Roman"/>
                <a:cs typeface="Times New Roman"/>
              </a:rPr>
              <a:t>sejarah  </a:t>
            </a:r>
            <a:r>
              <a:rPr dirty="0" sz="1400" spc="-5">
                <a:latin typeface="Times New Roman"/>
                <a:cs typeface="Times New Roman"/>
              </a:rPr>
              <a:t>penggunaan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periode 8 waktu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terakhir.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28600">
              <a:lnSpc>
                <a:spcPct val="143600"/>
              </a:lnSpc>
            </a:pPr>
            <a:r>
              <a:rPr dirty="0" sz="1400" spc="-5">
                <a:latin typeface="Times New Roman"/>
                <a:cs typeface="Times New Roman"/>
              </a:rPr>
              <a:t>Sebagai contoh, </a:t>
            </a:r>
            <a:r>
              <a:rPr dirty="0" sz="1400" spc="-10">
                <a:latin typeface="Times New Roman"/>
                <a:cs typeface="Times New Roman"/>
              </a:rPr>
              <a:t>seandainya </a:t>
            </a:r>
            <a:r>
              <a:rPr dirty="0" sz="1400" spc="-5">
                <a:latin typeface="Times New Roman"/>
                <a:cs typeface="Times New Roman"/>
              </a:rPr>
              <a:t>register pengganti </a:t>
            </a:r>
            <a:r>
              <a:rPr dirty="0" sz="1400">
                <a:latin typeface="Times New Roman"/>
                <a:cs typeface="Times New Roman"/>
              </a:rPr>
              <a:t>berisi </a:t>
            </a:r>
            <a:r>
              <a:rPr dirty="0" sz="1400" spc="-5">
                <a:latin typeface="Times New Roman"/>
                <a:cs typeface="Times New Roman"/>
              </a:rPr>
              <a:t>00000000, </a:t>
            </a:r>
            <a:r>
              <a:rPr dirty="0" sz="1400" spc="-20">
                <a:latin typeface="Times New Roman"/>
                <a:cs typeface="Times New Roman"/>
              </a:rPr>
              <a:t>maka </a:t>
            </a:r>
            <a:r>
              <a:rPr dirty="0" sz="1400" spc="-10">
                <a:latin typeface="Times New Roman"/>
                <a:cs typeface="Times New Roman"/>
              </a:rPr>
              <a:t>itu </a:t>
            </a:r>
            <a:r>
              <a:rPr dirty="0" sz="1400" spc="-5">
                <a:latin typeface="Times New Roman"/>
                <a:cs typeface="Times New Roman"/>
              </a:rPr>
              <a:t>berarti halaman </a:t>
            </a:r>
            <a:r>
              <a:rPr dirty="0" sz="1400">
                <a:latin typeface="Times New Roman"/>
                <a:cs typeface="Times New Roman"/>
              </a:rPr>
              <a:t>sudah </a:t>
            </a:r>
            <a:r>
              <a:rPr dirty="0" sz="1400" spc="-10">
                <a:latin typeface="Times New Roman"/>
                <a:cs typeface="Times New Roman"/>
              </a:rPr>
              <a:t>tidak  </a:t>
            </a: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periode 8 waktu terakhir,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5">
                <a:latin typeface="Times New Roman"/>
                <a:cs typeface="Times New Roman"/>
              </a:rPr>
              <a:t>paling tidak 1 kali akan </a:t>
            </a:r>
            <a:r>
              <a:rPr dirty="0" sz="1400" spc="-10">
                <a:latin typeface="Times New Roman"/>
                <a:cs typeface="Times New Roman"/>
              </a:rPr>
              <a:t>memiliki  </a:t>
            </a:r>
            <a:r>
              <a:rPr dirty="0" sz="1400" spc="-5">
                <a:latin typeface="Times New Roman"/>
                <a:cs typeface="Times New Roman"/>
              </a:rPr>
              <a:t>nilai register penggati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11111111.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505700" cy="309054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>
                <a:latin typeface="Times New Roman"/>
                <a:cs typeface="Times New Roman"/>
              </a:rPr>
              <a:t>Algoritma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Second-Chance</a:t>
            </a:r>
            <a:endParaRPr sz="1400">
              <a:latin typeface="Times New Roman"/>
              <a:cs typeface="Times New Roman"/>
            </a:endParaRPr>
          </a:p>
          <a:p>
            <a:pPr marL="12700" marR="34290">
              <a:lnSpc>
                <a:spcPct val="142900"/>
              </a:lnSpc>
            </a:pPr>
            <a:r>
              <a:rPr dirty="0" sz="1400" spc="-5">
                <a:latin typeface="Times New Roman"/>
                <a:cs typeface="Times New Roman"/>
              </a:rPr>
              <a:t>Algoritma "</a:t>
            </a:r>
            <a:r>
              <a:rPr dirty="0" sz="1400" spc="-5" i="1">
                <a:latin typeface="Times New Roman"/>
                <a:cs typeface="Times New Roman"/>
              </a:rPr>
              <a:t>second-chance</a:t>
            </a:r>
            <a:r>
              <a:rPr dirty="0" sz="1400" spc="-5">
                <a:latin typeface="Times New Roman"/>
                <a:cs typeface="Times New Roman"/>
              </a:rPr>
              <a:t>" </a:t>
            </a:r>
            <a:r>
              <a:rPr dirty="0" sz="1400">
                <a:latin typeface="Times New Roman"/>
                <a:cs typeface="Times New Roman"/>
              </a:rPr>
              <a:t>didasari oleh </a:t>
            </a:r>
            <a:r>
              <a:rPr dirty="0" sz="1400" spc="-10">
                <a:latin typeface="Times New Roman"/>
                <a:cs typeface="Times New Roman"/>
              </a:rPr>
              <a:t>algoritma FIFO. Pada </a:t>
            </a:r>
            <a:r>
              <a:rPr dirty="0" sz="1400" spc="-5">
                <a:latin typeface="Times New Roman"/>
                <a:cs typeface="Times New Roman"/>
              </a:rPr>
              <a:t>saat suatu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ditunjuk,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akan  menginspeksi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acuannya. </a:t>
            </a:r>
            <a:r>
              <a:rPr dirty="0" sz="1400" spc="-10">
                <a:latin typeface="Times New Roman"/>
                <a:cs typeface="Times New Roman"/>
              </a:rPr>
              <a:t>Jika bit </a:t>
            </a:r>
            <a:r>
              <a:rPr dirty="0" sz="1400" spc="-5">
                <a:latin typeface="Times New Roman"/>
                <a:cs typeface="Times New Roman"/>
              </a:rPr>
              <a:t>acuan </a:t>
            </a:r>
            <a:r>
              <a:rPr dirty="0" sz="1400" spc="-10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bernilai </a:t>
            </a:r>
            <a:r>
              <a:rPr dirty="0" sz="1400" spc="-5">
                <a:latin typeface="Times New Roman"/>
                <a:cs typeface="Times New Roman"/>
              </a:rPr>
              <a:t>0, </a:t>
            </a:r>
            <a:r>
              <a:rPr dirty="0" sz="1400" spc="-10">
                <a:latin typeface="Times New Roman"/>
                <a:cs typeface="Times New Roman"/>
              </a:rPr>
              <a:t>kita memproses untuk membuang </a:t>
            </a:r>
            <a:r>
              <a:rPr dirty="0" sz="1400" spc="-5">
                <a:latin typeface="Times New Roman"/>
                <a:cs typeface="Times New Roman"/>
              </a:rPr>
              <a:t>halaman</a:t>
            </a:r>
            <a:endParaRPr sz="1400">
              <a:latin typeface="Times New Roman"/>
              <a:cs typeface="Times New Roman"/>
            </a:endParaRPr>
          </a:p>
          <a:p>
            <a:pPr marL="12700" marR="142875">
              <a:lnSpc>
                <a:spcPct val="144300"/>
              </a:lnSpc>
            </a:pPr>
            <a:r>
              <a:rPr dirty="0" sz="1400" spc="-15">
                <a:latin typeface="Times New Roman"/>
                <a:cs typeface="Times New Roman"/>
              </a:rPr>
              <a:t>ini. </a:t>
            </a:r>
            <a:r>
              <a:rPr dirty="0" sz="1400" spc="-5">
                <a:latin typeface="Times New Roman"/>
                <a:cs typeface="Times New Roman"/>
              </a:rPr>
              <a:t>Jika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acuan tersebut bernilai 1,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berikan kesempatan kedua </a:t>
            </a:r>
            <a:r>
              <a:rPr dirty="0" sz="1400" spc="-10">
                <a:latin typeface="Times New Roman"/>
                <a:cs typeface="Times New Roman"/>
              </a:rPr>
              <a:t>untuk halaman </a:t>
            </a:r>
            <a:r>
              <a:rPr dirty="0" sz="1400" spc="-5">
                <a:latin typeface="Times New Roman"/>
                <a:cs typeface="Times New Roman"/>
              </a:rPr>
              <a:t>ini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menyeleksi  </a:t>
            </a:r>
            <a:r>
              <a:rPr dirty="0" sz="1400" spc="-10">
                <a:latin typeface="Times New Roman"/>
                <a:cs typeface="Times New Roman"/>
              </a:rPr>
              <a:t>halaman FIFO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selanjutnya.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</a:pP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suatu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mendapatkan kesempatan kedua,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acuannya dikosongkan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waktu </a:t>
            </a:r>
            <a:r>
              <a:rPr dirty="0" sz="1400" spc="-10">
                <a:latin typeface="Times New Roman"/>
                <a:cs typeface="Times New Roman"/>
              </a:rPr>
              <a:t>tibanya  </a:t>
            </a:r>
            <a:r>
              <a:rPr dirty="0" sz="1400" spc="-5">
                <a:latin typeface="Times New Roman"/>
                <a:cs typeface="Times New Roman"/>
              </a:rPr>
              <a:t>direset menjadi </a:t>
            </a:r>
            <a:r>
              <a:rPr dirty="0" sz="1400">
                <a:latin typeface="Times New Roman"/>
                <a:cs typeface="Times New Roman"/>
              </a:rPr>
              <a:t>saat </a:t>
            </a:r>
            <a:r>
              <a:rPr dirty="0" sz="1400" spc="-15">
                <a:latin typeface="Times New Roman"/>
                <a:cs typeface="Times New Roman"/>
              </a:rPr>
              <a:t>ini. </a:t>
            </a: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 spc="-15">
                <a:latin typeface="Times New Roman"/>
                <a:cs typeface="Times New Roman"/>
              </a:rPr>
              <a:t>itu,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mendapatkan kesempatan </a:t>
            </a:r>
            <a:r>
              <a:rPr dirty="0" sz="1400" spc="-10">
                <a:latin typeface="Times New Roman"/>
                <a:cs typeface="Times New Roman"/>
              </a:rPr>
              <a:t>kedua tidak </a:t>
            </a:r>
            <a:r>
              <a:rPr dirty="0" sz="1400">
                <a:latin typeface="Times New Roman"/>
                <a:cs typeface="Times New Roman"/>
              </a:rPr>
              <a:t>akan  </a:t>
            </a:r>
            <a:r>
              <a:rPr dirty="0" sz="1400" spc="-5">
                <a:latin typeface="Times New Roman"/>
                <a:cs typeface="Times New Roman"/>
              </a:rPr>
              <a:t>dipindahkan </a:t>
            </a:r>
            <a:r>
              <a:rPr dirty="0" sz="1400">
                <a:latin typeface="Times New Roman"/>
                <a:cs typeface="Times New Roman"/>
              </a:rPr>
              <a:t>sampai </a:t>
            </a:r>
            <a:r>
              <a:rPr dirty="0" sz="1400" spc="-5">
                <a:latin typeface="Times New Roman"/>
                <a:cs typeface="Times New Roman"/>
              </a:rPr>
              <a:t>seluruh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dipindahkan. Tambahan </a:t>
            </a:r>
            <a:r>
              <a:rPr dirty="0" sz="1400" spc="-10">
                <a:latin typeface="Times New Roman"/>
                <a:cs typeface="Times New Roman"/>
              </a:rPr>
              <a:t>lagi, </a:t>
            </a:r>
            <a:r>
              <a:rPr dirty="0" sz="1400" spc="-15">
                <a:latin typeface="Times New Roman"/>
                <a:cs typeface="Times New Roman"/>
              </a:rPr>
              <a:t>jika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digunakan cukup  </a:t>
            </a:r>
            <a:r>
              <a:rPr dirty="0" sz="1400" spc="-10">
                <a:latin typeface="Times New Roman"/>
                <a:cs typeface="Times New Roman"/>
              </a:rPr>
              <a:t>untuk menampung </a:t>
            </a:r>
            <a:r>
              <a:rPr dirty="0" sz="1400" spc="-5">
                <a:latin typeface="Times New Roman"/>
                <a:cs typeface="Times New Roman"/>
              </a:rPr>
              <a:t>1 set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acuan, </a:t>
            </a:r>
            <a:r>
              <a:rPr dirty="0" sz="1400" spc="-20">
                <a:latin typeface="Times New Roman"/>
                <a:cs typeface="Times New Roman"/>
              </a:rPr>
              <a:t>maka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ini tidak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pernah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dipindahkan.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381875" cy="339534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>
                <a:latin typeface="Times New Roman"/>
                <a:cs typeface="Times New Roman"/>
              </a:rPr>
              <a:t>Algoritma </a:t>
            </a:r>
            <a:r>
              <a:rPr dirty="0" sz="1400" spc="-5" b="1" i="1">
                <a:latin typeface="Times New Roman"/>
                <a:cs typeface="Times New Roman"/>
              </a:rPr>
              <a:t>Second-Chance </a:t>
            </a:r>
            <a:r>
              <a:rPr dirty="0" sz="1400" spc="-10" b="1">
                <a:latin typeface="Times New Roman"/>
                <a:cs typeface="Times New Roman"/>
              </a:rPr>
              <a:t>(Yang</a:t>
            </a:r>
            <a:r>
              <a:rPr dirty="0" sz="1400" spc="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Diperbaiki)</a:t>
            </a:r>
            <a:endParaRPr sz="1400">
              <a:latin typeface="Times New Roman"/>
              <a:cs typeface="Times New Roman"/>
            </a:endParaRPr>
          </a:p>
          <a:p>
            <a:pPr marL="12700" marR="122555">
              <a:lnSpc>
                <a:spcPct val="142900"/>
              </a:lnSpc>
            </a:pPr>
            <a:r>
              <a:rPr dirty="0" sz="1400" spc="-5">
                <a:latin typeface="Times New Roman"/>
                <a:cs typeface="Times New Roman"/>
              </a:rPr>
              <a:t>Kita dapat </a:t>
            </a:r>
            <a:r>
              <a:rPr dirty="0" sz="1400" spc="-10">
                <a:latin typeface="Times New Roman"/>
                <a:cs typeface="Times New Roman"/>
              </a:rPr>
              <a:t>memperbaiki </a:t>
            </a:r>
            <a:r>
              <a:rPr dirty="0" sz="1400" spc="-5">
                <a:latin typeface="Times New Roman"/>
                <a:cs typeface="Times New Roman"/>
              </a:rPr>
              <a:t>kekurangan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 spc="-5" i="1">
                <a:latin typeface="Times New Roman"/>
                <a:cs typeface="Times New Roman"/>
              </a:rPr>
              <a:t>second-chance </a:t>
            </a:r>
            <a:r>
              <a:rPr dirty="0" sz="1400" spc="-5">
                <a:latin typeface="Times New Roman"/>
                <a:cs typeface="Times New Roman"/>
              </a:rPr>
              <a:t>dengan mempertimbangkan 2 hal  </a:t>
            </a:r>
            <a:r>
              <a:rPr dirty="0" sz="1400" spc="-10">
                <a:latin typeface="Times New Roman"/>
                <a:cs typeface="Times New Roman"/>
              </a:rPr>
              <a:t>sekaligus, </a:t>
            </a:r>
            <a:r>
              <a:rPr dirty="0" sz="1400" spc="-5">
                <a:latin typeface="Times New Roman"/>
                <a:cs typeface="Times New Roman"/>
              </a:rPr>
              <a:t>yaitu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>
                <a:latin typeface="Times New Roman"/>
                <a:cs typeface="Times New Roman"/>
              </a:rPr>
              <a:t>acuan </a:t>
            </a:r>
            <a:r>
              <a:rPr dirty="0" sz="1400" spc="-5">
                <a:latin typeface="Times New Roman"/>
                <a:cs typeface="Times New Roman"/>
              </a:rPr>
              <a:t>dan </a:t>
            </a:r>
            <a:r>
              <a:rPr dirty="0" sz="1400">
                <a:latin typeface="Times New Roman"/>
                <a:cs typeface="Times New Roman"/>
              </a:rPr>
              <a:t>bit </a:t>
            </a:r>
            <a:r>
              <a:rPr dirty="0" sz="1400" spc="-10">
                <a:latin typeface="Times New Roman"/>
                <a:cs typeface="Times New Roman"/>
              </a:rPr>
              <a:t>modifikasi.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2 bit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5">
                <a:latin typeface="Times New Roman"/>
                <a:cs typeface="Times New Roman"/>
              </a:rPr>
              <a:t>kita akan mendapatkan 4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kemungkinan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terjadi,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yaitu: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745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(0,0)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dimodifikasi, bit terbaik </a:t>
            </a:r>
            <a:r>
              <a:rPr dirty="0" sz="1400" spc="-15">
                <a:latin typeface="Times New Roman"/>
                <a:cs typeface="Times New Roman"/>
              </a:rPr>
              <a:t>untuk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dipindahkan.</a:t>
            </a:r>
            <a:endParaRPr sz="1400">
              <a:latin typeface="Times New Roman"/>
              <a:cs typeface="Times New Roman"/>
            </a:endParaRPr>
          </a:p>
          <a:p>
            <a:pPr marL="128270" marR="5080" indent="-116205">
              <a:lnSpc>
                <a:spcPts val="2430"/>
              </a:lnSpc>
              <a:spcBef>
                <a:spcPts val="175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(0,1)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>
                <a:latin typeface="Times New Roman"/>
                <a:cs typeface="Times New Roman"/>
              </a:rPr>
              <a:t>tapi </a:t>
            </a:r>
            <a:r>
              <a:rPr dirty="0" sz="1400" spc="-5">
                <a:latin typeface="Times New Roman"/>
                <a:cs typeface="Times New Roman"/>
              </a:rPr>
              <a:t>dimodifikasi, tidak terlalu baik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dipindahkan </a:t>
            </a:r>
            <a:r>
              <a:rPr dirty="0" sz="1400" spc="-10">
                <a:latin typeface="Times New Roman"/>
                <a:cs typeface="Times New Roman"/>
              </a:rPr>
              <a:t>karena halaman </a:t>
            </a:r>
            <a:r>
              <a:rPr dirty="0" sz="1400" spc="-5">
                <a:latin typeface="Times New Roman"/>
                <a:cs typeface="Times New Roman"/>
              </a:rPr>
              <a:t>ini </a:t>
            </a:r>
            <a:r>
              <a:rPr dirty="0" sz="1400">
                <a:latin typeface="Times New Roman"/>
                <a:cs typeface="Times New Roman"/>
              </a:rPr>
              <a:t>perlu  </a:t>
            </a:r>
            <a:r>
              <a:rPr dirty="0" sz="1400" spc="-10">
                <a:latin typeface="Times New Roman"/>
                <a:cs typeface="Times New Roman"/>
              </a:rPr>
              <a:t>ditulis </a:t>
            </a:r>
            <a:r>
              <a:rPr dirty="0" sz="1400" spc="-5">
                <a:latin typeface="Times New Roman"/>
                <a:cs typeface="Times New Roman"/>
              </a:rPr>
              <a:t>sebelum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dipindahkan.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509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(1,0) digunakan </a:t>
            </a:r>
            <a:r>
              <a:rPr dirty="0" sz="1400">
                <a:latin typeface="Times New Roman"/>
                <a:cs typeface="Times New Roman"/>
              </a:rPr>
              <a:t>tapi </a:t>
            </a:r>
            <a:r>
              <a:rPr dirty="0" sz="1400" spc="-5">
                <a:latin typeface="Times New Roman"/>
                <a:cs typeface="Times New Roman"/>
              </a:rPr>
              <a:t>tidak dimodifikasi, terdapat kemungkinan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ini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segera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digunakan</a:t>
            </a:r>
            <a:endParaRPr sz="14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750"/>
              </a:spcBef>
            </a:pPr>
            <a:r>
              <a:rPr dirty="0" sz="1400" spc="-10">
                <a:latin typeface="Times New Roman"/>
                <a:cs typeface="Times New Roman"/>
              </a:rPr>
              <a:t>lagi.</a:t>
            </a:r>
            <a:endParaRPr sz="1400">
              <a:latin typeface="Times New Roman"/>
              <a:cs typeface="Times New Roman"/>
            </a:endParaRPr>
          </a:p>
          <a:p>
            <a:pPr marL="128270" marR="135255" indent="-116205">
              <a:lnSpc>
                <a:spcPct val="143000"/>
              </a:lnSpc>
              <a:spcBef>
                <a:spcPts val="20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(1,1) digunakan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dimodifikasi,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ini mungkin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segera digunakan lagi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ini  perlu </a:t>
            </a:r>
            <a:r>
              <a:rPr dirty="0" sz="1400" spc="-10">
                <a:latin typeface="Times New Roman"/>
                <a:cs typeface="Times New Roman"/>
              </a:rPr>
              <a:t>ditulis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 spc="-5" i="1">
                <a:latin typeface="Times New Roman"/>
                <a:cs typeface="Times New Roman"/>
              </a:rPr>
              <a:t>disk </a:t>
            </a:r>
            <a:r>
              <a:rPr dirty="0" sz="1400" spc="-5">
                <a:latin typeface="Times New Roman"/>
                <a:cs typeface="Times New Roman"/>
              </a:rPr>
              <a:t>sebelum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dipindahkan.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83082"/>
            <a:ext cx="7512050" cy="3915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Dasar </a:t>
            </a:r>
            <a:r>
              <a:rPr dirty="0" sz="1400" spc="-10" b="1">
                <a:latin typeface="Times New Roman"/>
                <a:cs typeface="Times New Roman"/>
              </a:rPr>
              <a:t>Perhitungan </a:t>
            </a:r>
            <a:r>
              <a:rPr dirty="0" sz="1400" spc="-5" b="1">
                <a:latin typeface="Times New Roman"/>
                <a:cs typeface="Times New Roman"/>
              </a:rPr>
              <a:t>Pemindahan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Halaman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1115">
              <a:lnSpc>
                <a:spcPct val="144300"/>
              </a:lnSpc>
            </a:pPr>
            <a:r>
              <a:rPr dirty="0" sz="1400" spc="-10">
                <a:latin typeface="Times New Roman"/>
                <a:cs typeface="Times New Roman"/>
              </a:rPr>
              <a:t>Banyak </a:t>
            </a:r>
            <a:r>
              <a:rPr dirty="0" sz="1400" spc="-5">
                <a:latin typeface="Times New Roman"/>
                <a:cs typeface="Times New Roman"/>
              </a:rPr>
              <a:t>algoritma-algoritma lain yang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pemindahan </a:t>
            </a:r>
            <a:r>
              <a:rPr dirty="0" sz="1400" spc="-10">
                <a:latin typeface="Times New Roman"/>
                <a:cs typeface="Times New Roman"/>
              </a:rPr>
              <a:t>halaman. Sebagai contoh, kita  </a:t>
            </a:r>
            <a:r>
              <a:rPr dirty="0" sz="1400" spc="-5">
                <a:latin typeface="Times New Roman"/>
                <a:cs typeface="Times New Roman"/>
              </a:rPr>
              <a:t>dapat </a:t>
            </a:r>
            <a:r>
              <a:rPr dirty="0" sz="1400" spc="-10">
                <a:latin typeface="Times New Roman"/>
                <a:cs typeface="Times New Roman"/>
              </a:rPr>
              <a:t>menyimpan </a:t>
            </a:r>
            <a:r>
              <a:rPr dirty="0" sz="1400" spc="-5" i="1">
                <a:latin typeface="Times New Roman"/>
                <a:cs typeface="Times New Roman"/>
              </a:rPr>
              <a:t>counter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nomor </a:t>
            </a:r>
            <a:r>
              <a:rPr dirty="0" sz="1400">
                <a:latin typeface="Times New Roman"/>
                <a:cs typeface="Times New Roman"/>
              </a:rPr>
              <a:t>acuan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sudah </a:t>
            </a:r>
            <a:r>
              <a:rPr dirty="0" sz="1400" spc="-10">
                <a:latin typeface="Times New Roman"/>
                <a:cs typeface="Times New Roman"/>
              </a:rPr>
              <a:t>dibuat untuk </a:t>
            </a:r>
            <a:r>
              <a:rPr dirty="0" sz="1400" spc="-5">
                <a:latin typeface="Times New Roman"/>
                <a:cs typeface="Times New Roman"/>
              </a:rPr>
              <a:t>masing-masing </a:t>
            </a:r>
            <a:r>
              <a:rPr dirty="0" sz="1400" spc="-10">
                <a:latin typeface="Times New Roman"/>
                <a:cs typeface="Times New Roman"/>
              </a:rPr>
              <a:t>halaman, </a:t>
            </a:r>
            <a:r>
              <a:rPr dirty="0" sz="1400">
                <a:latin typeface="Times New Roman"/>
                <a:cs typeface="Times New Roman"/>
              </a:rPr>
              <a:t>dan  </a:t>
            </a:r>
            <a:r>
              <a:rPr dirty="0" sz="1400" spc="-5">
                <a:latin typeface="Times New Roman"/>
                <a:cs typeface="Times New Roman"/>
              </a:rPr>
              <a:t>mengembangkan 2 skema dibawah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ini: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marR="10160" indent="-228600">
              <a:lnSpc>
                <a:spcPct val="1429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ALGORITMA </a:t>
            </a:r>
            <a:r>
              <a:rPr dirty="0" sz="1400" spc="-10" b="1">
                <a:latin typeface="Times New Roman"/>
                <a:cs typeface="Times New Roman"/>
              </a:rPr>
              <a:t>PEMINDAHAN </a:t>
            </a:r>
            <a:r>
              <a:rPr dirty="0" sz="1400" b="1">
                <a:latin typeface="Times New Roman"/>
                <a:cs typeface="Times New Roman"/>
              </a:rPr>
              <a:t>HALAMAN </a:t>
            </a:r>
            <a:r>
              <a:rPr dirty="0" sz="1400" spc="-10" b="1">
                <a:latin typeface="Times New Roman"/>
                <a:cs typeface="Times New Roman"/>
              </a:rPr>
              <a:t>LFU Algoritma </a:t>
            </a:r>
            <a:r>
              <a:rPr dirty="0" sz="1400" spc="-5" b="1">
                <a:latin typeface="Times New Roman"/>
                <a:cs typeface="Times New Roman"/>
              </a:rPr>
              <a:t>LFU </a:t>
            </a:r>
            <a:r>
              <a:rPr dirty="0" sz="1400" b="1">
                <a:latin typeface="Times New Roman"/>
                <a:cs typeface="Times New Roman"/>
              </a:rPr>
              <a:t>(</a:t>
            </a:r>
            <a:r>
              <a:rPr dirty="0" sz="1400" b="1" i="1">
                <a:latin typeface="Times New Roman"/>
                <a:cs typeface="Times New Roman"/>
              </a:rPr>
              <a:t>Least </a:t>
            </a:r>
            <a:r>
              <a:rPr dirty="0" sz="1400" spc="-10" b="1" i="1">
                <a:latin typeface="Times New Roman"/>
                <a:cs typeface="Times New Roman"/>
              </a:rPr>
              <a:t>Frequently </a:t>
            </a:r>
            <a:r>
              <a:rPr dirty="0" sz="1400" b="1" i="1">
                <a:latin typeface="Times New Roman"/>
                <a:cs typeface="Times New Roman"/>
              </a:rPr>
              <a:t>Used</a:t>
            </a:r>
            <a:r>
              <a:rPr dirty="0" sz="1400" b="1">
                <a:latin typeface="Times New Roman"/>
                <a:cs typeface="Times New Roman"/>
              </a:rPr>
              <a:t>)  </a:t>
            </a:r>
            <a:r>
              <a:rPr dirty="0" sz="1400" spc="-5">
                <a:latin typeface="Times New Roman"/>
                <a:cs typeface="Times New Roman"/>
              </a:rPr>
              <a:t>menginginkan halaman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nilai terkecil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dipindahkan. </a:t>
            </a:r>
            <a:r>
              <a:rPr dirty="0" sz="1400" spc="-10">
                <a:latin typeface="Times New Roman"/>
                <a:cs typeface="Times New Roman"/>
              </a:rPr>
              <a:t>Alasannya, </a:t>
            </a:r>
            <a:r>
              <a:rPr dirty="0" sz="1400" spc="-5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yang  </a:t>
            </a:r>
            <a:r>
              <a:rPr dirty="0" sz="1400" spc="-5">
                <a:latin typeface="Times New Roman"/>
                <a:cs typeface="Times New Roman"/>
              </a:rPr>
              <a:t>digunakan secara aktif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memiliki </a:t>
            </a:r>
            <a:r>
              <a:rPr dirty="0" sz="1400">
                <a:latin typeface="Times New Roman"/>
                <a:cs typeface="Times New Roman"/>
              </a:rPr>
              <a:t>nilai </a:t>
            </a:r>
            <a:r>
              <a:rPr dirty="0" sz="1400" spc="-5">
                <a:latin typeface="Times New Roman"/>
                <a:cs typeface="Times New Roman"/>
              </a:rPr>
              <a:t>acuan yang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besar.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algn="just" marL="469900" marR="5080" indent="-228600">
              <a:lnSpc>
                <a:spcPct val="1429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ALGORITMA PEMINDAHAN HALAMAN </a:t>
            </a:r>
            <a:r>
              <a:rPr dirty="0" sz="1400" spc="5" b="1">
                <a:latin typeface="Times New Roman"/>
                <a:cs typeface="Times New Roman"/>
              </a:rPr>
              <a:t>MFU </a:t>
            </a:r>
            <a:r>
              <a:rPr dirty="0" sz="1400" spc="-10" b="1">
                <a:latin typeface="Times New Roman"/>
                <a:cs typeface="Times New Roman"/>
              </a:rPr>
              <a:t>Algoritma </a:t>
            </a:r>
            <a:r>
              <a:rPr dirty="0" sz="1400" spc="5" b="1">
                <a:latin typeface="Times New Roman"/>
                <a:cs typeface="Times New Roman"/>
              </a:rPr>
              <a:t>MFU (</a:t>
            </a:r>
            <a:r>
              <a:rPr dirty="0" sz="1400" spc="5" b="1" i="1">
                <a:latin typeface="Times New Roman"/>
                <a:cs typeface="Times New Roman"/>
              </a:rPr>
              <a:t>Most </a:t>
            </a:r>
            <a:r>
              <a:rPr dirty="0" sz="1400" spc="-10" b="1" i="1">
                <a:latin typeface="Times New Roman"/>
                <a:cs typeface="Times New Roman"/>
              </a:rPr>
              <a:t>Frequently </a:t>
            </a:r>
            <a:r>
              <a:rPr dirty="0" sz="1400" spc="5" b="1" i="1">
                <a:latin typeface="Times New Roman"/>
                <a:cs typeface="Times New Roman"/>
              </a:rPr>
              <a:t>Used</a:t>
            </a:r>
            <a:r>
              <a:rPr dirty="0" sz="1400" spc="5" b="1">
                <a:latin typeface="Times New Roman"/>
                <a:cs typeface="Times New Roman"/>
              </a:rPr>
              <a:t>)  </a:t>
            </a:r>
            <a:r>
              <a:rPr dirty="0" sz="1400" spc="-5">
                <a:latin typeface="Times New Roman"/>
                <a:cs typeface="Times New Roman"/>
              </a:rPr>
              <a:t>didasarkan pada </a:t>
            </a:r>
            <a:r>
              <a:rPr dirty="0" sz="1400">
                <a:latin typeface="Times New Roman"/>
                <a:cs typeface="Times New Roman"/>
              </a:rPr>
              <a:t>argumen </a:t>
            </a:r>
            <a:r>
              <a:rPr dirty="0" sz="1400" spc="-5">
                <a:latin typeface="Times New Roman"/>
                <a:cs typeface="Times New Roman"/>
              </a:rPr>
              <a:t>yang menyatakan bahwa halaman </a:t>
            </a:r>
            <a:r>
              <a:rPr dirty="0" sz="1400">
                <a:latin typeface="Times New Roman"/>
                <a:cs typeface="Times New Roman"/>
              </a:rPr>
              <a:t>dengan nilai </a:t>
            </a:r>
            <a:r>
              <a:rPr dirty="0" sz="1400" spc="-5">
                <a:latin typeface="Times New Roman"/>
                <a:cs typeface="Times New Roman"/>
              </a:rPr>
              <a:t>terkecil mungkin </a:t>
            </a:r>
            <a:r>
              <a:rPr dirty="0" sz="1400">
                <a:latin typeface="Times New Roman"/>
                <a:cs typeface="Times New Roman"/>
              </a:rPr>
              <a:t>baru  </a:t>
            </a:r>
            <a:r>
              <a:rPr dirty="0" sz="1400" spc="-5">
                <a:latin typeface="Times New Roman"/>
                <a:cs typeface="Times New Roman"/>
              </a:rPr>
              <a:t>saja dimasukkan </a:t>
            </a:r>
            <a:r>
              <a:rPr dirty="0" sz="1400">
                <a:latin typeface="Times New Roman"/>
                <a:cs typeface="Times New Roman"/>
              </a:rPr>
              <a:t>dan baru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digunakan.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512050" cy="370332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>
                <a:latin typeface="Times New Roman"/>
                <a:cs typeface="Times New Roman"/>
              </a:rPr>
              <a:t>Algoritma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Page-Buffering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2900"/>
              </a:lnSpc>
            </a:pPr>
            <a:r>
              <a:rPr dirty="0" sz="1400" spc="-10">
                <a:latin typeface="Times New Roman"/>
                <a:cs typeface="Times New Roman"/>
              </a:rPr>
              <a:t>Prosedur </a:t>
            </a:r>
            <a:r>
              <a:rPr dirty="0" sz="1400" spc="-5">
                <a:latin typeface="Times New Roman"/>
                <a:cs typeface="Times New Roman"/>
              </a:rPr>
              <a:t>lain </a:t>
            </a:r>
            <a:r>
              <a:rPr dirty="0" sz="1400">
                <a:latin typeface="Times New Roman"/>
                <a:cs typeface="Times New Roman"/>
              </a:rPr>
              <a:t>sering digunakan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10">
                <a:latin typeface="Times New Roman"/>
                <a:cs typeface="Times New Roman"/>
              </a:rPr>
              <a:t>menambah </a:t>
            </a:r>
            <a:r>
              <a:rPr dirty="0" sz="1400" spc="-5">
                <a:latin typeface="Times New Roman"/>
                <a:cs typeface="Times New Roman"/>
              </a:rPr>
              <a:t>kekhususan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algoritma pemindahan </a:t>
            </a:r>
            <a:r>
              <a:rPr dirty="0" sz="1400" spc="-10">
                <a:latin typeface="Times New Roman"/>
                <a:cs typeface="Times New Roman"/>
              </a:rPr>
              <a:t>halaman.  </a:t>
            </a:r>
            <a:r>
              <a:rPr dirty="0" sz="1400" spc="-5">
                <a:latin typeface="Times New Roman"/>
                <a:cs typeface="Times New Roman"/>
              </a:rPr>
              <a:t>Sebagai </a:t>
            </a:r>
            <a:r>
              <a:rPr dirty="0" sz="1400" spc="-10">
                <a:latin typeface="Times New Roman"/>
                <a:cs typeface="Times New Roman"/>
              </a:rPr>
              <a:t>contoh, </a:t>
            </a:r>
            <a:r>
              <a:rPr dirty="0" sz="1400">
                <a:latin typeface="Times New Roman"/>
                <a:cs typeface="Times New Roman"/>
              </a:rPr>
              <a:t>pada </a:t>
            </a:r>
            <a:r>
              <a:rPr dirty="0" sz="1400" spc="-10">
                <a:latin typeface="Times New Roman"/>
                <a:cs typeface="Times New Roman"/>
              </a:rPr>
              <a:t>umumnya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10">
                <a:latin typeface="Times New Roman"/>
                <a:cs typeface="Times New Roman"/>
              </a:rPr>
              <a:t>menyimpan </a:t>
            </a:r>
            <a:r>
              <a:rPr dirty="0" sz="1400" spc="-5" i="1">
                <a:latin typeface="Times New Roman"/>
                <a:cs typeface="Times New Roman"/>
              </a:rPr>
              <a:t>pool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kosong. Prosedur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ini</a:t>
            </a:r>
            <a:endParaRPr sz="1400">
              <a:latin typeface="Times New Roman"/>
              <a:cs typeface="Times New Roman"/>
            </a:endParaRPr>
          </a:p>
          <a:p>
            <a:pPr marL="12700" marR="248920">
              <a:lnSpc>
                <a:spcPct val="143600"/>
              </a:lnSpc>
              <a:spcBef>
                <a:spcPts val="15"/>
              </a:spcBef>
            </a:pPr>
            <a:r>
              <a:rPr dirty="0" sz="1400" spc="-5">
                <a:latin typeface="Times New Roman"/>
                <a:cs typeface="Times New Roman"/>
              </a:rPr>
              <a:t>memungkinkan suatu proses mengulang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awal secepat </a:t>
            </a:r>
            <a:r>
              <a:rPr dirty="0" sz="1400" spc="-10">
                <a:latin typeface="Times New Roman"/>
                <a:cs typeface="Times New Roman"/>
              </a:rPr>
              <a:t>mungkin, </a:t>
            </a:r>
            <a:r>
              <a:rPr dirty="0" sz="1400" spc="-5">
                <a:latin typeface="Times New Roman"/>
                <a:cs typeface="Times New Roman"/>
              </a:rPr>
              <a:t>tanpa perlu menunggu halaman  yang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dipindahkan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ditulis ke </a:t>
            </a:r>
            <a:r>
              <a:rPr dirty="0" sz="1400" spc="-5" i="1">
                <a:latin typeface="Times New Roman"/>
                <a:cs typeface="Times New Roman"/>
              </a:rPr>
              <a:t>disk </a:t>
            </a: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-nya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5">
                <a:latin typeface="Times New Roman"/>
                <a:cs typeface="Times New Roman"/>
              </a:rPr>
              <a:t>ditambahkan kedalam </a:t>
            </a:r>
            <a:r>
              <a:rPr dirty="0" sz="1400" i="1">
                <a:latin typeface="Times New Roman"/>
                <a:cs typeface="Times New Roman"/>
              </a:rPr>
              <a:t>pool </a:t>
            </a:r>
            <a:r>
              <a:rPr dirty="0" sz="1400" spc="-5" i="1">
                <a:latin typeface="Times New Roman"/>
                <a:cs typeface="Times New Roman"/>
              </a:rPr>
              <a:t>frame  </a:t>
            </a:r>
            <a:r>
              <a:rPr dirty="0" sz="1400" spc="-10">
                <a:latin typeface="Times New Roman"/>
                <a:cs typeface="Times New Roman"/>
              </a:rPr>
              <a:t>kosong.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3335">
              <a:lnSpc>
                <a:spcPct val="144000"/>
              </a:lnSpc>
            </a:pPr>
            <a:r>
              <a:rPr dirty="0" sz="1400" spc="-10">
                <a:latin typeface="Times New Roman"/>
                <a:cs typeface="Times New Roman"/>
              </a:rPr>
              <a:t>Teknik </a:t>
            </a:r>
            <a:r>
              <a:rPr dirty="0" sz="1400" spc="-5">
                <a:latin typeface="Times New Roman"/>
                <a:cs typeface="Times New Roman"/>
              </a:rPr>
              <a:t>seperti ini </a:t>
            </a:r>
            <a:r>
              <a:rPr dirty="0" sz="1400">
                <a:latin typeface="Times New Roman"/>
                <a:cs typeface="Times New Roman"/>
              </a:rPr>
              <a:t>digunakan dalam sistem </a:t>
            </a:r>
            <a:r>
              <a:rPr dirty="0" sz="1400" spc="-5">
                <a:latin typeface="Times New Roman"/>
                <a:cs typeface="Times New Roman"/>
              </a:rPr>
              <a:t>VAX/ VMS, dengan </a:t>
            </a:r>
            <a:r>
              <a:rPr dirty="0" sz="1400" spc="-10">
                <a:latin typeface="Times New Roman"/>
                <a:cs typeface="Times New Roman"/>
              </a:rPr>
              <a:t>algoritma FIFO. Ketika algoritma </a:t>
            </a:r>
            <a:r>
              <a:rPr dirty="0" sz="1400" spc="-15">
                <a:latin typeface="Times New Roman"/>
                <a:cs typeface="Times New Roman"/>
              </a:rPr>
              <a:t>FIFO  </a:t>
            </a:r>
            <a:r>
              <a:rPr dirty="0" sz="1400" spc="-5">
                <a:latin typeface="Times New Roman"/>
                <a:cs typeface="Times New Roman"/>
              </a:rPr>
              <a:t>melakukan kesalahan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memindahkan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masih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5">
                <a:latin typeface="Times New Roman"/>
                <a:cs typeface="Times New Roman"/>
              </a:rPr>
              <a:t>secara </a:t>
            </a:r>
            <a:r>
              <a:rPr dirty="0" sz="1400" spc="-15">
                <a:latin typeface="Times New Roman"/>
                <a:cs typeface="Times New Roman"/>
              </a:rPr>
              <a:t>aktif, </a:t>
            </a:r>
            <a:r>
              <a:rPr dirty="0" sz="1400" spc="-10">
                <a:latin typeface="Times New Roman"/>
                <a:cs typeface="Times New Roman"/>
              </a:rPr>
              <a:t>halaman  </a:t>
            </a:r>
            <a:r>
              <a:rPr dirty="0" sz="1400" spc="-5">
                <a:latin typeface="Times New Roman"/>
                <a:cs typeface="Times New Roman"/>
              </a:rPr>
              <a:t>tersebut akan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cepat diambil </a:t>
            </a:r>
            <a:r>
              <a:rPr dirty="0" sz="1400">
                <a:latin typeface="Times New Roman"/>
                <a:cs typeface="Times New Roman"/>
              </a:rPr>
              <a:t>kembali dari </a:t>
            </a:r>
            <a:r>
              <a:rPr dirty="0" sz="1400" spc="-5">
                <a:latin typeface="Times New Roman"/>
                <a:cs typeface="Times New Roman"/>
              </a:rPr>
              <a:t>penyangga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-kosong,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melakukan hal tersebut 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 spc="-10">
                <a:latin typeface="Times New Roman"/>
                <a:cs typeface="Times New Roman"/>
              </a:rPr>
              <a:t>I/O </a:t>
            </a:r>
            <a:r>
              <a:rPr dirty="0" sz="1400" spc="-5">
                <a:latin typeface="Times New Roman"/>
                <a:cs typeface="Times New Roman"/>
              </a:rPr>
              <a:t>yang dibutuhkan. Metode ini diperlukan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10">
                <a:latin typeface="Times New Roman"/>
                <a:cs typeface="Times New Roman"/>
              </a:rPr>
              <a:t>VAX karena </a:t>
            </a:r>
            <a:r>
              <a:rPr dirty="0" sz="1400" spc="-5">
                <a:latin typeface="Times New Roman"/>
                <a:cs typeface="Times New Roman"/>
              </a:rPr>
              <a:t>versi </a:t>
            </a:r>
            <a:r>
              <a:rPr dirty="0" sz="1400">
                <a:latin typeface="Times New Roman"/>
                <a:cs typeface="Times New Roman"/>
              </a:rPr>
              <a:t>terbaru dari </a:t>
            </a:r>
            <a:r>
              <a:rPr dirty="0" sz="1400" spc="-10">
                <a:latin typeface="Times New Roman"/>
                <a:cs typeface="Times New Roman"/>
              </a:rPr>
              <a:t>VAX tidak  </a:t>
            </a:r>
            <a:r>
              <a:rPr dirty="0" sz="1400" spc="-5">
                <a:latin typeface="Times New Roman"/>
                <a:cs typeface="Times New Roman"/>
              </a:rPr>
              <a:t>mengimplementasikan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>
                <a:latin typeface="Times New Roman"/>
                <a:cs typeface="Times New Roman"/>
              </a:rPr>
              <a:t>acuan </a:t>
            </a:r>
            <a:r>
              <a:rPr dirty="0" sz="1400" spc="-5">
                <a:latin typeface="Times New Roman"/>
                <a:cs typeface="Times New Roman"/>
              </a:rPr>
              <a:t>secara tepat.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513320" cy="431673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>
                <a:latin typeface="Times New Roman"/>
                <a:cs typeface="Times New Roman"/>
              </a:rPr>
              <a:t>Alokasi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b="1" i="1">
                <a:latin typeface="Times New Roman"/>
                <a:cs typeface="Times New Roman"/>
              </a:rPr>
              <a:t>Frame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10">
                <a:latin typeface="Times New Roman"/>
                <a:cs typeface="Times New Roman"/>
              </a:rPr>
              <a:t>Terdapat </a:t>
            </a:r>
            <a:r>
              <a:rPr dirty="0" sz="1400" spc="-5">
                <a:latin typeface="Times New Roman"/>
                <a:cs typeface="Times New Roman"/>
              </a:rPr>
              <a:t>masalah </a:t>
            </a:r>
            <a:r>
              <a:rPr dirty="0" sz="1400">
                <a:latin typeface="Times New Roman"/>
                <a:cs typeface="Times New Roman"/>
              </a:rPr>
              <a:t>dalam alokasi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dalam </a:t>
            </a:r>
            <a:r>
              <a:rPr dirty="0" sz="1400">
                <a:latin typeface="Times New Roman"/>
                <a:cs typeface="Times New Roman"/>
              </a:rPr>
              <a:t>penggunaan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virtual,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masalahnya:</a:t>
            </a:r>
            <a:endParaRPr sz="1400">
              <a:latin typeface="Times New Roman"/>
              <a:cs typeface="Times New Roman"/>
            </a:endParaRPr>
          </a:p>
          <a:p>
            <a:pPr marL="518159" indent="-229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18795" algn="l"/>
              </a:tabLst>
            </a:pPr>
            <a:r>
              <a:rPr dirty="0" sz="1400" spc="-10">
                <a:latin typeface="Times New Roman"/>
                <a:cs typeface="Times New Roman"/>
              </a:rPr>
              <a:t>Bagaimana kita </a:t>
            </a:r>
            <a:r>
              <a:rPr dirty="0" sz="1400" spc="-5">
                <a:latin typeface="Times New Roman"/>
                <a:cs typeface="Times New Roman"/>
              </a:rPr>
              <a:t>membagi memori yang </a:t>
            </a:r>
            <a:r>
              <a:rPr dirty="0" sz="1400">
                <a:latin typeface="Times New Roman"/>
                <a:cs typeface="Times New Roman"/>
              </a:rPr>
              <a:t>bebas </a:t>
            </a:r>
            <a:r>
              <a:rPr dirty="0" sz="1400" spc="-5">
                <a:latin typeface="Times New Roman"/>
                <a:cs typeface="Times New Roman"/>
              </a:rPr>
              <a:t>kepada berbagai proses yang </a:t>
            </a:r>
            <a:r>
              <a:rPr dirty="0" sz="1400">
                <a:latin typeface="Times New Roman"/>
                <a:cs typeface="Times New Roman"/>
              </a:rPr>
              <a:t>sedang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dikerjakan?</a:t>
            </a:r>
            <a:endParaRPr sz="1400">
              <a:latin typeface="Times New Roman"/>
              <a:cs typeface="Times New Roman"/>
            </a:endParaRPr>
          </a:p>
          <a:p>
            <a:pPr marL="518159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518795" algn="l"/>
              </a:tabLst>
            </a:pP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ada sejumlah </a:t>
            </a:r>
            <a:r>
              <a:rPr dirty="0" sz="1400" spc="-10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bebas dan ada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proses, berapakah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didapatkan tiap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proses?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</a:pPr>
            <a:r>
              <a:rPr dirty="0" sz="1400" spc="-10">
                <a:latin typeface="Times New Roman"/>
                <a:cs typeface="Times New Roman"/>
              </a:rPr>
              <a:t>Kasus </a:t>
            </a:r>
            <a:r>
              <a:rPr dirty="0" sz="1400" spc="-5">
                <a:latin typeface="Times New Roman"/>
                <a:cs typeface="Times New Roman"/>
              </a:rPr>
              <a:t>paling </a:t>
            </a:r>
            <a:r>
              <a:rPr dirty="0" sz="1400" spc="-10">
                <a:latin typeface="Times New Roman"/>
                <a:cs typeface="Times New Roman"/>
              </a:rPr>
              <a:t>mudah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memori virtual adalah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1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pemakai. Misalkan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5">
                <a:latin typeface="Times New Roman"/>
                <a:cs typeface="Times New Roman"/>
              </a:rPr>
              <a:t>sistem  </a:t>
            </a:r>
            <a:r>
              <a:rPr dirty="0" sz="1400" spc="-5">
                <a:latin typeface="Times New Roman"/>
                <a:cs typeface="Times New Roman"/>
              </a:rPr>
              <a:t>mempunyai memori </a:t>
            </a:r>
            <a:r>
              <a:rPr dirty="0" sz="1400">
                <a:latin typeface="Times New Roman"/>
                <a:cs typeface="Times New Roman"/>
              </a:rPr>
              <a:t>128K dengan </a:t>
            </a:r>
            <a:r>
              <a:rPr dirty="0" sz="1400" spc="-5">
                <a:latin typeface="Times New Roman"/>
                <a:cs typeface="Times New Roman"/>
              </a:rPr>
              <a:t>ukuran </a:t>
            </a:r>
            <a:r>
              <a:rPr dirty="0" sz="1400" spc="-10">
                <a:latin typeface="Times New Roman"/>
                <a:cs typeface="Times New Roman"/>
              </a:rPr>
              <a:t>halaman 1K, </a:t>
            </a:r>
            <a:r>
              <a:rPr dirty="0" sz="1400" spc="-5">
                <a:latin typeface="Times New Roman"/>
                <a:cs typeface="Times New Roman"/>
              </a:rPr>
              <a:t>sehingga ada 128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1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operasinya  menggunakan </a:t>
            </a:r>
            <a:r>
              <a:rPr dirty="0" sz="1400">
                <a:latin typeface="Times New Roman"/>
                <a:cs typeface="Times New Roman"/>
              </a:rPr>
              <a:t>35K </a:t>
            </a:r>
            <a:r>
              <a:rPr dirty="0" sz="1400" spc="-5">
                <a:latin typeface="Times New Roman"/>
                <a:cs typeface="Times New Roman"/>
              </a:rPr>
              <a:t>sehingga ada 93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tersisa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5">
                <a:latin typeface="Times New Roman"/>
                <a:cs typeface="Times New Roman"/>
              </a:rPr>
              <a:t>tiap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user.</a:t>
            </a:r>
            <a:endParaRPr sz="1400">
              <a:latin typeface="Times New Roman"/>
              <a:cs typeface="Times New Roman"/>
            </a:endParaRPr>
          </a:p>
          <a:p>
            <a:pPr algn="just" marL="469900" marR="6350" indent="-228600">
              <a:lnSpc>
                <a:spcPct val="143800"/>
              </a:lnSpc>
              <a:spcBef>
                <a:spcPts val="1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i="1">
                <a:latin typeface="Times New Roman"/>
                <a:cs typeface="Times New Roman"/>
              </a:rPr>
              <a:t>pure </a:t>
            </a:r>
            <a:r>
              <a:rPr dirty="0" sz="1400" spc="-5" i="1">
                <a:latin typeface="Times New Roman"/>
                <a:cs typeface="Times New Roman"/>
              </a:rPr>
              <a:t>demand paging</a:t>
            </a:r>
            <a:r>
              <a:rPr dirty="0" sz="1400" spc="-5">
                <a:latin typeface="Times New Roman"/>
                <a:cs typeface="Times New Roman"/>
              </a:rPr>
              <a:t>, ke-93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ditaruh pada daftar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>
                <a:latin typeface="Times New Roman"/>
                <a:cs typeface="Times New Roman"/>
              </a:rPr>
              <a:t>bebas. </a:t>
            </a:r>
            <a:r>
              <a:rPr dirty="0" sz="1400" spc="-15">
                <a:latin typeface="Times New Roman"/>
                <a:cs typeface="Times New Roman"/>
              </a:rPr>
              <a:t>Ketika  </a:t>
            </a:r>
            <a:r>
              <a:rPr dirty="0" sz="1400" spc="-5">
                <a:latin typeface="Times New Roman"/>
                <a:cs typeface="Times New Roman"/>
              </a:rPr>
              <a:t>sebuah proses </a:t>
            </a:r>
            <a:r>
              <a:rPr dirty="0" sz="1400" spc="-10">
                <a:latin typeface="Times New Roman"/>
                <a:cs typeface="Times New Roman"/>
              </a:rPr>
              <a:t>user </a:t>
            </a:r>
            <a:r>
              <a:rPr dirty="0" sz="1400" spc="-5">
                <a:latin typeface="Times New Roman"/>
                <a:cs typeface="Times New Roman"/>
              </a:rPr>
              <a:t>mulai dijalankan,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terjadi sederetan </a:t>
            </a:r>
            <a:r>
              <a:rPr dirty="0" sz="1400" spc="-5" i="1">
                <a:latin typeface="Times New Roman"/>
                <a:cs typeface="Times New Roman"/>
              </a:rPr>
              <a:t>page fault</a:t>
            </a:r>
            <a:r>
              <a:rPr dirty="0" sz="1400" spc="-5">
                <a:latin typeface="Times New Roman"/>
                <a:cs typeface="Times New Roman"/>
              </a:rPr>
              <a:t>. Sebanyak 93 </a:t>
            </a:r>
            <a:r>
              <a:rPr dirty="0" sz="1400" spc="-5" i="1">
                <a:latin typeface="Times New Roman"/>
                <a:cs typeface="Times New Roman"/>
              </a:rPr>
              <a:t>page </a:t>
            </a:r>
            <a:r>
              <a:rPr dirty="0" sz="1400" i="1">
                <a:latin typeface="Times New Roman"/>
                <a:cs typeface="Times New Roman"/>
              </a:rPr>
              <a:t>fault  </a:t>
            </a:r>
            <a:r>
              <a:rPr dirty="0" sz="1400" spc="-10">
                <a:latin typeface="Times New Roman"/>
                <a:cs typeface="Times New Roman"/>
              </a:rPr>
              <a:t>pertama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mendapatkan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>
                <a:latin typeface="Times New Roman"/>
                <a:cs typeface="Times New Roman"/>
              </a:rPr>
              <a:t>dari daftar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bebas. </a:t>
            </a:r>
            <a:r>
              <a:rPr dirty="0" sz="1400" spc="-10">
                <a:latin typeface="Times New Roman"/>
                <a:cs typeface="Times New Roman"/>
              </a:rPr>
              <a:t>Saat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bebas sudah </a:t>
            </a:r>
            <a:r>
              <a:rPr dirty="0" sz="1400" spc="-10">
                <a:latin typeface="Times New Roman"/>
                <a:cs typeface="Times New Roman"/>
              </a:rPr>
              <a:t>habis, </a:t>
            </a:r>
            <a:r>
              <a:rPr dirty="0" sz="1400" spc="-5">
                <a:latin typeface="Times New Roman"/>
                <a:cs typeface="Times New Roman"/>
              </a:rPr>
              <a:t>sebuah  </a:t>
            </a: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 spc="-5">
                <a:latin typeface="Times New Roman"/>
                <a:cs typeface="Times New Roman"/>
              </a:rPr>
              <a:t>pergantian halaman </a:t>
            </a:r>
            <a:r>
              <a:rPr dirty="0" sz="1400">
                <a:latin typeface="Times New Roman"/>
                <a:cs typeface="Times New Roman"/>
              </a:rPr>
              <a:t>akan digunakan </a:t>
            </a:r>
            <a:r>
              <a:rPr dirty="0" sz="1400" spc="-10">
                <a:latin typeface="Times New Roman"/>
                <a:cs typeface="Times New Roman"/>
              </a:rPr>
              <a:t>untuk memilih </a:t>
            </a:r>
            <a:r>
              <a:rPr dirty="0" sz="1400">
                <a:latin typeface="Times New Roman"/>
                <a:cs typeface="Times New Roman"/>
              </a:rPr>
              <a:t>salah satu </a:t>
            </a:r>
            <a:r>
              <a:rPr dirty="0" sz="1400" spc="5">
                <a:latin typeface="Times New Roman"/>
                <a:cs typeface="Times New Roman"/>
              </a:rPr>
              <a:t>dari 93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5">
                <a:latin typeface="Times New Roman"/>
                <a:cs typeface="Times New Roman"/>
              </a:rPr>
              <a:t>di  </a:t>
            </a:r>
            <a:r>
              <a:rPr dirty="0" sz="1400" spc="-5">
                <a:latin typeface="Times New Roman"/>
                <a:cs typeface="Times New Roman"/>
              </a:rPr>
              <a:t>memori yang </a:t>
            </a:r>
            <a:r>
              <a:rPr dirty="0" sz="1400">
                <a:latin typeface="Times New Roman"/>
                <a:cs typeface="Times New Roman"/>
              </a:rPr>
              <a:t>diganti dengan </a:t>
            </a:r>
            <a:r>
              <a:rPr dirty="0" sz="1400" spc="-5">
                <a:latin typeface="Times New Roman"/>
                <a:cs typeface="Times New Roman"/>
              </a:rPr>
              <a:t>yang ke 94, dan seterusnya. </a:t>
            </a: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proses selesai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10">
                <a:latin typeface="Times New Roman"/>
                <a:cs typeface="Times New Roman"/>
              </a:rPr>
              <a:t>diterminasi,  sembilan </a:t>
            </a:r>
            <a:r>
              <a:rPr dirty="0" sz="1400">
                <a:latin typeface="Times New Roman"/>
                <a:cs typeface="Times New Roman"/>
              </a:rPr>
              <a:t>puluh </a:t>
            </a:r>
            <a:r>
              <a:rPr dirty="0" sz="1400" spc="-10">
                <a:latin typeface="Times New Roman"/>
                <a:cs typeface="Times New Roman"/>
              </a:rPr>
              <a:t>tiga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disimpan lagi pada daftar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130" i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bebas.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08240" cy="18675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10"/>
              </a:spcBef>
            </a:pPr>
            <a:r>
              <a:rPr dirty="0" sz="1400" spc="-10">
                <a:latin typeface="Times New Roman"/>
                <a:cs typeface="Times New Roman"/>
              </a:rPr>
              <a:t>Terdapat </a:t>
            </a:r>
            <a:r>
              <a:rPr dirty="0" sz="1400" spc="-5">
                <a:latin typeface="Times New Roman"/>
                <a:cs typeface="Times New Roman"/>
              </a:rPr>
              <a:t>macam-macam variasi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strategi sederhana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bisa </a:t>
            </a:r>
            <a:r>
              <a:rPr dirty="0" sz="1400" spc="-10">
                <a:latin typeface="Times New Roman"/>
                <a:cs typeface="Times New Roman"/>
              </a:rPr>
              <a:t>meminta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operasi </a:t>
            </a:r>
            <a:r>
              <a:rPr dirty="0" sz="1400" spc="-10">
                <a:latin typeface="Times New Roman"/>
                <a:cs typeface="Times New Roman"/>
              </a:rPr>
              <a:t>untuk  </a:t>
            </a:r>
            <a:r>
              <a:rPr dirty="0" sz="1400" spc="-5">
                <a:latin typeface="Times New Roman"/>
                <a:cs typeface="Times New Roman"/>
              </a:rPr>
              <a:t>mengalokasikan seluruh </a:t>
            </a:r>
            <a:r>
              <a:rPr dirty="0" sz="1400" spc="-5" i="1">
                <a:latin typeface="Times New Roman"/>
                <a:cs typeface="Times New Roman"/>
              </a:rPr>
              <a:t>buffer </a:t>
            </a:r>
            <a:r>
              <a:rPr dirty="0" sz="1400" spc="-5">
                <a:latin typeface="Times New Roman"/>
                <a:cs typeface="Times New Roman"/>
              </a:rPr>
              <a:t>dan ruang tabel-nya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daftar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bebas. </a:t>
            </a:r>
            <a:r>
              <a:rPr dirty="0" sz="1400" spc="-15">
                <a:latin typeface="Times New Roman"/>
                <a:cs typeface="Times New Roman"/>
              </a:rPr>
              <a:t>Saat </a:t>
            </a:r>
            <a:r>
              <a:rPr dirty="0" sz="1400" spc="-10">
                <a:latin typeface="Times New Roman"/>
                <a:cs typeface="Times New Roman"/>
              </a:rPr>
              <a:t>ruang </a:t>
            </a:r>
            <a:r>
              <a:rPr dirty="0" sz="1400" spc="-5">
                <a:latin typeface="Times New Roman"/>
                <a:cs typeface="Times New Roman"/>
              </a:rPr>
              <a:t>ini tidak  digunakan </a:t>
            </a:r>
            <a:r>
              <a:rPr dirty="0" sz="1400">
                <a:latin typeface="Times New Roman"/>
                <a:cs typeface="Times New Roman"/>
              </a:rPr>
              <a:t>oleh sistem </a:t>
            </a:r>
            <a:r>
              <a:rPr dirty="0" sz="1400" spc="-5">
                <a:latin typeface="Times New Roman"/>
                <a:cs typeface="Times New Roman"/>
              </a:rPr>
              <a:t>operasi, </a:t>
            </a:r>
            <a:r>
              <a:rPr dirty="0" sz="1400" spc="-10">
                <a:latin typeface="Times New Roman"/>
                <a:cs typeface="Times New Roman"/>
              </a:rPr>
              <a:t>ruang </a:t>
            </a:r>
            <a:r>
              <a:rPr dirty="0" sz="1400" spc="-5">
                <a:latin typeface="Times New Roman"/>
                <a:cs typeface="Times New Roman"/>
              </a:rPr>
              <a:t>ini </a:t>
            </a:r>
            <a:r>
              <a:rPr dirty="0" sz="1400" spc="5">
                <a:latin typeface="Times New Roman"/>
                <a:cs typeface="Times New Roman"/>
              </a:rPr>
              <a:t>bisa </a:t>
            </a: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 spc="-10">
                <a:latin typeface="Times New Roman"/>
                <a:cs typeface="Times New Roman"/>
              </a:rPr>
              <a:t>untuk mendukung </a:t>
            </a:r>
            <a:r>
              <a:rPr dirty="0" sz="1400">
                <a:latin typeface="Times New Roman"/>
                <a:cs typeface="Times New Roman"/>
              </a:rPr>
              <a:t>paging dari </a:t>
            </a:r>
            <a:r>
              <a:rPr dirty="0" sz="1400" spc="-10">
                <a:latin typeface="Times New Roman"/>
                <a:cs typeface="Times New Roman"/>
              </a:rPr>
              <a:t>user. Kita juga  </a:t>
            </a:r>
            <a:r>
              <a:rPr dirty="0" sz="1400" spc="-5">
                <a:latin typeface="Times New Roman"/>
                <a:cs typeface="Times New Roman"/>
              </a:rPr>
              <a:t>dapat </a:t>
            </a:r>
            <a:r>
              <a:rPr dirty="0" sz="1400" spc="-10">
                <a:latin typeface="Times New Roman"/>
                <a:cs typeface="Times New Roman"/>
              </a:rPr>
              <a:t>menyimpan tiga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bebas yang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daftar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bebas, </a:t>
            </a:r>
            <a:r>
              <a:rPr dirty="0" sz="1400" spc="-10">
                <a:latin typeface="Times New Roman"/>
                <a:cs typeface="Times New Roman"/>
              </a:rPr>
              <a:t>sehingga ketika </a:t>
            </a:r>
            <a:r>
              <a:rPr dirty="0" sz="1400" spc="-5">
                <a:latin typeface="Times New Roman"/>
                <a:cs typeface="Times New Roman"/>
              </a:rPr>
              <a:t>terjadi </a:t>
            </a:r>
            <a:r>
              <a:rPr dirty="0" sz="1400" spc="-5" i="1">
                <a:latin typeface="Times New Roman"/>
                <a:cs typeface="Times New Roman"/>
              </a:rPr>
              <a:t>page fault</a:t>
            </a:r>
            <a:r>
              <a:rPr dirty="0" sz="1400" spc="-5">
                <a:latin typeface="Times New Roman"/>
                <a:cs typeface="Times New Roman"/>
              </a:rPr>
              <a:t>, ada 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bebas </a:t>
            </a:r>
            <a:r>
              <a:rPr dirty="0" sz="1400" spc="-15">
                <a:latin typeface="Times New Roman"/>
                <a:cs typeface="Times New Roman"/>
              </a:rPr>
              <a:t>yang </a:t>
            </a:r>
            <a:r>
              <a:rPr dirty="0" sz="1400" spc="-5">
                <a:latin typeface="Times New Roman"/>
                <a:cs typeface="Times New Roman"/>
              </a:rPr>
              <a:t>dapat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 i="1">
                <a:latin typeface="Times New Roman"/>
                <a:cs typeface="Times New Roman"/>
              </a:rPr>
              <a:t>paging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10">
                <a:latin typeface="Times New Roman"/>
                <a:cs typeface="Times New Roman"/>
              </a:rPr>
              <a:t>Saat </a:t>
            </a:r>
            <a:r>
              <a:rPr dirty="0" sz="1400" spc="-5">
                <a:latin typeface="Times New Roman"/>
                <a:cs typeface="Times New Roman"/>
              </a:rPr>
              <a:t>pertukaran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terjadi, penggantinya dapat  </a:t>
            </a:r>
            <a:r>
              <a:rPr dirty="0" sz="1400" spc="-10">
                <a:latin typeface="Times New Roman"/>
                <a:cs typeface="Times New Roman"/>
              </a:rPr>
              <a:t>dipilih, </a:t>
            </a:r>
            <a:r>
              <a:rPr dirty="0" sz="1400" spc="-5">
                <a:latin typeface="Times New Roman"/>
                <a:cs typeface="Times New Roman"/>
              </a:rPr>
              <a:t>kemudian ditulis ke </a:t>
            </a:r>
            <a:r>
              <a:rPr dirty="0" sz="1400" spc="-10">
                <a:latin typeface="Times New Roman"/>
                <a:cs typeface="Times New Roman"/>
              </a:rPr>
              <a:t>disk, </a:t>
            </a:r>
            <a:r>
              <a:rPr dirty="0" sz="1400" spc="-5">
                <a:latin typeface="Times New Roman"/>
                <a:cs typeface="Times New Roman"/>
              </a:rPr>
              <a:t>sementara proses </a:t>
            </a:r>
            <a:r>
              <a:rPr dirty="0" sz="1400" spc="-10">
                <a:latin typeface="Times New Roman"/>
                <a:cs typeface="Times New Roman"/>
              </a:rPr>
              <a:t>user </a:t>
            </a:r>
            <a:r>
              <a:rPr dirty="0" sz="1400" spc="-5">
                <a:latin typeface="Times New Roman"/>
                <a:cs typeface="Times New Roman"/>
              </a:rPr>
              <a:t>tetap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berjalan.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512050" cy="431673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>
                <a:latin typeface="Times New Roman"/>
                <a:cs typeface="Times New Roman"/>
              </a:rPr>
              <a:t>Jumlah Frame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Minimum</a:t>
            </a:r>
            <a:endParaRPr sz="1400">
              <a:latin typeface="Times New Roman"/>
              <a:cs typeface="Times New Roman"/>
            </a:endParaRPr>
          </a:p>
          <a:p>
            <a:pPr marL="12700" marR="90805">
              <a:lnSpc>
                <a:spcPct val="142900"/>
              </a:lnSpc>
            </a:pPr>
            <a:r>
              <a:rPr dirty="0" sz="1400" spc="-5">
                <a:latin typeface="Times New Roman"/>
                <a:cs typeface="Times New Roman"/>
              </a:rPr>
              <a:t>Tentu saja ada berbagai </a:t>
            </a:r>
            <a:r>
              <a:rPr dirty="0" sz="1400">
                <a:latin typeface="Times New Roman"/>
                <a:cs typeface="Times New Roman"/>
              </a:rPr>
              <a:t>batasan </a:t>
            </a:r>
            <a:r>
              <a:rPr dirty="0" sz="1400" spc="-5">
                <a:latin typeface="Times New Roman"/>
                <a:cs typeface="Times New Roman"/>
              </a:rPr>
              <a:t>pada strategi kita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alokasi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10">
                <a:latin typeface="Times New Roman"/>
                <a:cs typeface="Times New Roman"/>
              </a:rPr>
              <a:t>Kita tidak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5">
                <a:latin typeface="Times New Roman"/>
                <a:cs typeface="Times New Roman"/>
              </a:rPr>
              <a:t>mengalokasikan 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jumlah </a:t>
            </a:r>
            <a:r>
              <a:rPr dirty="0" sz="1400" spc="5">
                <a:latin typeface="Times New Roman"/>
                <a:cs typeface="Times New Roman"/>
              </a:rPr>
              <a:t>total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tersedia </a:t>
            </a:r>
            <a:r>
              <a:rPr dirty="0" sz="1400">
                <a:latin typeface="Times New Roman"/>
                <a:cs typeface="Times New Roman"/>
              </a:rPr>
              <a:t>(kecuali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 spc="-5" i="1">
                <a:latin typeface="Times New Roman"/>
                <a:cs typeface="Times New Roman"/>
              </a:rPr>
              <a:t>page sharing</a:t>
            </a:r>
            <a:r>
              <a:rPr dirty="0" sz="1400" spc="-5">
                <a:latin typeface="Times New Roman"/>
                <a:cs typeface="Times New Roman"/>
              </a:rPr>
              <a:t>). </a:t>
            </a:r>
            <a:r>
              <a:rPr dirty="0" sz="1400" spc="-15">
                <a:latin typeface="Times New Roman"/>
                <a:cs typeface="Times New Roman"/>
              </a:rPr>
              <a:t>Ada </a:t>
            </a:r>
            <a:r>
              <a:rPr dirty="0" sz="1400" spc="-10">
                <a:latin typeface="Times New Roman"/>
                <a:cs typeface="Times New Roman"/>
              </a:rPr>
              <a:t>juga </a:t>
            </a:r>
            <a:r>
              <a:rPr dirty="0" sz="1400" spc="-5">
                <a:latin typeface="Times New Roman"/>
                <a:cs typeface="Times New Roman"/>
              </a:rPr>
              <a:t>jumlah minimal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endParaRPr sz="1400">
              <a:latin typeface="Times New Roman"/>
              <a:cs typeface="Times New Roman"/>
            </a:endParaRPr>
          </a:p>
          <a:p>
            <a:pPr marL="12700" marR="114935">
              <a:lnSpc>
                <a:spcPct val="144300"/>
              </a:lnSpc>
            </a:pPr>
            <a:r>
              <a:rPr dirty="0" sz="1400" spc="-5">
                <a:latin typeface="Times New Roman"/>
                <a:cs typeface="Times New Roman"/>
              </a:rPr>
              <a:t>yang dapat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alokasikan. </a:t>
            </a:r>
            <a:r>
              <a:rPr dirty="0" sz="1400" spc="-10">
                <a:latin typeface="Times New Roman"/>
                <a:cs typeface="Times New Roman"/>
              </a:rPr>
              <a:t>Jelas sekali, </a:t>
            </a:r>
            <a:r>
              <a:rPr dirty="0" sz="1400" spc="-5">
                <a:latin typeface="Times New Roman"/>
                <a:cs typeface="Times New Roman"/>
              </a:rPr>
              <a:t>seiring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bertambahnya </a:t>
            </a:r>
            <a:r>
              <a:rPr dirty="0" sz="1400">
                <a:latin typeface="Times New Roman"/>
                <a:cs typeface="Times New Roman"/>
              </a:rPr>
              <a:t>jumlah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dialokasikan ke  </a:t>
            </a: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berkurang, </a:t>
            </a:r>
            <a:r>
              <a:rPr dirty="0" sz="1400" spc="-5">
                <a:latin typeface="Times New Roman"/>
                <a:cs typeface="Times New Roman"/>
              </a:rPr>
              <a:t>tingkat </a:t>
            </a:r>
            <a:r>
              <a:rPr dirty="0" sz="1400" spc="-5" i="1">
                <a:latin typeface="Times New Roman"/>
                <a:cs typeface="Times New Roman"/>
              </a:rPr>
              <a:t>page fault </a:t>
            </a:r>
            <a:r>
              <a:rPr dirty="0" sz="1400" spc="-5">
                <a:latin typeface="Times New Roman"/>
                <a:cs typeface="Times New Roman"/>
              </a:rPr>
              <a:t>bertambah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mengurangi kecepatan eksekusi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proses.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5">
                <a:latin typeface="Times New Roman"/>
                <a:cs typeface="Times New Roman"/>
              </a:rPr>
              <a:t>Selain hal tersebut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atas, ada </a:t>
            </a:r>
            <a:r>
              <a:rPr dirty="0" sz="1400" spc="-10">
                <a:latin typeface="Times New Roman"/>
                <a:cs typeface="Times New Roman"/>
              </a:rPr>
              <a:t>jumlah </a:t>
            </a:r>
            <a:r>
              <a:rPr dirty="0" sz="1400" spc="-5">
                <a:latin typeface="Times New Roman"/>
                <a:cs typeface="Times New Roman"/>
              </a:rPr>
              <a:t>minimum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dialokasikan. Jumlah </a:t>
            </a:r>
            <a:r>
              <a:rPr dirty="0" sz="1400" spc="-10">
                <a:latin typeface="Times New Roman"/>
                <a:cs typeface="Times New Roman"/>
              </a:rPr>
              <a:t>minimum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ini</a:t>
            </a:r>
            <a:endParaRPr sz="1400">
              <a:latin typeface="Times New Roman"/>
              <a:cs typeface="Times New Roman"/>
            </a:endParaRPr>
          </a:p>
          <a:p>
            <a:pPr marL="12700" marR="81915">
              <a:lnSpc>
                <a:spcPct val="143600"/>
              </a:lnSpc>
              <a:spcBef>
                <a:spcPts val="15"/>
              </a:spcBef>
            </a:pPr>
            <a:r>
              <a:rPr dirty="0" sz="1400" spc="-5">
                <a:latin typeface="Times New Roman"/>
                <a:cs typeface="Times New Roman"/>
              </a:rPr>
              <a:t>ditentukan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arsitektur set instruksi. Ingat </a:t>
            </a:r>
            <a:r>
              <a:rPr dirty="0" sz="1400" spc="-10">
                <a:latin typeface="Times New Roman"/>
                <a:cs typeface="Times New Roman"/>
              </a:rPr>
              <a:t>bahwa ketika </a:t>
            </a:r>
            <a:r>
              <a:rPr dirty="0" sz="1400" spc="-5">
                <a:latin typeface="Times New Roman"/>
                <a:cs typeface="Times New Roman"/>
              </a:rPr>
              <a:t>terjadi </a:t>
            </a:r>
            <a:r>
              <a:rPr dirty="0" sz="1400" i="1">
                <a:latin typeface="Times New Roman"/>
                <a:cs typeface="Times New Roman"/>
              </a:rPr>
              <a:t>page </a:t>
            </a:r>
            <a:r>
              <a:rPr dirty="0" sz="1400" spc="-5" i="1">
                <a:latin typeface="Times New Roman"/>
                <a:cs typeface="Times New Roman"/>
              </a:rPr>
              <a:t>fault</a:t>
            </a:r>
            <a:r>
              <a:rPr dirty="0" sz="1400" spc="-5">
                <a:latin typeface="Times New Roman"/>
                <a:cs typeface="Times New Roman"/>
              </a:rPr>
              <a:t>, sebelum eksekusi instruksi  </a:t>
            </a:r>
            <a:r>
              <a:rPr dirty="0" sz="1400" spc="-10">
                <a:latin typeface="Times New Roman"/>
                <a:cs typeface="Times New Roman"/>
              </a:rPr>
              <a:t>selesai, </a:t>
            </a:r>
            <a:r>
              <a:rPr dirty="0" sz="1400" spc="-5">
                <a:latin typeface="Times New Roman"/>
                <a:cs typeface="Times New Roman"/>
              </a:rPr>
              <a:t>instruksi tersebut </a:t>
            </a:r>
            <a:r>
              <a:rPr dirty="0" sz="1400" spc="-10">
                <a:latin typeface="Times New Roman"/>
                <a:cs typeface="Times New Roman"/>
              </a:rPr>
              <a:t>harus diulang. </a:t>
            </a:r>
            <a:r>
              <a:rPr dirty="0" sz="1400" spc="-5">
                <a:latin typeface="Times New Roman"/>
                <a:cs typeface="Times New Roman"/>
              </a:rPr>
              <a:t>Sehingga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punya jumlah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cukup untuk  </a:t>
            </a:r>
            <a:r>
              <a:rPr dirty="0" sz="1400" spc="-5">
                <a:latin typeface="Times New Roman"/>
                <a:cs typeface="Times New Roman"/>
              </a:rPr>
              <a:t>menampung semua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dirujuk </a:t>
            </a:r>
            <a:r>
              <a:rPr dirty="0" sz="1400">
                <a:latin typeface="Times New Roman"/>
                <a:cs typeface="Times New Roman"/>
              </a:rPr>
              <a:t>oleh sebuah </a:t>
            </a:r>
            <a:r>
              <a:rPr dirty="0" sz="1400" spc="-5">
                <a:latin typeface="Times New Roman"/>
                <a:cs typeface="Times New Roman"/>
              </a:rPr>
              <a:t>instruksi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tunggal.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43900"/>
              </a:lnSpc>
              <a:spcBef>
                <a:spcPts val="5"/>
              </a:spcBef>
            </a:pPr>
            <a:r>
              <a:rPr dirty="0" sz="1400" spc="-5">
                <a:latin typeface="Times New Roman"/>
                <a:cs typeface="Times New Roman"/>
              </a:rPr>
              <a:t>Jumlah minimum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ditentukan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arsitektur komputer. Sebagai contoh, instruksi </a:t>
            </a:r>
            <a:r>
              <a:rPr dirty="0" sz="1400" spc="-5" i="1">
                <a:latin typeface="Times New Roman"/>
                <a:cs typeface="Times New Roman"/>
              </a:rPr>
              <a:t>move </a:t>
            </a:r>
            <a:r>
              <a:rPr dirty="0" sz="1400" spc="-5">
                <a:latin typeface="Times New Roman"/>
                <a:cs typeface="Times New Roman"/>
              </a:rPr>
              <a:t>pada PDP-  11 adalah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>
                <a:latin typeface="Times New Roman"/>
                <a:cs typeface="Times New Roman"/>
              </a:rPr>
              <a:t>dari satu kata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beberapa </a:t>
            </a:r>
            <a:r>
              <a:rPr dirty="0" sz="1400" spc="-20">
                <a:latin typeface="Times New Roman"/>
                <a:cs typeface="Times New Roman"/>
              </a:rPr>
              <a:t>modus </a:t>
            </a:r>
            <a:r>
              <a:rPr dirty="0" sz="1400" spc="-5">
                <a:latin typeface="Times New Roman"/>
                <a:cs typeface="Times New Roman"/>
              </a:rPr>
              <a:t>pengalamatan, </a:t>
            </a:r>
            <a:r>
              <a:rPr dirty="0" sz="1400" spc="-10">
                <a:latin typeface="Times New Roman"/>
                <a:cs typeface="Times New Roman"/>
              </a:rPr>
              <a:t>sehingga </a:t>
            </a:r>
            <a:r>
              <a:rPr dirty="0" sz="1400" spc="-5">
                <a:latin typeface="Times New Roman"/>
                <a:cs typeface="Times New Roman"/>
              </a:rPr>
              <a:t>instruksi </a:t>
            </a:r>
            <a:r>
              <a:rPr dirty="0" sz="1400" spc="-10">
                <a:latin typeface="Times New Roman"/>
                <a:cs typeface="Times New Roman"/>
              </a:rPr>
              <a:t>tersebut </a:t>
            </a:r>
            <a:r>
              <a:rPr dirty="0" sz="1400" spc="-5">
                <a:latin typeface="Times New Roman"/>
                <a:cs typeface="Times New Roman"/>
              </a:rPr>
              <a:t>bisa  membutuhkan </a:t>
            </a:r>
            <a:r>
              <a:rPr dirty="0" sz="1400" spc="-10">
                <a:latin typeface="Times New Roman"/>
                <a:cs typeface="Times New Roman"/>
              </a:rPr>
              <a:t>dua halaman. </a:t>
            </a:r>
            <a:r>
              <a:rPr dirty="0" sz="1400" spc="-5">
                <a:latin typeface="Times New Roman"/>
                <a:cs typeface="Times New Roman"/>
              </a:rPr>
              <a:t>Sebagai tambahan, </a:t>
            </a:r>
            <a:r>
              <a:rPr dirty="0" sz="1400" spc="-10">
                <a:latin typeface="Times New Roman"/>
                <a:cs typeface="Times New Roman"/>
              </a:rPr>
              <a:t>tiap </a:t>
            </a:r>
            <a:r>
              <a:rPr dirty="0" sz="1400" spc="-5">
                <a:latin typeface="Times New Roman"/>
                <a:cs typeface="Times New Roman"/>
              </a:rPr>
              <a:t>operannya mungkin </a:t>
            </a:r>
            <a:r>
              <a:rPr dirty="0" sz="1400" spc="-10">
                <a:latin typeface="Times New Roman"/>
                <a:cs typeface="Times New Roman"/>
              </a:rPr>
              <a:t>merujuk tidak langsung,  sehingga </a:t>
            </a:r>
            <a:r>
              <a:rPr dirty="0" sz="1400">
                <a:latin typeface="Times New Roman"/>
                <a:cs typeface="Times New Roman"/>
              </a:rPr>
              <a:t>total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>
                <a:latin typeface="Times New Roman"/>
                <a:cs typeface="Times New Roman"/>
              </a:rPr>
              <a:t>enam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484745" cy="46304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15"/>
              </a:spcBef>
            </a:pPr>
            <a:r>
              <a:rPr dirty="0" sz="1400" spc="-5">
                <a:latin typeface="Times New Roman"/>
                <a:cs typeface="Times New Roman"/>
              </a:rPr>
              <a:t>Kesimpulannya, jumlah </a:t>
            </a:r>
            <a:r>
              <a:rPr dirty="0" sz="1400" spc="-10">
                <a:latin typeface="Times New Roman"/>
                <a:cs typeface="Times New Roman"/>
              </a:rPr>
              <a:t>minimum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dibutuhkan per proses tergantung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arsitektur komputer  tersebut, </a:t>
            </a:r>
            <a:r>
              <a:rPr dirty="0" sz="1400" spc="-10">
                <a:latin typeface="Times New Roman"/>
                <a:cs typeface="Times New Roman"/>
              </a:rPr>
              <a:t>sementara </a:t>
            </a:r>
            <a:r>
              <a:rPr dirty="0" sz="1400">
                <a:latin typeface="Times New Roman"/>
                <a:cs typeface="Times New Roman"/>
              </a:rPr>
              <a:t>jumlah </a:t>
            </a:r>
            <a:r>
              <a:rPr dirty="0" sz="1400" spc="-10">
                <a:latin typeface="Times New Roman"/>
                <a:cs typeface="Times New Roman"/>
              </a:rPr>
              <a:t>maksimumnya </a:t>
            </a:r>
            <a:r>
              <a:rPr dirty="0" sz="1400" spc="-5">
                <a:latin typeface="Times New Roman"/>
                <a:cs typeface="Times New Roman"/>
              </a:rPr>
              <a:t>ditentukan </a:t>
            </a:r>
            <a:r>
              <a:rPr dirty="0" sz="1400">
                <a:latin typeface="Times New Roman"/>
                <a:cs typeface="Times New Roman"/>
              </a:rPr>
              <a:t>oleh jumlah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5">
                <a:latin typeface="Times New Roman"/>
                <a:cs typeface="Times New Roman"/>
              </a:rPr>
              <a:t>fisik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tersedia.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antara  </a:t>
            </a:r>
            <a:r>
              <a:rPr dirty="0" sz="1400" spc="-10">
                <a:latin typeface="Times New Roman"/>
                <a:cs typeface="Times New Roman"/>
              </a:rPr>
              <a:t>kedua </a:t>
            </a:r>
            <a:r>
              <a:rPr dirty="0" sz="1400">
                <a:latin typeface="Times New Roman"/>
                <a:cs typeface="Times New Roman"/>
              </a:rPr>
              <a:t>jumlah </a:t>
            </a:r>
            <a:r>
              <a:rPr dirty="0" sz="1400" spc="-5">
                <a:latin typeface="Times New Roman"/>
                <a:cs typeface="Times New Roman"/>
              </a:rPr>
              <a:t>tersebut,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punya pilihan yang besar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alokasi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Algoritma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Alokasi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5">
                <a:latin typeface="Times New Roman"/>
                <a:cs typeface="Times New Roman"/>
              </a:rPr>
              <a:t>Cara termudah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membagi </a:t>
            </a:r>
            <a:r>
              <a:rPr dirty="0" sz="1400" spc="-10">
                <a:latin typeface="Times New Roman"/>
                <a:cs typeface="Times New Roman"/>
              </a:rPr>
              <a:t>m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terhadap n proses adalah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memberikan bagian yang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sama,</a:t>
            </a:r>
            <a:endParaRPr sz="1400">
              <a:latin typeface="Times New Roman"/>
              <a:cs typeface="Times New Roman"/>
            </a:endParaRPr>
          </a:p>
          <a:p>
            <a:pPr marL="12700" marR="44450">
              <a:lnSpc>
                <a:spcPct val="143600"/>
              </a:lnSpc>
              <a:spcBef>
                <a:spcPts val="15"/>
              </a:spcBef>
            </a:pPr>
            <a:r>
              <a:rPr dirty="0" sz="1400" spc="-10">
                <a:latin typeface="Times New Roman"/>
                <a:cs typeface="Times New Roman"/>
              </a:rPr>
              <a:t>sebanyak m/n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10">
                <a:latin typeface="Times New Roman"/>
                <a:cs typeface="Times New Roman"/>
              </a:rPr>
              <a:t>tiap </a:t>
            </a:r>
            <a:r>
              <a:rPr dirty="0" sz="1400" spc="-5">
                <a:latin typeface="Times New Roman"/>
                <a:cs typeface="Times New Roman"/>
              </a:rPr>
              <a:t>proses. </a:t>
            </a:r>
            <a:r>
              <a:rPr dirty="0" sz="1400" spc="-10">
                <a:latin typeface="Times New Roman"/>
                <a:cs typeface="Times New Roman"/>
              </a:rPr>
              <a:t>Sebagai </a:t>
            </a:r>
            <a:r>
              <a:rPr dirty="0" sz="1400" spc="-5">
                <a:latin typeface="Times New Roman"/>
                <a:cs typeface="Times New Roman"/>
              </a:rPr>
              <a:t>contoh ada 93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tersisa dan 5 </a:t>
            </a:r>
            <a:r>
              <a:rPr dirty="0" sz="1400">
                <a:latin typeface="Times New Roman"/>
                <a:cs typeface="Times New Roman"/>
              </a:rPr>
              <a:t>proses, </a:t>
            </a:r>
            <a:r>
              <a:rPr dirty="0" sz="1400" spc="-20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tiap  proses akanmendapatkan 18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15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tersisa, </a:t>
            </a:r>
            <a:r>
              <a:rPr dirty="0" sz="1400" spc="-10">
                <a:latin typeface="Times New Roman"/>
                <a:cs typeface="Times New Roman"/>
              </a:rPr>
              <a:t>sebanyak </a:t>
            </a:r>
            <a:r>
              <a:rPr dirty="0" sz="1400" spc="-5">
                <a:latin typeface="Times New Roman"/>
                <a:cs typeface="Times New Roman"/>
              </a:rPr>
              <a:t>3 </a:t>
            </a:r>
            <a:r>
              <a:rPr dirty="0" sz="1400">
                <a:latin typeface="Times New Roman"/>
                <a:cs typeface="Times New Roman"/>
              </a:rPr>
              <a:t>buah </a:t>
            </a:r>
            <a:r>
              <a:rPr dirty="0" sz="1400" spc="-5">
                <a:latin typeface="Times New Roman"/>
                <a:cs typeface="Times New Roman"/>
              </a:rPr>
              <a:t>dapat digunakan </a:t>
            </a:r>
            <a:r>
              <a:rPr dirty="0" sz="1400">
                <a:latin typeface="Times New Roman"/>
                <a:cs typeface="Times New Roman"/>
              </a:rPr>
              <a:t>sebagai </a:t>
            </a:r>
            <a:r>
              <a:rPr dirty="0" sz="1400" spc="-5" i="1">
                <a:latin typeface="Times New Roman"/>
                <a:cs typeface="Times New Roman"/>
              </a:rPr>
              <a:t>frame  </a:t>
            </a:r>
            <a:r>
              <a:rPr dirty="0" sz="1400" spc="-5">
                <a:latin typeface="Times New Roman"/>
                <a:cs typeface="Times New Roman"/>
              </a:rPr>
              <a:t>bebas </a:t>
            </a:r>
            <a:r>
              <a:rPr dirty="0" sz="1400" spc="-10">
                <a:latin typeface="Times New Roman"/>
                <a:cs typeface="Times New Roman"/>
              </a:rPr>
              <a:t>cadangan. </a:t>
            </a:r>
            <a:r>
              <a:rPr dirty="0" sz="1400" spc="-5">
                <a:latin typeface="Times New Roman"/>
                <a:cs typeface="Times New Roman"/>
              </a:rPr>
              <a:t>Strategi ini disebut </a:t>
            </a:r>
            <a:r>
              <a:rPr dirty="0" sz="1400" i="1">
                <a:latin typeface="Times New Roman"/>
                <a:cs typeface="Times New Roman"/>
              </a:rPr>
              <a:t>equal</a:t>
            </a:r>
            <a:r>
              <a:rPr dirty="0" sz="1400" spc="8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allocation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5560">
              <a:lnSpc>
                <a:spcPct val="144000"/>
              </a:lnSpc>
            </a:pPr>
            <a:r>
              <a:rPr dirty="0" sz="1400" spc="-5">
                <a:latin typeface="Times New Roman"/>
                <a:cs typeface="Times New Roman"/>
              </a:rPr>
              <a:t>Sebuah alternatif yaitu pengertian bahwa berbagai proses akan membutuhkan </a:t>
            </a:r>
            <a:r>
              <a:rPr dirty="0" sz="1400">
                <a:latin typeface="Times New Roman"/>
                <a:cs typeface="Times New Roman"/>
              </a:rPr>
              <a:t>jumlah </a:t>
            </a:r>
            <a:r>
              <a:rPr dirty="0" sz="1400" spc="-5">
                <a:latin typeface="Times New Roman"/>
                <a:cs typeface="Times New Roman"/>
              </a:rPr>
              <a:t>memori yang  berbeda.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ada sebuah proses sebesar </a:t>
            </a:r>
            <a:r>
              <a:rPr dirty="0" sz="1400" spc="-15">
                <a:latin typeface="Times New Roman"/>
                <a:cs typeface="Times New Roman"/>
              </a:rPr>
              <a:t>10K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sebuah proses </a:t>
            </a:r>
            <a:r>
              <a:rPr dirty="0" sz="1400" spc="-10">
                <a:latin typeface="Times New Roman"/>
                <a:cs typeface="Times New Roman"/>
              </a:rPr>
              <a:t>basis </a:t>
            </a:r>
            <a:r>
              <a:rPr dirty="0" sz="1400" spc="-5">
                <a:latin typeface="Times New Roman"/>
                <a:cs typeface="Times New Roman"/>
              </a:rPr>
              <a:t>data 127K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kedua proses  ini yang </a:t>
            </a:r>
            <a:r>
              <a:rPr dirty="0" sz="1400">
                <a:latin typeface="Times New Roman"/>
                <a:cs typeface="Times New Roman"/>
              </a:rPr>
              <a:t>berjalan </a:t>
            </a:r>
            <a:r>
              <a:rPr dirty="0" sz="1400" spc="-5">
                <a:latin typeface="Times New Roman"/>
                <a:cs typeface="Times New Roman"/>
              </a:rPr>
              <a:t>pada </a:t>
            </a:r>
            <a:r>
              <a:rPr dirty="0" sz="1400" spc="-10">
                <a:latin typeface="Times New Roman"/>
                <a:cs typeface="Times New Roman"/>
              </a:rPr>
              <a:t>sistem,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ada 62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10">
                <a:latin typeface="Times New Roman"/>
                <a:cs typeface="Times New Roman"/>
              </a:rPr>
              <a:t>bebas, </a:t>
            </a:r>
            <a:r>
              <a:rPr dirty="0" sz="1400" spc="-15">
                <a:latin typeface="Times New Roman"/>
                <a:cs typeface="Times New Roman"/>
              </a:rPr>
              <a:t>tidak </a:t>
            </a:r>
            <a:r>
              <a:rPr dirty="0" sz="1400" spc="-10">
                <a:latin typeface="Times New Roman"/>
                <a:cs typeface="Times New Roman"/>
              </a:rPr>
              <a:t>masuk </a:t>
            </a:r>
            <a:r>
              <a:rPr dirty="0" sz="1400" spc="-5">
                <a:latin typeface="Times New Roman"/>
                <a:cs typeface="Times New Roman"/>
              </a:rPr>
              <a:t>akal </a:t>
            </a:r>
            <a:r>
              <a:rPr dirty="0" sz="1400" spc="-10">
                <a:latin typeface="Times New Roman"/>
                <a:cs typeface="Times New Roman"/>
              </a:rPr>
              <a:t>jika kita </a:t>
            </a:r>
            <a:r>
              <a:rPr dirty="0" sz="1400" spc="-5">
                <a:latin typeface="Times New Roman"/>
                <a:cs typeface="Times New Roman"/>
              </a:rPr>
              <a:t>memberikan  masing-masing proses 31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10">
                <a:latin typeface="Times New Roman"/>
                <a:cs typeface="Times New Roman"/>
              </a:rPr>
              <a:t>Proses </a:t>
            </a:r>
            <a:r>
              <a:rPr dirty="0" sz="1400" spc="-15">
                <a:latin typeface="Times New Roman"/>
                <a:cs typeface="Times New Roman"/>
              </a:rPr>
              <a:t>pertama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butuh </a:t>
            </a:r>
            <a:r>
              <a:rPr dirty="0" sz="1400" spc="15">
                <a:latin typeface="Times New Roman"/>
                <a:cs typeface="Times New Roman"/>
              </a:rPr>
              <a:t>10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, 21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15">
                <a:latin typeface="Times New Roman"/>
                <a:cs typeface="Times New Roman"/>
              </a:rPr>
              <a:t>lain </a:t>
            </a:r>
            <a:r>
              <a:rPr dirty="0" sz="1400">
                <a:latin typeface="Times New Roman"/>
                <a:cs typeface="Times New Roman"/>
              </a:rPr>
              <a:t>akan terbuang  </a:t>
            </a:r>
            <a:r>
              <a:rPr dirty="0" sz="1400" spc="-10">
                <a:latin typeface="Times New Roman"/>
                <a:cs typeface="Times New Roman"/>
              </a:rPr>
              <a:t>percuma.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13320" cy="4014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7190">
              <a:lnSpc>
                <a:spcPct val="1445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menyelesaikan masalah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5">
                <a:latin typeface="Times New Roman"/>
                <a:cs typeface="Times New Roman"/>
              </a:rPr>
              <a:t>kita menggunakan </a:t>
            </a:r>
            <a:r>
              <a:rPr dirty="0" sz="1400" spc="-5" i="1">
                <a:latin typeface="Times New Roman"/>
                <a:cs typeface="Times New Roman"/>
              </a:rPr>
              <a:t>proportional </a:t>
            </a:r>
            <a:r>
              <a:rPr dirty="0" sz="1400" i="1">
                <a:latin typeface="Times New Roman"/>
                <a:cs typeface="Times New Roman"/>
              </a:rPr>
              <a:t>allocation</a:t>
            </a:r>
            <a:r>
              <a:rPr dirty="0" sz="1400">
                <a:latin typeface="Times New Roman"/>
                <a:cs typeface="Times New Roman"/>
              </a:rPr>
              <a:t>.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mengalokasikan  memori yang tersedia kepada setiap proses tergantung pada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ukurannya.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400" spc="-10" b="1" i="1">
                <a:latin typeface="Times New Roman"/>
                <a:cs typeface="Times New Roman"/>
              </a:rPr>
              <a:t>Let the </a:t>
            </a:r>
            <a:r>
              <a:rPr dirty="0" sz="1400" spc="-5" b="1" i="1">
                <a:latin typeface="Times New Roman"/>
                <a:cs typeface="Times New Roman"/>
              </a:rPr>
              <a:t>size of </a:t>
            </a:r>
            <a:r>
              <a:rPr dirty="0" sz="1400" spc="-10" b="1" i="1">
                <a:latin typeface="Times New Roman"/>
                <a:cs typeface="Times New Roman"/>
              </a:rPr>
              <a:t>the </a:t>
            </a:r>
            <a:r>
              <a:rPr dirty="0" sz="1400" spc="-5" b="1" i="1">
                <a:latin typeface="Times New Roman"/>
                <a:cs typeface="Times New Roman"/>
              </a:rPr>
              <a:t>virtual memory </a:t>
            </a:r>
            <a:r>
              <a:rPr dirty="0" sz="1400" spc="-10" b="1" i="1">
                <a:latin typeface="Times New Roman"/>
                <a:cs typeface="Times New Roman"/>
              </a:rPr>
              <a:t>for </a:t>
            </a:r>
            <a:r>
              <a:rPr dirty="0" sz="1400" spc="-5" b="1" i="1">
                <a:latin typeface="Times New Roman"/>
                <a:cs typeface="Times New Roman"/>
              </a:rPr>
              <a:t>process pi be si, </a:t>
            </a:r>
            <a:r>
              <a:rPr dirty="0" sz="1400" spc="-10" b="1" i="1">
                <a:latin typeface="Times New Roman"/>
                <a:cs typeface="Times New Roman"/>
              </a:rPr>
              <a:t>and define </a:t>
            </a:r>
            <a:r>
              <a:rPr dirty="0" sz="1400" spc="-5" b="1" i="1">
                <a:latin typeface="Times New Roman"/>
                <a:cs typeface="Times New Roman"/>
              </a:rPr>
              <a:t>S =</a:t>
            </a:r>
            <a:r>
              <a:rPr dirty="0" sz="1400" spc="275" b="1" i="1">
                <a:latin typeface="Times New Roman"/>
                <a:cs typeface="Times New Roman"/>
              </a:rPr>
              <a:t> </a:t>
            </a:r>
            <a:r>
              <a:rPr dirty="0" sz="1400" b="1" i="1">
                <a:latin typeface="Times New Roman"/>
                <a:cs typeface="Times New Roman"/>
              </a:rPr>
              <a:t>si</a:t>
            </a:r>
            <a:r>
              <a:rPr dirty="0" sz="1400" b="1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98450">
              <a:lnSpc>
                <a:spcPct val="144500"/>
              </a:lnSpc>
            </a:pPr>
            <a:r>
              <a:rPr dirty="0" sz="1400" spc="-10">
                <a:latin typeface="Times New Roman"/>
                <a:cs typeface="Times New Roman"/>
              </a:rPr>
              <a:t>Lalu, jika </a:t>
            </a:r>
            <a:r>
              <a:rPr dirty="0" sz="1400" spc="-5">
                <a:latin typeface="Times New Roman"/>
                <a:cs typeface="Times New Roman"/>
              </a:rPr>
              <a:t>jumlah </a:t>
            </a:r>
            <a:r>
              <a:rPr dirty="0" sz="1400">
                <a:latin typeface="Times New Roman"/>
                <a:cs typeface="Times New Roman"/>
              </a:rPr>
              <a:t>total dari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tersedia adalah </a:t>
            </a:r>
            <a:r>
              <a:rPr dirty="0" sz="1400" spc="-35">
                <a:latin typeface="Times New Roman"/>
                <a:cs typeface="Times New Roman"/>
              </a:rPr>
              <a:t>m, </a:t>
            </a:r>
            <a:r>
              <a:rPr dirty="0" sz="1400" spc="-5">
                <a:latin typeface="Times New Roman"/>
                <a:cs typeface="Times New Roman"/>
              </a:rPr>
              <a:t>kita mengalokasikan proses ai ke proses </a:t>
            </a:r>
            <a:r>
              <a:rPr dirty="0" sz="1400" spc="-15">
                <a:latin typeface="Times New Roman"/>
                <a:cs typeface="Times New Roman"/>
              </a:rPr>
              <a:t>pi,  </a:t>
            </a: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 spc="-5">
                <a:latin typeface="Times New Roman"/>
                <a:cs typeface="Times New Roman"/>
              </a:rPr>
              <a:t>ai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mendekati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z="1400" spc="-5" b="1">
                <a:latin typeface="Times New Roman"/>
                <a:cs typeface="Times New Roman"/>
              </a:rPr>
              <a:t>ai = si / S x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  <a:tabLst>
                <a:tab pos="599440" algn="l"/>
                <a:tab pos="1150620" algn="l"/>
                <a:tab pos="1801495" algn="l"/>
                <a:tab pos="2157730" algn="l"/>
                <a:tab pos="3092450" algn="l"/>
                <a:tab pos="3722370" algn="l"/>
                <a:tab pos="4252595" algn="l"/>
                <a:tab pos="4794250" algn="l"/>
                <a:tab pos="5378450" algn="l"/>
                <a:tab pos="5789295" algn="l"/>
              </a:tabLst>
            </a:pPr>
            <a:r>
              <a:rPr dirty="0" sz="1400" spc="-5">
                <a:latin typeface="Times New Roman"/>
                <a:cs typeface="Times New Roman"/>
              </a:rPr>
              <a:t>Dalam	kedua	strategi	</a:t>
            </a:r>
            <a:r>
              <a:rPr dirty="0" sz="1400" spc="-15">
                <a:latin typeface="Times New Roman"/>
                <a:cs typeface="Times New Roman"/>
              </a:rPr>
              <a:t>ini,	</a:t>
            </a:r>
            <a:r>
              <a:rPr dirty="0" sz="1400">
                <a:latin typeface="Times New Roman"/>
                <a:cs typeface="Times New Roman"/>
              </a:rPr>
              <a:t>tentu 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saja,	alokasi	</a:t>
            </a:r>
            <a:r>
              <a:rPr dirty="0" sz="1400" spc="-10">
                <a:latin typeface="Times New Roman"/>
                <a:cs typeface="Times New Roman"/>
              </a:rPr>
              <a:t>untuk	</a:t>
            </a:r>
            <a:r>
              <a:rPr dirty="0" sz="1400" spc="-5">
                <a:latin typeface="Times New Roman"/>
                <a:cs typeface="Times New Roman"/>
              </a:rPr>
              <a:t>setiap	proses	</a:t>
            </a:r>
            <a:r>
              <a:rPr dirty="0" sz="1400" spc="-10">
                <a:latin typeface="Times New Roman"/>
                <a:cs typeface="Times New Roman"/>
              </a:rPr>
              <a:t>bisa	</a:t>
            </a:r>
            <a:r>
              <a:rPr dirty="0" sz="1400" spc="-5">
                <a:latin typeface="Times New Roman"/>
                <a:cs typeface="Times New Roman"/>
              </a:rPr>
              <a:t>bervariasi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berdasarkan</a:t>
            </a:r>
            <a:endParaRPr sz="14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400"/>
              </a:lnSpc>
              <a:spcBef>
                <a:spcPts val="15"/>
              </a:spcBef>
            </a:pPr>
            <a:r>
              <a:rPr dirty="0" sz="1400" spc="-5" i="1">
                <a:latin typeface="Times New Roman"/>
                <a:cs typeface="Times New Roman"/>
              </a:rPr>
              <a:t>multiprogramming level</a:t>
            </a:r>
            <a:r>
              <a:rPr dirty="0" sz="1400" spc="-5">
                <a:latin typeface="Times New Roman"/>
                <a:cs typeface="Times New Roman"/>
              </a:rPr>
              <a:t>-nya. Jika </a:t>
            </a:r>
            <a:r>
              <a:rPr dirty="0" sz="1400" spc="-5" i="1">
                <a:latin typeface="Times New Roman"/>
                <a:cs typeface="Times New Roman"/>
              </a:rPr>
              <a:t>multiprogramming </a:t>
            </a:r>
            <a:r>
              <a:rPr dirty="0" sz="1400" i="1">
                <a:latin typeface="Times New Roman"/>
                <a:cs typeface="Times New Roman"/>
              </a:rPr>
              <a:t>level</a:t>
            </a:r>
            <a:r>
              <a:rPr dirty="0" sz="1400">
                <a:latin typeface="Times New Roman"/>
                <a:cs typeface="Times New Roman"/>
              </a:rPr>
              <a:t>-nya </a:t>
            </a:r>
            <a:r>
              <a:rPr dirty="0" sz="1400" spc="-5">
                <a:latin typeface="Times New Roman"/>
                <a:cs typeface="Times New Roman"/>
              </a:rPr>
              <a:t>meningkat, </a:t>
            </a: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proses akan  kehilangan beberapa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15">
                <a:latin typeface="Times New Roman"/>
                <a:cs typeface="Times New Roman"/>
              </a:rPr>
              <a:t>guna </a:t>
            </a:r>
            <a:r>
              <a:rPr dirty="0" sz="1400" spc="-10">
                <a:latin typeface="Times New Roman"/>
                <a:cs typeface="Times New Roman"/>
              </a:rPr>
              <a:t>menyediakan </a:t>
            </a:r>
            <a:r>
              <a:rPr dirty="0" sz="1400" spc="-5">
                <a:latin typeface="Times New Roman"/>
                <a:cs typeface="Times New Roman"/>
              </a:rPr>
              <a:t>memori yang </a:t>
            </a:r>
            <a:r>
              <a:rPr dirty="0" sz="1400">
                <a:latin typeface="Times New Roman"/>
                <a:cs typeface="Times New Roman"/>
              </a:rPr>
              <a:t>dibutuhkan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proses yang </a:t>
            </a:r>
            <a:r>
              <a:rPr dirty="0" sz="1400" spc="-10">
                <a:latin typeface="Times New Roman"/>
                <a:cs typeface="Times New Roman"/>
              </a:rPr>
              <a:t>baru.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sisi  </a:t>
            </a:r>
            <a:r>
              <a:rPr dirty="0" sz="1400" spc="-10">
                <a:latin typeface="Times New Roman"/>
                <a:cs typeface="Times New Roman"/>
              </a:rPr>
              <a:t>lain, jika </a:t>
            </a:r>
            <a:r>
              <a:rPr dirty="0" sz="1400" spc="-5" i="1">
                <a:latin typeface="Times New Roman"/>
                <a:cs typeface="Times New Roman"/>
              </a:rPr>
              <a:t>multiprogramming level</a:t>
            </a:r>
            <a:r>
              <a:rPr dirty="0" sz="1400" spc="-5">
                <a:latin typeface="Times New Roman"/>
                <a:cs typeface="Times New Roman"/>
              </a:rPr>
              <a:t>-nya </a:t>
            </a:r>
            <a:r>
              <a:rPr dirty="0" sz="1400" spc="-10">
                <a:latin typeface="Times New Roman"/>
                <a:cs typeface="Times New Roman"/>
              </a:rPr>
              <a:t>menurun,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sudah dialokasikan </a:t>
            </a:r>
            <a:r>
              <a:rPr dirty="0" sz="1400" spc="-5">
                <a:latin typeface="Times New Roman"/>
                <a:cs typeface="Times New Roman"/>
              </a:rPr>
              <a:t>pada bagian process  sekarang </a:t>
            </a:r>
            <a:r>
              <a:rPr dirty="0" sz="1400" spc="-10">
                <a:latin typeface="Times New Roman"/>
                <a:cs typeface="Times New Roman"/>
              </a:rPr>
              <a:t>bias </a:t>
            </a:r>
            <a:r>
              <a:rPr dirty="0" sz="1400" spc="-5">
                <a:latin typeface="Times New Roman"/>
                <a:cs typeface="Times New Roman"/>
              </a:rPr>
              <a:t>disebar ke proses-proses yang masih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tersisa.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86130"/>
            <a:ext cx="7510145" cy="27901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469900" indent="-4572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Perangkat</a:t>
            </a:r>
            <a:r>
              <a:rPr dirty="0" sz="1400" spc="-5" b="1">
                <a:latin typeface="Times New Roman"/>
                <a:cs typeface="Times New Roman"/>
              </a:rPr>
              <a:t> Keras</a:t>
            </a:r>
            <a:endParaRPr sz="14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43900"/>
              </a:lnSpc>
              <a:spcBef>
                <a:spcPts val="755"/>
              </a:spcBef>
            </a:pPr>
            <a:r>
              <a:rPr dirty="0" sz="1400" spc="-10">
                <a:latin typeface="Times New Roman"/>
                <a:cs typeface="Times New Roman"/>
              </a:rPr>
              <a:t>Walau </a:t>
            </a:r>
            <a:r>
              <a:rPr dirty="0" sz="1400">
                <a:latin typeface="Times New Roman"/>
                <a:cs typeface="Times New Roman"/>
              </a:rPr>
              <a:t>pun </a:t>
            </a:r>
            <a:r>
              <a:rPr dirty="0" sz="1400" spc="-5">
                <a:latin typeface="Times New Roman"/>
                <a:cs typeface="Times New Roman"/>
              </a:rPr>
              <a:t>pengguna sekarang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10">
                <a:latin typeface="Times New Roman"/>
                <a:cs typeface="Times New Roman"/>
              </a:rPr>
              <a:t>mengacu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objek yang </a:t>
            </a:r>
            <a:r>
              <a:rPr dirty="0" sz="1400" spc="-10">
                <a:latin typeface="Times New Roman"/>
                <a:cs typeface="Times New Roman"/>
              </a:rPr>
              <a:t>berada </a:t>
            </a:r>
            <a:r>
              <a:rPr dirty="0" sz="1400" spc="5">
                <a:latin typeface="Times New Roman"/>
                <a:cs typeface="Times New Roman"/>
              </a:rPr>
              <a:t>di dalam </a:t>
            </a:r>
            <a:r>
              <a:rPr dirty="0" sz="1400">
                <a:latin typeface="Times New Roman"/>
                <a:cs typeface="Times New Roman"/>
              </a:rPr>
              <a:t>program  </a:t>
            </a:r>
            <a:r>
              <a:rPr dirty="0" sz="1400" spc="-5">
                <a:latin typeface="Times New Roman"/>
                <a:cs typeface="Times New Roman"/>
              </a:rPr>
              <a:t>dengan menggunakan </a:t>
            </a:r>
            <a:r>
              <a:rPr dirty="0" sz="1400">
                <a:latin typeface="Times New Roman"/>
                <a:cs typeface="Times New Roman"/>
              </a:rPr>
              <a:t>pengalamatan secara </a:t>
            </a:r>
            <a:r>
              <a:rPr dirty="0" sz="1400" spc="-10">
                <a:latin typeface="Times New Roman"/>
                <a:cs typeface="Times New Roman"/>
              </a:rPr>
              <a:t>dua dimensi,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tetapi, pada kenyataannya tetap saja  pada memori fisik </a:t>
            </a:r>
            <a:r>
              <a:rPr dirty="0" sz="1400">
                <a:latin typeface="Times New Roman"/>
                <a:cs typeface="Times New Roman"/>
              </a:rPr>
              <a:t>akan dipetakan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pengalamatan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dimensi </a:t>
            </a:r>
            <a:r>
              <a:rPr dirty="0" sz="1400">
                <a:latin typeface="Times New Roman"/>
                <a:cs typeface="Times New Roman"/>
              </a:rPr>
              <a:t>yang terdiri dari </a:t>
            </a:r>
            <a:r>
              <a:rPr dirty="0" sz="1400" spc="-5">
                <a:latin typeface="Times New Roman"/>
                <a:cs typeface="Times New Roman"/>
              </a:rPr>
              <a:t>urutan 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byte-byte</a:t>
            </a:r>
            <a:r>
              <a:rPr dirty="0" sz="1400" spc="-5">
                <a:latin typeface="Times New Roman"/>
                <a:cs typeface="Times New Roman"/>
              </a:rPr>
              <a:t>. Maka,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mendefinisikan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implementasi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memetakan  pengalamatan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>
                <a:latin typeface="Times New Roman"/>
                <a:cs typeface="Times New Roman"/>
              </a:rPr>
              <a:t>dimensi </a:t>
            </a:r>
            <a:r>
              <a:rPr dirty="0" sz="1400" spc="-5">
                <a:latin typeface="Times New Roman"/>
                <a:cs typeface="Times New Roman"/>
              </a:rPr>
              <a:t>yang dilakukan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pengguna ke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pengalamatan satu </a:t>
            </a:r>
            <a:r>
              <a:rPr dirty="0" sz="1400">
                <a:latin typeface="Times New Roman"/>
                <a:cs typeface="Times New Roman"/>
              </a:rPr>
              <a:t>dimensi  </a:t>
            </a:r>
            <a:r>
              <a:rPr dirty="0" sz="1400" spc="-5">
                <a:latin typeface="Times New Roman"/>
                <a:cs typeface="Times New Roman"/>
              </a:rPr>
              <a:t>yang terdapat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fisik. </a:t>
            </a:r>
            <a:r>
              <a:rPr dirty="0" sz="1400" spc="-5">
                <a:latin typeface="Times New Roman"/>
                <a:cs typeface="Times New Roman"/>
              </a:rPr>
              <a:t>Pemetaan </a:t>
            </a:r>
            <a:r>
              <a:rPr dirty="0" sz="1400">
                <a:latin typeface="Times New Roman"/>
                <a:cs typeface="Times New Roman"/>
              </a:rPr>
              <a:t>ini </a:t>
            </a:r>
            <a:r>
              <a:rPr dirty="0" sz="1400" spc="-5">
                <a:latin typeface="Times New Roman"/>
                <a:cs typeface="Times New Roman"/>
              </a:rPr>
              <a:t>dapat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lakukan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menggunakan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5">
                <a:latin typeface="Times New Roman"/>
                <a:cs typeface="Times New Roman"/>
              </a:rPr>
              <a:t>segmen.  </a:t>
            </a: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anggota </a:t>
            </a:r>
            <a:r>
              <a:rPr dirty="0" sz="1400">
                <a:latin typeface="Times New Roman"/>
                <a:cs typeface="Times New Roman"/>
              </a:rPr>
              <a:t>dari tabel segmen </a:t>
            </a:r>
            <a:r>
              <a:rPr dirty="0" sz="1400" spc="-5">
                <a:latin typeface="Times New Roman"/>
                <a:cs typeface="Times New Roman"/>
              </a:rPr>
              <a:t>mempunyai basis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limit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menentukan </a:t>
            </a:r>
            <a:r>
              <a:rPr dirty="0" sz="1400" spc="-10">
                <a:latin typeface="Times New Roman"/>
                <a:cs typeface="Times New Roman"/>
              </a:rPr>
              <a:t>letak </a:t>
            </a:r>
            <a:r>
              <a:rPr dirty="0" sz="1400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segmen tersebut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dalam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14590" cy="2480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10"/>
              </a:spcBef>
            </a:pPr>
            <a:r>
              <a:rPr dirty="0" sz="1400" spc="-5">
                <a:latin typeface="Times New Roman"/>
                <a:cs typeface="Times New Roman"/>
              </a:rPr>
              <a:t>Mengingat hal </a:t>
            </a:r>
            <a:r>
              <a:rPr dirty="0" sz="1400" spc="-15">
                <a:latin typeface="Times New Roman"/>
                <a:cs typeface="Times New Roman"/>
              </a:rPr>
              <a:t>itu,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i="1">
                <a:latin typeface="Times New Roman"/>
                <a:cs typeface="Times New Roman"/>
              </a:rPr>
              <a:t>equal </a:t>
            </a:r>
            <a:r>
              <a:rPr dirty="0" sz="1400">
                <a:latin typeface="Times New Roman"/>
                <a:cs typeface="Times New Roman"/>
              </a:rPr>
              <a:t>atau pun </a:t>
            </a:r>
            <a:r>
              <a:rPr dirty="0" sz="1400" spc="-5" i="1">
                <a:latin typeface="Times New Roman"/>
                <a:cs typeface="Times New Roman"/>
              </a:rPr>
              <a:t>proportional </a:t>
            </a:r>
            <a:r>
              <a:rPr dirty="0" sz="1400" i="1">
                <a:latin typeface="Times New Roman"/>
                <a:cs typeface="Times New Roman"/>
              </a:rPr>
              <a:t>allocation</a:t>
            </a:r>
            <a:r>
              <a:rPr dirty="0" sz="1400">
                <a:latin typeface="Times New Roman"/>
                <a:cs typeface="Times New Roman"/>
              </a:rPr>
              <a:t>, </a:t>
            </a:r>
            <a:r>
              <a:rPr dirty="0" sz="1400" spc="-5">
                <a:latin typeface="Times New Roman"/>
                <a:cs typeface="Times New Roman"/>
              </a:rPr>
              <a:t>proses yang berprioritas tinggi </a:t>
            </a:r>
            <a:r>
              <a:rPr dirty="0" sz="1400" spc="5">
                <a:latin typeface="Times New Roman"/>
                <a:cs typeface="Times New Roman"/>
              </a:rPr>
              <a:t>di  </a:t>
            </a:r>
            <a:r>
              <a:rPr dirty="0" sz="1400" spc="-5">
                <a:latin typeface="Times New Roman"/>
                <a:cs typeface="Times New Roman"/>
              </a:rPr>
              <a:t>perlakukan sama dengan proses yang berprioritas rendah. Berdasarkan </a:t>
            </a:r>
            <a:r>
              <a:rPr dirty="0" sz="1400">
                <a:latin typeface="Times New Roman"/>
                <a:cs typeface="Times New Roman"/>
              </a:rPr>
              <a:t>definisi </a:t>
            </a:r>
            <a:r>
              <a:rPr dirty="0" sz="1400" spc="-5">
                <a:latin typeface="Times New Roman"/>
                <a:cs typeface="Times New Roman"/>
              </a:rPr>
              <a:t>tersebut, </a:t>
            </a:r>
            <a:r>
              <a:rPr dirty="0" sz="1400" spc="-10">
                <a:latin typeface="Times New Roman"/>
                <a:cs typeface="Times New Roman"/>
              </a:rPr>
              <a:t>bagaimanapun  juga, kita ingin </a:t>
            </a:r>
            <a:r>
              <a:rPr dirty="0" sz="1400" spc="-5">
                <a:latin typeface="Times New Roman"/>
                <a:cs typeface="Times New Roman"/>
              </a:rPr>
              <a:t>memberi memori yang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pada proses yang berprioritas tinggi untuk </a:t>
            </a:r>
            <a:r>
              <a:rPr dirty="0" sz="1400" spc="-10">
                <a:latin typeface="Times New Roman"/>
                <a:cs typeface="Times New Roman"/>
              </a:rPr>
              <a:t>mempercepat  eksekusi-nya, </a:t>
            </a:r>
            <a:r>
              <a:rPr dirty="0" sz="1400" spc="-5" i="1">
                <a:latin typeface="Times New Roman"/>
                <a:cs typeface="Times New Roman"/>
              </a:rPr>
              <a:t>to the detriment of low-priority</a:t>
            </a:r>
            <a:r>
              <a:rPr dirty="0" sz="1400" spc="9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processes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94615">
              <a:lnSpc>
                <a:spcPct val="143700"/>
              </a:lnSpc>
            </a:pPr>
            <a:r>
              <a:rPr dirty="0" sz="1400" spc="-5">
                <a:latin typeface="Times New Roman"/>
                <a:cs typeface="Times New Roman"/>
              </a:rPr>
              <a:t>Satu pendekatan adalah menggunakan </a:t>
            </a:r>
            <a:r>
              <a:rPr dirty="0" sz="1400" spc="-5" b="1" i="1">
                <a:latin typeface="Times New Roman"/>
                <a:cs typeface="Times New Roman"/>
              </a:rPr>
              <a:t>proportional allocation </a:t>
            </a:r>
            <a:r>
              <a:rPr dirty="0" sz="1400" b="1" i="1">
                <a:latin typeface="Times New Roman"/>
                <a:cs typeface="Times New Roman"/>
              </a:rPr>
              <a:t>scheme </a:t>
            </a: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 spc="-5">
                <a:latin typeface="Times New Roman"/>
                <a:cs typeface="Times New Roman"/>
              </a:rPr>
              <a:t>perbandingan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-nya 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tergantung pada ukuran relatif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>
                <a:latin typeface="Times New Roman"/>
                <a:cs typeface="Times New Roman"/>
              </a:rPr>
              <a:t>proses, </a:t>
            </a:r>
            <a:r>
              <a:rPr dirty="0" sz="1400" spc="-10">
                <a:latin typeface="Times New Roman"/>
                <a:cs typeface="Times New Roman"/>
              </a:rPr>
              <a:t>melainkan lebih </a:t>
            </a:r>
            <a:r>
              <a:rPr dirty="0" sz="140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prioritas proses, atau tergantung  kombinasi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ukuran </a:t>
            </a:r>
            <a:r>
              <a:rPr dirty="0" sz="1400">
                <a:latin typeface="Times New Roman"/>
                <a:cs typeface="Times New Roman"/>
              </a:rPr>
              <a:t>dan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prioritas.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510780" cy="462407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>
                <a:latin typeface="Times New Roman"/>
                <a:cs typeface="Times New Roman"/>
              </a:rPr>
              <a:t>Alokasi Global lawan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Local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2900"/>
              </a:lnSpc>
            </a:pPr>
            <a:r>
              <a:rPr dirty="0" sz="1400" spc="-10">
                <a:latin typeface="Times New Roman"/>
                <a:cs typeface="Times New Roman"/>
              </a:rPr>
              <a:t>Faktor </a:t>
            </a:r>
            <a:r>
              <a:rPr dirty="0" sz="1400">
                <a:latin typeface="Times New Roman"/>
                <a:cs typeface="Times New Roman"/>
              </a:rPr>
              <a:t>penting </a:t>
            </a:r>
            <a:r>
              <a:rPr dirty="0" sz="1400" spc="-5">
                <a:latin typeface="Times New Roman"/>
                <a:cs typeface="Times New Roman"/>
              </a:rPr>
              <a:t>lain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cara-cara </a:t>
            </a:r>
            <a:r>
              <a:rPr dirty="0" sz="1400">
                <a:latin typeface="Times New Roman"/>
                <a:cs typeface="Times New Roman"/>
              </a:rPr>
              <a:t>pengalokasian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ke berbagai proses adalah penggantian  </a:t>
            </a:r>
            <a:r>
              <a:rPr dirty="0" sz="1400" spc="-10">
                <a:latin typeface="Times New Roman"/>
                <a:cs typeface="Times New Roman"/>
              </a:rPr>
              <a:t>halaman. </a:t>
            </a:r>
            <a:r>
              <a:rPr dirty="0" sz="1400">
                <a:latin typeface="Times New Roman"/>
                <a:cs typeface="Times New Roman"/>
              </a:rPr>
              <a:t>Dengan proses-proses </a:t>
            </a:r>
            <a:r>
              <a:rPr dirty="0" sz="1400" spc="-5">
                <a:latin typeface="Times New Roman"/>
                <a:cs typeface="Times New Roman"/>
              </a:rPr>
              <a:t>yang bersaing mendapatkan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dapat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mengklasifikasikan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4300"/>
              </a:lnSpc>
            </a:pPr>
            <a:r>
              <a:rPr dirty="0" sz="1400" spc="-10">
                <a:latin typeface="Times New Roman"/>
                <a:cs typeface="Times New Roman"/>
              </a:rPr>
              <a:t>algoritma </a:t>
            </a:r>
            <a:r>
              <a:rPr dirty="0" sz="1400">
                <a:latin typeface="Times New Roman"/>
                <a:cs typeface="Times New Roman"/>
              </a:rPr>
              <a:t>penggantian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kedalam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kategori </a:t>
            </a:r>
            <a:r>
              <a:rPr dirty="0" sz="1400" i="1">
                <a:latin typeface="Times New Roman"/>
                <a:cs typeface="Times New Roman"/>
              </a:rPr>
              <a:t>broad</a:t>
            </a:r>
            <a:r>
              <a:rPr dirty="0" sz="1400">
                <a:latin typeface="Times New Roman"/>
                <a:cs typeface="Times New Roman"/>
              </a:rPr>
              <a:t>: </a:t>
            </a:r>
            <a:r>
              <a:rPr dirty="0" sz="1400" spc="-5">
                <a:latin typeface="Times New Roman"/>
                <a:cs typeface="Times New Roman"/>
              </a:rPr>
              <a:t>Penggantian </a:t>
            </a:r>
            <a:r>
              <a:rPr dirty="0" sz="1400">
                <a:latin typeface="Times New Roman"/>
                <a:cs typeface="Times New Roman"/>
              </a:rPr>
              <a:t>Global dan </a:t>
            </a:r>
            <a:r>
              <a:rPr dirty="0" sz="1400" spc="-5">
                <a:latin typeface="Times New Roman"/>
                <a:cs typeface="Times New Roman"/>
              </a:rPr>
              <a:t>Penggantian  </a:t>
            </a:r>
            <a:r>
              <a:rPr dirty="0" sz="1400" spc="-10">
                <a:latin typeface="Times New Roman"/>
                <a:cs typeface="Times New Roman"/>
              </a:rPr>
              <a:t>Lokal.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28575">
              <a:lnSpc>
                <a:spcPct val="143800"/>
              </a:lnSpc>
            </a:pPr>
            <a:r>
              <a:rPr dirty="0" sz="1400" spc="-5">
                <a:latin typeface="Times New Roman"/>
                <a:cs typeface="Times New Roman"/>
              </a:rPr>
              <a:t>Penggantian </a:t>
            </a:r>
            <a:r>
              <a:rPr dirty="0" sz="1400">
                <a:latin typeface="Times New Roman"/>
                <a:cs typeface="Times New Roman"/>
              </a:rPr>
              <a:t>Global </a:t>
            </a:r>
            <a:r>
              <a:rPr dirty="0" sz="1400" spc="-5">
                <a:latin typeface="Times New Roman"/>
                <a:cs typeface="Times New Roman"/>
              </a:rPr>
              <a:t>memperbolehkan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menyeleksi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pengganti </a:t>
            </a:r>
            <a:r>
              <a:rPr dirty="0" sz="1400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himpunan semua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 spc="-10">
                <a:latin typeface="Times New Roman"/>
                <a:cs typeface="Times New Roman"/>
              </a:rPr>
              <a:t>meski </a:t>
            </a:r>
            <a:r>
              <a:rPr dirty="0" sz="1400">
                <a:latin typeface="Times New Roman"/>
                <a:cs typeface="Times New Roman"/>
              </a:rPr>
              <a:t>pun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10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sedang </a:t>
            </a:r>
            <a:r>
              <a:rPr dirty="0" sz="1400" spc="-5">
                <a:latin typeface="Times New Roman"/>
                <a:cs typeface="Times New Roman"/>
              </a:rPr>
              <a:t>dialokasikan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beberapa proses </a:t>
            </a:r>
            <a:r>
              <a:rPr dirty="0" sz="1400" spc="-10">
                <a:latin typeface="Times New Roman"/>
                <a:cs typeface="Times New Roman"/>
              </a:rPr>
              <a:t>lain; </a:t>
            </a:r>
            <a:r>
              <a:rPr dirty="0" sz="1400" spc="-5">
                <a:latin typeface="Times New Roman"/>
                <a:cs typeface="Times New Roman"/>
              </a:rPr>
              <a:t>satu  proses dapat </a:t>
            </a:r>
            <a:r>
              <a:rPr dirty="0" sz="1400" spc="-10">
                <a:latin typeface="Times New Roman"/>
                <a:cs typeface="Times New Roman"/>
              </a:rPr>
              <a:t>mengambil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proses yang </a:t>
            </a:r>
            <a:r>
              <a:rPr dirty="0" sz="1400" spc="-10">
                <a:latin typeface="Times New Roman"/>
                <a:cs typeface="Times New Roman"/>
              </a:rPr>
              <a:t>lain. </a:t>
            </a:r>
            <a:r>
              <a:rPr dirty="0" sz="1400" spc="-5">
                <a:latin typeface="Times New Roman"/>
                <a:cs typeface="Times New Roman"/>
              </a:rPr>
              <a:t>Penggantian Lokal mensyaratkan bahwa  </a:t>
            </a: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proses boleh menyeleksi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himpunan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5">
                <a:latin typeface="Times New Roman"/>
                <a:cs typeface="Times New Roman"/>
              </a:rPr>
              <a:t>teralokasi pada proses </a:t>
            </a:r>
            <a:r>
              <a:rPr dirty="0" sz="1400" spc="-10">
                <a:latin typeface="Times New Roman"/>
                <a:cs typeface="Times New Roman"/>
              </a:rPr>
              <a:t>itu sendiri.  Untuk contoh, </a:t>
            </a:r>
            <a:r>
              <a:rPr dirty="0" sz="1400" spc="-5">
                <a:latin typeface="Times New Roman"/>
                <a:cs typeface="Times New Roman"/>
              </a:rPr>
              <a:t>pertimbangkan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skema alokasi </a:t>
            </a:r>
            <a:r>
              <a:rPr dirty="0" sz="1400" spc="-10">
                <a:latin typeface="Times New Roman"/>
                <a:cs typeface="Times New Roman"/>
              </a:rPr>
              <a:t>dimana kita </a:t>
            </a:r>
            <a:r>
              <a:rPr dirty="0" sz="1400" spc="-5">
                <a:latin typeface="Times New Roman"/>
                <a:cs typeface="Times New Roman"/>
              </a:rPr>
              <a:t>memperbolehkan </a:t>
            </a:r>
            <a:r>
              <a:rPr dirty="0" sz="1400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berprioritas  </a:t>
            </a:r>
            <a:r>
              <a:rPr dirty="0" sz="1400" spc="-5">
                <a:latin typeface="Times New Roman"/>
                <a:cs typeface="Times New Roman"/>
              </a:rPr>
              <a:t>tinggi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meyeleksi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1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proses berprioritas rendah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penggantian. Sebuah proses dapat  menyeleksi sebuah </a:t>
            </a:r>
            <a:r>
              <a:rPr dirty="0" sz="1400">
                <a:latin typeface="Times New Roman"/>
                <a:cs typeface="Times New Roman"/>
              </a:rPr>
              <a:t>pengganti dari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-nya </a:t>
            </a:r>
            <a:r>
              <a:rPr dirty="0" sz="1400" spc="-10">
                <a:latin typeface="Times New Roman"/>
                <a:cs typeface="Times New Roman"/>
              </a:rPr>
              <a:t>sendiri </a:t>
            </a:r>
            <a:r>
              <a:rPr dirty="0" sz="1400">
                <a:latin typeface="Times New Roman"/>
                <a:cs typeface="Times New Roman"/>
              </a:rPr>
              <a:t>atau dari </a:t>
            </a:r>
            <a:r>
              <a:rPr dirty="0" sz="1400" spc="-5" i="1">
                <a:latin typeface="Times New Roman"/>
                <a:cs typeface="Times New Roman"/>
              </a:rPr>
              <a:t>frame-frame </a:t>
            </a:r>
            <a:r>
              <a:rPr dirty="0" sz="1400" spc="-5">
                <a:latin typeface="Times New Roman"/>
                <a:cs typeface="Times New Roman"/>
              </a:rPr>
              <a:t>proses yang berprioritas </a:t>
            </a:r>
            <a:r>
              <a:rPr dirty="0" sz="1400" spc="-10">
                <a:latin typeface="Times New Roman"/>
                <a:cs typeface="Times New Roman"/>
              </a:rPr>
              <a:t>lebih  </a:t>
            </a:r>
            <a:r>
              <a:rPr dirty="0" sz="1400" spc="-5">
                <a:latin typeface="Times New Roman"/>
                <a:cs typeface="Times New Roman"/>
              </a:rPr>
              <a:t>rendah. Pendekatan ini memperbolehkan sebuah proses berprioritas </a:t>
            </a:r>
            <a:r>
              <a:rPr dirty="0" sz="1400">
                <a:latin typeface="Times New Roman"/>
                <a:cs typeface="Times New Roman"/>
              </a:rPr>
              <a:t>tinggi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meningkatkan alokasi 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-nya pada </a:t>
            </a:r>
            <a:r>
              <a:rPr dirty="0" sz="1400" spc="-10">
                <a:latin typeface="Times New Roman"/>
                <a:cs typeface="Times New Roman"/>
              </a:rPr>
              <a:t>expense </a:t>
            </a:r>
            <a:r>
              <a:rPr dirty="0" sz="1400" spc="-5">
                <a:latin typeface="Times New Roman"/>
                <a:cs typeface="Times New Roman"/>
              </a:rPr>
              <a:t>proses berprioritas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rendah.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13320" cy="49358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10"/>
              </a:spcBef>
            </a:pPr>
            <a:r>
              <a:rPr dirty="0" sz="1400" spc="-5">
                <a:latin typeface="Times New Roman"/>
                <a:cs typeface="Times New Roman"/>
              </a:rPr>
              <a:t>Dengan strategi Penggantian </a:t>
            </a:r>
            <a:r>
              <a:rPr dirty="0" sz="1400" spc="-10">
                <a:latin typeface="Times New Roman"/>
                <a:cs typeface="Times New Roman"/>
              </a:rPr>
              <a:t>Lokal, </a:t>
            </a:r>
            <a:r>
              <a:rPr dirty="0" sz="1400" spc="-5">
                <a:latin typeface="Times New Roman"/>
                <a:cs typeface="Times New Roman"/>
              </a:rPr>
              <a:t>jumlah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1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teralokasi </a:t>
            </a:r>
            <a:r>
              <a:rPr dirty="0" sz="1400" spc="-5">
                <a:latin typeface="Times New Roman"/>
                <a:cs typeface="Times New Roman"/>
              </a:rPr>
              <a:t>pada sebuah proses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berubah.  Dengan Penggantian Global, ada kemungkinan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menyeleksi </a:t>
            </a:r>
            <a:r>
              <a:rPr dirty="0" sz="1400" spc="-5" i="1">
                <a:latin typeface="Times New Roman"/>
                <a:cs typeface="Times New Roman"/>
              </a:rPr>
              <a:t>frame-frame </a:t>
            </a:r>
            <a:r>
              <a:rPr dirty="0" sz="1400">
                <a:latin typeface="Times New Roman"/>
                <a:cs typeface="Times New Roman"/>
              </a:rPr>
              <a:t>yang  </a:t>
            </a:r>
            <a:r>
              <a:rPr dirty="0" sz="1400" spc="-5">
                <a:latin typeface="Times New Roman"/>
                <a:cs typeface="Times New Roman"/>
              </a:rPr>
              <a:t>teralokasi pada proses </a:t>
            </a:r>
            <a:r>
              <a:rPr dirty="0" sz="1400" spc="-10">
                <a:latin typeface="Times New Roman"/>
                <a:cs typeface="Times New Roman"/>
              </a:rPr>
              <a:t>lain, </a:t>
            </a:r>
            <a:r>
              <a:rPr dirty="0" sz="1400" spc="-5">
                <a:latin typeface="Times New Roman"/>
                <a:cs typeface="Times New Roman"/>
              </a:rPr>
              <a:t>sehingga meningkatkan jumlah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teralokasi pada proses </a:t>
            </a:r>
            <a:r>
              <a:rPr dirty="0" sz="1400" spc="-10">
                <a:latin typeface="Times New Roman"/>
                <a:cs typeface="Times New Roman"/>
              </a:rPr>
              <a:t>itu </a:t>
            </a:r>
            <a:r>
              <a:rPr dirty="0" sz="1400" spc="-5">
                <a:latin typeface="Times New Roman"/>
                <a:cs typeface="Times New Roman"/>
              </a:rPr>
              <a:t>sendiri  (asumsi bahwa proses lain </a:t>
            </a:r>
            <a:r>
              <a:rPr dirty="0" sz="1400" spc="-10">
                <a:latin typeface="Times New Roman"/>
                <a:cs typeface="Times New Roman"/>
              </a:rPr>
              <a:t>tidak memilih </a:t>
            </a:r>
            <a:r>
              <a:rPr dirty="0" sz="1400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tersebut </a:t>
            </a:r>
            <a:r>
              <a:rPr dirty="0" sz="1400" spc="-15">
                <a:latin typeface="Times New Roman"/>
                <a:cs typeface="Times New Roman"/>
              </a:rPr>
              <a:t>untuk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penggantian).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350">
              <a:lnSpc>
                <a:spcPct val="143800"/>
              </a:lnSpc>
            </a:pPr>
            <a:r>
              <a:rPr dirty="0" sz="1400" spc="-5">
                <a:latin typeface="Times New Roman"/>
                <a:cs typeface="Times New Roman"/>
              </a:rPr>
              <a:t>Masalah pada algoritma Penggantian Global adalah bahwa </a:t>
            </a:r>
            <a:r>
              <a:rPr dirty="0" sz="1400" spc="5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5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bisa mengontrol </a:t>
            </a:r>
            <a:r>
              <a:rPr dirty="0" sz="1400" i="1">
                <a:latin typeface="Times New Roman"/>
                <a:cs typeface="Times New Roman"/>
              </a:rPr>
              <a:t>page-  </a:t>
            </a:r>
            <a:r>
              <a:rPr dirty="0" sz="1400" spc="-5" i="1">
                <a:latin typeface="Times New Roman"/>
                <a:cs typeface="Times New Roman"/>
              </a:rPr>
              <a:t>fault</a:t>
            </a:r>
            <a:r>
              <a:rPr dirty="0" sz="1400" spc="-5">
                <a:latin typeface="Times New Roman"/>
                <a:cs typeface="Times New Roman"/>
              </a:rPr>
              <a:t>-nya sendiri. Himpunan halaman dalam memori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tergantung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hanya </a:t>
            </a:r>
            <a:r>
              <a:rPr dirty="0" sz="1400">
                <a:latin typeface="Times New Roman"/>
                <a:cs typeface="Times New Roman"/>
              </a:rPr>
              <a:t>pada  </a:t>
            </a:r>
            <a:r>
              <a:rPr dirty="0" sz="1400" spc="-5">
                <a:latin typeface="Times New Roman"/>
                <a:cs typeface="Times New Roman"/>
              </a:rPr>
              <a:t>kelakuan </a:t>
            </a:r>
            <a:r>
              <a:rPr dirty="0" sz="1400">
                <a:latin typeface="Times New Roman"/>
                <a:cs typeface="Times New Roman"/>
              </a:rPr>
              <a:t>paging dari </a:t>
            </a:r>
            <a:r>
              <a:rPr dirty="0" sz="1400" spc="-5">
                <a:latin typeface="Times New Roman"/>
                <a:cs typeface="Times New Roman"/>
              </a:rPr>
              <a:t>proses tersebut, </a:t>
            </a:r>
            <a:r>
              <a:rPr dirty="0" sz="1400">
                <a:latin typeface="Times New Roman"/>
                <a:cs typeface="Times New Roman"/>
              </a:rPr>
              <a:t>tetapi </a:t>
            </a:r>
            <a:r>
              <a:rPr dirty="0" sz="1400" spc="-15">
                <a:latin typeface="Times New Roman"/>
                <a:cs typeface="Times New Roman"/>
              </a:rPr>
              <a:t>juga </a:t>
            </a:r>
            <a:r>
              <a:rPr dirty="0" sz="1400" spc="-5">
                <a:latin typeface="Times New Roman"/>
                <a:cs typeface="Times New Roman"/>
              </a:rPr>
              <a:t>pada kelakuan </a:t>
            </a:r>
            <a:r>
              <a:rPr dirty="0" sz="1400" spc="-5" i="1">
                <a:latin typeface="Times New Roman"/>
                <a:cs typeface="Times New Roman"/>
              </a:rPr>
              <a:t>paging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proses lain. </a:t>
            </a:r>
            <a:r>
              <a:rPr dirty="0" sz="1400" spc="-10">
                <a:latin typeface="Times New Roman"/>
                <a:cs typeface="Times New Roman"/>
              </a:rPr>
              <a:t>Karena itu,  </a:t>
            </a:r>
            <a:r>
              <a:rPr dirty="0" sz="1400" spc="-5">
                <a:latin typeface="Times New Roman"/>
                <a:cs typeface="Times New Roman"/>
              </a:rPr>
              <a:t>proses yang </a:t>
            </a:r>
            <a:r>
              <a:rPr dirty="0" sz="1400" spc="-15">
                <a:latin typeface="Times New Roman"/>
                <a:cs typeface="Times New Roman"/>
              </a:rPr>
              <a:t>sama </a:t>
            </a:r>
            <a:r>
              <a:rPr dirty="0" sz="1400" spc="-5">
                <a:latin typeface="Times New Roman"/>
                <a:cs typeface="Times New Roman"/>
              </a:rPr>
              <a:t>dapat tampil berbeda (memerlukan </a:t>
            </a:r>
            <a:r>
              <a:rPr dirty="0" sz="1400">
                <a:latin typeface="Times New Roman"/>
                <a:cs typeface="Times New Roman"/>
              </a:rPr>
              <a:t>0,5 </a:t>
            </a:r>
            <a:r>
              <a:rPr dirty="0" sz="1400" spc="-10">
                <a:latin typeface="Times New Roman"/>
                <a:cs typeface="Times New Roman"/>
              </a:rPr>
              <a:t>detik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eksekusi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10,3 </a:t>
            </a:r>
            <a:r>
              <a:rPr dirty="0" sz="1400" spc="-15">
                <a:latin typeface="Times New Roman"/>
                <a:cs typeface="Times New Roman"/>
              </a:rPr>
              <a:t>detik untuk  </a:t>
            </a:r>
            <a:r>
              <a:rPr dirty="0" sz="1400" spc="-5">
                <a:latin typeface="Times New Roman"/>
                <a:cs typeface="Times New Roman"/>
              </a:rPr>
              <a:t>eksekusi berikutnya) </a:t>
            </a:r>
            <a:r>
              <a:rPr dirty="0" sz="1400" spc="-5" i="1">
                <a:latin typeface="Times New Roman"/>
                <a:cs typeface="Times New Roman"/>
              </a:rPr>
              <a:t>due to totally external </a:t>
            </a:r>
            <a:r>
              <a:rPr dirty="0" sz="1400" i="1">
                <a:latin typeface="Times New Roman"/>
                <a:cs typeface="Times New Roman"/>
              </a:rPr>
              <a:t>circumstances</a:t>
            </a:r>
            <a:r>
              <a:rPr dirty="0" sz="1400">
                <a:latin typeface="Times New Roman"/>
                <a:cs typeface="Times New Roman"/>
              </a:rPr>
              <a:t>. </a:t>
            </a:r>
            <a:r>
              <a:rPr dirty="0" sz="1400" spc="-5">
                <a:latin typeface="Times New Roman"/>
                <a:cs typeface="Times New Roman"/>
              </a:rPr>
              <a:t>Dalam Penggantian </a:t>
            </a:r>
            <a:r>
              <a:rPr dirty="0" sz="1400" spc="-15">
                <a:latin typeface="Times New Roman"/>
                <a:cs typeface="Times New Roman"/>
              </a:rPr>
              <a:t>Lokal, </a:t>
            </a:r>
            <a:r>
              <a:rPr dirty="0" sz="1400">
                <a:latin typeface="Times New Roman"/>
                <a:cs typeface="Times New Roman"/>
              </a:rPr>
              <a:t>himpunan 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5">
                <a:latin typeface="Times New Roman"/>
                <a:cs typeface="Times New Roman"/>
              </a:rPr>
              <a:t>dalam </a:t>
            </a:r>
            <a:r>
              <a:rPr dirty="0" sz="1400" spc="-10">
                <a:latin typeface="Times New Roman"/>
                <a:cs typeface="Times New Roman"/>
              </a:rPr>
              <a:t>memori untuk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dipengaruhi </a:t>
            </a:r>
            <a:r>
              <a:rPr dirty="0" sz="1400">
                <a:latin typeface="Times New Roman"/>
                <a:cs typeface="Times New Roman"/>
              </a:rPr>
              <a:t>kelakuan paging </a:t>
            </a:r>
            <a:r>
              <a:rPr dirty="0" sz="1400" spc="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itu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sendiri.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3335">
              <a:lnSpc>
                <a:spcPct val="143900"/>
              </a:lnSpc>
            </a:pPr>
            <a:r>
              <a:rPr dirty="0" sz="1400" spc="-5">
                <a:latin typeface="Times New Roman"/>
                <a:cs typeface="Times New Roman"/>
              </a:rPr>
              <a:t>Penggantian Lokal dapat menyembunyikan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10">
                <a:latin typeface="Times New Roman"/>
                <a:cs typeface="Times New Roman"/>
              </a:rPr>
              <a:t>membuatnya </a:t>
            </a:r>
            <a:r>
              <a:rPr dirty="0" sz="1400" spc="-5">
                <a:latin typeface="Times New Roman"/>
                <a:cs typeface="Times New Roman"/>
              </a:rPr>
              <a:t>tidak tersedia </a:t>
            </a:r>
            <a:r>
              <a:rPr dirty="0" sz="1400">
                <a:latin typeface="Times New Roman"/>
                <a:cs typeface="Times New Roman"/>
              </a:rPr>
              <a:t>bagi 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lain, </a:t>
            </a:r>
            <a:r>
              <a:rPr dirty="0" sz="1400" spc="-5">
                <a:latin typeface="Times New Roman"/>
                <a:cs typeface="Times New Roman"/>
              </a:rPr>
              <a:t>menggunakan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sedikit pada </a:t>
            </a:r>
            <a:r>
              <a:rPr dirty="0" sz="1400" spc="-10">
                <a:latin typeface="Times New Roman"/>
                <a:cs typeface="Times New Roman"/>
              </a:rPr>
              <a:t>memori. Jadi, </a:t>
            </a:r>
            <a:r>
              <a:rPr dirty="0" sz="1400" spc="-5">
                <a:latin typeface="Times New Roman"/>
                <a:cs typeface="Times New Roman"/>
              </a:rPr>
              <a:t>secara umum Penggantian  Global menghasilkan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throughput yang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bagus,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>
                <a:latin typeface="Times New Roman"/>
                <a:cs typeface="Times New Roman"/>
              </a:rPr>
              <a:t>itu </a:t>
            </a:r>
            <a:r>
              <a:rPr dirty="0" sz="1400" spc="-10">
                <a:latin typeface="Times New Roman"/>
                <a:cs typeface="Times New Roman"/>
              </a:rPr>
              <a:t>artinya metode </a:t>
            </a:r>
            <a:r>
              <a:rPr dirty="0" sz="1400" spc="-5">
                <a:latin typeface="Times New Roman"/>
                <a:cs typeface="Times New Roman"/>
              </a:rPr>
              <a:t>yang paling </a:t>
            </a:r>
            <a:r>
              <a:rPr dirty="0" sz="1400">
                <a:latin typeface="Times New Roman"/>
                <a:cs typeface="Times New Roman"/>
              </a:rPr>
              <a:t>sering  </a:t>
            </a:r>
            <a:r>
              <a:rPr dirty="0" sz="1400" spc="-5">
                <a:latin typeface="Times New Roman"/>
                <a:cs typeface="Times New Roman"/>
              </a:rPr>
              <a:t>digunakan.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632816"/>
            <a:ext cx="7514590" cy="2312670"/>
          </a:xfrm>
          <a:prstGeom prst="rect"/>
        </p:spPr>
        <p:txBody>
          <a:bodyPr wrap="square" lIns="0" tIns="162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dirty="0" sz="1800" spc="-5" i="1">
                <a:latin typeface="Times New Roman"/>
                <a:cs typeface="Times New Roman"/>
              </a:rPr>
              <a:t>Thrashing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spcBef>
                <a:spcPts val="175"/>
              </a:spcBef>
            </a:pPr>
            <a:r>
              <a:rPr dirty="0" sz="1400" spc="-10" b="0">
                <a:latin typeface="Times New Roman"/>
                <a:cs typeface="Times New Roman"/>
              </a:rPr>
              <a:t>Jika </a:t>
            </a:r>
            <a:r>
              <a:rPr dirty="0" sz="1400" b="0">
                <a:latin typeface="Times New Roman"/>
                <a:cs typeface="Times New Roman"/>
              </a:rPr>
              <a:t>suatu </a:t>
            </a:r>
            <a:r>
              <a:rPr dirty="0" sz="1400" spc="-5" b="0">
                <a:latin typeface="Times New Roman"/>
                <a:cs typeface="Times New Roman"/>
              </a:rPr>
              <a:t>proses tidak memiliki </a:t>
            </a:r>
            <a:r>
              <a:rPr dirty="0" sz="1400" spc="-5" b="0" i="1">
                <a:latin typeface="Times New Roman"/>
                <a:cs typeface="Times New Roman"/>
              </a:rPr>
              <a:t>frame </a:t>
            </a:r>
            <a:r>
              <a:rPr dirty="0" sz="1400" spc="-5" b="0">
                <a:latin typeface="Times New Roman"/>
                <a:cs typeface="Times New Roman"/>
              </a:rPr>
              <a:t>yang cukup, </a:t>
            </a:r>
            <a:r>
              <a:rPr dirty="0" sz="1400" b="0">
                <a:latin typeface="Times New Roman"/>
                <a:cs typeface="Times New Roman"/>
              </a:rPr>
              <a:t>walau pun </a:t>
            </a:r>
            <a:r>
              <a:rPr dirty="0" sz="1400" spc="-10" b="0">
                <a:latin typeface="Times New Roman"/>
                <a:cs typeface="Times New Roman"/>
              </a:rPr>
              <a:t>kita memiliki </a:t>
            </a:r>
            <a:r>
              <a:rPr dirty="0" sz="1400" spc="-5" b="0">
                <a:latin typeface="Times New Roman"/>
                <a:cs typeface="Times New Roman"/>
              </a:rPr>
              <a:t>kemungkinan </a:t>
            </a:r>
            <a:r>
              <a:rPr dirty="0" sz="1400" spc="-10" b="0">
                <a:latin typeface="Times New Roman"/>
                <a:cs typeface="Times New Roman"/>
              </a:rPr>
              <a:t>untuk  </a:t>
            </a:r>
            <a:r>
              <a:rPr dirty="0" sz="1400" spc="-5" b="0">
                <a:latin typeface="Times New Roman"/>
                <a:cs typeface="Times New Roman"/>
              </a:rPr>
              <a:t>mengurangi banyaknya </a:t>
            </a:r>
            <a:r>
              <a:rPr dirty="0" sz="1400" spc="-5" b="0" i="1">
                <a:latin typeface="Times New Roman"/>
                <a:cs typeface="Times New Roman"/>
              </a:rPr>
              <a:t>frame </a:t>
            </a:r>
            <a:r>
              <a:rPr dirty="0" sz="1400" spc="-5" b="0">
                <a:latin typeface="Times New Roman"/>
                <a:cs typeface="Times New Roman"/>
              </a:rPr>
              <a:t>yang dialokasikan menjadi </a:t>
            </a:r>
            <a:r>
              <a:rPr dirty="0" sz="1400" spc="-10" b="0">
                <a:latin typeface="Times New Roman"/>
                <a:cs typeface="Times New Roman"/>
              </a:rPr>
              <a:t>minimum, </a:t>
            </a:r>
            <a:r>
              <a:rPr dirty="0" sz="1400" spc="-5" b="0">
                <a:latin typeface="Times New Roman"/>
                <a:cs typeface="Times New Roman"/>
              </a:rPr>
              <a:t>tetap ada </a:t>
            </a:r>
            <a:r>
              <a:rPr dirty="0" sz="1400" spc="-10" b="0">
                <a:latin typeface="Times New Roman"/>
                <a:cs typeface="Times New Roman"/>
              </a:rPr>
              <a:t>halaman </a:t>
            </a:r>
            <a:r>
              <a:rPr dirty="0" sz="1400" spc="-5" b="0">
                <a:latin typeface="Times New Roman"/>
                <a:cs typeface="Times New Roman"/>
              </a:rPr>
              <a:t>dalam jumlah  besar yang memiliki kondisi </a:t>
            </a:r>
            <a:r>
              <a:rPr dirty="0" sz="1400" b="0">
                <a:latin typeface="Times New Roman"/>
                <a:cs typeface="Times New Roman"/>
              </a:rPr>
              <a:t>aktif </a:t>
            </a:r>
            <a:r>
              <a:rPr dirty="0" sz="1400" spc="-5" b="0">
                <a:latin typeface="Times New Roman"/>
                <a:cs typeface="Times New Roman"/>
              </a:rPr>
              <a:t>menggunakannya. Maka hal ini </a:t>
            </a:r>
            <a:r>
              <a:rPr dirty="0" sz="1400" spc="5" b="0">
                <a:latin typeface="Times New Roman"/>
                <a:cs typeface="Times New Roman"/>
              </a:rPr>
              <a:t>akan </a:t>
            </a:r>
            <a:r>
              <a:rPr dirty="0" sz="1400" spc="-5" b="0">
                <a:latin typeface="Times New Roman"/>
                <a:cs typeface="Times New Roman"/>
              </a:rPr>
              <a:t>mengakibatkan kesalahan  </a:t>
            </a:r>
            <a:r>
              <a:rPr dirty="0" sz="1400" spc="-10" b="0">
                <a:latin typeface="Times New Roman"/>
                <a:cs typeface="Times New Roman"/>
              </a:rPr>
              <a:t>halaman. Pada </a:t>
            </a:r>
            <a:r>
              <a:rPr dirty="0" sz="1400" spc="-5" b="0">
                <a:latin typeface="Times New Roman"/>
                <a:cs typeface="Times New Roman"/>
              </a:rPr>
              <a:t>kasus </a:t>
            </a:r>
            <a:r>
              <a:rPr dirty="0" sz="1400" spc="-15" b="0">
                <a:latin typeface="Times New Roman"/>
                <a:cs typeface="Times New Roman"/>
              </a:rPr>
              <a:t>ini, </a:t>
            </a:r>
            <a:r>
              <a:rPr dirty="0" sz="1400" spc="-10" b="0">
                <a:latin typeface="Times New Roman"/>
                <a:cs typeface="Times New Roman"/>
              </a:rPr>
              <a:t>kita </a:t>
            </a:r>
            <a:r>
              <a:rPr dirty="0" sz="1400" spc="-15" b="0">
                <a:latin typeface="Times New Roman"/>
                <a:cs typeface="Times New Roman"/>
              </a:rPr>
              <a:t>harus </a:t>
            </a:r>
            <a:r>
              <a:rPr dirty="0" sz="1400" spc="-10" b="0">
                <a:latin typeface="Times New Roman"/>
                <a:cs typeface="Times New Roman"/>
              </a:rPr>
              <a:t>mengganti </a:t>
            </a:r>
            <a:r>
              <a:rPr dirty="0" sz="1400" spc="-5" b="0">
                <a:latin typeface="Times New Roman"/>
                <a:cs typeface="Times New Roman"/>
              </a:rPr>
              <a:t>beberapa halaman menjadi </a:t>
            </a:r>
            <a:r>
              <a:rPr dirty="0" sz="1400" spc="-10" b="0">
                <a:latin typeface="Times New Roman"/>
                <a:cs typeface="Times New Roman"/>
              </a:rPr>
              <a:t>halaman </a:t>
            </a:r>
            <a:r>
              <a:rPr dirty="0" sz="1400" spc="-5" b="0">
                <a:latin typeface="Times New Roman"/>
                <a:cs typeface="Times New Roman"/>
              </a:rPr>
              <a:t>yang dibutuhkan  walau </a:t>
            </a:r>
            <a:r>
              <a:rPr dirty="0" sz="1400" b="0">
                <a:latin typeface="Times New Roman"/>
                <a:cs typeface="Times New Roman"/>
              </a:rPr>
              <a:t>pun </a:t>
            </a:r>
            <a:r>
              <a:rPr dirty="0" sz="1400" spc="-5" b="0">
                <a:latin typeface="Times New Roman"/>
                <a:cs typeface="Times New Roman"/>
              </a:rPr>
              <a:t>halaman yang </a:t>
            </a:r>
            <a:r>
              <a:rPr dirty="0" sz="1400" b="0">
                <a:latin typeface="Times New Roman"/>
                <a:cs typeface="Times New Roman"/>
              </a:rPr>
              <a:t>diganti </a:t>
            </a:r>
            <a:r>
              <a:rPr dirty="0" sz="1400" spc="-5" b="0">
                <a:latin typeface="Times New Roman"/>
                <a:cs typeface="Times New Roman"/>
              </a:rPr>
              <a:t>pada </a:t>
            </a:r>
            <a:r>
              <a:rPr dirty="0" sz="1400" b="0">
                <a:latin typeface="Times New Roman"/>
                <a:cs typeface="Times New Roman"/>
              </a:rPr>
              <a:t>waktu </a:t>
            </a:r>
            <a:r>
              <a:rPr dirty="0" sz="1400" spc="-5" b="0">
                <a:latin typeface="Times New Roman"/>
                <a:cs typeface="Times New Roman"/>
              </a:rPr>
              <a:t>dekat </a:t>
            </a:r>
            <a:r>
              <a:rPr dirty="0" sz="1400" b="0">
                <a:latin typeface="Times New Roman"/>
                <a:cs typeface="Times New Roman"/>
              </a:rPr>
              <a:t>akan </a:t>
            </a:r>
            <a:r>
              <a:rPr dirty="0" sz="1400" spc="-5" b="0">
                <a:latin typeface="Times New Roman"/>
                <a:cs typeface="Times New Roman"/>
              </a:rPr>
              <a:t>dibutuhkan </a:t>
            </a:r>
            <a:r>
              <a:rPr dirty="0" sz="1400" b="0">
                <a:latin typeface="Times New Roman"/>
                <a:cs typeface="Times New Roman"/>
              </a:rPr>
              <a:t>lagi. </a:t>
            </a:r>
            <a:r>
              <a:rPr dirty="0" sz="1400" spc="-5" b="0">
                <a:latin typeface="Times New Roman"/>
                <a:cs typeface="Times New Roman"/>
              </a:rPr>
              <a:t>Hal ini mengakibatkan  kesalahan </a:t>
            </a:r>
            <a:r>
              <a:rPr dirty="0" sz="1400" spc="-10" b="0">
                <a:latin typeface="Times New Roman"/>
                <a:cs typeface="Times New Roman"/>
              </a:rPr>
              <a:t>terus</a:t>
            </a:r>
            <a:r>
              <a:rPr dirty="0" sz="1400" spc="25" b="0">
                <a:latin typeface="Times New Roman"/>
                <a:cs typeface="Times New Roman"/>
              </a:rPr>
              <a:t> </a:t>
            </a:r>
            <a:r>
              <a:rPr dirty="0" sz="1400" spc="-10" b="0">
                <a:latin typeface="Times New Roman"/>
                <a:cs typeface="Times New Roman"/>
              </a:rPr>
              <a:t>menerus.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3230676"/>
            <a:ext cx="7508875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Aktivitas </a:t>
            </a:r>
            <a:r>
              <a:rPr dirty="0" sz="1400" spc="-5">
                <a:latin typeface="Times New Roman"/>
                <a:cs typeface="Times New Roman"/>
              </a:rPr>
              <a:t>yang tinggi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paging </a:t>
            </a:r>
            <a:r>
              <a:rPr dirty="0" sz="1400" spc="-5">
                <a:latin typeface="Times New Roman"/>
                <a:cs typeface="Times New Roman"/>
              </a:rPr>
              <a:t>disebut </a:t>
            </a:r>
            <a:r>
              <a:rPr dirty="0" sz="1400" spc="-5" i="1">
                <a:latin typeface="Times New Roman"/>
                <a:cs typeface="Times New Roman"/>
              </a:rPr>
              <a:t>thrashing</a:t>
            </a:r>
            <a:r>
              <a:rPr dirty="0" sz="1400" spc="-5">
                <a:latin typeface="Times New Roman"/>
                <a:cs typeface="Times New Roman"/>
              </a:rPr>
              <a:t>. Suatu proses dikatakan </a:t>
            </a:r>
            <a:r>
              <a:rPr dirty="0" sz="1400" spc="-5" i="1">
                <a:latin typeface="Times New Roman"/>
                <a:cs typeface="Times New Roman"/>
              </a:rPr>
              <a:t>thrashing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proses  menghabiskan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banyak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 i="1">
                <a:latin typeface="Times New Roman"/>
                <a:cs typeface="Times New Roman"/>
              </a:rPr>
              <a:t>paging </a:t>
            </a:r>
            <a:r>
              <a:rPr dirty="0" sz="1400" spc="-10">
                <a:latin typeface="Times New Roman"/>
                <a:cs typeface="Times New Roman"/>
              </a:rPr>
              <a:t>daripada </a:t>
            </a:r>
            <a:r>
              <a:rPr dirty="0" sz="1400">
                <a:latin typeface="Times New Roman"/>
                <a:cs typeface="Times New Roman"/>
              </a:rPr>
              <a:t>eksekusi </a:t>
            </a:r>
            <a:r>
              <a:rPr dirty="0" sz="1400" spc="-10">
                <a:latin typeface="Times New Roman"/>
                <a:cs typeface="Times New Roman"/>
              </a:rPr>
              <a:t>(proses </a:t>
            </a:r>
            <a:r>
              <a:rPr dirty="0" sz="1400" spc="-5">
                <a:latin typeface="Times New Roman"/>
                <a:cs typeface="Times New Roman"/>
              </a:rPr>
              <a:t>sibuk untuk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melakukan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 i="1">
                <a:latin typeface="Times New Roman"/>
                <a:cs typeface="Times New Roman"/>
              </a:rPr>
              <a:t>swap-in</a:t>
            </a:r>
            <a:r>
              <a:rPr dirty="0" sz="140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swap-out</a:t>
            </a:r>
            <a:r>
              <a:rPr dirty="0" sz="1400" spc="-5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513320" cy="155702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dirty="0" sz="1400" spc="-10" b="1">
                <a:latin typeface="Times New Roman"/>
                <a:cs typeface="Times New Roman"/>
              </a:rPr>
              <a:t>Model </a:t>
            </a:r>
            <a:r>
              <a:rPr dirty="0" sz="1400" spc="-5" b="1" i="1">
                <a:latin typeface="Times New Roman"/>
                <a:cs typeface="Times New Roman"/>
              </a:rPr>
              <a:t>Working</a:t>
            </a:r>
            <a:r>
              <a:rPr dirty="0" sz="1400" spc="20" b="1" i="1">
                <a:latin typeface="Times New Roman"/>
                <a:cs typeface="Times New Roman"/>
              </a:rPr>
              <a:t> </a:t>
            </a:r>
            <a:r>
              <a:rPr dirty="0" sz="1400" spc="-10" b="1" i="1">
                <a:latin typeface="Times New Roman"/>
                <a:cs typeface="Times New Roman"/>
              </a:rPr>
              <a:t>Set</a:t>
            </a:r>
            <a:endParaRPr sz="1400">
              <a:latin typeface="Times New Roman"/>
              <a:cs typeface="Times New Roman"/>
            </a:endParaRPr>
          </a:p>
          <a:p>
            <a:pPr algn="ctr" marL="12700" marR="5080" indent="-3175">
              <a:lnSpc>
                <a:spcPct val="142900"/>
              </a:lnSpc>
            </a:pPr>
            <a:r>
              <a:rPr dirty="0" sz="1400" spc="-5">
                <a:latin typeface="Times New Roman"/>
                <a:cs typeface="Times New Roman"/>
              </a:rPr>
              <a:t>Model </a:t>
            </a:r>
            <a:r>
              <a:rPr dirty="0" sz="1400" spc="-5" i="1">
                <a:latin typeface="Times New Roman"/>
                <a:cs typeface="Times New Roman"/>
              </a:rPr>
              <a:t>Working Set </a:t>
            </a:r>
            <a:r>
              <a:rPr dirty="0" sz="1400" spc="-5">
                <a:latin typeface="Times New Roman"/>
                <a:cs typeface="Times New Roman"/>
              </a:rPr>
              <a:t>didasarkan pada asumsi lokalitas. Model ini menggunakan parameter (delta) </a:t>
            </a:r>
            <a:r>
              <a:rPr dirty="0" sz="1400" spc="-10">
                <a:latin typeface="Times New Roman"/>
                <a:cs typeface="Times New Roman"/>
              </a:rPr>
              <a:t>untuk  </a:t>
            </a:r>
            <a:r>
              <a:rPr dirty="0" sz="1400" spc="-5">
                <a:latin typeface="Times New Roman"/>
                <a:cs typeface="Times New Roman"/>
              </a:rPr>
              <a:t>mendefinisikan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jendela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Working</a:t>
            </a:r>
            <a:r>
              <a:rPr dirty="0" sz="1400" spc="8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Set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Idenya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adalah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untuk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menentukan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yang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dituju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paling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sering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muncul.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Kumpulan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dari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dengan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dituju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paling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sering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muncul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disebut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 i="1">
                <a:latin typeface="Times New Roman"/>
                <a:cs typeface="Times New Roman"/>
              </a:rPr>
              <a:t>Working Set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5" i="1">
                <a:latin typeface="Times New Roman"/>
                <a:cs typeface="Times New Roman"/>
              </a:rPr>
              <a:t>Working Set </a:t>
            </a:r>
            <a:r>
              <a:rPr dirty="0" sz="1400" spc="-5">
                <a:latin typeface="Times New Roman"/>
                <a:cs typeface="Times New Roman"/>
              </a:rPr>
              <a:t>adalah pendekatan </a:t>
            </a:r>
            <a:r>
              <a:rPr dirty="0" sz="1400">
                <a:latin typeface="Times New Roman"/>
                <a:cs typeface="Times New Roman"/>
              </a:rPr>
              <a:t>dari program </a:t>
            </a:r>
            <a:r>
              <a:rPr dirty="0" sz="1400" spc="-5">
                <a:latin typeface="Times New Roman"/>
                <a:cs typeface="Times New Roman"/>
              </a:rPr>
              <a:t>lokalitas.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7326" y="2785651"/>
            <a:ext cx="4967722" cy="1238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844042"/>
            <a:ext cx="7512684" cy="4720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24300" algn="l"/>
              </a:tabLst>
            </a:pPr>
            <a:r>
              <a:rPr dirty="0" sz="1400" spc="-5">
                <a:latin typeface="Times New Roman"/>
                <a:cs typeface="Times New Roman"/>
              </a:rPr>
              <a:t>Keakuratan </a:t>
            </a:r>
            <a:r>
              <a:rPr dirty="0" sz="1400" spc="-10" i="1">
                <a:latin typeface="Times New Roman"/>
                <a:cs typeface="Times New Roman"/>
              </a:rPr>
              <a:t>Working </a:t>
            </a:r>
            <a:r>
              <a:rPr dirty="0" sz="1400" spc="-5" i="1">
                <a:latin typeface="Times New Roman"/>
                <a:cs typeface="Times New Roman"/>
              </a:rPr>
              <a:t>Set </a:t>
            </a:r>
            <a:r>
              <a:rPr dirty="0" sz="1400" spc="-5">
                <a:latin typeface="Times New Roman"/>
                <a:cs typeface="Times New Roman"/>
              </a:rPr>
              <a:t>tergantung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pemilihan</a:t>
            </a:r>
            <a:r>
              <a:rPr dirty="0" sz="1400">
                <a:latin typeface="Times New Roman"/>
                <a:cs typeface="Times New Roman"/>
              </a:rPr>
              <a:t> dari	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1230"/>
              </a:spcBef>
              <a:buChar char="•"/>
              <a:tabLst>
                <a:tab pos="119380" algn="l"/>
                <a:tab pos="698500" algn="l"/>
              </a:tabLst>
            </a:pPr>
            <a:r>
              <a:rPr dirty="0" sz="1400" spc="-10">
                <a:latin typeface="Times New Roman"/>
                <a:cs typeface="Times New Roman"/>
              </a:rPr>
              <a:t>Jika	</a:t>
            </a:r>
            <a:r>
              <a:rPr dirty="0" sz="1400" spc="-5">
                <a:latin typeface="Times New Roman"/>
                <a:cs typeface="Times New Roman"/>
              </a:rPr>
              <a:t>terlalu kecil,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dapat mewakilkan keseluruhan </a:t>
            </a:r>
            <a:r>
              <a:rPr dirty="0" sz="1400">
                <a:latin typeface="Times New Roman"/>
                <a:cs typeface="Times New Roman"/>
              </a:rPr>
              <a:t>dari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lokalitas.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1220"/>
              </a:spcBef>
              <a:buChar char="•"/>
              <a:tabLst>
                <a:tab pos="119380" algn="l"/>
                <a:tab pos="698500" algn="l"/>
              </a:tabLst>
            </a:pPr>
            <a:r>
              <a:rPr dirty="0" sz="1400" spc="-10">
                <a:latin typeface="Times New Roman"/>
                <a:cs typeface="Times New Roman"/>
              </a:rPr>
              <a:t>Jika	</a:t>
            </a:r>
            <a:r>
              <a:rPr dirty="0" sz="1400" spc="-5">
                <a:latin typeface="Times New Roman"/>
                <a:cs typeface="Times New Roman"/>
              </a:rPr>
              <a:t>terlalu besar, akan menyebabkan </a:t>
            </a:r>
            <a:r>
              <a:rPr dirty="0" sz="1400" spc="-5" i="1">
                <a:latin typeface="Times New Roman"/>
                <a:cs typeface="Times New Roman"/>
              </a:rPr>
              <a:t>overlap </a:t>
            </a:r>
            <a:r>
              <a:rPr dirty="0" sz="1400" spc="-5">
                <a:latin typeface="Times New Roman"/>
                <a:cs typeface="Times New Roman"/>
              </a:rPr>
              <a:t>beberapa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lokalitas.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1250"/>
              </a:spcBef>
              <a:buChar char="•"/>
              <a:tabLst>
                <a:tab pos="119380" algn="l"/>
                <a:tab pos="698500" algn="l"/>
              </a:tabLst>
            </a:pPr>
            <a:r>
              <a:rPr dirty="0" sz="1400" spc="-10">
                <a:latin typeface="Times New Roman"/>
                <a:cs typeface="Times New Roman"/>
              </a:rPr>
              <a:t>Jika	</a:t>
            </a:r>
            <a:r>
              <a:rPr dirty="0" sz="1400" spc="-15">
                <a:latin typeface="Times New Roman"/>
                <a:cs typeface="Times New Roman"/>
              </a:rPr>
              <a:t>tidak </a:t>
            </a:r>
            <a:r>
              <a:rPr dirty="0" sz="1400">
                <a:latin typeface="Times New Roman"/>
                <a:cs typeface="Times New Roman"/>
              </a:rPr>
              <a:t>terbatas, </a:t>
            </a:r>
            <a:r>
              <a:rPr dirty="0" sz="1400" spc="-10" i="1">
                <a:latin typeface="Times New Roman"/>
                <a:cs typeface="Times New Roman"/>
              </a:rPr>
              <a:t>Working </a:t>
            </a:r>
            <a:r>
              <a:rPr dirty="0" sz="1400" spc="-5" i="1">
                <a:latin typeface="Times New Roman"/>
                <a:cs typeface="Times New Roman"/>
              </a:rPr>
              <a:t>Set </a:t>
            </a:r>
            <a:r>
              <a:rPr dirty="0" sz="1400" spc="-5">
                <a:latin typeface="Times New Roman"/>
                <a:cs typeface="Times New Roman"/>
              </a:rPr>
              <a:t>adalah </a:t>
            </a:r>
            <a:r>
              <a:rPr dirty="0" sz="1400">
                <a:latin typeface="Times New Roman"/>
                <a:cs typeface="Times New Roman"/>
              </a:rPr>
              <a:t>kumpulan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sepanjang eksekusi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proses.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44000"/>
              </a:lnSpc>
              <a:spcBef>
                <a:spcPts val="5"/>
              </a:spcBef>
            </a:pPr>
            <a:r>
              <a:rPr dirty="0" sz="1400" spc="-10">
                <a:latin typeface="Times New Roman"/>
                <a:cs typeface="Times New Roman"/>
              </a:rPr>
              <a:t>Jika kita </a:t>
            </a:r>
            <a:r>
              <a:rPr dirty="0" sz="1400" spc="-5">
                <a:latin typeface="Times New Roman"/>
                <a:cs typeface="Times New Roman"/>
              </a:rPr>
              <a:t>menghitung ukuran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 i="1">
                <a:latin typeface="Times New Roman"/>
                <a:cs typeface="Times New Roman"/>
              </a:rPr>
              <a:t>Working </a:t>
            </a:r>
            <a:r>
              <a:rPr dirty="0" sz="1400" spc="-5" i="1">
                <a:latin typeface="Times New Roman"/>
                <a:cs typeface="Times New Roman"/>
              </a:rPr>
              <a:t>Set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 spc="-15">
                <a:latin typeface="Times New Roman"/>
                <a:cs typeface="Times New Roman"/>
              </a:rPr>
              <a:t>WWSi,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setiap proses pada </a:t>
            </a:r>
            <a:r>
              <a:rPr dirty="0" sz="1400" spc="-10">
                <a:latin typeface="Times New Roman"/>
                <a:cs typeface="Times New Roman"/>
              </a:rPr>
              <a:t>sistem, kita hitung  </a:t>
            </a:r>
            <a:r>
              <a:rPr dirty="0" sz="1400" spc="-5">
                <a:latin typeface="Times New Roman"/>
                <a:cs typeface="Times New Roman"/>
              </a:rPr>
              <a:t>dengan </a:t>
            </a:r>
            <a:r>
              <a:rPr dirty="0" sz="1400" spc="-10">
                <a:latin typeface="Times New Roman"/>
                <a:cs typeface="Times New Roman"/>
              </a:rPr>
              <a:t>D </a:t>
            </a:r>
            <a:r>
              <a:rPr dirty="0" sz="1400" spc="-5">
                <a:latin typeface="Times New Roman"/>
                <a:cs typeface="Times New Roman"/>
              </a:rPr>
              <a:t>= WSSi, dimana </a:t>
            </a:r>
            <a:r>
              <a:rPr dirty="0" sz="1400" spc="-10">
                <a:latin typeface="Times New Roman"/>
                <a:cs typeface="Times New Roman"/>
              </a:rPr>
              <a:t>D </a:t>
            </a:r>
            <a:r>
              <a:rPr dirty="0" sz="1400" spc="-5">
                <a:latin typeface="Times New Roman"/>
                <a:cs typeface="Times New Roman"/>
              </a:rPr>
              <a:t>merupakan </a:t>
            </a:r>
            <a:r>
              <a:rPr dirty="0" sz="1400">
                <a:latin typeface="Times New Roman"/>
                <a:cs typeface="Times New Roman"/>
              </a:rPr>
              <a:t>total </a:t>
            </a:r>
            <a:r>
              <a:rPr dirty="0" sz="1400" spc="-5" i="1">
                <a:latin typeface="Times New Roman"/>
                <a:cs typeface="Times New Roman"/>
              </a:rPr>
              <a:t>demand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 Jika </a:t>
            </a:r>
            <a:r>
              <a:rPr dirty="0" sz="1400" spc="5">
                <a:latin typeface="Times New Roman"/>
                <a:cs typeface="Times New Roman"/>
              </a:rPr>
              <a:t>total </a:t>
            </a:r>
            <a:r>
              <a:rPr dirty="0" sz="1400" spc="-5" i="1">
                <a:latin typeface="Times New Roman"/>
                <a:cs typeface="Times New Roman"/>
              </a:rPr>
              <a:t>demand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>
                <a:latin typeface="Times New Roman"/>
                <a:cs typeface="Times New Roman"/>
              </a:rPr>
              <a:t>dari total  </a:t>
            </a:r>
            <a:r>
              <a:rPr dirty="0" sz="1400" spc="-5">
                <a:latin typeface="Times New Roman"/>
                <a:cs typeface="Times New Roman"/>
              </a:rPr>
              <a:t>banyaknya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tersedia </a:t>
            </a:r>
            <a:r>
              <a:rPr dirty="0" sz="1400" spc="-10">
                <a:latin typeface="Times New Roman"/>
                <a:cs typeface="Times New Roman"/>
              </a:rPr>
              <a:t>(D </a:t>
            </a:r>
            <a:r>
              <a:rPr dirty="0" sz="1400" spc="-5">
                <a:latin typeface="Times New Roman"/>
                <a:cs typeface="Times New Roman"/>
              </a:rPr>
              <a:t>&gt; </a:t>
            </a:r>
            <a:r>
              <a:rPr dirty="0" sz="1400" spc="-20">
                <a:latin typeface="Times New Roman"/>
                <a:cs typeface="Times New Roman"/>
              </a:rPr>
              <a:t>m), </a:t>
            </a:r>
            <a:r>
              <a:rPr dirty="0" sz="1400" spc="-5" i="1">
                <a:latin typeface="Times New Roman"/>
                <a:cs typeface="Times New Roman"/>
              </a:rPr>
              <a:t>thrashing </a:t>
            </a:r>
            <a:r>
              <a:rPr dirty="0" sz="1400" spc="-5">
                <a:latin typeface="Times New Roman"/>
                <a:cs typeface="Times New Roman"/>
              </a:rPr>
              <a:t>dapat terjadi </a:t>
            </a: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 spc="-5">
                <a:latin typeface="Times New Roman"/>
                <a:cs typeface="Times New Roman"/>
              </a:rPr>
              <a:t>beberapa proses akan </a:t>
            </a:r>
            <a:r>
              <a:rPr dirty="0" sz="1400" spc="-10">
                <a:latin typeface="Times New Roman"/>
                <a:cs typeface="Times New Roman"/>
              </a:rPr>
              <a:t>tidak  </a:t>
            </a:r>
            <a:r>
              <a:rPr dirty="0" sz="1400" spc="-5">
                <a:latin typeface="Times New Roman"/>
                <a:cs typeface="Times New Roman"/>
              </a:rPr>
              <a:t>memiliki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cukup. Jika hal tersebut terjadi, dilakukan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pengeblokan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proses-proses  yang </a:t>
            </a:r>
            <a:r>
              <a:rPr dirty="0" sz="1400">
                <a:latin typeface="Times New Roman"/>
                <a:cs typeface="Times New Roman"/>
              </a:rPr>
              <a:t>sedang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berjalan.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900"/>
              </a:lnSpc>
            </a:pPr>
            <a:r>
              <a:rPr dirty="0" sz="1400" spc="-5">
                <a:latin typeface="Times New Roman"/>
                <a:cs typeface="Times New Roman"/>
              </a:rPr>
              <a:t>Strategi </a:t>
            </a:r>
            <a:r>
              <a:rPr dirty="0" sz="1400" spc="-5" i="1">
                <a:latin typeface="Times New Roman"/>
                <a:cs typeface="Times New Roman"/>
              </a:rPr>
              <a:t>Working Set </a:t>
            </a:r>
            <a:r>
              <a:rPr dirty="0" sz="1400" spc="-5">
                <a:latin typeface="Times New Roman"/>
                <a:cs typeface="Times New Roman"/>
              </a:rPr>
              <a:t>menangani </a:t>
            </a:r>
            <a:r>
              <a:rPr dirty="0" sz="1400" spc="-5" i="1">
                <a:latin typeface="Times New Roman"/>
                <a:cs typeface="Times New Roman"/>
              </a:rPr>
              <a:t>thrashing </a:t>
            </a:r>
            <a:r>
              <a:rPr dirty="0" sz="1400" spc="-5">
                <a:latin typeface="Times New Roman"/>
                <a:cs typeface="Times New Roman"/>
              </a:rPr>
              <a:t>dengan tetap mempertahankan derajat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multiprogramming  </a:t>
            </a:r>
            <a:r>
              <a:rPr dirty="0" sz="1400" spc="-5">
                <a:latin typeface="Times New Roman"/>
                <a:cs typeface="Times New Roman"/>
              </a:rPr>
              <a:t>setinggi </a:t>
            </a:r>
            <a:r>
              <a:rPr dirty="0" sz="1400" spc="-10">
                <a:latin typeface="Times New Roman"/>
                <a:cs typeface="Times New Roman"/>
              </a:rPr>
              <a:t>mungkin. </a:t>
            </a:r>
            <a:r>
              <a:rPr dirty="0" sz="1400" spc="-5">
                <a:latin typeface="Times New Roman"/>
                <a:cs typeface="Times New Roman"/>
              </a:rPr>
              <a:t>Kesulitan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model </a:t>
            </a:r>
            <a:r>
              <a:rPr dirty="0" sz="1400" spc="-5" i="1">
                <a:latin typeface="Times New Roman"/>
                <a:cs typeface="Times New Roman"/>
              </a:rPr>
              <a:t>Working Set </a:t>
            </a:r>
            <a:r>
              <a:rPr dirty="0" sz="1400" spc="-5">
                <a:latin typeface="Times New Roman"/>
                <a:cs typeface="Times New Roman"/>
              </a:rPr>
              <a:t>ini adalah menjaga </a:t>
            </a:r>
            <a:r>
              <a:rPr dirty="0" sz="1400" spc="-5" i="1">
                <a:latin typeface="Times New Roman"/>
                <a:cs typeface="Times New Roman"/>
              </a:rPr>
              <a:t>track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Working Set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15">
                <a:latin typeface="Times New Roman"/>
                <a:cs typeface="Times New Roman"/>
              </a:rPr>
              <a:t>Jendela  </a:t>
            </a:r>
            <a:r>
              <a:rPr dirty="0" sz="1400" spc="-5" i="1">
                <a:latin typeface="Times New Roman"/>
                <a:cs typeface="Times New Roman"/>
              </a:rPr>
              <a:t>Working Set </a:t>
            </a:r>
            <a:r>
              <a:rPr dirty="0" sz="1400" spc="-5">
                <a:latin typeface="Times New Roman"/>
                <a:cs typeface="Times New Roman"/>
              </a:rPr>
              <a:t>adalah jendela yang bergerak. </a:t>
            </a:r>
            <a:r>
              <a:rPr dirty="0" sz="1400" spc="-10">
                <a:latin typeface="Times New Roman"/>
                <a:cs typeface="Times New Roman"/>
              </a:rPr>
              <a:t>Suatu halaman </a:t>
            </a:r>
            <a:r>
              <a:rPr dirty="0" sz="1400" spc="-5">
                <a:latin typeface="Times New Roman"/>
                <a:cs typeface="Times New Roman"/>
              </a:rPr>
              <a:t>berada pada </a:t>
            </a:r>
            <a:r>
              <a:rPr dirty="0" sz="1400" spc="-5" i="1">
                <a:latin typeface="Times New Roman"/>
                <a:cs typeface="Times New Roman"/>
              </a:rPr>
              <a:t>Working Set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halaman  tersebut mengacu ke </a:t>
            </a:r>
            <a:r>
              <a:rPr dirty="0" sz="1400" spc="-20">
                <a:latin typeface="Times New Roman"/>
                <a:cs typeface="Times New Roman"/>
              </a:rPr>
              <a:t>mana </a:t>
            </a:r>
            <a:r>
              <a:rPr dirty="0" sz="1400">
                <a:latin typeface="Times New Roman"/>
                <a:cs typeface="Times New Roman"/>
              </a:rPr>
              <a:t>pun </a:t>
            </a:r>
            <a:r>
              <a:rPr dirty="0" sz="1400" spc="-5">
                <a:latin typeface="Times New Roman"/>
                <a:cs typeface="Times New Roman"/>
              </a:rPr>
              <a:t>pada </a:t>
            </a:r>
            <a:r>
              <a:rPr dirty="0" sz="1400">
                <a:latin typeface="Times New Roman"/>
                <a:cs typeface="Times New Roman"/>
              </a:rPr>
              <a:t>jendela </a:t>
            </a:r>
            <a:r>
              <a:rPr dirty="0" sz="1400" spc="-10" i="1">
                <a:latin typeface="Times New Roman"/>
                <a:cs typeface="Times New Roman"/>
              </a:rPr>
              <a:t>Working</a:t>
            </a:r>
            <a:r>
              <a:rPr dirty="0" sz="1400" spc="14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Set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00838" y="838322"/>
            <a:ext cx="191592" cy="20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4949" y="1207638"/>
            <a:ext cx="191592" cy="20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4949" y="1576954"/>
            <a:ext cx="191592" cy="20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4949" y="1947485"/>
            <a:ext cx="191592" cy="199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08240" cy="4014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25475">
              <a:lnSpc>
                <a:spcPct val="1445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Kita dapat </a:t>
            </a:r>
            <a:r>
              <a:rPr dirty="0" sz="1400" spc="-10">
                <a:latin typeface="Times New Roman"/>
                <a:cs typeface="Times New Roman"/>
              </a:rPr>
              <a:t>mendekati </a:t>
            </a:r>
            <a:r>
              <a:rPr dirty="0" sz="1400" spc="-5">
                <a:latin typeface="Times New Roman"/>
                <a:cs typeface="Times New Roman"/>
              </a:rPr>
              <a:t>model </a:t>
            </a:r>
            <a:r>
              <a:rPr dirty="0" sz="1400" spc="-10" i="1">
                <a:latin typeface="Times New Roman"/>
                <a:cs typeface="Times New Roman"/>
              </a:rPr>
              <a:t>Working </a:t>
            </a:r>
            <a:r>
              <a:rPr dirty="0" sz="1400" spc="-5" i="1">
                <a:latin typeface="Times New Roman"/>
                <a:cs typeface="Times New Roman"/>
              </a:rPr>
              <a:t>Set </a:t>
            </a:r>
            <a:r>
              <a:rPr dirty="0" sz="1400" spc="-5">
                <a:latin typeface="Times New Roman"/>
                <a:cs typeface="Times New Roman"/>
              </a:rPr>
              <a:t>dengan </a:t>
            </a:r>
            <a:r>
              <a:rPr dirty="0" sz="1400" spc="-10" i="1">
                <a:latin typeface="Times New Roman"/>
                <a:cs typeface="Times New Roman"/>
              </a:rPr>
              <a:t>fixed </a:t>
            </a:r>
            <a:r>
              <a:rPr dirty="0" sz="1400" spc="-5" i="1">
                <a:latin typeface="Times New Roman"/>
                <a:cs typeface="Times New Roman"/>
              </a:rPr>
              <a:t>interval timer interrupt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 i="1">
                <a:latin typeface="Times New Roman"/>
                <a:cs typeface="Times New Roman"/>
              </a:rPr>
              <a:t>reference </a:t>
            </a:r>
            <a:r>
              <a:rPr dirty="0" sz="1400" spc="-15">
                <a:latin typeface="Times New Roman"/>
                <a:cs typeface="Times New Roman"/>
              </a:rPr>
              <a:t>bit.  </a:t>
            </a:r>
            <a:r>
              <a:rPr dirty="0" sz="1400" spc="-5">
                <a:latin typeface="Times New Roman"/>
                <a:cs typeface="Times New Roman"/>
              </a:rPr>
              <a:t>Contoh: = 10000 </a:t>
            </a:r>
            <a:r>
              <a:rPr dirty="0" sz="1400" spc="-10">
                <a:latin typeface="Times New Roman"/>
                <a:cs typeface="Times New Roman"/>
              </a:rPr>
              <a:t>reference, </a:t>
            </a:r>
            <a:r>
              <a:rPr dirty="0" sz="1400" spc="-10" i="1">
                <a:latin typeface="Times New Roman"/>
                <a:cs typeface="Times New Roman"/>
              </a:rPr>
              <a:t>Timer </a:t>
            </a:r>
            <a:r>
              <a:rPr dirty="0" sz="1400" spc="-5" i="1">
                <a:latin typeface="Times New Roman"/>
                <a:cs typeface="Times New Roman"/>
              </a:rPr>
              <a:t>interrupt </a:t>
            </a: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5000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reference.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dirty="0" sz="1400" spc="-10">
                <a:latin typeface="Times New Roman"/>
                <a:cs typeface="Times New Roman"/>
              </a:rPr>
              <a:t>Ketika kita </a:t>
            </a:r>
            <a:r>
              <a:rPr dirty="0" sz="1400" spc="-5">
                <a:latin typeface="Times New Roman"/>
                <a:cs typeface="Times New Roman"/>
              </a:rPr>
              <a:t>mendapat </a:t>
            </a:r>
            <a:r>
              <a:rPr dirty="0" sz="1400" spc="-5" i="1">
                <a:latin typeface="Times New Roman"/>
                <a:cs typeface="Times New Roman"/>
              </a:rPr>
              <a:t>interrupt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5">
                <a:latin typeface="Times New Roman"/>
                <a:cs typeface="Times New Roman"/>
              </a:rPr>
              <a:t>kopi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hapus </a:t>
            </a:r>
            <a:r>
              <a:rPr dirty="0" sz="1400" spc="-5">
                <a:latin typeface="Times New Roman"/>
                <a:cs typeface="Times New Roman"/>
              </a:rPr>
              <a:t>nilai </a:t>
            </a:r>
            <a:r>
              <a:rPr dirty="0" sz="1400" spc="-5" i="1">
                <a:latin typeface="Times New Roman"/>
                <a:cs typeface="Times New Roman"/>
              </a:rPr>
              <a:t>reference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>
                <a:latin typeface="Times New Roman"/>
                <a:cs typeface="Times New Roman"/>
              </a:rPr>
              <a:t>setiap </a:t>
            </a:r>
            <a:r>
              <a:rPr dirty="0" sz="1400" spc="-10">
                <a:latin typeface="Times New Roman"/>
                <a:cs typeface="Times New Roman"/>
              </a:rPr>
              <a:t>halaman. </a:t>
            </a:r>
            <a:r>
              <a:rPr dirty="0" sz="1400" spc="-5">
                <a:latin typeface="Times New Roman"/>
                <a:cs typeface="Times New Roman"/>
              </a:rPr>
              <a:t>Jika  kesalahan </a:t>
            </a:r>
            <a:r>
              <a:rPr dirty="0" sz="1400" spc="-10">
                <a:latin typeface="Times New Roman"/>
                <a:cs typeface="Times New Roman"/>
              </a:rPr>
              <a:t>halaman muncul, kita </a:t>
            </a:r>
            <a:r>
              <a:rPr dirty="0" sz="1400" spc="-5">
                <a:latin typeface="Times New Roman"/>
                <a:cs typeface="Times New Roman"/>
              </a:rPr>
              <a:t>dapat menentukan </a:t>
            </a:r>
            <a:r>
              <a:rPr dirty="0" sz="1400" spc="-5" i="1">
                <a:latin typeface="Times New Roman"/>
                <a:cs typeface="Times New Roman"/>
              </a:rPr>
              <a:t>current reference </a:t>
            </a:r>
            <a:r>
              <a:rPr dirty="0" sz="1400" spc="-15">
                <a:latin typeface="Times New Roman"/>
                <a:cs typeface="Times New Roman"/>
              </a:rPr>
              <a:t>bit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2 pada bit </a:t>
            </a:r>
            <a:r>
              <a:rPr dirty="0" sz="1400" spc="-10">
                <a:latin typeface="Times New Roman"/>
                <a:cs typeface="Times New Roman"/>
              </a:rPr>
              <a:t>memori untuk  </a:t>
            </a:r>
            <a:r>
              <a:rPr dirty="0" sz="1400" spc="-5">
                <a:latin typeface="Times New Roman"/>
                <a:cs typeface="Times New Roman"/>
              </a:rPr>
              <a:t>memutuskan </a:t>
            </a:r>
            <a:r>
              <a:rPr dirty="0" sz="1400">
                <a:latin typeface="Times New Roman"/>
                <a:cs typeface="Times New Roman"/>
              </a:rPr>
              <a:t>apakah </a:t>
            </a:r>
            <a:r>
              <a:rPr dirty="0" sz="1400" spc="-10">
                <a:latin typeface="Times New Roman"/>
                <a:cs typeface="Times New Roman"/>
              </a:rPr>
              <a:t>halaman itu </a:t>
            </a:r>
            <a:r>
              <a:rPr dirty="0" sz="1400">
                <a:latin typeface="Times New Roman"/>
                <a:cs typeface="Times New Roman"/>
              </a:rPr>
              <a:t>digunakan dengan 10000 </a:t>
            </a:r>
            <a:r>
              <a:rPr dirty="0" sz="1400" spc="-5">
                <a:latin typeface="Times New Roman"/>
                <a:cs typeface="Times New Roman"/>
              </a:rPr>
              <a:t>ke 15000 </a:t>
            </a:r>
            <a:r>
              <a:rPr dirty="0" sz="1400" spc="-10">
                <a:latin typeface="Times New Roman"/>
                <a:cs typeface="Times New Roman"/>
              </a:rPr>
              <a:t>reference </a:t>
            </a:r>
            <a:r>
              <a:rPr dirty="0" sz="1400" spc="-5">
                <a:latin typeface="Times New Roman"/>
                <a:cs typeface="Times New Roman"/>
              </a:rPr>
              <a:t>terakhir.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digunakan,  paling sedikit </a:t>
            </a:r>
            <a:r>
              <a:rPr dirty="0" sz="1400">
                <a:latin typeface="Times New Roman"/>
                <a:cs typeface="Times New Roman"/>
              </a:rPr>
              <a:t>satu dari </a:t>
            </a:r>
            <a:r>
              <a:rPr dirty="0" sz="1400" spc="-5">
                <a:latin typeface="Times New Roman"/>
                <a:cs typeface="Times New Roman"/>
              </a:rPr>
              <a:t>bit-bit ini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aktif. Jika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digunakan,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ini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menjadi tidak aktif. 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memiliki paling </a:t>
            </a:r>
            <a:r>
              <a:rPr dirty="0" sz="1400" spc="-10">
                <a:latin typeface="Times New Roman"/>
                <a:cs typeface="Times New Roman"/>
              </a:rPr>
              <a:t>sedikit </a:t>
            </a:r>
            <a:r>
              <a:rPr dirty="0" sz="1400" spc="-5">
                <a:latin typeface="Times New Roman"/>
                <a:cs typeface="Times New Roman"/>
              </a:rPr>
              <a:t>1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15">
                <a:latin typeface="Times New Roman"/>
                <a:cs typeface="Times New Roman"/>
              </a:rPr>
              <a:t>aktif,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berada </a:t>
            </a:r>
            <a:r>
              <a:rPr dirty="0" sz="1400" spc="25">
                <a:latin typeface="Times New Roman"/>
                <a:cs typeface="Times New Roman"/>
              </a:rPr>
              <a:t>di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working-set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76835">
              <a:lnSpc>
                <a:spcPct val="143600"/>
              </a:lnSpc>
              <a:spcBef>
                <a:spcPts val="5"/>
              </a:spcBef>
            </a:pPr>
            <a:r>
              <a:rPr dirty="0" sz="1400" spc="-5">
                <a:latin typeface="Times New Roman"/>
                <a:cs typeface="Times New Roman"/>
              </a:rPr>
              <a:t>Hal ini </a:t>
            </a:r>
            <a:r>
              <a:rPr dirty="0" sz="1400">
                <a:latin typeface="Times New Roman"/>
                <a:cs typeface="Times New Roman"/>
              </a:rPr>
              <a:t>tidaklah </a:t>
            </a:r>
            <a:r>
              <a:rPr dirty="0" sz="1400" spc="-5">
                <a:latin typeface="Times New Roman"/>
                <a:cs typeface="Times New Roman"/>
              </a:rPr>
              <a:t>sepenuhnya </a:t>
            </a:r>
            <a:r>
              <a:rPr dirty="0" sz="1400" spc="-10">
                <a:latin typeface="Times New Roman"/>
                <a:cs typeface="Times New Roman"/>
              </a:rPr>
              <a:t>akurat karena kita tidak </a:t>
            </a:r>
            <a:r>
              <a:rPr dirty="0" sz="1400" spc="-5">
                <a:latin typeface="Times New Roman"/>
                <a:cs typeface="Times New Roman"/>
              </a:rPr>
              <a:t>dapat memberitahukan </a:t>
            </a: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interval 5000  tersebut, </a:t>
            </a:r>
            <a:r>
              <a:rPr dirty="0" sz="1400" spc="-5" i="1">
                <a:latin typeface="Times New Roman"/>
                <a:cs typeface="Times New Roman"/>
              </a:rPr>
              <a:t>reference </a:t>
            </a:r>
            <a:r>
              <a:rPr dirty="0" sz="1400" spc="-15">
                <a:latin typeface="Times New Roman"/>
                <a:cs typeface="Times New Roman"/>
              </a:rPr>
              <a:t>muncul.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dapat mengurangi ketidakpastian dengan </a:t>
            </a:r>
            <a:r>
              <a:rPr dirty="0" sz="1400" spc="-10">
                <a:latin typeface="Times New Roman"/>
                <a:cs typeface="Times New Roman"/>
              </a:rPr>
              <a:t>menambahkan </a:t>
            </a:r>
            <a:r>
              <a:rPr dirty="0" sz="1400">
                <a:latin typeface="Times New Roman"/>
                <a:cs typeface="Times New Roman"/>
              </a:rPr>
              <a:t>sejarah </a:t>
            </a:r>
            <a:r>
              <a:rPr dirty="0" sz="1400" spc="-10">
                <a:latin typeface="Times New Roman"/>
                <a:cs typeface="Times New Roman"/>
              </a:rPr>
              <a:t>bit kita  </a:t>
            </a:r>
            <a:r>
              <a:rPr dirty="0" sz="1400" spc="-5">
                <a:latin typeface="Times New Roman"/>
                <a:cs typeface="Times New Roman"/>
              </a:rPr>
              <a:t>dan frekuensi </a:t>
            </a:r>
            <a:r>
              <a:rPr dirty="0" sz="1400">
                <a:latin typeface="Times New Roman"/>
                <a:cs typeface="Times New Roman"/>
              </a:rPr>
              <a:t>dari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interrupt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5">
                <a:latin typeface="Times New Roman"/>
                <a:cs typeface="Times New Roman"/>
              </a:rPr>
              <a:t>Contoh: 20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interrupt </a:t>
            </a:r>
            <a:r>
              <a:rPr dirty="0" sz="1400" spc="-5">
                <a:latin typeface="Times New Roman"/>
                <a:cs typeface="Times New Roman"/>
              </a:rPr>
              <a:t>setiap 1500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reference.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513320" cy="216979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10" b="1">
                <a:latin typeface="Times New Roman"/>
                <a:cs typeface="Times New Roman"/>
              </a:rPr>
              <a:t>Frekuensi </a:t>
            </a:r>
            <a:r>
              <a:rPr dirty="0" sz="1400" spc="-5" b="1">
                <a:latin typeface="Times New Roman"/>
                <a:cs typeface="Times New Roman"/>
              </a:rPr>
              <a:t>Kesalahan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Halaman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2900"/>
              </a:lnSpc>
            </a:pPr>
            <a:r>
              <a:rPr dirty="0" sz="1400" spc="-5" i="1">
                <a:latin typeface="Times New Roman"/>
                <a:cs typeface="Times New Roman"/>
              </a:rPr>
              <a:t>Working-set </a:t>
            </a:r>
            <a:r>
              <a:rPr dirty="0" sz="1400" spc="-5">
                <a:latin typeface="Times New Roman"/>
                <a:cs typeface="Times New Roman"/>
              </a:rPr>
              <a:t>dapat berguna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 i="1">
                <a:latin typeface="Times New Roman"/>
                <a:cs typeface="Times New Roman"/>
              </a:rPr>
              <a:t>prepaging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>
                <a:latin typeface="Times New Roman"/>
                <a:cs typeface="Times New Roman"/>
              </a:rPr>
              <a:t>tetapi </a:t>
            </a:r>
            <a:r>
              <a:rPr dirty="0" sz="1400" spc="-5">
                <a:latin typeface="Times New Roman"/>
                <a:cs typeface="Times New Roman"/>
              </a:rPr>
              <a:t>kurang dapat mengontrol </a:t>
            </a:r>
            <a:r>
              <a:rPr dirty="0" sz="1400" spc="-5" i="1">
                <a:latin typeface="Times New Roman"/>
                <a:cs typeface="Times New Roman"/>
              </a:rPr>
              <a:t>thrashing</a:t>
            </a:r>
            <a:r>
              <a:rPr dirty="0" sz="1400" spc="-5">
                <a:latin typeface="Times New Roman"/>
                <a:cs typeface="Times New Roman"/>
              </a:rPr>
              <a:t>. Strategi  menggunakan frekuensi kesalahan halaman mengambil </a:t>
            </a:r>
            <a:r>
              <a:rPr dirty="0" sz="1400">
                <a:latin typeface="Times New Roman"/>
                <a:cs typeface="Times New Roman"/>
              </a:rPr>
              <a:t>pendekatan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lebih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langsung. </a:t>
            </a:r>
            <a:r>
              <a:rPr dirty="0" sz="1400" spc="-5" i="1">
                <a:latin typeface="Times New Roman"/>
                <a:cs typeface="Times New Roman"/>
              </a:rPr>
              <a:t>thrashing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900"/>
              </a:lnSpc>
              <a:spcBef>
                <a:spcPts val="10"/>
              </a:spcBef>
            </a:pPr>
            <a:r>
              <a:rPr dirty="0" sz="1400" spc="-5">
                <a:latin typeface="Times New Roman"/>
                <a:cs typeface="Times New Roman"/>
              </a:rPr>
              <a:t>memiliki kecepatan kesalahan halaman yang tinggi. </a:t>
            </a:r>
            <a:r>
              <a:rPr dirty="0" sz="1400" spc="-10">
                <a:latin typeface="Times New Roman"/>
                <a:cs typeface="Times New Roman"/>
              </a:rPr>
              <a:t>Kita ingin </a:t>
            </a:r>
            <a:r>
              <a:rPr dirty="0" sz="1400" spc="-5">
                <a:latin typeface="Times New Roman"/>
                <a:cs typeface="Times New Roman"/>
              </a:rPr>
              <a:t>mengontrolnya. </a:t>
            </a: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terlalu </a:t>
            </a:r>
            <a:r>
              <a:rPr dirty="0" sz="1400" spc="-10">
                <a:latin typeface="Times New Roman"/>
                <a:cs typeface="Times New Roman"/>
              </a:rPr>
              <a:t>tinggi, </a:t>
            </a:r>
            <a:r>
              <a:rPr dirty="0" sz="1400" spc="-5">
                <a:latin typeface="Times New Roman"/>
                <a:cs typeface="Times New Roman"/>
              </a:rPr>
              <a:t>kita  mengetahui bahwa proses membutuhkan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10">
                <a:latin typeface="Times New Roman"/>
                <a:cs typeface="Times New Roman"/>
              </a:rPr>
              <a:t>lebih. Sama </a:t>
            </a:r>
            <a:r>
              <a:rPr dirty="0" sz="1400" spc="-5">
                <a:latin typeface="Times New Roman"/>
                <a:cs typeface="Times New Roman"/>
              </a:rPr>
              <a:t>juga,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>
                <a:latin typeface="Times New Roman"/>
                <a:cs typeface="Times New Roman"/>
              </a:rPr>
              <a:t>terlalu </a:t>
            </a:r>
            <a:r>
              <a:rPr dirty="0" sz="1400" spc="-5">
                <a:latin typeface="Times New Roman"/>
                <a:cs typeface="Times New Roman"/>
              </a:rPr>
              <a:t>rendah,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proses  mungkin memiliki </a:t>
            </a:r>
            <a:r>
              <a:rPr dirty="0" sz="1400">
                <a:latin typeface="Times New Roman"/>
                <a:cs typeface="Times New Roman"/>
              </a:rPr>
              <a:t>terlalu </a:t>
            </a:r>
            <a:r>
              <a:rPr dirty="0" sz="1400" spc="-5">
                <a:latin typeface="Times New Roman"/>
                <a:cs typeface="Times New Roman"/>
              </a:rPr>
              <a:t>banyak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 Kita dapat menentukan batas atas dan bawah pada kecepatan  kesalahan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seperti terlihat pada gambar berikut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ini.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6562" y="3139287"/>
            <a:ext cx="2928528" cy="2501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02525" cy="1254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10"/>
              </a:spcBef>
            </a:pP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kecepatan kesalahan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sesungguhnya melampaui batas atas, </a:t>
            </a:r>
            <a:r>
              <a:rPr dirty="0" sz="1400" spc="-15">
                <a:latin typeface="Times New Roman"/>
                <a:cs typeface="Times New Roman"/>
              </a:rPr>
              <a:t>kita </a:t>
            </a:r>
            <a:r>
              <a:rPr dirty="0" sz="1400">
                <a:latin typeface="Times New Roman"/>
                <a:cs typeface="Times New Roman"/>
              </a:rPr>
              <a:t>mengalokasikan </a:t>
            </a:r>
            <a:r>
              <a:rPr dirty="0" sz="1400" spc="-5" i="1">
                <a:latin typeface="Times New Roman"/>
                <a:cs typeface="Times New Roman"/>
              </a:rPr>
              <a:t>frame  </a:t>
            </a:r>
            <a:r>
              <a:rPr dirty="0" sz="1400" spc="-5">
                <a:latin typeface="Times New Roman"/>
                <a:cs typeface="Times New Roman"/>
              </a:rPr>
              <a:t>lain ke proses </a:t>
            </a:r>
            <a:r>
              <a:rPr dirty="0" sz="1400" spc="-10">
                <a:latin typeface="Times New Roman"/>
                <a:cs typeface="Times New Roman"/>
              </a:rPr>
              <a:t>tersebut, </a:t>
            </a:r>
            <a:r>
              <a:rPr dirty="0" sz="1400" spc="-5">
                <a:latin typeface="Times New Roman"/>
                <a:cs typeface="Times New Roman"/>
              </a:rPr>
              <a:t>sedangkan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kecepatan kesalahan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bawah </a:t>
            </a:r>
            <a:r>
              <a:rPr dirty="0" sz="1400" spc="-5">
                <a:latin typeface="Times New Roman"/>
                <a:cs typeface="Times New Roman"/>
              </a:rPr>
              <a:t>batas </a:t>
            </a:r>
            <a:r>
              <a:rPr dirty="0" sz="1400" spc="-10">
                <a:latin typeface="Times New Roman"/>
                <a:cs typeface="Times New Roman"/>
              </a:rPr>
              <a:t>bawah, kita  </a:t>
            </a:r>
            <a:r>
              <a:rPr dirty="0" sz="1400" spc="-5">
                <a:latin typeface="Times New Roman"/>
                <a:cs typeface="Times New Roman"/>
              </a:rPr>
              <a:t>pindahkan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proses tersebut. Maka </a:t>
            </a:r>
            <a:r>
              <a:rPr dirty="0" sz="1400" spc="-15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dapat secara langsung </a:t>
            </a:r>
            <a:r>
              <a:rPr dirty="0" sz="1400" spc="-10">
                <a:latin typeface="Times New Roman"/>
                <a:cs typeface="Times New Roman"/>
              </a:rPr>
              <a:t>mengukur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mengontrol  kecepatan kesalahan halaman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mencegah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thrashing.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3994150"/>
            <a:ext cx="6687820" cy="1460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0004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Gambar Alamat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Logis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Kegunaan </a:t>
            </a:r>
            <a:r>
              <a:rPr dirty="0" sz="1400">
                <a:latin typeface="Times New Roman"/>
                <a:cs typeface="Times New Roman"/>
              </a:rPr>
              <a:t>tabel segmen </a:t>
            </a:r>
            <a:r>
              <a:rPr dirty="0" sz="1400" spc="-5">
                <a:latin typeface="Times New Roman"/>
                <a:cs typeface="Times New Roman"/>
              </a:rPr>
              <a:t>dapat dilihat pada gambar diatas,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15">
                <a:latin typeface="Times New Roman"/>
                <a:cs typeface="Times New Roman"/>
              </a:rPr>
              <a:t>logis </a:t>
            </a:r>
            <a:r>
              <a:rPr dirty="0" sz="1400">
                <a:latin typeface="Times New Roman"/>
                <a:cs typeface="Times New Roman"/>
              </a:rPr>
              <a:t>terdiri dari </a:t>
            </a:r>
            <a:r>
              <a:rPr dirty="0" sz="1400" spc="-10">
                <a:latin typeface="Times New Roman"/>
                <a:cs typeface="Times New Roman"/>
              </a:rPr>
              <a:t>dua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bagian: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Bagian segmen,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Bagian offsetnya,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3779" y="1049864"/>
            <a:ext cx="4270306" cy="252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90042"/>
            <a:ext cx="7280275" cy="474027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KELEBIHAN-KELEBIHAN SEGMENTASI </a:t>
            </a:r>
            <a:r>
              <a:rPr dirty="0" sz="1400" spc="-10" b="1">
                <a:latin typeface="Times New Roman"/>
                <a:cs typeface="Times New Roman"/>
              </a:rPr>
              <a:t>DENGAN </a:t>
            </a:r>
            <a:r>
              <a:rPr dirty="0" sz="1400" spc="-5" b="1">
                <a:latin typeface="Times New Roman"/>
                <a:cs typeface="Times New Roman"/>
              </a:rPr>
              <a:t>PEMBERIAN HALAMAN</a:t>
            </a:r>
            <a:r>
              <a:rPr dirty="0" sz="1400" spc="8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20"/>
              </a:spcBef>
              <a:buChar char="•"/>
              <a:tabLst>
                <a:tab pos="347980" algn="l"/>
              </a:tabLst>
            </a:pPr>
            <a:r>
              <a:rPr dirty="0" sz="1400" spc="-5">
                <a:latin typeface="Times New Roman"/>
                <a:cs typeface="Times New Roman"/>
              </a:rPr>
              <a:t>Dapat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dibagi.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20"/>
              </a:spcBef>
              <a:buChar char="•"/>
              <a:tabLst>
                <a:tab pos="347980" algn="l"/>
              </a:tabLst>
            </a:pPr>
            <a:r>
              <a:rPr dirty="0" sz="1400" spc="-5">
                <a:latin typeface="Times New Roman"/>
                <a:cs typeface="Times New Roman"/>
              </a:rPr>
              <a:t>Proteksi.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45"/>
              </a:spcBef>
              <a:buChar char="•"/>
              <a:tabLst>
                <a:tab pos="347980" algn="l"/>
              </a:tabLst>
            </a:pP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ada fragmentasi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luar.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45"/>
              </a:spcBef>
              <a:buChar char="•"/>
              <a:tabLst>
                <a:tab pos="347980" algn="l"/>
              </a:tabLst>
            </a:pPr>
            <a:r>
              <a:rPr dirty="0" sz="1400" spc="-5">
                <a:latin typeface="Times New Roman"/>
                <a:cs typeface="Times New Roman"/>
              </a:rPr>
              <a:t>Alokasi yang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cepat.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20"/>
              </a:spcBef>
              <a:buChar char="•"/>
              <a:tabLst>
                <a:tab pos="347980" algn="l"/>
              </a:tabLst>
            </a:pPr>
            <a:r>
              <a:rPr dirty="0" sz="1400" spc="-10">
                <a:latin typeface="Times New Roman"/>
                <a:cs typeface="Times New Roman"/>
              </a:rPr>
              <a:t>Banyak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variasinya.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50"/>
              </a:spcBef>
              <a:buChar char="•"/>
              <a:tabLst>
                <a:tab pos="347980" algn="l"/>
              </a:tabLst>
            </a:pPr>
            <a:r>
              <a:rPr dirty="0" sz="1400" spc="-10">
                <a:latin typeface="Times New Roman"/>
                <a:cs typeface="Times New Roman"/>
              </a:rPr>
              <a:t>Biaya </a:t>
            </a:r>
            <a:r>
              <a:rPr dirty="0" sz="1400" spc="-5">
                <a:latin typeface="Times New Roman"/>
                <a:cs typeface="Times New Roman"/>
              </a:rPr>
              <a:t>kinerja yang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kecil.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50" spc="-5" b="1">
                <a:latin typeface="Times New Roman"/>
                <a:cs typeface="Times New Roman"/>
              </a:rPr>
              <a:t>PERBEDAAN SEGMENTASI </a:t>
            </a:r>
            <a:r>
              <a:rPr dirty="0" sz="1450" spc="-10" b="1">
                <a:latin typeface="Times New Roman"/>
                <a:cs typeface="Times New Roman"/>
              </a:rPr>
              <a:t>DAN </a:t>
            </a:r>
            <a:r>
              <a:rPr dirty="0" sz="1450" spc="-5" b="1">
                <a:latin typeface="Times New Roman"/>
                <a:cs typeface="Times New Roman"/>
              </a:rPr>
              <a:t>PAGING</a:t>
            </a:r>
            <a:r>
              <a:rPr dirty="0" sz="1450" spc="5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  <a:p>
            <a:pPr marL="411480" marR="6350" indent="-170815">
              <a:lnSpc>
                <a:spcPct val="144400"/>
              </a:lnSpc>
              <a:spcBef>
                <a:spcPts val="800"/>
              </a:spcBef>
              <a:buFont typeface="Times New Roman"/>
              <a:buAutoNum type="arabicPeriod"/>
              <a:tabLst>
                <a:tab pos="445770" algn="l"/>
              </a:tabLst>
            </a:pPr>
            <a:r>
              <a:rPr dirty="0"/>
              <a:t>	</a:t>
            </a:r>
            <a:r>
              <a:rPr dirty="0" sz="1400" spc="-5">
                <a:latin typeface="Times New Roman"/>
                <a:cs typeface="Times New Roman"/>
              </a:rPr>
              <a:t>Segmentasi melibatkan programer </a:t>
            </a:r>
            <a:r>
              <a:rPr dirty="0" sz="1400" spc="-10">
                <a:latin typeface="Times New Roman"/>
                <a:cs typeface="Times New Roman"/>
              </a:rPr>
              <a:t>(programer </a:t>
            </a:r>
            <a:r>
              <a:rPr dirty="0" sz="1400" spc="-5">
                <a:latin typeface="Times New Roman"/>
                <a:cs typeface="Times New Roman"/>
              </a:rPr>
              <a:t>perlu </a:t>
            </a:r>
            <a:r>
              <a:rPr dirty="0" sz="1400">
                <a:latin typeface="Times New Roman"/>
                <a:cs typeface="Times New Roman"/>
              </a:rPr>
              <a:t>tahu </a:t>
            </a:r>
            <a:r>
              <a:rPr dirty="0" sz="1400" spc="-5">
                <a:latin typeface="Times New Roman"/>
                <a:cs typeface="Times New Roman"/>
              </a:rPr>
              <a:t>teknik yang digunakan), sedangkan  dengan </a:t>
            </a:r>
            <a:r>
              <a:rPr dirty="0" sz="1400" spc="-5" i="1">
                <a:latin typeface="Times New Roman"/>
                <a:cs typeface="Times New Roman"/>
              </a:rPr>
              <a:t>paging</a:t>
            </a:r>
            <a:r>
              <a:rPr dirty="0" sz="1400" spc="-5">
                <a:latin typeface="Times New Roman"/>
                <a:cs typeface="Times New Roman"/>
              </a:rPr>
              <a:t>, programer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perlu </a:t>
            </a:r>
            <a:r>
              <a:rPr dirty="0" sz="1400">
                <a:latin typeface="Times New Roman"/>
                <a:cs typeface="Times New Roman"/>
              </a:rPr>
              <a:t>tahu </a:t>
            </a:r>
            <a:r>
              <a:rPr dirty="0" sz="1400" spc="-5">
                <a:latin typeface="Times New Roman"/>
                <a:cs typeface="Times New Roman"/>
              </a:rPr>
              <a:t>teknik yang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digunakan.</a:t>
            </a:r>
            <a:endParaRPr sz="1400">
              <a:latin typeface="Times New Roman"/>
              <a:cs typeface="Times New Roman"/>
            </a:endParaRPr>
          </a:p>
          <a:p>
            <a:pPr marL="411480" marR="5080" indent="-170815">
              <a:lnSpc>
                <a:spcPts val="2430"/>
              </a:lnSpc>
              <a:spcBef>
                <a:spcPts val="180"/>
              </a:spcBef>
              <a:buFont typeface="Times New Roman"/>
              <a:buAutoNum type="arabicPeriod"/>
              <a:tabLst>
                <a:tab pos="451484" algn="l"/>
              </a:tabLst>
            </a:pPr>
            <a:r>
              <a:rPr dirty="0"/>
              <a:t>	</a:t>
            </a: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segmentasi kompilasi dilakukan secara terpisah sedangkan pada </a:t>
            </a:r>
            <a:r>
              <a:rPr dirty="0" sz="1400" spc="-5" i="1">
                <a:latin typeface="Times New Roman"/>
                <a:cs typeface="Times New Roman"/>
              </a:rPr>
              <a:t>paging</a:t>
            </a:r>
            <a:r>
              <a:rPr dirty="0" sz="1400" spc="-5">
                <a:latin typeface="Times New Roman"/>
                <a:cs typeface="Times New Roman"/>
              </a:rPr>
              <a:t>, kompilasinya  </a:t>
            </a:r>
            <a:r>
              <a:rPr dirty="0" sz="1400" spc="-10">
                <a:latin typeface="Times New Roman"/>
                <a:cs typeface="Times New Roman"/>
              </a:rPr>
              <a:t>tidak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terpisah.</a:t>
            </a:r>
            <a:endParaRPr sz="1400">
              <a:latin typeface="Times New Roman"/>
              <a:cs typeface="Times New Roman"/>
            </a:endParaRPr>
          </a:p>
          <a:p>
            <a:pPr marL="420370" indent="-179705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421005" algn="l"/>
              </a:tabLst>
            </a:pPr>
            <a:r>
              <a:rPr dirty="0" sz="1400" spc="-10">
                <a:latin typeface="Times New Roman"/>
                <a:cs typeface="Times New Roman"/>
              </a:rPr>
              <a:t>Pada segmentasi </a:t>
            </a:r>
            <a:r>
              <a:rPr dirty="0" sz="1400" spc="-5">
                <a:latin typeface="Times New Roman"/>
                <a:cs typeface="Times New Roman"/>
              </a:rPr>
              <a:t>proteksinya terpisah </a:t>
            </a:r>
            <a:r>
              <a:rPr dirty="0" sz="1400">
                <a:latin typeface="Times New Roman"/>
                <a:cs typeface="Times New Roman"/>
              </a:rPr>
              <a:t>sedangkan </a:t>
            </a:r>
            <a:r>
              <a:rPr dirty="0" sz="1400" spc="-5">
                <a:latin typeface="Times New Roman"/>
                <a:cs typeface="Times New Roman"/>
              </a:rPr>
              <a:t>pada </a:t>
            </a:r>
            <a:r>
              <a:rPr dirty="0" sz="1400" spc="-5" i="1">
                <a:latin typeface="Times New Roman"/>
                <a:cs typeface="Times New Roman"/>
              </a:rPr>
              <a:t>paging </a:t>
            </a:r>
            <a:r>
              <a:rPr dirty="0" sz="1400" spc="-5">
                <a:latin typeface="Times New Roman"/>
                <a:cs typeface="Times New Roman"/>
              </a:rPr>
              <a:t>proteksinya </a:t>
            </a:r>
            <a:r>
              <a:rPr dirty="0" sz="1400" spc="-10">
                <a:latin typeface="Times New Roman"/>
                <a:cs typeface="Times New Roman"/>
              </a:rPr>
              <a:t>tidak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terpisah.</a:t>
            </a:r>
            <a:endParaRPr sz="1400">
              <a:latin typeface="Times New Roman"/>
              <a:cs typeface="Times New Roman"/>
            </a:endParaRPr>
          </a:p>
          <a:p>
            <a:pPr marL="4203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21005" algn="l"/>
              </a:tabLst>
            </a:pPr>
            <a:r>
              <a:rPr dirty="0" sz="1400" spc="-10">
                <a:latin typeface="Times New Roman"/>
                <a:cs typeface="Times New Roman"/>
              </a:rPr>
              <a:t>Pada segmentasi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 spc="-5" i="1">
                <a:latin typeface="Times New Roman"/>
                <a:cs typeface="Times New Roman"/>
              </a:rPr>
              <a:t>shared code </a:t>
            </a:r>
            <a:r>
              <a:rPr dirty="0" sz="1400" spc="-5">
                <a:latin typeface="Times New Roman"/>
                <a:cs typeface="Times New Roman"/>
              </a:rPr>
              <a:t>sedangkan pada </a:t>
            </a:r>
            <a:r>
              <a:rPr dirty="0" sz="1400" spc="-5" i="1">
                <a:latin typeface="Times New Roman"/>
                <a:cs typeface="Times New Roman"/>
              </a:rPr>
              <a:t>paging </a:t>
            </a:r>
            <a:r>
              <a:rPr dirty="0" sz="1400" spc="-5">
                <a:latin typeface="Times New Roman"/>
                <a:cs typeface="Times New Roman"/>
              </a:rPr>
              <a:t>tidak ada </a:t>
            </a:r>
            <a:r>
              <a:rPr dirty="0" sz="1400" spc="-5" i="1">
                <a:latin typeface="Times New Roman"/>
                <a:cs typeface="Times New Roman"/>
              </a:rPr>
              <a:t>shared</a:t>
            </a:r>
            <a:r>
              <a:rPr dirty="0" sz="1400" spc="19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code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428" y="683946"/>
            <a:ext cx="7056120" cy="278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90">
              <a:lnSpc>
                <a:spcPct val="144500"/>
              </a:lnSpc>
              <a:spcBef>
                <a:spcPts val="100"/>
              </a:spcBef>
              <a:buAutoNum type="arabicPeriod" startAt="5"/>
              <a:tabLst>
                <a:tab pos="217170" algn="l"/>
              </a:tabLst>
            </a:pP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segmentasi terdapat </a:t>
            </a:r>
            <a:r>
              <a:rPr dirty="0" sz="1400">
                <a:latin typeface="Times New Roman"/>
                <a:cs typeface="Times New Roman"/>
              </a:rPr>
              <a:t>banyak </a:t>
            </a:r>
            <a:r>
              <a:rPr dirty="0" sz="1400" spc="-5">
                <a:latin typeface="Times New Roman"/>
                <a:cs typeface="Times New Roman"/>
              </a:rPr>
              <a:t>ruang </a:t>
            </a:r>
            <a:r>
              <a:rPr dirty="0" sz="1400" spc="-10">
                <a:latin typeface="Times New Roman"/>
                <a:cs typeface="Times New Roman"/>
              </a:rPr>
              <a:t>alamat linier </a:t>
            </a:r>
            <a:r>
              <a:rPr dirty="0" sz="1400" spc="-5">
                <a:latin typeface="Times New Roman"/>
                <a:cs typeface="Times New Roman"/>
              </a:rPr>
              <a:t>sedangkan pada </a:t>
            </a:r>
            <a:r>
              <a:rPr dirty="0" sz="1400" spc="-5" i="1">
                <a:latin typeface="Times New Roman"/>
                <a:cs typeface="Times New Roman"/>
              </a:rPr>
              <a:t>paging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terdapat  satu ruang </a:t>
            </a:r>
            <a:r>
              <a:rPr dirty="0" sz="1400" spc="-10">
                <a:latin typeface="Times New Roman"/>
                <a:cs typeface="Times New Roman"/>
              </a:rPr>
              <a:t>alamat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linier.</a:t>
            </a:r>
            <a:endParaRPr sz="140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720"/>
              </a:spcBef>
              <a:buAutoNum type="arabicPeriod" startAt="5"/>
              <a:tabLst>
                <a:tab pos="217170" algn="l"/>
              </a:tabLst>
            </a:pP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segmentasi prosedur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data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5">
                <a:latin typeface="Times New Roman"/>
                <a:cs typeface="Times New Roman"/>
              </a:rPr>
              <a:t>dibedakan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5">
                <a:latin typeface="Times New Roman"/>
                <a:cs typeface="Times New Roman"/>
              </a:rPr>
              <a:t>diproteksi </a:t>
            </a:r>
            <a:r>
              <a:rPr dirty="0" sz="1400" spc="-5">
                <a:latin typeface="Times New Roman"/>
                <a:cs typeface="Times New Roman"/>
              </a:rPr>
              <a:t>terpisah sedangkan</a:t>
            </a:r>
            <a:r>
              <a:rPr dirty="0" sz="1400" spc="-1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pada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 i="1">
                <a:latin typeface="Times New Roman"/>
                <a:cs typeface="Times New Roman"/>
              </a:rPr>
              <a:t>paging </a:t>
            </a:r>
            <a:r>
              <a:rPr dirty="0" sz="1400" spc="-5">
                <a:latin typeface="Times New Roman"/>
                <a:cs typeface="Times New Roman"/>
              </a:rPr>
              <a:t>prosedur dan data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dapat dibedakan </a:t>
            </a:r>
            <a:r>
              <a:rPr dirty="0" sz="1400">
                <a:latin typeface="Times New Roman"/>
                <a:cs typeface="Times New Roman"/>
              </a:rPr>
              <a:t>dan diproteksi </a:t>
            </a:r>
            <a:r>
              <a:rPr dirty="0" sz="1400" spc="-5">
                <a:latin typeface="Times New Roman"/>
                <a:cs typeface="Times New Roman"/>
              </a:rPr>
              <a:t>terpisah.</a:t>
            </a:r>
            <a:endParaRPr sz="14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745"/>
              </a:spcBef>
              <a:buAutoNum type="arabicPeriod" startAt="7"/>
              <a:tabLst>
                <a:tab pos="229235" algn="l"/>
              </a:tabLst>
            </a:pP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segmentasi pengubahan </a:t>
            </a:r>
            <a:r>
              <a:rPr dirty="0" sz="1400" spc="-10">
                <a:latin typeface="Times New Roman"/>
                <a:cs typeface="Times New Roman"/>
              </a:rPr>
              <a:t>ukuran </a:t>
            </a:r>
            <a:r>
              <a:rPr dirty="0" sz="1400" spc="-5">
                <a:latin typeface="Times New Roman"/>
                <a:cs typeface="Times New Roman"/>
              </a:rPr>
              <a:t>tabel dapat dilakukan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10">
                <a:latin typeface="Times New Roman"/>
                <a:cs typeface="Times New Roman"/>
              </a:rPr>
              <a:t>mudah </a:t>
            </a:r>
            <a:r>
              <a:rPr dirty="0" sz="1400" spc="-5">
                <a:latin typeface="Times New Roman"/>
                <a:cs typeface="Times New Roman"/>
              </a:rPr>
              <a:t>sedangkan</a:t>
            </a:r>
            <a:r>
              <a:rPr dirty="0" sz="1400" spc="-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pada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10" i="1">
                <a:latin typeface="Times New Roman"/>
                <a:cs typeface="Times New Roman"/>
              </a:rPr>
              <a:t>Paging </a:t>
            </a:r>
            <a:r>
              <a:rPr dirty="0" sz="1400">
                <a:latin typeface="Times New Roman"/>
                <a:cs typeface="Times New Roman"/>
              </a:rPr>
              <a:t>pengubahan </a:t>
            </a:r>
            <a:r>
              <a:rPr dirty="0" sz="1400" spc="-10">
                <a:latin typeface="Times New Roman"/>
                <a:cs typeface="Times New Roman"/>
              </a:rPr>
              <a:t>ukuran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5">
                <a:latin typeface="Times New Roman"/>
                <a:cs typeface="Times New Roman"/>
              </a:rPr>
              <a:t>tidak dapat dilakukan </a:t>
            </a:r>
            <a:r>
              <a:rPr dirty="0" sz="1400">
                <a:latin typeface="Times New Roman"/>
                <a:cs typeface="Times New Roman"/>
              </a:rPr>
              <a:t>dengan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mudah.</a:t>
            </a:r>
            <a:endParaRPr sz="1400">
              <a:latin typeface="Times New Roman"/>
              <a:cs typeface="Times New Roman"/>
            </a:endParaRPr>
          </a:p>
          <a:p>
            <a:pPr algn="just" marL="182880" marR="5080" indent="-170815">
              <a:lnSpc>
                <a:spcPct val="143600"/>
              </a:lnSpc>
              <a:spcBef>
                <a:spcPts val="15"/>
              </a:spcBef>
              <a:buFont typeface="Times New Roman"/>
              <a:buAutoNum type="arabicPeriod" startAt="8"/>
              <a:tabLst>
                <a:tab pos="238125" algn="l"/>
              </a:tabLst>
            </a:pPr>
            <a:r>
              <a:rPr dirty="0"/>
              <a:t>	</a:t>
            </a:r>
            <a:r>
              <a:rPr dirty="0" sz="1400" spc="-5">
                <a:latin typeface="Times New Roman"/>
                <a:cs typeface="Times New Roman"/>
              </a:rPr>
              <a:t>Segmentasi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mengizinkan </a:t>
            </a:r>
            <a:r>
              <a:rPr dirty="0" sz="1400">
                <a:latin typeface="Times New Roman"/>
                <a:cs typeface="Times New Roman"/>
              </a:rPr>
              <a:t>program dan </a:t>
            </a:r>
            <a:r>
              <a:rPr dirty="0" sz="1400" spc="-5">
                <a:latin typeface="Times New Roman"/>
                <a:cs typeface="Times New Roman"/>
              </a:rPr>
              <a:t>data dapat dipecahkan </a:t>
            </a:r>
            <a:r>
              <a:rPr dirty="0" sz="1400">
                <a:latin typeface="Times New Roman"/>
                <a:cs typeface="Times New Roman"/>
              </a:rPr>
              <a:t>jadi </a:t>
            </a:r>
            <a:r>
              <a:rPr dirty="0" sz="1400" spc="-5">
                <a:latin typeface="Times New Roman"/>
                <a:cs typeface="Times New Roman"/>
              </a:rPr>
              <a:t>ruang 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mandiri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juga untuk </a:t>
            </a:r>
            <a:r>
              <a:rPr dirty="0" sz="1400" spc="-5">
                <a:latin typeface="Times New Roman"/>
                <a:cs typeface="Times New Roman"/>
              </a:rPr>
              <a:t>mendukung sharing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proteksi sedangkan </a:t>
            </a:r>
            <a:r>
              <a:rPr dirty="0" sz="1400" spc="-5" i="1">
                <a:latin typeface="Times New Roman"/>
                <a:cs typeface="Times New Roman"/>
              </a:rPr>
              <a:t>paging </a:t>
            </a:r>
            <a:r>
              <a:rPr dirty="0" sz="1400" spc="-5">
                <a:latin typeface="Times New Roman"/>
                <a:cs typeface="Times New Roman"/>
              </a:rPr>
              <a:t>digunakan 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mendapatkan ruang alamat </a:t>
            </a:r>
            <a:r>
              <a:rPr dirty="0" sz="1400" spc="-10">
                <a:latin typeface="Times New Roman"/>
                <a:cs typeface="Times New Roman"/>
              </a:rPr>
              <a:t>linier </a:t>
            </a:r>
            <a:r>
              <a:rPr dirty="0" sz="1400" spc="-5">
                <a:latin typeface="Times New Roman"/>
                <a:cs typeface="Times New Roman"/>
              </a:rPr>
              <a:t>yang besar tanpa perlu </a:t>
            </a:r>
            <a:r>
              <a:rPr dirty="0" sz="1400" spc="-10">
                <a:latin typeface="Times New Roman"/>
                <a:cs typeface="Times New Roman"/>
              </a:rPr>
              <a:t>membeli </a:t>
            </a:r>
            <a:r>
              <a:rPr dirty="0" sz="1400" spc="-5">
                <a:latin typeface="Times New Roman"/>
                <a:cs typeface="Times New Roman"/>
              </a:rPr>
              <a:t>memori fisik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lebih.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1073023"/>
            <a:ext cx="171132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i="1">
                <a:latin typeface="Times New Roman"/>
                <a:cs typeface="Times New Roman"/>
              </a:rPr>
              <a:t>Logical</a:t>
            </a:r>
            <a:r>
              <a:rPr dirty="0" sz="2000" spc="-7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Address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1562785"/>
            <a:ext cx="7432675" cy="309308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latin typeface="Times New Roman"/>
                <a:cs typeface="Times New Roman"/>
              </a:rPr>
              <a:t>Ruang </a:t>
            </a:r>
            <a:r>
              <a:rPr dirty="0" sz="1400" spc="-5" i="1">
                <a:latin typeface="Times New Roman"/>
                <a:cs typeface="Times New Roman"/>
              </a:rPr>
              <a:t>logical address </a:t>
            </a:r>
            <a:r>
              <a:rPr dirty="0" sz="1400" spc="-10">
                <a:latin typeface="Times New Roman"/>
                <a:cs typeface="Times New Roman"/>
              </a:rPr>
              <a:t>dari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proses terbagi menjadi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partisi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yaitu: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 b="1">
                <a:latin typeface="Times New Roman"/>
                <a:cs typeface="Times New Roman"/>
              </a:rPr>
              <a:t>1. Partisi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720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Terdiri </a:t>
            </a:r>
            <a:r>
              <a:rPr dirty="0" sz="1400">
                <a:latin typeface="Times New Roman"/>
                <a:cs typeface="Times New Roman"/>
              </a:rPr>
              <a:t>dari segmen </a:t>
            </a:r>
            <a:r>
              <a:rPr dirty="0" sz="1400" spc="-5">
                <a:latin typeface="Times New Roman"/>
                <a:cs typeface="Times New Roman"/>
              </a:rPr>
              <a:t>berjumlah 8 </a:t>
            </a:r>
            <a:r>
              <a:rPr dirty="0" sz="1400" spc="-10">
                <a:latin typeface="Times New Roman"/>
                <a:cs typeface="Times New Roman"/>
              </a:rPr>
              <a:t>K </a:t>
            </a:r>
            <a:r>
              <a:rPr dirty="0" sz="1400" spc="-5">
                <a:latin typeface="Times New Roman"/>
                <a:cs typeface="Times New Roman"/>
              </a:rPr>
              <a:t>yang sifatnya </a:t>
            </a:r>
            <a:r>
              <a:rPr dirty="0" sz="1400">
                <a:latin typeface="Times New Roman"/>
                <a:cs typeface="Times New Roman"/>
              </a:rPr>
              <a:t>pribadi </a:t>
            </a:r>
            <a:r>
              <a:rPr dirty="0" sz="1400" spc="-5">
                <a:latin typeface="Times New Roman"/>
                <a:cs typeface="Times New Roman"/>
              </a:rPr>
              <a:t>atau rahasia terhadap proses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tersebut.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720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Informasi </a:t>
            </a:r>
            <a:r>
              <a:rPr dirty="0" sz="1400">
                <a:latin typeface="Times New Roman"/>
                <a:cs typeface="Times New Roman"/>
              </a:rPr>
              <a:t>tentang </a:t>
            </a:r>
            <a:r>
              <a:rPr dirty="0" sz="1400" spc="-5">
                <a:latin typeface="Times New Roman"/>
                <a:cs typeface="Times New Roman"/>
              </a:rPr>
              <a:t>partisi ini </a:t>
            </a:r>
            <a:r>
              <a:rPr dirty="0" sz="1400">
                <a:latin typeface="Times New Roman"/>
                <a:cs typeface="Times New Roman"/>
              </a:rPr>
              <a:t>disimpan </a:t>
            </a:r>
            <a:r>
              <a:rPr dirty="0" sz="1400" spc="-5">
                <a:latin typeface="Times New Roman"/>
                <a:cs typeface="Times New Roman"/>
              </a:rPr>
              <a:t>didalam </a:t>
            </a:r>
            <a:r>
              <a:rPr dirty="0" sz="1400" spc="-5" i="1">
                <a:latin typeface="Times New Roman"/>
                <a:cs typeface="Times New Roman"/>
              </a:rPr>
              <a:t>Local Descriptor</a:t>
            </a:r>
            <a:r>
              <a:rPr dirty="0" sz="1400" spc="-3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Table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400" spc="-5" b="1">
                <a:latin typeface="Times New Roman"/>
                <a:cs typeface="Times New Roman"/>
              </a:rPr>
              <a:t>2. Partisi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II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720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Terdiri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8 </a:t>
            </a:r>
            <a:r>
              <a:rPr dirty="0" sz="1400" spc="-10">
                <a:latin typeface="Times New Roman"/>
                <a:cs typeface="Times New Roman"/>
              </a:rPr>
              <a:t>K </a:t>
            </a:r>
            <a:r>
              <a:rPr dirty="0" sz="1400" spc="-5">
                <a:latin typeface="Times New Roman"/>
                <a:cs typeface="Times New Roman"/>
              </a:rPr>
              <a:t>segmen yang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10">
                <a:latin typeface="Times New Roman"/>
                <a:cs typeface="Times New Roman"/>
              </a:rPr>
              <a:t>bersama </a:t>
            </a:r>
            <a:r>
              <a:rPr dirty="0" sz="1400" spc="-5">
                <a:latin typeface="Times New Roman"/>
                <a:cs typeface="Times New Roman"/>
              </a:rPr>
              <a:t>diantara proses-proses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tersebut.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720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Informasi </a:t>
            </a:r>
            <a:r>
              <a:rPr dirty="0" sz="1400">
                <a:latin typeface="Times New Roman"/>
                <a:cs typeface="Times New Roman"/>
              </a:rPr>
              <a:t>tentang </a:t>
            </a:r>
            <a:r>
              <a:rPr dirty="0" sz="1400" spc="-5">
                <a:latin typeface="Times New Roman"/>
                <a:cs typeface="Times New Roman"/>
              </a:rPr>
              <a:t>partisi ini </a:t>
            </a:r>
            <a:r>
              <a:rPr dirty="0" sz="1400">
                <a:latin typeface="Times New Roman"/>
                <a:cs typeface="Times New Roman"/>
              </a:rPr>
              <a:t>disimpan </a:t>
            </a:r>
            <a:r>
              <a:rPr dirty="0" sz="1400" spc="-5">
                <a:latin typeface="Times New Roman"/>
                <a:cs typeface="Times New Roman"/>
              </a:rPr>
              <a:t>didalam </a:t>
            </a:r>
            <a:r>
              <a:rPr dirty="0" sz="1400" spc="-5" i="1">
                <a:latin typeface="Times New Roman"/>
                <a:cs typeface="Times New Roman"/>
              </a:rPr>
              <a:t>Global Descriptor</a:t>
            </a:r>
            <a:r>
              <a:rPr dirty="0" sz="1400" spc="-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Table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44300"/>
              </a:lnSpc>
            </a:pPr>
            <a:r>
              <a:rPr dirty="0" sz="1400" spc="-10">
                <a:latin typeface="Times New Roman"/>
                <a:cs typeface="Times New Roman"/>
              </a:rPr>
              <a:t>Tiap </a:t>
            </a:r>
            <a:r>
              <a:rPr dirty="0" sz="1400" spc="-5">
                <a:latin typeface="Times New Roman"/>
                <a:cs typeface="Times New Roman"/>
              </a:rPr>
              <a:t>masukan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5">
                <a:latin typeface="Times New Roman"/>
                <a:cs typeface="Times New Roman"/>
              </a:rPr>
              <a:t>entri pada </a:t>
            </a:r>
            <a:r>
              <a:rPr dirty="0" sz="1400" spc="-10" i="1">
                <a:latin typeface="Times New Roman"/>
                <a:cs typeface="Times New Roman"/>
              </a:rPr>
              <a:t>Local </a:t>
            </a:r>
            <a:r>
              <a:rPr dirty="0" sz="1400" spc="-5" i="1">
                <a:latin typeface="Times New Roman"/>
                <a:cs typeface="Times New Roman"/>
              </a:rPr>
              <a:t>Descriptor Table </a:t>
            </a:r>
            <a:r>
              <a:rPr dirty="0" sz="1400" spc="-5">
                <a:latin typeface="Times New Roman"/>
                <a:cs typeface="Times New Roman"/>
              </a:rPr>
              <a:t>dan </a:t>
            </a:r>
            <a:r>
              <a:rPr dirty="0" sz="1400" spc="-5" i="1">
                <a:latin typeface="Times New Roman"/>
                <a:cs typeface="Times New Roman"/>
              </a:rPr>
              <a:t>Global Descriptor </a:t>
            </a:r>
            <a:r>
              <a:rPr dirty="0" sz="1400" spc="-10" i="1">
                <a:latin typeface="Times New Roman"/>
                <a:cs typeface="Times New Roman"/>
              </a:rPr>
              <a:t>Table </a:t>
            </a:r>
            <a:r>
              <a:rPr dirty="0" sz="1400">
                <a:latin typeface="Times New Roman"/>
                <a:cs typeface="Times New Roman"/>
              </a:rPr>
              <a:t>terdiri dari </a:t>
            </a:r>
            <a:r>
              <a:rPr dirty="0" sz="1400" spc="-5">
                <a:latin typeface="Times New Roman"/>
                <a:cs typeface="Times New Roman"/>
              </a:rPr>
              <a:t>8 </a:t>
            </a:r>
            <a:r>
              <a:rPr dirty="0" sz="1400" spc="-10">
                <a:latin typeface="Times New Roman"/>
                <a:cs typeface="Times New Roman"/>
              </a:rPr>
              <a:t>bit  </a:t>
            </a:r>
            <a:r>
              <a:rPr dirty="0" sz="1400" spc="-5">
                <a:latin typeface="Times New Roman"/>
                <a:cs typeface="Times New Roman"/>
              </a:rPr>
              <a:t>dengan informasi yang </a:t>
            </a:r>
            <a:r>
              <a:rPr dirty="0" sz="1400">
                <a:latin typeface="Times New Roman"/>
                <a:cs typeface="Times New Roman"/>
              </a:rPr>
              <a:t>detil tentang </a:t>
            </a:r>
            <a:r>
              <a:rPr dirty="0" sz="1400" spc="-5">
                <a:latin typeface="Times New Roman"/>
                <a:cs typeface="Times New Roman"/>
              </a:rPr>
              <a:t>segmen khusus termasuk lokasi dasar dan </a:t>
            </a:r>
            <a:r>
              <a:rPr dirty="0" sz="1400">
                <a:latin typeface="Times New Roman"/>
                <a:cs typeface="Times New Roman"/>
              </a:rPr>
              <a:t>panjang </a:t>
            </a:r>
            <a:r>
              <a:rPr dirty="0" sz="1400" spc="-5">
                <a:latin typeface="Times New Roman"/>
                <a:cs typeface="Times New Roman"/>
              </a:rPr>
              <a:t>segmen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tersebut.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0898"/>
            <a:ext cx="7512050" cy="463359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400" spc="-5" i="1">
                <a:latin typeface="Times New Roman"/>
                <a:cs typeface="Times New Roman"/>
              </a:rPr>
              <a:t>Logical address </a:t>
            </a:r>
            <a:r>
              <a:rPr dirty="0" sz="1400" spc="-10">
                <a:latin typeface="Times New Roman"/>
                <a:cs typeface="Times New Roman"/>
              </a:rPr>
              <a:t>merupakan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sepasang: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9240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Selektor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dirty="0" sz="1400" spc="-5">
                <a:latin typeface="Times New Roman"/>
                <a:cs typeface="Times New Roman"/>
              </a:rPr>
              <a:t>Terdiri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angka 16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bit: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45"/>
              </a:spcBef>
            </a:pP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 spc="-5">
                <a:latin typeface="Times New Roman"/>
                <a:cs typeface="Times New Roman"/>
              </a:rPr>
              <a:t>s = </a:t>
            </a:r>
            <a:r>
              <a:rPr dirty="0" sz="1400" spc="-10">
                <a:latin typeface="Times New Roman"/>
                <a:cs typeface="Times New Roman"/>
              </a:rPr>
              <a:t>jumlah </a:t>
            </a:r>
            <a:r>
              <a:rPr dirty="0" sz="1400" spc="-5">
                <a:latin typeface="Times New Roman"/>
                <a:cs typeface="Times New Roman"/>
              </a:rPr>
              <a:t>segmen </a:t>
            </a:r>
            <a:r>
              <a:rPr dirty="0" sz="1400" spc="-10">
                <a:latin typeface="Times New Roman"/>
                <a:cs typeface="Times New Roman"/>
              </a:rPr>
              <a:t>(13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bit)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g = mengindikasikan apakah </a:t>
            </a:r>
            <a:r>
              <a:rPr dirty="0" sz="1400">
                <a:latin typeface="Times New Roman"/>
                <a:cs typeface="Times New Roman"/>
              </a:rPr>
              <a:t>segmen </a:t>
            </a:r>
            <a:r>
              <a:rPr dirty="0" sz="1400" spc="-5">
                <a:latin typeface="Times New Roman"/>
                <a:cs typeface="Times New Roman"/>
              </a:rPr>
              <a:t>ada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1400" spc="-5" i="1">
                <a:latin typeface="Times New Roman"/>
                <a:cs typeface="Times New Roman"/>
              </a:rPr>
              <a:t>Global Descriptor</a:t>
            </a:r>
            <a:r>
              <a:rPr dirty="0" sz="1400" spc="20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atau </a:t>
            </a:r>
            <a:r>
              <a:rPr dirty="0" sz="1400" spc="-5" i="1">
                <a:latin typeface="Times New Roman"/>
                <a:cs typeface="Times New Roman"/>
              </a:rPr>
              <a:t>Local Descriptor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1400" spc="-10">
                <a:latin typeface="Times New Roman"/>
                <a:cs typeface="Times New Roman"/>
              </a:rPr>
              <a:t>(1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bit)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p= proteksi(2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bit)</a:t>
            </a:r>
            <a:endParaRPr sz="1400">
              <a:latin typeface="Times New Roman"/>
              <a:cs typeface="Times New Roman"/>
            </a:endParaRPr>
          </a:p>
          <a:p>
            <a:pPr marL="3970020" marR="3027045" indent="-18415">
              <a:lnSpc>
                <a:spcPct val="143000"/>
              </a:lnSpc>
              <a:spcBef>
                <a:spcPts val="45"/>
              </a:spcBef>
              <a:tabLst>
                <a:tab pos="4156075" algn="l"/>
                <a:tab pos="437832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s</a:t>
            </a:r>
            <a:r>
              <a:rPr dirty="0" sz="1400" spc="-5" b="1">
                <a:latin typeface="Times New Roman"/>
                <a:cs typeface="Times New Roman"/>
              </a:rPr>
              <a:t>	</a:t>
            </a:r>
            <a:r>
              <a:rPr dirty="0" sz="1400" spc="-5" b="1">
                <a:latin typeface="Times New Roman"/>
                <a:cs typeface="Times New Roman"/>
              </a:rPr>
              <a:t>g</a:t>
            </a:r>
            <a:r>
              <a:rPr dirty="0" sz="1400" spc="-5" b="1">
                <a:latin typeface="Times New Roman"/>
                <a:cs typeface="Times New Roman"/>
              </a:rPr>
              <a:t>	</a:t>
            </a:r>
            <a:r>
              <a:rPr dirty="0" sz="1400" spc="-5" b="1">
                <a:latin typeface="Times New Roman"/>
                <a:cs typeface="Times New Roman"/>
              </a:rPr>
              <a:t>p  </a:t>
            </a:r>
            <a:r>
              <a:rPr dirty="0" sz="1400" spc="-5" b="1">
                <a:latin typeface="Times New Roman"/>
                <a:cs typeface="Times New Roman"/>
              </a:rPr>
              <a:t>13 1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buFont typeface="Times New Roman"/>
              <a:buAutoNum type="arabicPeriod" startAt="2"/>
              <a:tabLst>
                <a:tab pos="193040" algn="l"/>
              </a:tabLst>
            </a:pPr>
            <a:r>
              <a:rPr dirty="0" sz="1400" spc="-10" b="1" i="1">
                <a:latin typeface="Times New Roman"/>
                <a:cs typeface="Times New Roman"/>
              </a:rPr>
              <a:t>Offset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2420"/>
              </a:lnSpc>
              <a:spcBef>
                <a:spcPts val="190"/>
              </a:spcBef>
            </a:pPr>
            <a:r>
              <a:rPr dirty="0" sz="1400" spc="-5">
                <a:latin typeface="Times New Roman"/>
                <a:cs typeface="Times New Roman"/>
              </a:rPr>
              <a:t>Terdiri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>
                <a:latin typeface="Times New Roman"/>
                <a:cs typeface="Times New Roman"/>
              </a:rPr>
              <a:t>angka </a:t>
            </a:r>
            <a:r>
              <a:rPr dirty="0" sz="1400" spc="-5">
                <a:latin typeface="Times New Roman"/>
                <a:cs typeface="Times New Roman"/>
              </a:rPr>
              <a:t>32 </a:t>
            </a:r>
            <a:r>
              <a:rPr dirty="0" sz="1400" spc="-10">
                <a:latin typeface="Times New Roman"/>
                <a:cs typeface="Times New Roman"/>
              </a:rPr>
              <a:t>bit </a:t>
            </a:r>
            <a:r>
              <a:rPr dirty="0" sz="1400" spc="-5">
                <a:latin typeface="Times New Roman"/>
                <a:cs typeface="Times New Roman"/>
              </a:rPr>
              <a:t>yang menspesifikasikan </a:t>
            </a:r>
            <a:r>
              <a:rPr dirty="0" sz="1400">
                <a:latin typeface="Times New Roman"/>
                <a:cs typeface="Times New Roman"/>
              </a:rPr>
              <a:t>lokasi suatu </a:t>
            </a:r>
            <a:r>
              <a:rPr dirty="0" sz="1400" spc="-5">
                <a:latin typeface="Times New Roman"/>
                <a:cs typeface="Times New Roman"/>
              </a:rPr>
              <a:t>kata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10">
                <a:latin typeface="Times New Roman"/>
                <a:cs typeface="Times New Roman"/>
              </a:rPr>
              <a:t>bita </a:t>
            </a:r>
            <a:r>
              <a:rPr dirty="0" sz="1400" spc="5">
                <a:latin typeface="Times New Roman"/>
                <a:cs typeface="Times New Roman"/>
              </a:rPr>
              <a:t>di dalam </a:t>
            </a:r>
            <a:r>
              <a:rPr dirty="0" sz="1400" spc="-5">
                <a:latin typeface="Times New Roman"/>
                <a:cs typeface="Times New Roman"/>
              </a:rPr>
              <a:t>segmen tersebut.  Mesin </a:t>
            </a:r>
            <a:r>
              <a:rPr dirty="0" sz="1400" spc="-10">
                <a:latin typeface="Times New Roman"/>
                <a:cs typeface="Times New Roman"/>
              </a:rPr>
              <a:t>memiliki </a:t>
            </a:r>
            <a:r>
              <a:rPr dirty="0" sz="1400" spc="-5">
                <a:latin typeface="Times New Roman"/>
                <a:cs typeface="Times New Roman"/>
              </a:rPr>
              <a:t>6 register </a:t>
            </a:r>
            <a:r>
              <a:rPr dirty="0" sz="1400">
                <a:latin typeface="Times New Roman"/>
                <a:cs typeface="Times New Roman"/>
              </a:rPr>
              <a:t>segmen </a:t>
            </a:r>
            <a:r>
              <a:rPr dirty="0" sz="1400" spc="-5">
                <a:latin typeface="Times New Roman"/>
                <a:cs typeface="Times New Roman"/>
              </a:rPr>
              <a:t>yang membiarkan 6 segmen dialamatkan pada suatu </a:t>
            </a:r>
            <a:r>
              <a:rPr dirty="0" sz="1400">
                <a:latin typeface="Times New Roman"/>
                <a:cs typeface="Times New Roman"/>
              </a:rPr>
              <a:t>waktu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oleh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ifa</dc:creator>
  <dcterms:created xsi:type="dcterms:W3CDTF">2020-03-10T13:25:05Z</dcterms:created>
  <dcterms:modified xsi:type="dcterms:W3CDTF">2020-03-10T13:25:05Z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2014-04-20T00:00:00Z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2020-03-10T00:00:00Z</vt:filetime>
  </property>
</Properties>
</file>