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18600" cy="6838950"/>
  <p:notesSz cx="9118600" cy="6838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0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94813" y="1759265"/>
            <a:ext cx="3735323" cy="2129154"/>
          </a:xfrm>
          <a:prstGeom prst="rect">
            <a:avLst/>
          </a:prstGeom>
        </p:spPr>
        <p:txBody>
          <a:bodyPr wrap="square" lIns="0" tIns="0" rIns="0" bIns="0">
            <a:spAutoFit/>
          </a:bodyPr>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68742" y="3829812"/>
            <a:ext cx="6387465" cy="17097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93775" y="833501"/>
            <a:ext cx="252730" cy="23647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6247" y="1572958"/>
            <a:ext cx="3969353" cy="4513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9349" y="1572958"/>
            <a:ext cx="3969353" cy="4513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1342" y="777367"/>
            <a:ext cx="7462265" cy="1643380"/>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6117" y="2644783"/>
            <a:ext cx="7452715" cy="2322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2483" y="6360223"/>
            <a:ext cx="2919984" cy="34194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6247" y="6360223"/>
            <a:ext cx="2098738" cy="34194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4/29/2020</a:t>
            </a:fld>
            <a:endParaRPr lang="en-US"/>
          </a:p>
        </p:txBody>
      </p:sp>
      <p:sp>
        <p:nvSpPr>
          <p:cNvPr id="6" name="Holder 6"/>
          <p:cNvSpPr>
            <a:spLocks noGrp="1"/>
          </p:cNvSpPr>
          <p:nvPr>
            <p:ph type="sldNum" sz="quarter" idx="7"/>
          </p:nvPr>
        </p:nvSpPr>
        <p:spPr>
          <a:xfrm>
            <a:off x="6569964" y="6360223"/>
            <a:ext cx="2098738" cy="34194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918210" marR="5080" indent="-906144">
              <a:lnSpc>
                <a:spcPct val="143800"/>
              </a:lnSpc>
              <a:spcBef>
                <a:spcPts val="95"/>
              </a:spcBef>
            </a:pPr>
            <a:r>
              <a:rPr dirty="0"/>
              <a:t>Sistem</a:t>
            </a:r>
            <a:r>
              <a:rPr spc="-125" dirty="0"/>
              <a:t> </a:t>
            </a:r>
            <a:r>
              <a:rPr dirty="0"/>
              <a:t>Operasi  </a:t>
            </a:r>
            <a:r>
              <a:rPr spc="-5" dirty="0"/>
              <a:t>LINUX</a:t>
            </a:r>
          </a:p>
        </p:txBody>
      </p:sp>
      <p:sp>
        <p:nvSpPr>
          <p:cNvPr id="3" name="object 3"/>
          <p:cNvSpPr txBox="1"/>
          <p:nvPr/>
        </p:nvSpPr>
        <p:spPr>
          <a:xfrm>
            <a:off x="3492500" y="4524883"/>
            <a:ext cx="2263520"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Times New Roman"/>
                <a:cs typeface="Times New Roman"/>
              </a:rPr>
              <a:t>Dhany Indra </a:t>
            </a:r>
            <a:r>
              <a:rPr lang="en-US" sz="1800" dirty="0" err="1" smtClean="0">
                <a:latin typeface="Times New Roman"/>
                <a:cs typeface="Times New Roman"/>
              </a:rPr>
              <a:t>Gunawan</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683946"/>
            <a:ext cx="7543165" cy="4963160"/>
          </a:xfrm>
          <a:prstGeom prst="rect">
            <a:avLst/>
          </a:prstGeom>
        </p:spPr>
        <p:txBody>
          <a:bodyPr vert="horz" wrap="square" lIns="0" tIns="12700" rIns="0" bIns="0" rtlCol="0">
            <a:spAutoFit/>
          </a:bodyPr>
          <a:lstStyle/>
          <a:p>
            <a:pPr marL="12700" marR="316865">
              <a:lnSpc>
                <a:spcPct val="144500"/>
              </a:lnSpc>
              <a:spcBef>
                <a:spcPts val="100"/>
              </a:spcBef>
            </a:pPr>
            <a:r>
              <a:rPr sz="1400" spc="-10" dirty="0">
                <a:latin typeface="Times New Roman"/>
                <a:cs typeface="Times New Roman"/>
              </a:rPr>
              <a:t>Proses </a:t>
            </a:r>
            <a:r>
              <a:rPr sz="1400" spc="-5" dirty="0">
                <a:latin typeface="Times New Roman"/>
                <a:cs typeface="Times New Roman"/>
              </a:rPr>
              <a:t>dengan status </a:t>
            </a:r>
            <a:r>
              <a:rPr sz="1400" b="1" spc="-5" dirty="0">
                <a:latin typeface="Times New Roman"/>
                <a:cs typeface="Times New Roman"/>
              </a:rPr>
              <a:t>task_interruptible </a:t>
            </a:r>
            <a:r>
              <a:rPr sz="1400" dirty="0">
                <a:latin typeface="Times New Roman"/>
                <a:cs typeface="Times New Roman"/>
              </a:rPr>
              <a:t>dibagi </a:t>
            </a:r>
            <a:r>
              <a:rPr sz="1400" spc="-5" dirty="0">
                <a:latin typeface="Times New Roman"/>
                <a:cs typeface="Times New Roman"/>
              </a:rPr>
              <a:t>ke </a:t>
            </a:r>
            <a:r>
              <a:rPr sz="1400" dirty="0">
                <a:latin typeface="Times New Roman"/>
                <a:cs typeface="Times New Roman"/>
              </a:rPr>
              <a:t>dalam </a:t>
            </a:r>
            <a:r>
              <a:rPr sz="1400" spc="-5" dirty="0">
                <a:latin typeface="Times New Roman"/>
                <a:cs typeface="Times New Roman"/>
              </a:rPr>
              <a:t>kelas-kelas yang terkait </a:t>
            </a:r>
            <a:r>
              <a:rPr sz="1400" dirty="0">
                <a:latin typeface="Times New Roman"/>
                <a:cs typeface="Times New Roman"/>
              </a:rPr>
              <a:t>dengan suatu </a:t>
            </a:r>
            <a:r>
              <a:rPr sz="1400" spc="-5" dirty="0">
                <a:latin typeface="Times New Roman"/>
                <a:cs typeface="Times New Roman"/>
              </a:rPr>
              <a:t>event  tertentu. </a:t>
            </a:r>
            <a:r>
              <a:rPr sz="1400" spc="-10" dirty="0">
                <a:latin typeface="Times New Roman"/>
                <a:cs typeface="Times New Roman"/>
              </a:rPr>
              <a:t>Event </a:t>
            </a:r>
            <a:r>
              <a:rPr sz="1400" spc="-5" dirty="0">
                <a:latin typeface="Times New Roman"/>
                <a:cs typeface="Times New Roman"/>
              </a:rPr>
              <a:t>yang dimaksud adalah</a:t>
            </a:r>
            <a:r>
              <a:rPr sz="1400" spc="85"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469900" indent="-229235">
              <a:lnSpc>
                <a:spcPct val="100000"/>
              </a:lnSpc>
              <a:spcBef>
                <a:spcPts val="815"/>
              </a:spcBef>
              <a:buFont typeface="Symbol"/>
              <a:buChar char=""/>
              <a:tabLst>
                <a:tab pos="469265" algn="l"/>
                <a:tab pos="469900" algn="l"/>
              </a:tabLst>
            </a:pPr>
            <a:r>
              <a:rPr sz="1400" spc="-5" dirty="0">
                <a:latin typeface="Times New Roman"/>
                <a:cs typeface="Times New Roman"/>
              </a:rPr>
              <a:t>Waktu</a:t>
            </a:r>
            <a:r>
              <a:rPr sz="1400" spc="-25" dirty="0">
                <a:latin typeface="Times New Roman"/>
                <a:cs typeface="Times New Roman"/>
              </a:rPr>
              <a:t> </a:t>
            </a:r>
            <a:r>
              <a:rPr sz="1400" spc="-5" dirty="0">
                <a:latin typeface="Times New Roman"/>
                <a:cs typeface="Times New Roman"/>
              </a:rPr>
              <a:t>kadaluarsa,</a:t>
            </a:r>
            <a:endParaRPr sz="1400">
              <a:latin typeface="Times New Roman"/>
              <a:cs typeface="Times New Roman"/>
            </a:endParaRPr>
          </a:p>
          <a:p>
            <a:pPr marL="469900" indent="-229235">
              <a:lnSpc>
                <a:spcPct val="100000"/>
              </a:lnSpc>
              <a:spcBef>
                <a:spcPts val="840"/>
              </a:spcBef>
              <a:buFont typeface="Symbol"/>
              <a:buChar char=""/>
              <a:tabLst>
                <a:tab pos="469265" algn="l"/>
                <a:tab pos="469900" algn="l"/>
              </a:tabLst>
            </a:pPr>
            <a:r>
              <a:rPr sz="1400" spc="-5" dirty="0">
                <a:latin typeface="Times New Roman"/>
                <a:cs typeface="Times New Roman"/>
              </a:rPr>
              <a:t>Ketersediaan </a:t>
            </a:r>
            <a:r>
              <a:rPr sz="1400" dirty="0">
                <a:latin typeface="Times New Roman"/>
                <a:cs typeface="Times New Roman"/>
              </a:rPr>
              <a:t>sumber</a:t>
            </a:r>
            <a:r>
              <a:rPr sz="1400" spc="-15" dirty="0">
                <a:latin typeface="Times New Roman"/>
                <a:cs typeface="Times New Roman"/>
              </a:rPr>
              <a:t> </a:t>
            </a:r>
            <a:r>
              <a:rPr sz="1400" spc="-10" dirty="0">
                <a:latin typeface="Times New Roman"/>
                <a:cs typeface="Times New Roman"/>
              </a:rPr>
              <a:t>daya.</a:t>
            </a:r>
            <a:endParaRPr sz="1400">
              <a:latin typeface="Times New Roman"/>
              <a:cs typeface="Times New Roman"/>
            </a:endParaRPr>
          </a:p>
          <a:p>
            <a:pPr>
              <a:lnSpc>
                <a:spcPct val="100000"/>
              </a:lnSpc>
              <a:spcBef>
                <a:spcPts val="45"/>
              </a:spcBef>
            </a:pPr>
            <a:endParaRPr sz="2050">
              <a:latin typeface="Times New Roman"/>
              <a:cs typeface="Times New Roman"/>
            </a:endParaRPr>
          </a:p>
          <a:p>
            <a:pPr marL="12700" marR="5080">
              <a:lnSpc>
                <a:spcPct val="144300"/>
              </a:lnSpc>
              <a:spcBef>
                <a:spcPts val="5"/>
              </a:spcBef>
            </a:pPr>
            <a:r>
              <a:rPr sz="1400" spc="-10" dirty="0">
                <a:latin typeface="Times New Roman"/>
                <a:cs typeface="Times New Roman"/>
              </a:rPr>
              <a:t>Untuk setiap </a:t>
            </a:r>
            <a:r>
              <a:rPr sz="1400" spc="-5" dirty="0">
                <a:latin typeface="Times New Roman"/>
                <a:cs typeface="Times New Roman"/>
              </a:rPr>
              <a:t>event </a:t>
            </a:r>
            <a:r>
              <a:rPr sz="1400" dirty="0">
                <a:latin typeface="Times New Roman"/>
                <a:cs typeface="Times New Roman"/>
              </a:rPr>
              <a:t>atau pun </a:t>
            </a:r>
            <a:r>
              <a:rPr sz="1400" spc="-5" dirty="0">
                <a:latin typeface="Times New Roman"/>
                <a:cs typeface="Times New Roman"/>
              </a:rPr>
              <a:t>kelas terdapat antrian tunggu yang terpisah. </a:t>
            </a:r>
            <a:r>
              <a:rPr sz="1400" spc="-10" dirty="0">
                <a:latin typeface="Times New Roman"/>
                <a:cs typeface="Times New Roman"/>
              </a:rPr>
              <a:t>Proses </a:t>
            </a:r>
            <a:r>
              <a:rPr sz="1400" spc="-5" dirty="0">
                <a:latin typeface="Times New Roman"/>
                <a:cs typeface="Times New Roman"/>
              </a:rPr>
              <a:t>akan </a:t>
            </a:r>
            <a:r>
              <a:rPr sz="1400" spc="10" dirty="0">
                <a:latin typeface="Times New Roman"/>
                <a:cs typeface="Times New Roman"/>
              </a:rPr>
              <a:t>diberi </a:t>
            </a:r>
            <a:r>
              <a:rPr sz="1400" dirty="0">
                <a:latin typeface="Times New Roman"/>
                <a:cs typeface="Times New Roman"/>
              </a:rPr>
              <a:t>sinyal bangun  </a:t>
            </a:r>
            <a:r>
              <a:rPr sz="1400" spc="-5" dirty="0">
                <a:latin typeface="Times New Roman"/>
                <a:cs typeface="Times New Roman"/>
              </a:rPr>
              <a:t>ketika </a:t>
            </a:r>
            <a:r>
              <a:rPr sz="1400" spc="-10" dirty="0">
                <a:latin typeface="Times New Roman"/>
                <a:cs typeface="Times New Roman"/>
              </a:rPr>
              <a:t>event </a:t>
            </a:r>
            <a:r>
              <a:rPr sz="1400" spc="-5" dirty="0">
                <a:latin typeface="Times New Roman"/>
                <a:cs typeface="Times New Roman"/>
              </a:rPr>
              <a:t>yang ditunggunya terjadi. Berikut contoh </a:t>
            </a:r>
            <a:r>
              <a:rPr sz="1400" dirty="0">
                <a:latin typeface="Times New Roman"/>
                <a:cs typeface="Times New Roman"/>
              </a:rPr>
              <a:t>dari </a:t>
            </a:r>
            <a:r>
              <a:rPr sz="1400" spc="-5" dirty="0">
                <a:latin typeface="Times New Roman"/>
                <a:cs typeface="Times New Roman"/>
              </a:rPr>
              <a:t>antrian tunggu</a:t>
            </a:r>
            <a:r>
              <a:rPr sz="1400" spc="85" dirty="0">
                <a:latin typeface="Times New Roman"/>
                <a:cs typeface="Times New Roman"/>
              </a:rPr>
              <a:t> </a:t>
            </a:r>
            <a:r>
              <a:rPr sz="1400" spc="-5" dirty="0">
                <a:latin typeface="Times New Roman"/>
                <a:cs typeface="Times New Roman"/>
              </a:rPr>
              <a:t>tersebut:</a:t>
            </a:r>
            <a:endParaRPr sz="1400">
              <a:latin typeface="Times New Roman"/>
              <a:cs typeface="Times New Roman"/>
            </a:endParaRPr>
          </a:p>
          <a:p>
            <a:pPr>
              <a:lnSpc>
                <a:spcPct val="100000"/>
              </a:lnSpc>
              <a:spcBef>
                <a:spcPts val="50"/>
              </a:spcBef>
            </a:pPr>
            <a:endParaRPr sz="2050">
              <a:latin typeface="Times New Roman"/>
              <a:cs typeface="Times New Roman"/>
            </a:endParaRPr>
          </a:p>
          <a:p>
            <a:pPr marL="12700" marR="4336415">
              <a:lnSpc>
                <a:spcPct val="143800"/>
              </a:lnSpc>
            </a:pPr>
            <a:r>
              <a:rPr sz="1400" i="1" spc="-5" dirty="0">
                <a:latin typeface="Times New Roman"/>
                <a:cs typeface="Times New Roman"/>
              </a:rPr>
              <a:t>void sleep_on(struct </a:t>
            </a:r>
            <a:r>
              <a:rPr sz="1400" i="1" spc="-10" dirty="0">
                <a:latin typeface="Times New Roman"/>
                <a:cs typeface="Times New Roman"/>
              </a:rPr>
              <a:t>wait_queue </a:t>
            </a:r>
            <a:r>
              <a:rPr sz="1400" i="1" dirty="0">
                <a:latin typeface="Times New Roman"/>
                <a:cs typeface="Times New Roman"/>
              </a:rPr>
              <a:t>**wqptr) </a:t>
            </a:r>
            <a:r>
              <a:rPr sz="1400" i="1" spc="-5" dirty="0">
                <a:latin typeface="Times New Roman"/>
                <a:cs typeface="Times New Roman"/>
              </a:rPr>
              <a:t>{  struct </a:t>
            </a:r>
            <a:r>
              <a:rPr sz="1400" i="1" spc="-10" dirty="0">
                <a:latin typeface="Times New Roman"/>
                <a:cs typeface="Times New Roman"/>
              </a:rPr>
              <a:t>wait_queue </a:t>
            </a:r>
            <a:r>
              <a:rPr sz="1400" i="1" spc="-5" dirty="0">
                <a:latin typeface="Times New Roman"/>
                <a:cs typeface="Times New Roman"/>
              </a:rPr>
              <a:t>wait;  current_state=TASK_UNINTERRUPTIBLE;  wait.task=current;</a:t>
            </a:r>
            <a:endParaRPr sz="1400">
              <a:latin typeface="Times New Roman"/>
              <a:cs typeface="Times New Roman"/>
            </a:endParaRPr>
          </a:p>
          <a:p>
            <a:pPr marL="12700" marR="4969510">
              <a:lnSpc>
                <a:spcPct val="143600"/>
              </a:lnSpc>
              <a:spcBef>
                <a:spcPts val="15"/>
              </a:spcBef>
            </a:pPr>
            <a:r>
              <a:rPr sz="1400" i="1" spc="-5" dirty="0">
                <a:latin typeface="Times New Roman"/>
                <a:cs typeface="Times New Roman"/>
              </a:rPr>
              <a:t>add_wait_queue(wqptr, </a:t>
            </a:r>
            <a:r>
              <a:rPr sz="1400" i="1" spc="-10" dirty="0">
                <a:latin typeface="Times New Roman"/>
                <a:cs typeface="Times New Roman"/>
              </a:rPr>
              <a:t>&amp;wait);  </a:t>
            </a:r>
            <a:r>
              <a:rPr sz="1400" i="1" spc="-5" dirty="0">
                <a:latin typeface="Times New Roman"/>
                <a:cs typeface="Times New Roman"/>
              </a:rPr>
              <a:t>schedule();  remove_wait_queue(wqptr,</a:t>
            </a:r>
            <a:r>
              <a:rPr sz="1400" i="1" spc="-10" dirty="0">
                <a:latin typeface="Times New Roman"/>
                <a:cs typeface="Times New Roman"/>
              </a:rPr>
              <a:t> &amp;wait);</a:t>
            </a:r>
            <a:endParaRPr sz="1400">
              <a:latin typeface="Times New Roman"/>
              <a:cs typeface="Times New Roman"/>
            </a:endParaRPr>
          </a:p>
          <a:p>
            <a:pPr marL="12700">
              <a:lnSpc>
                <a:spcPct val="100000"/>
              </a:lnSpc>
              <a:spcBef>
                <a:spcPts val="745"/>
              </a:spcBef>
            </a:pPr>
            <a:r>
              <a:rPr sz="1400" i="1" spc="-5" dirty="0">
                <a:latin typeface="Times New Roman"/>
                <a:cs typeface="Times New Roman"/>
              </a:rPr>
              <a:t>}</a:t>
            </a:r>
            <a:endParaRPr sz="1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683946"/>
            <a:ext cx="7537450" cy="5024120"/>
          </a:xfrm>
          <a:prstGeom prst="rect">
            <a:avLst/>
          </a:prstGeom>
        </p:spPr>
        <p:txBody>
          <a:bodyPr vert="horz" wrap="square" lIns="0" tIns="14605" rIns="0" bIns="0" rtlCol="0">
            <a:spAutoFit/>
          </a:bodyPr>
          <a:lstStyle/>
          <a:p>
            <a:pPr marL="12700" marR="32384">
              <a:lnSpc>
                <a:spcPct val="143700"/>
              </a:lnSpc>
              <a:spcBef>
                <a:spcPts val="115"/>
              </a:spcBef>
            </a:pPr>
            <a:r>
              <a:rPr sz="1400" spc="-5" dirty="0">
                <a:latin typeface="Times New Roman"/>
                <a:cs typeface="Times New Roman"/>
              </a:rPr>
              <a:t>Fungsi sleep_on() akan memasukkan suatu proses ke dalam </a:t>
            </a:r>
            <a:r>
              <a:rPr sz="1400" dirty="0">
                <a:latin typeface="Times New Roman"/>
                <a:cs typeface="Times New Roman"/>
              </a:rPr>
              <a:t>antrian </a:t>
            </a:r>
            <a:r>
              <a:rPr sz="1400" spc="-5" dirty="0">
                <a:latin typeface="Times New Roman"/>
                <a:cs typeface="Times New Roman"/>
              </a:rPr>
              <a:t>tunggu yang diinginkan </a:t>
            </a:r>
            <a:r>
              <a:rPr sz="1400" dirty="0">
                <a:latin typeface="Times New Roman"/>
                <a:cs typeface="Times New Roman"/>
              </a:rPr>
              <a:t>dan </a:t>
            </a:r>
            <a:r>
              <a:rPr sz="1400" spc="-5" dirty="0">
                <a:latin typeface="Times New Roman"/>
                <a:cs typeface="Times New Roman"/>
              </a:rPr>
              <a:t>memulai  penjadwal. </a:t>
            </a:r>
            <a:r>
              <a:rPr sz="1400" spc="-15" dirty="0">
                <a:latin typeface="Times New Roman"/>
                <a:cs typeface="Times New Roman"/>
              </a:rPr>
              <a:t>Ketika </a:t>
            </a:r>
            <a:r>
              <a:rPr sz="1400" spc="-5" dirty="0">
                <a:latin typeface="Times New Roman"/>
                <a:cs typeface="Times New Roman"/>
              </a:rPr>
              <a:t>proses </a:t>
            </a:r>
            <a:r>
              <a:rPr sz="1400" spc="-10" dirty="0">
                <a:latin typeface="Times New Roman"/>
                <a:cs typeface="Times New Roman"/>
              </a:rPr>
              <a:t>itu mendapat </a:t>
            </a:r>
            <a:r>
              <a:rPr sz="1400" dirty="0">
                <a:latin typeface="Times New Roman"/>
                <a:cs typeface="Times New Roman"/>
              </a:rPr>
              <a:t>sinyal </a:t>
            </a:r>
            <a:r>
              <a:rPr sz="1400" spc="-10" dirty="0">
                <a:latin typeface="Times New Roman"/>
                <a:cs typeface="Times New Roman"/>
              </a:rPr>
              <a:t>untuk bangun, </a:t>
            </a:r>
            <a:r>
              <a:rPr sz="1400" spc="-15" dirty="0">
                <a:latin typeface="Times New Roman"/>
                <a:cs typeface="Times New Roman"/>
              </a:rPr>
              <a:t>maka </a:t>
            </a:r>
            <a:r>
              <a:rPr sz="1400" spc="-5" dirty="0">
                <a:latin typeface="Times New Roman"/>
                <a:cs typeface="Times New Roman"/>
              </a:rPr>
              <a:t>proses </a:t>
            </a:r>
            <a:r>
              <a:rPr sz="1400" spc="-10" dirty="0">
                <a:latin typeface="Times New Roman"/>
                <a:cs typeface="Times New Roman"/>
              </a:rPr>
              <a:t>tersebut </a:t>
            </a:r>
            <a:r>
              <a:rPr sz="1400" dirty="0">
                <a:latin typeface="Times New Roman"/>
                <a:cs typeface="Times New Roman"/>
              </a:rPr>
              <a:t>akan </a:t>
            </a:r>
            <a:r>
              <a:rPr sz="1400" spc="-10" dirty="0">
                <a:latin typeface="Times New Roman"/>
                <a:cs typeface="Times New Roman"/>
              </a:rPr>
              <a:t>dihapus </a:t>
            </a:r>
            <a:r>
              <a:rPr sz="1400" dirty="0">
                <a:latin typeface="Times New Roman"/>
                <a:cs typeface="Times New Roman"/>
              </a:rPr>
              <a:t>dari  </a:t>
            </a:r>
            <a:r>
              <a:rPr sz="1400" spc="-5" dirty="0">
                <a:latin typeface="Times New Roman"/>
                <a:cs typeface="Times New Roman"/>
              </a:rPr>
              <a:t>antrian</a:t>
            </a:r>
            <a:r>
              <a:rPr sz="1400" spc="-20" dirty="0">
                <a:latin typeface="Times New Roman"/>
                <a:cs typeface="Times New Roman"/>
              </a:rPr>
              <a:t> </a:t>
            </a:r>
            <a:r>
              <a:rPr sz="1400" spc="-5" dirty="0">
                <a:latin typeface="Times New Roman"/>
                <a:cs typeface="Times New Roman"/>
              </a:rPr>
              <a:t>tunggu.</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35"/>
              </a:spcBef>
            </a:pPr>
            <a:endParaRPr sz="1250">
              <a:latin typeface="Times New Roman"/>
              <a:cs typeface="Times New Roman"/>
            </a:endParaRPr>
          </a:p>
          <a:p>
            <a:pPr marL="469900" indent="-229235">
              <a:lnSpc>
                <a:spcPct val="100000"/>
              </a:lnSpc>
              <a:spcBef>
                <a:spcPts val="5"/>
              </a:spcBef>
              <a:buFont typeface="Wingdings"/>
              <a:buChar char=""/>
              <a:tabLst>
                <a:tab pos="469900" algn="l"/>
              </a:tabLst>
            </a:pPr>
            <a:r>
              <a:rPr sz="1800" b="1" u="heavy" spc="-5" dirty="0">
                <a:uFill>
                  <a:solidFill>
                    <a:srgbClr val="000000"/>
                  </a:solidFill>
                </a:uFill>
                <a:latin typeface="Times New Roman"/>
                <a:cs typeface="Times New Roman"/>
              </a:rPr>
              <a:t>Pembuatan Proses </a:t>
            </a:r>
            <a:r>
              <a:rPr sz="1800" b="1" u="heavy" dirty="0">
                <a:uFill>
                  <a:solidFill>
                    <a:srgbClr val="000000"/>
                  </a:solidFill>
                </a:uFill>
                <a:latin typeface="Times New Roman"/>
                <a:cs typeface="Times New Roman"/>
              </a:rPr>
              <a:t>Dan</a:t>
            </a:r>
            <a:r>
              <a:rPr sz="1800" b="1" u="heavy" spc="-5" dirty="0">
                <a:uFill>
                  <a:solidFill>
                    <a:srgbClr val="000000"/>
                  </a:solidFill>
                </a:uFill>
                <a:latin typeface="Times New Roman"/>
                <a:cs typeface="Times New Roman"/>
              </a:rPr>
              <a:t> </a:t>
            </a:r>
            <a:r>
              <a:rPr sz="1800" b="1" i="1" u="heavy" spc="-5" dirty="0">
                <a:uFill>
                  <a:solidFill>
                    <a:srgbClr val="000000"/>
                  </a:solidFill>
                </a:uFill>
                <a:latin typeface="Times New Roman"/>
                <a:cs typeface="Times New Roman"/>
              </a:rPr>
              <a:t>Thread</a:t>
            </a:r>
            <a:endParaRPr sz="1800">
              <a:latin typeface="Times New Roman"/>
              <a:cs typeface="Times New Roman"/>
            </a:endParaRPr>
          </a:p>
          <a:p>
            <a:pPr marL="463550" marR="8255" algn="just">
              <a:lnSpc>
                <a:spcPct val="143600"/>
              </a:lnSpc>
              <a:spcBef>
                <a:spcPts val="170"/>
              </a:spcBef>
            </a:pPr>
            <a:r>
              <a:rPr sz="1400" spc="-10" dirty="0">
                <a:latin typeface="Times New Roman"/>
                <a:cs typeface="Times New Roman"/>
              </a:rPr>
              <a:t>Linux </a:t>
            </a:r>
            <a:r>
              <a:rPr sz="1400" spc="-5" dirty="0">
                <a:latin typeface="Times New Roman"/>
                <a:cs typeface="Times New Roman"/>
              </a:rPr>
              <a:t>menggunakan representasi yang </a:t>
            </a:r>
            <a:r>
              <a:rPr sz="1400" spc="-15" dirty="0">
                <a:latin typeface="Times New Roman"/>
                <a:cs typeface="Times New Roman"/>
              </a:rPr>
              <a:t>sama untuk </a:t>
            </a:r>
            <a:r>
              <a:rPr sz="1400" spc="-5" dirty="0">
                <a:latin typeface="Times New Roman"/>
                <a:cs typeface="Times New Roman"/>
              </a:rPr>
              <a:t>proses dan </a:t>
            </a:r>
            <a:r>
              <a:rPr sz="1400" spc="-10" dirty="0">
                <a:latin typeface="Times New Roman"/>
                <a:cs typeface="Times New Roman"/>
              </a:rPr>
              <a:t>thread. Secara </a:t>
            </a:r>
            <a:r>
              <a:rPr sz="1400" spc="-5" dirty="0">
                <a:latin typeface="Times New Roman"/>
                <a:cs typeface="Times New Roman"/>
              </a:rPr>
              <a:t>sederhana thread  dapat dikatakan </a:t>
            </a:r>
            <a:r>
              <a:rPr sz="1400" dirty="0">
                <a:latin typeface="Times New Roman"/>
                <a:cs typeface="Times New Roman"/>
              </a:rPr>
              <a:t>sebuah </a:t>
            </a:r>
            <a:r>
              <a:rPr sz="1400" spc="-5" dirty="0">
                <a:latin typeface="Times New Roman"/>
                <a:cs typeface="Times New Roman"/>
              </a:rPr>
              <a:t>proses </a:t>
            </a:r>
            <a:r>
              <a:rPr sz="1400" dirty="0">
                <a:latin typeface="Times New Roman"/>
                <a:cs typeface="Times New Roman"/>
              </a:rPr>
              <a:t>baru </a:t>
            </a:r>
            <a:r>
              <a:rPr sz="1400" spc="-5" dirty="0">
                <a:latin typeface="Times New Roman"/>
                <a:cs typeface="Times New Roman"/>
              </a:rPr>
              <a:t>yang </a:t>
            </a:r>
            <a:r>
              <a:rPr sz="1400" dirty="0">
                <a:latin typeface="Times New Roman"/>
                <a:cs typeface="Times New Roman"/>
              </a:rPr>
              <a:t>berbagi </a:t>
            </a:r>
            <a:r>
              <a:rPr sz="1400" spc="-5" dirty="0">
                <a:latin typeface="Times New Roman"/>
                <a:cs typeface="Times New Roman"/>
              </a:rPr>
              <a:t>alamat yang sama </a:t>
            </a:r>
            <a:r>
              <a:rPr sz="1400" dirty="0">
                <a:latin typeface="Times New Roman"/>
                <a:cs typeface="Times New Roman"/>
              </a:rPr>
              <a:t>dengan </a:t>
            </a:r>
            <a:r>
              <a:rPr sz="1400" spc="-10" dirty="0">
                <a:latin typeface="Times New Roman"/>
                <a:cs typeface="Times New Roman"/>
              </a:rPr>
              <a:t>induknya.  Perbedaannnya </a:t>
            </a:r>
            <a:r>
              <a:rPr sz="1400" spc="-5" dirty="0">
                <a:latin typeface="Times New Roman"/>
                <a:cs typeface="Times New Roman"/>
              </a:rPr>
              <a:t>terletak pada saat pembuatannya. </a:t>
            </a:r>
            <a:r>
              <a:rPr sz="1400" spc="-10" dirty="0">
                <a:latin typeface="Times New Roman"/>
                <a:cs typeface="Times New Roman"/>
              </a:rPr>
              <a:t>Thread </a:t>
            </a:r>
            <a:r>
              <a:rPr sz="1400" spc="5" dirty="0">
                <a:latin typeface="Times New Roman"/>
                <a:cs typeface="Times New Roman"/>
              </a:rPr>
              <a:t>baru </a:t>
            </a:r>
            <a:r>
              <a:rPr sz="1400" spc="-5" dirty="0">
                <a:latin typeface="Times New Roman"/>
                <a:cs typeface="Times New Roman"/>
              </a:rPr>
              <a:t>dibuat </a:t>
            </a:r>
            <a:r>
              <a:rPr sz="1400" dirty="0">
                <a:latin typeface="Times New Roman"/>
                <a:cs typeface="Times New Roman"/>
              </a:rPr>
              <a:t>dengan system call </a:t>
            </a:r>
            <a:r>
              <a:rPr sz="1400" spc="-10" dirty="0">
                <a:latin typeface="Times New Roman"/>
                <a:cs typeface="Times New Roman"/>
              </a:rPr>
              <a:t>clone  </a:t>
            </a:r>
            <a:r>
              <a:rPr sz="1400" spc="-5" dirty="0">
                <a:latin typeface="Times New Roman"/>
                <a:cs typeface="Times New Roman"/>
              </a:rPr>
              <a:t>yang </a:t>
            </a:r>
            <a:r>
              <a:rPr sz="1400" spc="-10" dirty="0">
                <a:latin typeface="Times New Roman"/>
                <a:cs typeface="Times New Roman"/>
              </a:rPr>
              <a:t>membuat </a:t>
            </a:r>
            <a:r>
              <a:rPr sz="1400" spc="-5" dirty="0">
                <a:latin typeface="Times New Roman"/>
                <a:cs typeface="Times New Roman"/>
              </a:rPr>
              <a:t>proses </a:t>
            </a:r>
            <a:r>
              <a:rPr sz="1400" dirty="0">
                <a:latin typeface="Times New Roman"/>
                <a:cs typeface="Times New Roman"/>
              </a:rPr>
              <a:t>baru dengan </a:t>
            </a:r>
            <a:r>
              <a:rPr sz="1400" spc="-5" dirty="0">
                <a:latin typeface="Times New Roman"/>
                <a:cs typeface="Times New Roman"/>
              </a:rPr>
              <a:t>identitas </a:t>
            </a:r>
            <a:r>
              <a:rPr sz="1400" spc="-10" dirty="0">
                <a:latin typeface="Times New Roman"/>
                <a:cs typeface="Times New Roman"/>
              </a:rPr>
              <a:t>sendiri, </a:t>
            </a:r>
            <a:r>
              <a:rPr sz="1400" spc="-15" dirty="0">
                <a:latin typeface="Times New Roman"/>
                <a:cs typeface="Times New Roman"/>
              </a:rPr>
              <a:t>namun </a:t>
            </a:r>
            <a:r>
              <a:rPr sz="1400" dirty="0">
                <a:latin typeface="Times New Roman"/>
                <a:cs typeface="Times New Roman"/>
              </a:rPr>
              <a:t>diizinkan </a:t>
            </a:r>
            <a:r>
              <a:rPr sz="1400" spc="-10" dirty="0">
                <a:latin typeface="Times New Roman"/>
                <a:cs typeface="Times New Roman"/>
              </a:rPr>
              <a:t>untuk </a:t>
            </a:r>
            <a:r>
              <a:rPr sz="1400" spc="-5" dirty="0">
                <a:latin typeface="Times New Roman"/>
                <a:cs typeface="Times New Roman"/>
              </a:rPr>
              <a:t>berbagi </a:t>
            </a:r>
            <a:r>
              <a:rPr sz="1400" spc="-10" dirty="0">
                <a:latin typeface="Times New Roman"/>
                <a:cs typeface="Times New Roman"/>
              </a:rPr>
              <a:t>struktur </a:t>
            </a:r>
            <a:r>
              <a:rPr sz="1400" spc="-5" dirty="0">
                <a:latin typeface="Times New Roman"/>
                <a:cs typeface="Times New Roman"/>
              </a:rPr>
              <a:t>data  dengan</a:t>
            </a:r>
            <a:r>
              <a:rPr sz="1400" dirty="0">
                <a:latin typeface="Times New Roman"/>
                <a:cs typeface="Times New Roman"/>
              </a:rPr>
              <a:t> </a:t>
            </a:r>
            <a:r>
              <a:rPr sz="1400" spc="-5" dirty="0">
                <a:latin typeface="Times New Roman"/>
                <a:cs typeface="Times New Roman"/>
              </a:rPr>
              <a:t>induknya.</a:t>
            </a:r>
            <a:endParaRPr sz="1400">
              <a:latin typeface="Times New Roman"/>
              <a:cs typeface="Times New Roman"/>
            </a:endParaRPr>
          </a:p>
          <a:p>
            <a:pPr>
              <a:lnSpc>
                <a:spcPct val="100000"/>
              </a:lnSpc>
              <a:spcBef>
                <a:spcPts val="20"/>
              </a:spcBef>
            </a:pPr>
            <a:endParaRPr sz="2100">
              <a:latin typeface="Times New Roman"/>
              <a:cs typeface="Times New Roman"/>
            </a:endParaRPr>
          </a:p>
          <a:p>
            <a:pPr marL="463550" marR="5080" algn="just">
              <a:lnSpc>
                <a:spcPct val="143600"/>
              </a:lnSpc>
              <a:spcBef>
                <a:spcPts val="5"/>
              </a:spcBef>
            </a:pPr>
            <a:r>
              <a:rPr sz="1400" spc="-10" dirty="0">
                <a:latin typeface="Times New Roman"/>
                <a:cs typeface="Times New Roman"/>
              </a:rPr>
              <a:t>Secara tradisional, </a:t>
            </a:r>
            <a:r>
              <a:rPr sz="1400" spc="-5" dirty="0">
                <a:latin typeface="Times New Roman"/>
                <a:cs typeface="Times New Roman"/>
              </a:rPr>
              <a:t>sumber daya yang dimiliki </a:t>
            </a:r>
            <a:r>
              <a:rPr sz="1400" dirty="0">
                <a:latin typeface="Times New Roman"/>
                <a:cs typeface="Times New Roman"/>
              </a:rPr>
              <a:t>oleh </a:t>
            </a:r>
            <a:r>
              <a:rPr sz="1400" spc="-5" dirty="0">
                <a:latin typeface="Times New Roman"/>
                <a:cs typeface="Times New Roman"/>
              </a:rPr>
              <a:t>proses </a:t>
            </a:r>
            <a:r>
              <a:rPr sz="1400" spc="-15" dirty="0">
                <a:latin typeface="Times New Roman"/>
                <a:cs typeface="Times New Roman"/>
              </a:rPr>
              <a:t>induk </a:t>
            </a:r>
            <a:r>
              <a:rPr sz="1400" dirty="0">
                <a:latin typeface="Times New Roman"/>
                <a:cs typeface="Times New Roman"/>
              </a:rPr>
              <a:t>akan </a:t>
            </a:r>
            <a:r>
              <a:rPr sz="1400" spc="-5" dirty="0">
                <a:latin typeface="Times New Roman"/>
                <a:cs typeface="Times New Roman"/>
              </a:rPr>
              <a:t>diduplikasi ketika </a:t>
            </a:r>
            <a:r>
              <a:rPr sz="1400" spc="-10" dirty="0">
                <a:latin typeface="Times New Roman"/>
                <a:cs typeface="Times New Roman"/>
              </a:rPr>
              <a:t>membuat  </a:t>
            </a:r>
            <a:r>
              <a:rPr sz="1400" spc="-5" dirty="0">
                <a:latin typeface="Times New Roman"/>
                <a:cs typeface="Times New Roman"/>
              </a:rPr>
              <a:t>proses </a:t>
            </a:r>
            <a:r>
              <a:rPr sz="1400" spc="-10" dirty="0">
                <a:latin typeface="Times New Roman"/>
                <a:cs typeface="Times New Roman"/>
              </a:rPr>
              <a:t>anak. </a:t>
            </a:r>
            <a:r>
              <a:rPr sz="1400" spc="-5" dirty="0">
                <a:latin typeface="Times New Roman"/>
                <a:cs typeface="Times New Roman"/>
              </a:rPr>
              <a:t>Penyalinan ruang alamat ini berjalan </a:t>
            </a:r>
            <a:r>
              <a:rPr sz="1400" spc="-10" dirty="0">
                <a:latin typeface="Times New Roman"/>
                <a:cs typeface="Times New Roman"/>
              </a:rPr>
              <a:t>lambat, </a:t>
            </a:r>
            <a:r>
              <a:rPr sz="1400" spc="-5" dirty="0">
                <a:latin typeface="Times New Roman"/>
                <a:cs typeface="Times New Roman"/>
              </a:rPr>
              <a:t>sehingga </a:t>
            </a:r>
            <a:r>
              <a:rPr sz="1400" spc="-10" dirty="0">
                <a:latin typeface="Times New Roman"/>
                <a:cs typeface="Times New Roman"/>
              </a:rPr>
              <a:t>untuk </a:t>
            </a:r>
            <a:r>
              <a:rPr sz="1400" spc="-5" dirty="0">
                <a:latin typeface="Times New Roman"/>
                <a:cs typeface="Times New Roman"/>
              </a:rPr>
              <a:t>mengatasinya, salinan  </a:t>
            </a:r>
            <a:r>
              <a:rPr sz="1400" spc="-10" dirty="0">
                <a:latin typeface="Times New Roman"/>
                <a:cs typeface="Times New Roman"/>
              </a:rPr>
              <a:t>hanya dibuat ketika </a:t>
            </a:r>
            <a:r>
              <a:rPr sz="1400" dirty="0">
                <a:latin typeface="Times New Roman"/>
                <a:cs typeface="Times New Roman"/>
              </a:rPr>
              <a:t>salah satu </a:t>
            </a:r>
            <a:r>
              <a:rPr sz="1400" spc="5" dirty="0">
                <a:latin typeface="Times New Roman"/>
                <a:cs typeface="Times New Roman"/>
              </a:rPr>
              <a:t>dari </a:t>
            </a:r>
            <a:r>
              <a:rPr sz="1400" spc="-5" dirty="0">
                <a:latin typeface="Times New Roman"/>
                <a:cs typeface="Times New Roman"/>
              </a:rPr>
              <a:t>mereka </a:t>
            </a:r>
            <a:r>
              <a:rPr sz="1400" spc="-10" dirty="0">
                <a:latin typeface="Times New Roman"/>
                <a:cs typeface="Times New Roman"/>
              </a:rPr>
              <a:t>hendak </a:t>
            </a:r>
            <a:r>
              <a:rPr sz="1400" spc="-5" dirty="0">
                <a:latin typeface="Times New Roman"/>
                <a:cs typeface="Times New Roman"/>
              </a:rPr>
              <a:t>menulis </a:t>
            </a:r>
            <a:r>
              <a:rPr sz="1400" spc="5" dirty="0">
                <a:latin typeface="Times New Roman"/>
                <a:cs typeface="Times New Roman"/>
              </a:rPr>
              <a:t>di </a:t>
            </a:r>
            <a:r>
              <a:rPr sz="1400" spc="-10" dirty="0">
                <a:latin typeface="Times New Roman"/>
                <a:cs typeface="Times New Roman"/>
              </a:rPr>
              <a:t>alamat </a:t>
            </a:r>
            <a:r>
              <a:rPr sz="1400" spc="-5" dirty="0">
                <a:latin typeface="Times New Roman"/>
                <a:cs typeface="Times New Roman"/>
              </a:rPr>
              <a:t>tersebut. </a:t>
            </a:r>
            <a:r>
              <a:rPr sz="1400" dirty="0">
                <a:latin typeface="Times New Roman"/>
                <a:cs typeface="Times New Roman"/>
              </a:rPr>
              <a:t>Selain </a:t>
            </a:r>
            <a:r>
              <a:rPr sz="1400" spc="-10" dirty="0">
                <a:latin typeface="Times New Roman"/>
                <a:cs typeface="Times New Roman"/>
              </a:rPr>
              <a:t>itu, ketika  mereka </a:t>
            </a:r>
            <a:r>
              <a:rPr sz="1400" spc="-5" dirty="0">
                <a:latin typeface="Times New Roman"/>
                <a:cs typeface="Times New Roman"/>
              </a:rPr>
              <a:t>akan berbagi alamat tersebut ketika </a:t>
            </a:r>
            <a:r>
              <a:rPr sz="1400" spc="-15" dirty="0">
                <a:latin typeface="Times New Roman"/>
                <a:cs typeface="Times New Roman"/>
              </a:rPr>
              <a:t>mereka </a:t>
            </a:r>
            <a:r>
              <a:rPr sz="1400" spc="-10" dirty="0">
                <a:latin typeface="Times New Roman"/>
                <a:cs typeface="Times New Roman"/>
              </a:rPr>
              <a:t>hanya membaca. </a:t>
            </a:r>
            <a:r>
              <a:rPr sz="1400" spc="-5" dirty="0">
                <a:latin typeface="Times New Roman"/>
                <a:cs typeface="Times New Roman"/>
              </a:rPr>
              <a:t>Inilah proses </a:t>
            </a:r>
            <a:r>
              <a:rPr sz="1400" spc="-10" dirty="0">
                <a:latin typeface="Times New Roman"/>
                <a:cs typeface="Times New Roman"/>
              </a:rPr>
              <a:t>ringan </a:t>
            </a:r>
            <a:r>
              <a:rPr sz="1400" spc="-5" dirty="0">
                <a:latin typeface="Times New Roman"/>
                <a:cs typeface="Times New Roman"/>
              </a:rPr>
              <a:t>yang  </a:t>
            </a:r>
            <a:r>
              <a:rPr sz="1400" dirty="0">
                <a:latin typeface="Times New Roman"/>
                <a:cs typeface="Times New Roman"/>
              </a:rPr>
              <a:t>dikenal </a:t>
            </a:r>
            <a:r>
              <a:rPr sz="1400" spc="-10" dirty="0">
                <a:latin typeface="Times New Roman"/>
                <a:cs typeface="Times New Roman"/>
              </a:rPr>
              <a:t>juga </a:t>
            </a:r>
            <a:r>
              <a:rPr sz="1400" dirty="0">
                <a:latin typeface="Times New Roman"/>
                <a:cs typeface="Times New Roman"/>
              </a:rPr>
              <a:t>dengan</a:t>
            </a:r>
            <a:r>
              <a:rPr sz="1400" spc="-5" dirty="0">
                <a:latin typeface="Times New Roman"/>
                <a:cs typeface="Times New Roman"/>
              </a:rPr>
              <a:t> </a:t>
            </a:r>
            <a:r>
              <a:rPr sz="1400" b="1" i="1" spc="-5" dirty="0">
                <a:latin typeface="Times New Roman"/>
                <a:cs typeface="Times New Roman"/>
              </a:rPr>
              <a:t>thread</a:t>
            </a:r>
            <a:r>
              <a:rPr sz="1400" spc="-5" dirty="0">
                <a:latin typeface="Times New Roman"/>
                <a:cs typeface="Times New Roman"/>
              </a:rPr>
              <a:t>.</a:t>
            </a:r>
            <a:endParaRPr sz="1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683946"/>
            <a:ext cx="7536180" cy="4935855"/>
          </a:xfrm>
          <a:prstGeom prst="rect">
            <a:avLst/>
          </a:prstGeom>
        </p:spPr>
        <p:txBody>
          <a:bodyPr vert="horz" wrap="square" lIns="0" tIns="107314" rIns="0" bIns="0" rtlCol="0">
            <a:spAutoFit/>
          </a:bodyPr>
          <a:lstStyle/>
          <a:p>
            <a:pPr marL="463550">
              <a:lnSpc>
                <a:spcPct val="100000"/>
              </a:lnSpc>
              <a:spcBef>
                <a:spcPts val="844"/>
              </a:spcBef>
              <a:tabLst>
                <a:tab pos="2375535" algn="l"/>
                <a:tab pos="3194685" algn="l"/>
              </a:tabLst>
            </a:pPr>
            <a:r>
              <a:rPr sz="1400" spc="-10" dirty="0">
                <a:latin typeface="Times New Roman"/>
                <a:cs typeface="Times New Roman"/>
              </a:rPr>
              <a:t>Thread </a:t>
            </a:r>
            <a:r>
              <a:rPr sz="1400" spc="60" dirty="0">
                <a:latin typeface="Times New Roman"/>
                <a:cs typeface="Times New Roman"/>
              </a:rPr>
              <a:t> </a:t>
            </a:r>
            <a:r>
              <a:rPr sz="1400" spc="-10" dirty="0">
                <a:latin typeface="Times New Roman"/>
                <a:cs typeface="Times New Roman"/>
              </a:rPr>
              <a:t>dibuat </a:t>
            </a:r>
            <a:r>
              <a:rPr sz="1400" spc="60" dirty="0">
                <a:latin typeface="Times New Roman"/>
                <a:cs typeface="Times New Roman"/>
              </a:rPr>
              <a:t> </a:t>
            </a:r>
            <a:r>
              <a:rPr sz="1400" dirty="0">
                <a:latin typeface="Times New Roman"/>
                <a:cs typeface="Times New Roman"/>
              </a:rPr>
              <a:t>dengan</a:t>
            </a:r>
            <a:r>
              <a:rPr sz="1400" u="sng" dirty="0">
                <a:uFill>
                  <a:solidFill>
                    <a:srgbClr val="000000"/>
                  </a:solidFill>
                </a:uFill>
                <a:latin typeface="Times New Roman"/>
                <a:cs typeface="Times New Roman"/>
              </a:rPr>
              <a:t> 	</a:t>
            </a:r>
            <a:r>
              <a:rPr sz="1400" spc="-5" dirty="0">
                <a:latin typeface="Times New Roman"/>
                <a:cs typeface="Times New Roman"/>
              </a:rPr>
              <a:t>clone().</a:t>
            </a:r>
            <a:r>
              <a:rPr sz="1400" u="sng" spc="-5" dirty="0">
                <a:uFill>
                  <a:solidFill>
                    <a:srgbClr val="000000"/>
                  </a:solidFill>
                </a:uFill>
                <a:latin typeface="Times New Roman"/>
                <a:cs typeface="Times New Roman"/>
              </a:rPr>
              <a:t> 	</a:t>
            </a:r>
            <a:r>
              <a:rPr sz="1400" spc="-5" dirty="0">
                <a:latin typeface="Times New Roman"/>
                <a:cs typeface="Times New Roman"/>
              </a:rPr>
              <a:t>clone() </a:t>
            </a:r>
            <a:r>
              <a:rPr sz="1400" spc="-10" dirty="0">
                <a:latin typeface="Times New Roman"/>
                <a:cs typeface="Times New Roman"/>
              </a:rPr>
              <a:t>merupakan </a:t>
            </a:r>
            <a:r>
              <a:rPr sz="1400" dirty="0">
                <a:latin typeface="Times New Roman"/>
                <a:cs typeface="Times New Roman"/>
              </a:rPr>
              <a:t>rutin dari </a:t>
            </a:r>
            <a:r>
              <a:rPr sz="1400" spc="-5" dirty="0">
                <a:latin typeface="Times New Roman"/>
                <a:cs typeface="Times New Roman"/>
              </a:rPr>
              <a:t>library </a:t>
            </a:r>
            <a:r>
              <a:rPr sz="1400" dirty="0">
                <a:latin typeface="Times New Roman"/>
                <a:cs typeface="Times New Roman"/>
              </a:rPr>
              <a:t>system </a:t>
            </a:r>
            <a:r>
              <a:rPr sz="1400" spc="-5" dirty="0">
                <a:latin typeface="Times New Roman"/>
                <a:cs typeface="Times New Roman"/>
              </a:rPr>
              <a:t>call</a:t>
            </a:r>
            <a:r>
              <a:rPr sz="1400" spc="215" dirty="0">
                <a:latin typeface="Times New Roman"/>
                <a:cs typeface="Times New Roman"/>
              </a:rPr>
              <a:t> </a:t>
            </a:r>
            <a:r>
              <a:rPr sz="1400" spc="-5" dirty="0">
                <a:latin typeface="Times New Roman"/>
                <a:cs typeface="Times New Roman"/>
              </a:rPr>
              <a:t>clone().</a:t>
            </a:r>
            <a:endParaRPr sz="1400">
              <a:latin typeface="Times New Roman"/>
              <a:cs typeface="Times New Roman"/>
            </a:endParaRPr>
          </a:p>
          <a:p>
            <a:pPr marL="463550">
              <a:lnSpc>
                <a:spcPct val="100000"/>
              </a:lnSpc>
              <a:spcBef>
                <a:spcPts val="750"/>
              </a:spcBef>
              <a:tabLst>
                <a:tab pos="640080" algn="l"/>
              </a:tabLst>
            </a:pPr>
            <a:r>
              <a:rPr sz="1400" u="sng" spc="-5" dirty="0">
                <a:uFill>
                  <a:solidFill>
                    <a:srgbClr val="000000"/>
                  </a:solidFill>
                </a:uFill>
                <a:latin typeface="Times New Roman"/>
                <a:cs typeface="Times New Roman"/>
              </a:rPr>
              <a:t> 	</a:t>
            </a:r>
            <a:r>
              <a:rPr sz="1400" spc="-5" dirty="0">
                <a:latin typeface="Times New Roman"/>
                <a:cs typeface="Times New Roman"/>
              </a:rPr>
              <a:t>clone </a:t>
            </a:r>
            <a:r>
              <a:rPr sz="1400" spc="-10" dirty="0">
                <a:latin typeface="Times New Roman"/>
                <a:cs typeface="Times New Roman"/>
              </a:rPr>
              <a:t>memiliki </a:t>
            </a:r>
            <a:r>
              <a:rPr sz="1400" spc="-5" dirty="0">
                <a:latin typeface="Times New Roman"/>
                <a:cs typeface="Times New Roman"/>
              </a:rPr>
              <a:t>4 buah </a:t>
            </a:r>
            <a:r>
              <a:rPr sz="1400" dirty="0">
                <a:latin typeface="Times New Roman"/>
                <a:cs typeface="Times New Roman"/>
              </a:rPr>
              <a:t>argumen</a:t>
            </a:r>
            <a:r>
              <a:rPr sz="1400" spc="60" dirty="0">
                <a:latin typeface="Times New Roman"/>
                <a:cs typeface="Times New Roman"/>
              </a:rPr>
              <a:t> </a:t>
            </a:r>
            <a:r>
              <a:rPr sz="1400" spc="-10" dirty="0">
                <a:latin typeface="Times New Roman"/>
                <a:cs typeface="Times New Roman"/>
              </a:rPr>
              <a:t>yaitu:</a:t>
            </a:r>
            <a:endParaRPr sz="1400">
              <a:latin typeface="Times New Roman"/>
              <a:cs typeface="Times New Roman"/>
            </a:endParaRPr>
          </a:p>
          <a:p>
            <a:pPr marL="570230" indent="-107314">
              <a:lnSpc>
                <a:spcPct val="100000"/>
              </a:lnSpc>
              <a:spcBef>
                <a:spcPts val="745"/>
              </a:spcBef>
              <a:buChar char="•"/>
              <a:tabLst>
                <a:tab pos="570865" algn="l"/>
              </a:tabLst>
            </a:pPr>
            <a:r>
              <a:rPr sz="1400" b="1" dirty="0">
                <a:latin typeface="Times New Roman"/>
                <a:cs typeface="Times New Roman"/>
              </a:rPr>
              <a:t>fn</a:t>
            </a:r>
            <a:endParaRPr sz="1400">
              <a:latin typeface="Times New Roman"/>
              <a:cs typeface="Times New Roman"/>
            </a:endParaRPr>
          </a:p>
          <a:p>
            <a:pPr marL="463550">
              <a:lnSpc>
                <a:spcPct val="100000"/>
              </a:lnSpc>
              <a:spcBef>
                <a:spcPts val="720"/>
              </a:spcBef>
            </a:pPr>
            <a:r>
              <a:rPr sz="1400" i="1" spc="-5" dirty="0">
                <a:latin typeface="Times New Roman"/>
                <a:cs typeface="Times New Roman"/>
              </a:rPr>
              <a:t>fungsi yang akan dieksekusi oleh thread</a:t>
            </a:r>
            <a:r>
              <a:rPr sz="1400" i="1" spc="55" dirty="0">
                <a:latin typeface="Times New Roman"/>
                <a:cs typeface="Times New Roman"/>
              </a:rPr>
              <a:t> </a:t>
            </a:r>
            <a:r>
              <a:rPr sz="1400" i="1" spc="-5" dirty="0">
                <a:latin typeface="Times New Roman"/>
                <a:cs typeface="Times New Roman"/>
              </a:rPr>
              <a:t>baru</a:t>
            </a:r>
            <a:endParaRPr sz="1400">
              <a:latin typeface="Times New Roman"/>
              <a:cs typeface="Times New Roman"/>
            </a:endParaRPr>
          </a:p>
          <a:p>
            <a:pPr marL="570230" indent="-107314">
              <a:lnSpc>
                <a:spcPct val="100000"/>
              </a:lnSpc>
              <a:spcBef>
                <a:spcPts val="770"/>
              </a:spcBef>
              <a:buChar char="•"/>
              <a:tabLst>
                <a:tab pos="570865" algn="l"/>
              </a:tabLst>
            </a:pPr>
            <a:r>
              <a:rPr sz="1400" b="1" spc="-5" dirty="0">
                <a:latin typeface="Times New Roman"/>
                <a:cs typeface="Times New Roman"/>
              </a:rPr>
              <a:t>arg</a:t>
            </a:r>
            <a:endParaRPr sz="1400">
              <a:latin typeface="Times New Roman"/>
              <a:cs typeface="Times New Roman"/>
            </a:endParaRPr>
          </a:p>
          <a:p>
            <a:pPr marL="463550">
              <a:lnSpc>
                <a:spcPct val="100000"/>
              </a:lnSpc>
              <a:spcBef>
                <a:spcPts val="695"/>
              </a:spcBef>
            </a:pPr>
            <a:r>
              <a:rPr sz="1400" i="1" spc="-5" dirty="0">
                <a:latin typeface="Times New Roman"/>
                <a:cs typeface="Times New Roman"/>
              </a:rPr>
              <a:t>pointer ke data yang </a:t>
            </a:r>
            <a:r>
              <a:rPr sz="1400" i="1" spc="-10" dirty="0">
                <a:latin typeface="Times New Roman"/>
                <a:cs typeface="Times New Roman"/>
              </a:rPr>
              <a:t>dibawa </a:t>
            </a:r>
            <a:r>
              <a:rPr sz="1400" i="1" spc="-5" dirty="0">
                <a:latin typeface="Times New Roman"/>
                <a:cs typeface="Times New Roman"/>
              </a:rPr>
              <a:t>oleh</a:t>
            </a:r>
            <a:r>
              <a:rPr sz="1400" i="1" spc="75" dirty="0">
                <a:latin typeface="Times New Roman"/>
                <a:cs typeface="Times New Roman"/>
              </a:rPr>
              <a:t> </a:t>
            </a:r>
            <a:r>
              <a:rPr sz="1400" i="1" spc="-5" dirty="0">
                <a:latin typeface="Times New Roman"/>
                <a:cs typeface="Times New Roman"/>
              </a:rPr>
              <a:t>fn</a:t>
            </a:r>
            <a:endParaRPr sz="1400">
              <a:latin typeface="Times New Roman"/>
              <a:cs typeface="Times New Roman"/>
            </a:endParaRPr>
          </a:p>
          <a:p>
            <a:pPr marL="570230" indent="-107314">
              <a:lnSpc>
                <a:spcPct val="100000"/>
              </a:lnSpc>
              <a:spcBef>
                <a:spcPts val="770"/>
              </a:spcBef>
              <a:buChar char="•"/>
              <a:tabLst>
                <a:tab pos="570865" algn="l"/>
              </a:tabLst>
            </a:pPr>
            <a:r>
              <a:rPr sz="1400" b="1" spc="-5" dirty="0">
                <a:latin typeface="Times New Roman"/>
                <a:cs typeface="Times New Roman"/>
              </a:rPr>
              <a:t>flags</a:t>
            </a:r>
            <a:endParaRPr sz="1400">
              <a:latin typeface="Times New Roman"/>
              <a:cs typeface="Times New Roman"/>
            </a:endParaRPr>
          </a:p>
          <a:p>
            <a:pPr marL="463550" marR="5080">
              <a:lnSpc>
                <a:spcPts val="2420"/>
              </a:lnSpc>
              <a:spcBef>
                <a:spcPts val="160"/>
              </a:spcBef>
            </a:pPr>
            <a:r>
              <a:rPr sz="1400" i="1" spc="-5" dirty="0">
                <a:latin typeface="Times New Roman"/>
                <a:cs typeface="Times New Roman"/>
              </a:rPr>
              <a:t>sinyal yang dikirim ke induk ketika anak </a:t>
            </a:r>
            <a:r>
              <a:rPr sz="1400" i="1" spc="-10" dirty="0">
                <a:latin typeface="Times New Roman"/>
                <a:cs typeface="Times New Roman"/>
              </a:rPr>
              <a:t>berakhir </a:t>
            </a:r>
            <a:r>
              <a:rPr sz="1400" i="1" spc="-5" dirty="0">
                <a:latin typeface="Times New Roman"/>
                <a:cs typeface="Times New Roman"/>
              </a:rPr>
              <a:t>dan pembagian sumber daya antara anak dan  induk.</a:t>
            </a:r>
            <a:endParaRPr sz="1400">
              <a:latin typeface="Times New Roman"/>
              <a:cs typeface="Times New Roman"/>
            </a:endParaRPr>
          </a:p>
          <a:p>
            <a:pPr marL="570230" indent="-107314">
              <a:lnSpc>
                <a:spcPct val="100000"/>
              </a:lnSpc>
              <a:spcBef>
                <a:spcPts val="570"/>
              </a:spcBef>
              <a:buChar char="•"/>
              <a:tabLst>
                <a:tab pos="570865" algn="l"/>
              </a:tabLst>
            </a:pPr>
            <a:r>
              <a:rPr sz="1400" b="1" spc="-5" dirty="0">
                <a:latin typeface="Times New Roman"/>
                <a:cs typeface="Times New Roman"/>
              </a:rPr>
              <a:t>child_stack</a:t>
            </a:r>
            <a:endParaRPr sz="1400">
              <a:latin typeface="Times New Roman"/>
              <a:cs typeface="Times New Roman"/>
            </a:endParaRPr>
          </a:p>
          <a:p>
            <a:pPr marL="463550">
              <a:lnSpc>
                <a:spcPct val="100000"/>
              </a:lnSpc>
              <a:spcBef>
                <a:spcPts val="700"/>
              </a:spcBef>
            </a:pPr>
            <a:r>
              <a:rPr sz="1400" i="1" spc="-5" dirty="0">
                <a:latin typeface="Times New Roman"/>
                <a:cs typeface="Times New Roman"/>
              </a:rPr>
              <a:t>pointer stack untuk proses</a:t>
            </a:r>
            <a:r>
              <a:rPr sz="1400" i="1" spc="75" dirty="0">
                <a:latin typeface="Times New Roman"/>
                <a:cs typeface="Times New Roman"/>
              </a:rPr>
              <a:t> </a:t>
            </a:r>
            <a:r>
              <a:rPr sz="1400" i="1" spc="-10" dirty="0">
                <a:latin typeface="Times New Roman"/>
                <a:cs typeface="Times New Roman"/>
              </a:rPr>
              <a:t>anak.</a:t>
            </a:r>
            <a:endParaRPr sz="1400">
              <a:latin typeface="Times New Roman"/>
              <a:cs typeface="Times New Roman"/>
            </a:endParaRPr>
          </a:p>
          <a:p>
            <a:pPr>
              <a:lnSpc>
                <a:spcPct val="100000"/>
              </a:lnSpc>
              <a:spcBef>
                <a:spcPts val="50"/>
              </a:spcBef>
            </a:pPr>
            <a:endParaRPr sz="2050">
              <a:latin typeface="Times New Roman"/>
              <a:cs typeface="Times New Roman"/>
            </a:endParaRPr>
          </a:p>
          <a:p>
            <a:pPr marL="12700" marR="38735">
              <a:lnSpc>
                <a:spcPct val="143900"/>
              </a:lnSpc>
            </a:pPr>
            <a:r>
              <a:rPr sz="1400" spc="-10" dirty="0">
                <a:latin typeface="Times New Roman"/>
                <a:cs typeface="Times New Roman"/>
              </a:rPr>
              <a:t>Beberapa </a:t>
            </a:r>
            <a:r>
              <a:rPr sz="1400" spc="-5" dirty="0">
                <a:latin typeface="Times New Roman"/>
                <a:cs typeface="Times New Roman"/>
              </a:rPr>
              <a:t>proses sistem </a:t>
            </a:r>
            <a:r>
              <a:rPr sz="1400" spc="-10" dirty="0">
                <a:latin typeface="Times New Roman"/>
                <a:cs typeface="Times New Roman"/>
              </a:rPr>
              <a:t>hanya </a:t>
            </a:r>
            <a:r>
              <a:rPr sz="1400" dirty="0">
                <a:latin typeface="Times New Roman"/>
                <a:cs typeface="Times New Roman"/>
              </a:rPr>
              <a:t>berjalan </a:t>
            </a:r>
            <a:r>
              <a:rPr sz="1400" spc="-5" dirty="0">
                <a:latin typeface="Times New Roman"/>
                <a:cs typeface="Times New Roman"/>
              </a:rPr>
              <a:t>dalam </a:t>
            </a:r>
            <a:r>
              <a:rPr sz="1400" spc="-10" dirty="0">
                <a:latin typeface="Times New Roman"/>
                <a:cs typeface="Times New Roman"/>
              </a:rPr>
              <a:t>modus </a:t>
            </a:r>
            <a:r>
              <a:rPr sz="1400" spc="-5" dirty="0">
                <a:latin typeface="Times New Roman"/>
                <a:cs typeface="Times New Roman"/>
              </a:rPr>
              <a:t>kernel </a:t>
            </a:r>
            <a:r>
              <a:rPr sz="1400" spc="5" dirty="0">
                <a:latin typeface="Times New Roman"/>
                <a:cs typeface="Times New Roman"/>
              </a:rPr>
              <a:t>di belakang </a:t>
            </a:r>
            <a:r>
              <a:rPr sz="1400" spc="-10" dirty="0">
                <a:latin typeface="Times New Roman"/>
                <a:cs typeface="Times New Roman"/>
              </a:rPr>
              <a:t>layar. </a:t>
            </a:r>
            <a:r>
              <a:rPr sz="1400" spc="-5" dirty="0">
                <a:latin typeface="Times New Roman"/>
                <a:cs typeface="Times New Roman"/>
              </a:rPr>
              <a:t>Untuk proses </a:t>
            </a:r>
            <a:r>
              <a:rPr sz="1400" spc="-10" dirty="0">
                <a:latin typeface="Times New Roman"/>
                <a:cs typeface="Times New Roman"/>
              </a:rPr>
              <a:t>semacam </a:t>
            </a:r>
            <a:r>
              <a:rPr sz="1400" spc="-5" dirty="0">
                <a:latin typeface="Times New Roman"/>
                <a:cs typeface="Times New Roman"/>
              </a:rPr>
              <a:t>ini  dapat digunakan </a:t>
            </a:r>
            <a:r>
              <a:rPr sz="1400" spc="-10" dirty="0">
                <a:latin typeface="Times New Roman"/>
                <a:cs typeface="Times New Roman"/>
              </a:rPr>
              <a:t>thread kernel. </a:t>
            </a:r>
            <a:r>
              <a:rPr sz="1400" spc="-5" dirty="0">
                <a:latin typeface="Times New Roman"/>
                <a:cs typeface="Times New Roman"/>
              </a:rPr>
              <a:t>Thread kernel </a:t>
            </a:r>
            <a:r>
              <a:rPr sz="1400" spc="-10" dirty="0">
                <a:latin typeface="Times New Roman"/>
                <a:cs typeface="Times New Roman"/>
              </a:rPr>
              <a:t>hanya </a:t>
            </a:r>
            <a:r>
              <a:rPr sz="1400" dirty="0">
                <a:latin typeface="Times New Roman"/>
                <a:cs typeface="Times New Roman"/>
              </a:rPr>
              <a:t>akan </a:t>
            </a:r>
            <a:r>
              <a:rPr sz="1400" spc="-5" dirty="0">
                <a:latin typeface="Times New Roman"/>
                <a:cs typeface="Times New Roman"/>
              </a:rPr>
              <a:t>mengeksekusi fungsi </a:t>
            </a:r>
            <a:r>
              <a:rPr sz="1400" spc="-10" dirty="0">
                <a:latin typeface="Times New Roman"/>
                <a:cs typeface="Times New Roman"/>
              </a:rPr>
              <a:t>kernel, yaitu </a:t>
            </a:r>
            <a:r>
              <a:rPr sz="1400" dirty="0">
                <a:latin typeface="Times New Roman"/>
                <a:cs typeface="Times New Roman"/>
              </a:rPr>
              <a:t>fungsi </a:t>
            </a:r>
            <a:r>
              <a:rPr sz="1400" spc="-5" dirty="0">
                <a:latin typeface="Times New Roman"/>
                <a:cs typeface="Times New Roman"/>
              </a:rPr>
              <a:t>yang  </a:t>
            </a:r>
            <a:r>
              <a:rPr sz="1400" spc="-10" dirty="0">
                <a:latin typeface="Times New Roman"/>
                <a:cs typeface="Times New Roman"/>
              </a:rPr>
              <a:t>biasanya </a:t>
            </a:r>
            <a:r>
              <a:rPr sz="1400" spc="-5" dirty="0">
                <a:latin typeface="Times New Roman"/>
                <a:cs typeface="Times New Roman"/>
              </a:rPr>
              <a:t>dipanggil </a:t>
            </a:r>
            <a:r>
              <a:rPr sz="1400" dirty="0">
                <a:latin typeface="Times New Roman"/>
                <a:cs typeface="Times New Roman"/>
              </a:rPr>
              <a:t>oleh </a:t>
            </a:r>
            <a:r>
              <a:rPr sz="1400" spc="-5" dirty="0">
                <a:latin typeface="Times New Roman"/>
                <a:cs typeface="Times New Roman"/>
              </a:rPr>
              <a:t>proses normal melalui </a:t>
            </a:r>
            <a:r>
              <a:rPr sz="1400" dirty="0">
                <a:latin typeface="Times New Roman"/>
                <a:cs typeface="Times New Roman"/>
              </a:rPr>
              <a:t>system </a:t>
            </a:r>
            <a:r>
              <a:rPr sz="1400" spc="-5" dirty="0">
                <a:latin typeface="Times New Roman"/>
                <a:cs typeface="Times New Roman"/>
              </a:rPr>
              <a:t>calls. </a:t>
            </a:r>
            <a:r>
              <a:rPr sz="1400" spc="-10" dirty="0">
                <a:latin typeface="Times New Roman"/>
                <a:cs typeface="Times New Roman"/>
              </a:rPr>
              <a:t>Thread </a:t>
            </a:r>
            <a:r>
              <a:rPr sz="1400" spc="-5" dirty="0">
                <a:latin typeface="Times New Roman"/>
                <a:cs typeface="Times New Roman"/>
              </a:rPr>
              <a:t>kernel </a:t>
            </a:r>
            <a:r>
              <a:rPr sz="1400" spc="-10" dirty="0">
                <a:latin typeface="Times New Roman"/>
                <a:cs typeface="Times New Roman"/>
              </a:rPr>
              <a:t>juga hanya </a:t>
            </a:r>
            <a:r>
              <a:rPr sz="1400" spc="-5" dirty="0">
                <a:latin typeface="Times New Roman"/>
                <a:cs typeface="Times New Roman"/>
              </a:rPr>
              <a:t>dieksekusi </a:t>
            </a:r>
            <a:r>
              <a:rPr sz="1400" dirty="0">
                <a:latin typeface="Times New Roman"/>
                <a:cs typeface="Times New Roman"/>
              </a:rPr>
              <a:t>dalam  </a:t>
            </a:r>
            <a:r>
              <a:rPr sz="1400" spc="-10" dirty="0">
                <a:latin typeface="Times New Roman"/>
                <a:cs typeface="Times New Roman"/>
              </a:rPr>
              <a:t>modus kernel, </a:t>
            </a:r>
            <a:r>
              <a:rPr sz="1400" spc="-5" dirty="0">
                <a:latin typeface="Times New Roman"/>
                <a:cs typeface="Times New Roman"/>
              </a:rPr>
              <a:t>berbeda dengan proses biasa. </a:t>
            </a:r>
            <a:r>
              <a:rPr sz="1400" spc="-10" dirty="0">
                <a:latin typeface="Times New Roman"/>
                <a:cs typeface="Times New Roman"/>
              </a:rPr>
              <a:t>Alamat linier </a:t>
            </a:r>
            <a:r>
              <a:rPr sz="1400" spc="-5" dirty="0">
                <a:latin typeface="Times New Roman"/>
                <a:cs typeface="Times New Roman"/>
              </a:rPr>
              <a:t>yang </a:t>
            </a:r>
            <a:r>
              <a:rPr sz="1400" dirty="0">
                <a:latin typeface="Times New Roman"/>
                <a:cs typeface="Times New Roman"/>
              </a:rPr>
              <a:t>digunakan oleh </a:t>
            </a:r>
            <a:r>
              <a:rPr sz="1400" spc="-10" dirty="0">
                <a:latin typeface="Times New Roman"/>
                <a:cs typeface="Times New Roman"/>
              </a:rPr>
              <a:t>thread </a:t>
            </a:r>
            <a:r>
              <a:rPr sz="1400" spc="-5" dirty="0">
                <a:latin typeface="Times New Roman"/>
                <a:cs typeface="Times New Roman"/>
              </a:rPr>
              <a:t>kernel </a:t>
            </a:r>
            <a:r>
              <a:rPr sz="1400" spc="-10" dirty="0">
                <a:latin typeface="Times New Roman"/>
                <a:cs typeface="Times New Roman"/>
              </a:rPr>
              <a:t>lebih</a:t>
            </a:r>
            <a:r>
              <a:rPr sz="1400" spc="270" dirty="0">
                <a:latin typeface="Times New Roman"/>
                <a:cs typeface="Times New Roman"/>
              </a:rPr>
              <a:t> </a:t>
            </a:r>
            <a:r>
              <a:rPr sz="1400" spc="-5" dirty="0">
                <a:latin typeface="Times New Roman"/>
                <a:cs typeface="Times New Roman"/>
              </a:rPr>
              <a:t>besar</a:t>
            </a:r>
            <a:endParaRPr sz="1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683946"/>
            <a:ext cx="7543800" cy="4716145"/>
          </a:xfrm>
          <a:prstGeom prst="rect">
            <a:avLst/>
          </a:prstGeom>
        </p:spPr>
        <p:txBody>
          <a:bodyPr vert="horz" wrap="square" lIns="0" tIns="14605" rIns="0" bIns="0" rtlCol="0">
            <a:spAutoFit/>
          </a:bodyPr>
          <a:lstStyle/>
          <a:p>
            <a:pPr marL="12700" marR="93345">
              <a:lnSpc>
                <a:spcPct val="143700"/>
              </a:lnSpc>
              <a:spcBef>
                <a:spcPts val="115"/>
              </a:spcBef>
            </a:pPr>
            <a:r>
              <a:rPr sz="1400" dirty="0">
                <a:latin typeface="Times New Roman"/>
                <a:cs typeface="Times New Roman"/>
              </a:rPr>
              <a:t>dari </a:t>
            </a:r>
            <a:r>
              <a:rPr sz="1400" spc="-5" dirty="0">
                <a:latin typeface="Times New Roman"/>
                <a:cs typeface="Times New Roman"/>
              </a:rPr>
              <a:t>PAGE_OFFSET proses normal yang </a:t>
            </a:r>
            <a:r>
              <a:rPr sz="1400" dirty="0">
                <a:latin typeface="Times New Roman"/>
                <a:cs typeface="Times New Roman"/>
              </a:rPr>
              <a:t>dapat </a:t>
            </a:r>
            <a:r>
              <a:rPr sz="1400" spc="-5" dirty="0">
                <a:latin typeface="Times New Roman"/>
                <a:cs typeface="Times New Roman"/>
              </a:rPr>
              <a:t>berukuran </a:t>
            </a:r>
            <a:r>
              <a:rPr sz="1400" spc="-10" dirty="0">
                <a:latin typeface="Times New Roman"/>
                <a:cs typeface="Times New Roman"/>
              </a:rPr>
              <a:t>hingga </a:t>
            </a:r>
            <a:r>
              <a:rPr sz="1400" spc="-5" dirty="0">
                <a:latin typeface="Times New Roman"/>
                <a:cs typeface="Times New Roman"/>
              </a:rPr>
              <a:t>4GB. Thread kernel dibuat sebagai  berikut: int kernel_thread(int </a:t>
            </a:r>
            <a:r>
              <a:rPr sz="1400" spc="-10" dirty="0">
                <a:latin typeface="Times New Roman"/>
                <a:cs typeface="Times New Roman"/>
              </a:rPr>
              <a:t>(*fn) </a:t>
            </a:r>
            <a:r>
              <a:rPr sz="1400" spc="-5" dirty="0">
                <a:latin typeface="Times New Roman"/>
                <a:cs typeface="Times New Roman"/>
              </a:rPr>
              <a:t>(void </a:t>
            </a:r>
            <a:r>
              <a:rPr sz="1400" spc="-15" dirty="0">
                <a:latin typeface="Times New Roman"/>
                <a:cs typeface="Times New Roman"/>
              </a:rPr>
              <a:t>*), void *arg, </a:t>
            </a:r>
            <a:r>
              <a:rPr sz="1400" spc="-10" dirty="0">
                <a:latin typeface="Times New Roman"/>
                <a:cs typeface="Times New Roman"/>
              </a:rPr>
              <a:t>unsigned long </a:t>
            </a:r>
            <a:r>
              <a:rPr sz="1400" dirty="0">
                <a:latin typeface="Times New Roman"/>
                <a:cs typeface="Times New Roman"/>
              </a:rPr>
              <a:t>flags); </a:t>
            </a:r>
            <a:r>
              <a:rPr sz="1400" spc="-10" dirty="0">
                <a:latin typeface="Times New Roman"/>
                <a:cs typeface="Times New Roman"/>
              </a:rPr>
              <a:t>flags=CLONE_SIGHAND,  CLONE_FILES,</a:t>
            </a:r>
            <a:r>
              <a:rPr sz="1400" spc="15" dirty="0">
                <a:latin typeface="Times New Roman"/>
                <a:cs typeface="Times New Roman"/>
              </a:rPr>
              <a:t> </a:t>
            </a:r>
            <a:r>
              <a:rPr sz="1400" spc="-5" dirty="0">
                <a:latin typeface="Times New Roman"/>
                <a:cs typeface="Times New Roman"/>
              </a:rPr>
              <a:t>etc</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35"/>
              </a:spcBef>
            </a:pPr>
            <a:endParaRPr sz="1250">
              <a:latin typeface="Times New Roman"/>
              <a:cs typeface="Times New Roman"/>
            </a:endParaRPr>
          </a:p>
          <a:p>
            <a:pPr marL="469900" indent="-229235">
              <a:lnSpc>
                <a:spcPct val="100000"/>
              </a:lnSpc>
              <a:spcBef>
                <a:spcPts val="5"/>
              </a:spcBef>
              <a:buFont typeface="Wingdings"/>
              <a:buChar char=""/>
              <a:tabLst>
                <a:tab pos="469900" algn="l"/>
              </a:tabLst>
            </a:pPr>
            <a:r>
              <a:rPr sz="1800" b="1" u="heavy" spc="-5" dirty="0">
                <a:uFill>
                  <a:solidFill>
                    <a:srgbClr val="000000"/>
                  </a:solidFill>
                </a:uFill>
                <a:latin typeface="Times New Roman"/>
                <a:cs typeface="Times New Roman"/>
              </a:rPr>
              <a:t>Penjadual</a:t>
            </a:r>
            <a:endParaRPr sz="1800">
              <a:latin typeface="Times New Roman"/>
              <a:cs typeface="Times New Roman"/>
            </a:endParaRPr>
          </a:p>
          <a:p>
            <a:pPr marL="463550" marR="5080" algn="just">
              <a:lnSpc>
                <a:spcPct val="143800"/>
              </a:lnSpc>
              <a:spcBef>
                <a:spcPts val="170"/>
              </a:spcBef>
            </a:pPr>
            <a:r>
              <a:rPr sz="1400" spc="-5" dirty="0">
                <a:latin typeface="Times New Roman"/>
                <a:cs typeface="Times New Roman"/>
              </a:rPr>
              <a:t>Penjadual adalah </a:t>
            </a:r>
            <a:r>
              <a:rPr sz="1400" dirty="0">
                <a:latin typeface="Times New Roman"/>
                <a:cs typeface="Times New Roman"/>
              </a:rPr>
              <a:t>suatu pekerjaan </a:t>
            </a:r>
            <a:r>
              <a:rPr sz="1400" spc="-5" dirty="0">
                <a:latin typeface="Times New Roman"/>
                <a:cs typeface="Times New Roman"/>
              </a:rPr>
              <a:t>yang </a:t>
            </a:r>
            <a:r>
              <a:rPr sz="1400" dirty="0">
                <a:latin typeface="Times New Roman"/>
                <a:cs typeface="Times New Roman"/>
              </a:rPr>
              <a:t>dilakukan </a:t>
            </a:r>
            <a:r>
              <a:rPr sz="1400" spc="-15" dirty="0">
                <a:latin typeface="Times New Roman"/>
                <a:cs typeface="Times New Roman"/>
              </a:rPr>
              <a:t>untuk </a:t>
            </a:r>
            <a:r>
              <a:rPr sz="1400" spc="-5" dirty="0">
                <a:latin typeface="Times New Roman"/>
                <a:cs typeface="Times New Roman"/>
              </a:rPr>
              <a:t>mengalokasikan </a:t>
            </a:r>
            <a:r>
              <a:rPr sz="1400" i="1" spc="-5" dirty="0">
                <a:latin typeface="Times New Roman"/>
                <a:cs typeface="Times New Roman"/>
              </a:rPr>
              <a:t>CPU </a:t>
            </a:r>
            <a:r>
              <a:rPr sz="1400" i="1" dirty="0">
                <a:latin typeface="Times New Roman"/>
                <a:cs typeface="Times New Roman"/>
              </a:rPr>
              <a:t>time </a:t>
            </a:r>
            <a:r>
              <a:rPr sz="1400" spc="-10" dirty="0">
                <a:latin typeface="Times New Roman"/>
                <a:cs typeface="Times New Roman"/>
              </a:rPr>
              <a:t>untuk </a:t>
            </a:r>
            <a:r>
              <a:rPr sz="1400" i="1" spc="-5" dirty="0">
                <a:latin typeface="Times New Roman"/>
                <a:cs typeface="Times New Roman"/>
              </a:rPr>
              <a:t>tasks  </a:t>
            </a:r>
            <a:r>
              <a:rPr sz="1400" spc="-5" dirty="0">
                <a:latin typeface="Times New Roman"/>
                <a:cs typeface="Times New Roman"/>
              </a:rPr>
              <a:t>yang berbeda-beda </a:t>
            </a:r>
            <a:r>
              <a:rPr sz="1400" dirty="0">
                <a:latin typeface="Times New Roman"/>
                <a:cs typeface="Times New Roman"/>
              </a:rPr>
              <a:t>dalam sistem operasi. </a:t>
            </a:r>
            <a:r>
              <a:rPr sz="1400" spc="-10" dirty="0">
                <a:latin typeface="Times New Roman"/>
                <a:cs typeface="Times New Roman"/>
              </a:rPr>
              <a:t>Pada umumnya, kita </a:t>
            </a:r>
            <a:r>
              <a:rPr sz="1400" spc="-5" dirty="0">
                <a:latin typeface="Times New Roman"/>
                <a:cs typeface="Times New Roman"/>
              </a:rPr>
              <a:t>berfikir penjadualan </a:t>
            </a:r>
            <a:r>
              <a:rPr sz="1400" dirty="0">
                <a:latin typeface="Times New Roman"/>
                <a:cs typeface="Times New Roman"/>
              </a:rPr>
              <a:t>sebagai  </a:t>
            </a:r>
            <a:r>
              <a:rPr sz="1400" spc="-5" dirty="0">
                <a:latin typeface="Times New Roman"/>
                <a:cs typeface="Times New Roman"/>
              </a:rPr>
              <a:t>menjalankan </a:t>
            </a:r>
            <a:r>
              <a:rPr sz="1400" dirty="0">
                <a:latin typeface="Times New Roman"/>
                <a:cs typeface="Times New Roman"/>
              </a:rPr>
              <a:t>dan </a:t>
            </a:r>
            <a:r>
              <a:rPr sz="1400" spc="-5" dirty="0">
                <a:latin typeface="Times New Roman"/>
                <a:cs typeface="Times New Roman"/>
              </a:rPr>
              <a:t>menginterupsi suatu </a:t>
            </a:r>
            <a:r>
              <a:rPr sz="1400" dirty="0">
                <a:latin typeface="Times New Roman"/>
                <a:cs typeface="Times New Roman"/>
              </a:rPr>
              <a:t>proses, </a:t>
            </a:r>
            <a:r>
              <a:rPr sz="1400" spc="-20" dirty="0">
                <a:latin typeface="Times New Roman"/>
                <a:cs typeface="Times New Roman"/>
              </a:rPr>
              <a:t>untuk </a:t>
            </a:r>
            <a:r>
              <a:rPr sz="1400" spc="-10" dirty="0">
                <a:latin typeface="Times New Roman"/>
                <a:cs typeface="Times New Roman"/>
              </a:rPr>
              <a:t>linux </a:t>
            </a:r>
            <a:r>
              <a:rPr sz="1400" spc="-5" dirty="0">
                <a:latin typeface="Times New Roman"/>
                <a:cs typeface="Times New Roman"/>
              </a:rPr>
              <a:t>ada aspek lain yang penting </a:t>
            </a:r>
            <a:r>
              <a:rPr sz="1400" spc="10" dirty="0">
                <a:latin typeface="Times New Roman"/>
                <a:cs typeface="Times New Roman"/>
              </a:rPr>
              <a:t>dalam  </a:t>
            </a:r>
            <a:r>
              <a:rPr sz="1400" spc="-5" dirty="0">
                <a:latin typeface="Times New Roman"/>
                <a:cs typeface="Times New Roman"/>
              </a:rPr>
              <a:t>penjadualan: seperti menjalankan </a:t>
            </a:r>
            <a:r>
              <a:rPr sz="1400" dirty="0">
                <a:latin typeface="Times New Roman"/>
                <a:cs typeface="Times New Roman"/>
              </a:rPr>
              <a:t>dengan </a:t>
            </a:r>
            <a:r>
              <a:rPr sz="1400" spc="-5" dirty="0">
                <a:latin typeface="Times New Roman"/>
                <a:cs typeface="Times New Roman"/>
              </a:rPr>
              <a:t>berbagai </a:t>
            </a:r>
            <a:r>
              <a:rPr sz="1400" i="1" spc="-5" dirty="0">
                <a:latin typeface="Times New Roman"/>
                <a:cs typeface="Times New Roman"/>
              </a:rPr>
              <a:t>kernel </a:t>
            </a:r>
            <a:r>
              <a:rPr sz="1400" i="1" dirty="0">
                <a:latin typeface="Times New Roman"/>
                <a:cs typeface="Times New Roman"/>
              </a:rPr>
              <a:t>tasks</a:t>
            </a:r>
            <a:r>
              <a:rPr sz="1400" dirty="0">
                <a:latin typeface="Times New Roman"/>
                <a:cs typeface="Times New Roman"/>
              </a:rPr>
              <a:t>. </a:t>
            </a:r>
            <a:r>
              <a:rPr sz="1400" i="1" spc="-5" dirty="0">
                <a:latin typeface="Times New Roman"/>
                <a:cs typeface="Times New Roman"/>
              </a:rPr>
              <a:t>Kernel tasks </a:t>
            </a:r>
            <a:r>
              <a:rPr sz="1400" spc="-15" dirty="0">
                <a:latin typeface="Times New Roman"/>
                <a:cs typeface="Times New Roman"/>
              </a:rPr>
              <a:t>meliputi </a:t>
            </a:r>
            <a:r>
              <a:rPr sz="1400" i="1" spc="-5" dirty="0">
                <a:latin typeface="Times New Roman"/>
                <a:cs typeface="Times New Roman"/>
              </a:rPr>
              <a:t>task </a:t>
            </a:r>
            <a:r>
              <a:rPr sz="1400" dirty="0">
                <a:latin typeface="Times New Roman"/>
                <a:cs typeface="Times New Roman"/>
              </a:rPr>
              <a:t>yang  </a:t>
            </a:r>
            <a:r>
              <a:rPr sz="1400" spc="-10" dirty="0">
                <a:latin typeface="Times New Roman"/>
                <a:cs typeface="Times New Roman"/>
              </a:rPr>
              <a:t>diminta </a:t>
            </a:r>
            <a:r>
              <a:rPr sz="1400" dirty="0">
                <a:latin typeface="Times New Roman"/>
                <a:cs typeface="Times New Roman"/>
              </a:rPr>
              <a:t>oleh </a:t>
            </a:r>
            <a:r>
              <a:rPr sz="1400" spc="-5" dirty="0">
                <a:latin typeface="Times New Roman"/>
                <a:cs typeface="Times New Roman"/>
              </a:rPr>
              <a:t>proses yang </a:t>
            </a:r>
            <a:r>
              <a:rPr sz="1400" dirty="0">
                <a:latin typeface="Times New Roman"/>
                <a:cs typeface="Times New Roman"/>
              </a:rPr>
              <a:t>sedang </a:t>
            </a:r>
            <a:r>
              <a:rPr sz="1400" spc="-5" dirty="0">
                <a:latin typeface="Times New Roman"/>
                <a:cs typeface="Times New Roman"/>
              </a:rPr>
              <a:t>dijalankan </a:t>
            </a:r>
            <a:r>
              <a:rPr sz="1400" dirty="0">
                <a:latin typeface="Times New Roman"/>
                <a:cs typeface="Times New Roman"/>
              </a:rPr>
              <a:t>dan </a:t>
            </a:r>
            <a:r>
              <a:rPr sz="1400" spc="-5" dirty="0">
                <a:latin typeface="Times New Roman"/>
                <a:cs typeface="Times New Roman"/>
              </a:rPr>
              <a:t>tasks </a:t>
            </a:r>
            <a:r>
              <a:rPr sz="1400" spc="-15" dirty="0">
                <a:latin typeface="Times New Roman"/>
                <a:cs typeface="Times New Roman"/>
              </a:rPr>
              <a:t>yand </a:t>
            </a:r>
            <a:r>
              <a:rPr sz="1400" spc="-5" dirty="0">
                <a:latin typeface="Times New Roman"/>
                <a:cs typeface="Times New Roman"/>
              </a:rPr>
              <a:t>dieksekusi internal menyangkut </a:t>
            </a:r>
            <a:r>
              <a:rPr sz="1400" i="1" dirty="0">
                <a:latin typeface="Times New Roman"/>
                <a:cs typeface="Times New Roman"/>
              </a:rPr>
              <a:t>device  </a:t>
            </a:r>
            <a:r>
              <a:rPr sz="1400" i="1" spc="-5" dirty="0">
                <a:latin typeface="Times New Roman"/>
                <a:cs typeface="Times New Roman"/>
              </a:rPr>
              <a:t>driver </a:t>
            </a:r>
            <a:r>
              <a:rPr sz="1400" spc="-15" dirty="0">
                <a:latin typeface="Times New Roman"/>
                <a:cs typeface="Times New Roman"/>
              </a:rPr>
              <a:t>yang</a:t>
            </a:r>
            <a:r>
              <a:rPr sz="1400" spc="10" dirty="0">
                <a:latin typeface="Times New Roman"/>
                <a:cs typeface="Times New Roman"/>
              </a:rPr>
              <a:t> </a:t>
            </a:r>
            <a:r>
              <a:rPr sz="1400" spc="-5" dirty="0">
                <a:latin typeface="Times New Roman"/>
                <a:cs typeface="Times New Roman"/>
              </a:rPr>
              <a:t>berkepentingan.</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469900" indent="-229235">
              <a:lnSpc>
                <a:spcPct val="100000"/>
              </a:lnSpc>
              <a:spcBef>
                <a:spcPts val="5"/>
              </a:spcBef>
              <a:buFont typeface="Wingdings"/>
              <a:buChar char=""/>
              <a:tabLst>
                <a:tab pos="469265" algn="l"/>
                <a:tab pos="469900" algn="l"/>
              </a:tabLst>
            </a:pPr>
            <a:r>
              <a:rPr sz="1400" b="1" spc="-5" dirty="0">
                <a:latin typeface="Times New Roman"/>
                <a:cs typeface="Times New Roman"/>
              </a:rPr>
              <a:t>Sinkronisasi</a:t>
            </a:r>
            <a:r>
              <a:rPr sz="1400" b="1" spc="-95" dirty="0">
                <a:latin typeface="Times New Roman"/>
                <a:cs typeface="Times New Roman"/>
              </a:rPr>
              <a:t> </a:t>
            </a:r>
            <a:r>
              <a:rPr sz="1400" b="1" spc="-5" dirty="0">
                <a:latin typeface="Times New Roman"/>
                <a:cs typeface="Times New Roman"/>
              </a:rPr>
              <a:t>Kernel</a:t>
            </a:r>
            <a:endParaRPr sz="1400">
              <a:latin typeface="Times New Roman"/>
              <a:cs typeface="Times New Roman"/>
            </a:endParaRPr>
          </a:p>
          <a:p>
            <a:pPr marL="463550" marR="114935">
              <a:lnSpc>
                <a:spcPts val="2400"/>
              </a:lnSpc>
              <a:spcBef>
                <a:spcPts val="200"/>
              </a:spcBef>
            </a:pPr>
            <a:r>
              <a:rPr sz="1400" spc="-5" dirty="0">
                <a:latin typeface="Times New Roman"/>
                <a:cs typeface="Times New Roman"/>
              </a:rPr>
              <a:t>Cara penjadualan </a:t>
            </a:r>
            <a:r>
              <a:rPr sz="1400" dirty="0">
                <a:latin typeface="Times New Roman"/>
                <a:cs typeface="Times New Roman"/>
              </a:rPr>
              <a:t>kernel </a:t>
            </a:r>
            <a:r>
              <a:rPr sz="1400" spc="-5" dirty="0">
                <a:latin typeface="Times New Roman"/>
                <a:cs typeface="Times New Roman"/>
              </a:rPr>
              <a:t>pada operasinya secara </a:t>
            </a:r>
            <a:r>
              <a:rPr sz="1400" spc="-15" dirty="0">
                <a:latin typeface="Times New Roman"/>
                <a:cs typeface="Times New Roman"/>
              </a:rPr>
              <a:t>mendasar </a:t>
            </a:r>
            <a:r>
              <a:rPr sz="1400" spc="-5" dirty="0">
                <a:latin typeface="Times New Roman"/>
                <a:cs typeface="Times New Roman"/>
              </a:rPr>
              <a:t>berbeda </a:t>
            </a:r>
            <a:r>
              <a:rPr sz="1400" dirty="0">
                <a:latin typeface="Times New Roman"/>
                <a:cs typeface="Times New Roman"/>
              </a:rPr>
              <a:t>dengan </a:t>
            </a:r>
            <a:r>
              <a:rPr sz="1400" spc="-10" dirty="0">
                <a:latin typeface="Times New Roman"/>
                <a:cs typeface="Times New Roman"/>
              </a:rPr>
              <a:t>cara </a:t>
            </a:r>
            <a:r>
              <a:rPr sz="1400" spc="-5" dirty="0">
                <a:latin typeface="Times New Roman"/>
                <a:cs typeface="Times New Roman"/>
              </a:rPr>
              <a:t>penjadualan </a:t>
            </a:r>
            <a:r>
              <a:rPr sz="1400" dirty="0">
                <a:latin typeface="Times New Roman"/>
                <a:cs typeface="Times New Roman"/>
              </a:rPr>
              <a:t>suatu  </a:t>
            </a:r>
            <a:r>
              <a:rPr sz="1400" spc="-5" dirty="0">
                <a:latin typeface="Times New Roman"/>
                <a:cs typeface="Times New Roman"/>
              </a:rPr>
              <a:t>proses. </a:t>
            </a:r>
            <a:r>
              <a:rPr sz="1400" spc="-10" dirty="0">
                <a:latin typeface="Times New Roman"/>
                <a:cs typeface="Times New Roman"/>
              </a:rPr>
              <a:t>Terdapat </a:t>
            </a:r>
            <a:r>
              <a:rPr sz="1400" spc="-15" dirty="0">
                <a:latin typeface="Times New Roman"/>
                <a:cs typeface="Times New Roman"/>
              </a:rPr>
              <a:t>dua </a:t>
            </a:r>
            <a:r>
              <a:rPr sz="1400" spc="-10" dirty="0">
                <a:latin typeface="Times New Roman"/>
                <a:cs typeface="Times New Roman"/>
              </a:rPr>
              <a:t>cara </a:t>
            </a:r>
            <a:r>
              <a:rPr sz="1400" spc="-5" dirty="0">
                <a:latin typeface="Times New Roman"/>
                <a:cs typeface="Times New Roman"/>
              </a:rPr>
              <a:t>agar sebuah </a:t>
            </a:r>
            <a:r>
              <a:rPr sz="1400" dirty="0">
                <a:latin typeface="Times New Roman"/>
                <a:cs typeface="Times New Roman"/>
              </a:rPr>
              <a:t>permintaan </a:t>
            </a:r>
            <a:r>
              <a:rPr sz="1400" spc="-5" dirty="0">
                <a:latin typeface="Times New Roman"/>
                <a:cs typeface="Times New Roman"/>
              </a:rPr>
              <a:t>akan </a:t>
            </a:r>
            <a:r>
              <a:rPr sz="1400" dirty="0">
                <a:latin typeface="Times New Roman"/>
                <a:cs typeface="Times New Roman"/>
              </a:rPr>
              <a:t>eksekusi kernel-mode </a:t>
            </a:r>
            <a:r>
              <a:rPr sz="1400" spc="-5" dirty="0">
                <a:latin typeface="Times New Roman"/>
                <a:cs typeface="Times New Roman"/>
              </a:rPr>
              <a:t>dapat</a:t>
            </a:r>
            <a:r>
              <a:rPr sz="1400" spc="70" dirty="0">
                <a:latin typeface="Times New Roman"/>
                <a:cs typeface="Times New Roman"/>
              </a:rPr>
              <a:t> </a:t>
            </a:r>
            <a:r>
              <a:rPr sz="1400" spc="-5" dirty="0">
                <a:latin typeface="Times New Roman"/>
                <a:cs typeface="Times New Roman"/>
              </a:rPr>
              <a:t>terjadi.</a:t>
            </a:r>
            <a:endParaRPr sz="1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1252" y="683946"/>
            <a:ext cx="7314565" cy="3709670"/>
          </a:xfrm>
          <a:prstGeom prst="rect">
            <a:avLst/>
          </a:prstGeom>
        </p:spPr>
        <p:txBody>
          <a:bodyPr vert="horz" wrap="square" lIns="0" tIns="12700" rIns="0" bIns="0" rtlCol="0">
            <a:spAutoFit/>
          </a:bodyPr>
          <a:lstStyle/>
          <a:p>
            <a:pPr marL="234950" marR="5080">
              <a:lnSpc>
                <a:spcPct val="144500"/>
              </a:lnSpc>
              <a:spcBef>
                <a:spcPts val="100"/>
              </a:spcBef>
            </a:pPr>
            <a:r>
              <a:rPr sz="1400" spc="-5" dirty="0">
                <a:latin typeface="Times New Roman"/>
                <a:cs typeface="Times New Roman"/>
              </a:rPr>
              <a:t>Sebuah </a:t>
            </a:r>
            <a:r>
              <a:rPr sz="1400" dirty="0">
                <a:latin typeface="Times New Roman"/>
                <a:cs typeface="Times New Roman"/>
              </a:rPr>
              <a:t>program yang berjalan </a:t>
            </a:r>
            <a:r>
              <a:rPr sz="1400" spc="-5" dirty="0">
                <a:latin typeface="Times New Roman"/>
                <a:cs typeface="Times New Roman"/>
              </a:rPr>
              <a:t>dapat </a:t>
            </a:r>
            <a:r>
              <a:rPr sz="1400" spc="-10" dirty="0">
                <a:latin typeface="Times New Roman"/>
                <a:cs typeface="Times New Roman"/>
              </a:rPr>
              <a:t>meminta </a:t>
            </a:r>
            <a:r>
              <a:rPr sz="1400" spc="-5" dirty="0">
                <a:latin typeface="Times New Roman"/>
                <a:cs typeface="Times New Roman"/>
              </a:rPr>
              <a:t>service </a:t>
            </a:r>
            <a:r>
              <a:rPr sz="1400" dirty="0">
                <a:latin typeface="Times New Roman"/>
                <a:cs typeface="Times New Roman"/>
              </a:rPr>
              <a:t>sistem </a:t>
            </a:r>
            <a:r>
              <a:rPr sz="1400" spc="-5" dirty="0">
                <a:latin typeface="Times New Roman"/>
                <a:cs typeface="Times New Roman"/>
              </a:rPr>
              <a:t>operasi, </a:t>
            </a:r>
            <a:r>
              <a:rPr sz="1400" dirty="0">
                <a:latin typeface="Times New Roman"/>
                <a:cs typeface="Times New Roman"/>
              </a:rPr>
              <a:t>dari </a:t>
            </a:r>
            <a:r>
              <a:rPr sz="1400" i="1" spc="-5" dirty="0">
                <a:latin typeface="Times New Roman"/>
                <a:cs typeface="Times New Roman"/>
              </a:rPr>
              <a:t>system call </a:t>
            </a:r>
            <a:r>
              <a:rPr sz="1400" dirty="0">
                <a:latin typeface="Times New Roman"/>
                <a:cs typeface="Times New Roman"/>
              </a:rPr>
              <a:t>atau </a:t>
            </a:r>
            <a:r>
              <a:rPr sz="1400" spc="5" dirty="0">
                <a:latin typeface="Times New Roman"/>
                <a:cs typeface="Times New Roman"/>
              </a:rPr>
              <a:t>pun  </a:t>
            </a:r>
            <a:r>
              <a:rPr sz="1400" spc="-5" dirty="0">
                <a:latin typeface="Times New Roman"/>
                <a:cs typeface="Times New Roman"/>
              </a:rPr>
              <a:t>secara</a:t>
            </a:r>
            <a:r>
              <a:rPr sz="1400" spc="15" dirty="0">
                <a:latin typeface="Times New Roman"/>
                <a:cs typeface="Times New Roman"/>
              </a:rPr>
              <a:t> </a:t>
            </a:r>
            <a:r>
              <a:rPr sz="1400" spc="-10" dirty="0">
                <a:latin typeface="Times New Roman"/>
                <a:cs typeface="Times New Roman"/>
              </a:rPr>
              <a:t>implicit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241300" indent="-228600">
              <a:lnSpc>
                <a:spcPct val="100000"/>
              </a:lnSpc>
              <a:buFont typeface="Wingdings"/>
              <a:buChar char=""/>
              <a:tabLst>
                <a:tab pos="240665" algn="l"/>
                <a:tab pos="241300" algn="l"/>
              </a:tabLst>
            </a:pPr>
            <a:r>
              <a:rPr sz="1400" b="1" spc="-5" dirty="0">
                <a:latin typeface="Times New Roman"/>
                <a:cs typeface="Times New Roman"/>
              </a:rPr>
              <a:t>Penjadualan</a:t>
            </a:r>
            <a:r>
              <a:rPr sz="1400" b="1" spc="-30" dirty="0">
                <a:latin typeface="Times New Roman"/>
                <a:cs typeface="Times New Roman"/>
              </a:rPr>
              <a:t> </a:t>
            </a:r>
            <a:r>
              <a:rPr sz="1400" b="1" spc="-5" dirty="0">
                <a:latin typeface="Times New Roman"/>
                <a:cs typeface="Times New Roman"/>
              </a:rPr>
              <a:t>Proses</a:t>
            </a:r>
            <a:endParaRPr sz="1400">
              <a:latin typeface="Times New Roman"/>
              <a:cs typeface="Times New Roman"/>
            </a:endParaRPr>
          </a:p>
          <a:p>
            <a:pPr marL="234950" marR="11430">
              <a:lnSpc>
                <a:spcPts val="2400"/>
              </a:lnSpc>
              <a:spcBef>
                <a:spcPts val="200"/>
              </a:spcBef>
            </a:pPr>
            <a:r>
              <a:rPr sz="1400" spc="-10" dirty="0">
                <a:latin typeface="Times New Roman"/>
                <a:cs typeface="Times New Roman"/>
              </a:rPr>
              <a:t>Ketika </a:t>
            </a:r>
            <a:r>
              <a:rPr sz="1400" spc="-5" dirty="0">
                <a:latin typeface="Times New Roman"/>
                <a:cs typeface="Times New Roman"/>
              </a:rPr>
              <a:t>kernel </a:t>
            </a:r>
            <a:r>
              <a:rPr sz="1400" dirty="0">
                <a:latin typeface="Times New Roman"/>
                <a:cs typeface="Times New Roman"/>
              </a:rPr>
              <a:t>telah </a:t>
            </a:r>
            <a:r>
              <a:rPr sz="1400" spc="-5" dirty="0">
                <a:latin typeface="Times New Roman"/>
                <a:cs typeface="Times New Roman"/>
              </a:rPr>
              <a:t>mencapai </a:t>
            </a:r>
            <a:r>
              <a:rPr sz="1400" spc="-10" dirty="0">
                <a:latin typeface="Times New Roman"/>
                <a:cs typeface="Times New Roman"/>
              </a:rPr>
              <a:t>titik </a:t>
            </a:r>
            <a:r>
              <a:rPr sz="1400" spc="-5" dirty="0">
                <a:latin typeface="Times New Roman"/>
                <a:cs typeface="Times New Roman"/>
              </a:rPr>
              <a:t>penjadualan ulang, </a:t>
            </a:r>
            <a:r>
              <a:rPr sz="1400" dirty="0">
                <a:latin typeface="Times New Roman"/>
                <a:cs typeface="Times New Roman"/>
              </a:rPr>
              <a:t>entah </a:t>
            </a:r>
            <a:r>
              <a:rPr sz="1400" spc="-5" dirty="0">
                <a:latin typeface="Times New Roman"/>
                <a:cs typeface="Times New Roman"/>
              </a:rPr>
              <a:t>karena terjadi interupsi penjadualan  ulang </a:t>
            </a:r>
            <a:r>
              <a:rPr sz="1400" spc="-10" dirty="0">
                <a:latin typeface="Times New Roman"/>
                <a:cs typeface="Times New Roman"/>
              </a:rPr>
              <a:t>mau </a:t>
            </a:r>
            <a:r>
              <a:rPr sz="1400" dirty="0">
                <a:latin typeface="Times New Roman"/>
                <a:cs typeface="Times New Roman"/>
              </a:rPr>
              <a:t>pun </a:t>
            </a:r>
            <a:r>
              <a:rPr sz="1400" spc="-10" dirty="0">
                <a:latin typeface="Times New Roman"/>
                <a:cs typeface="Times New Roman"/>
              </a:rPr>
              <a:t>karena </a:t>
            </a:r>
            <a:r>
              <a:rPr sz="1400" spc="-5" dirty="0">
                <a:latin typeface="Times New Roman"/>
                <a:cs typeface="Times New Roman"/>
              </a:rPr>
              <a:t>proses kernel yang </a:t>
            </a:r>
            <a:r>
              <a:rPr sz="1400" dirty="0">
                <a:latin typeface="Times New Roman"/>
                <a:cs typeface="Times New Roman"/>
              </a:rPr>
              <a:t>sedang berjalan telah </a:t>
            </a:r>
            <a:r>
              <a:rPr sz="1400" spc="-5" dirty="0">
                <a:latin typeface="Times New Roman"/>
                <a:cs typeface="Times New Roman"/>
              </a:rPr>
              <a:t>diblokir </a:t>
            </a:r>
            <a:r>
              <a:rPr sz="1400" spc="-10" dirty="0">
                <a:latin typeface="Times New Roman"/>
                <a:cs typeface="Times New Roman"/>
              </a:rPr>
              <a:t>untuk </a:t>
            </a:r>
            <a:r>
              <a:rPr sz="1400" spc="-5" dirty="0">
                <a:latin typeface="Times New Roman"/>
                <a:cs typeface="Times New Roman"/>
              </a:rPr>
              <a:t>menunggu</a:t>
            </a:r>
            <a:r>
              <a:rPr sz="1400" spc="325" dirty="0">
                <a:latin typeface="Times New Roman"/>
                <a:cs typeface="Times New Roman"/>
              </a:rPr>
              <a:t> </a:t>
            </a:r>
            <a:r>
              <a:rPr sz="1400" spc="-5" dirty="0">
                <a:latin typeface="Times New Roman"/>
                <a:cs typeface="Times New Roman"/>
              </a:rPr>
              <a:t>beberapa</a:t>
            </a:r>
            <a:endParaRPr sz="1400">
              <a:latin typeface="Times New Roman"/>
              <a:cs typeface="Times New Roman"/>
            </a:endParaRPr>
          </a:p>
          <a:p>
            <a:pPr marL="234950" marR="10795">
              <a:lnSpc>
                <a:spcPts val="2400"/>
              </a:lnSpc>
              <a:spcBef>
                <a:spcPts val="30"/>
              </a:spcBef>
            </a:pPr>
            <a:r>
              <a:rPr sz="1400" spc="-5" dirty="0">
                <a:latin typeface="Times New Roman"/>
                <a:cs typeface="Times New Roman"/>
              </a:rPr>
              <a:t>signal bangun, </a:t>
            </a:r>
            <a:r>
              <a:rPr sz="1400" spc="-15" dirty="0">
                <a:latin typeface="Times New Roman"/>
                <a:cs typeface="Times New Roman"/>
              </a:rPr>
              <a:t>harus </a:t>
            </a:r>
            <a:r>
              <a:rPr sz="1400" spc="-5" dirty="0">
                <a:latin typeface="Times New Roman"/>
                <a:cs typeface="Times New Roman"/>
              </a:rPr>
              <a:t>memutuskan proses </a:t>
            </a:r>
            <a:r>
              <a:rPr sz="1400" spc="-10" dirty="0">
                <a:latin typeface="Times New Roman"/>
                <a:cs typeface="Times New Roman"/>
              </a:rPr>
              <a:t>selanjutnya </a:t>
            </a:r>
            <a:r>
              <a:rPr sz="1400" spc="-5" dirty="0">
                <a:latin typeface="Times New Roman"/>
                <a:cs typeface="Times New Roman"/>
              </a:rPr>
              <a:t>yang </a:t>
            </a:r>
            <a:r>
              <a:rPr sz="1400" dirty="0">
                <a:latin typeface="Times New Roman"/>
                <a:cs typeface="Times New Roman"/>
              </a:rPr>
              <a:t>akan </a:t>
            </a:r>
            <a:r>
              <a:rPr sz="1400" spc="-5" dirty="0">
                <a:latin typeface="Times New Roman"/>
                <a:cs typeface="Times New Roman"/>
              </a:rPr>
              <a:t>dijalankan. </a:t>
            </a:r>
            <a:r>
              <a:rPr sz="1400" spc="-10" dirty="0">
                <a:latin typeface="Times New Roman"/>
                <a:cs typeface="Times New Roman"/>
              </a:rPr>
              <a:t>Linux </a:t>
            </a:r>
            <a:r>
              <a:rPr sz="1400" dirty="0">
                <a:latin typeface="Times New Roman"/>
                <a:cs typeface="Times New Roman"/>
              </a:rPr>
              <a:t>telah </a:t>
            </a:r>
            <a:r>
              <a:rPr sz="1400" spc="-5" dirty="0">
                <a:latin typeface="Times New Roman"/>
                <a:cs typeface="Times New Roman"/>
              </a:rPr>
              <a:t>memiliki  </a:t>
            </a:r>
            <a:r>
              <a:rPr sz="1400" spc="-15" dirty="0">
                <a:latin typeface="Times New Roman"/>
                <a:cs typeface="Times New Roman"/>
              </a:rPr>
              <a:t>dua </a:t>
            </a:r>
            <a:r>
              <a:rPr sz="1400" spc="-10" dirty="0">
                <a:latin typeface="Times New Roman"/>
                <a:cs typeface="Times New Roman"/>
              </a:rPr>
              <a:t>algoritma </a:t>
            </a:r>
            <a:r>
              <a:rPr sz="1400" spc="-5" dirty="0">
                <a:latin typeface="Times New Roman"/>
                <a:cs typeface="Times New Roman"/>
              </a:rPr>
              <a:t>penjadualan </a:t>
            </a:r>
            <a:r>
              <a:rPr sz="1400" dirty="0">
                <a:latin typeface="Times New Roman"/>
                <a:cs typeface="Times New Roman"/>
              </a:rPr>
              <a:t>proses </a:t>
            </a:r>
            <a:r>
              <a:rPr sz="1400" spc="-5" dirty="0">
                <a:latin typeface="Times New Roman"/>
                <a:cs typeface="Times New Roman"/>
              </a:rPr>
              <a:t>yang terpisah satu sama</a:t>
            </a:r>
            <a:r>
              <a:rPr sz="1400" spc="70" dirty="0">
                <a:latin typeface="Times New Roman"/>
                <a:cs typeface="Times New Roman"/>
              </a:rPr>
              <a:t> </a:t>
            </a:r>
            <a:r>
              <a:rPr sz="1400" spc="-5" dirty="0">
                <a:latin typeface="Times New Roman"/>
                <a:cs typeface="Times New Roman"/>
              </a:rPr>
              <a:t>lain</a:t>
            </a:r>
            <a:endParaRPr sz="1400">
              <a:latin typeface="Times New Roman"/>
              <a:cs typeface="Times New Roman"/>
            </a:endParaRPr>
          </a:p>
          <a:p>
            <a:pPr marL="737870" lvl="1" indent="-229235">
              <a:lnSpc>
                <a:spcPct val="100000"/>
              </a:lnSpc>
              <a:spcBef>
                <a:spcPts val="570"/>
              </a:spcBef>
              <a:buAutoNum type="arabicPeriod"/>
              <a:tabLst>
                <a:tab pos="738505" algn="l"/>
              </a:tabLst>
            </a:pPr>
            <a:r>
              <a:rPr sz="1400" b="1" spc="-5" dirty="0">
                <a:latin typeface="Times New Roman"/>
                <a:cs typeface="Times New Roman"/>
              </a:rPr>
              <a:t>Algoritma</a:t>
            </a:r>
            <a:r>
              <a:rPr sz="1400" b="1" spc="10" dirty="0">
                <a:latin typeface="Times New Roman"/>
                <a:cs typeface="Times New Roman"/>
              </a:rPr>
              <a:t> </a:t>
            </a:r>
            <a:r>
              <a:rPr sz="1400" b="1" i="1" spc="-5" dirty="0">
                <a:latin typeface="Times New Roman"/>
                <a:cs typeface="Times New Roman"/>
              </a:rPr>
              <a:t>time-sharing</a:t>
            </a:r>
            <a:endParaRPr sz="1400">
              <a:latin typeface="Times New Roman"/>
              <a:cs typeface="Times New Roman"/>
            </a:endParaRPr>
          </a:p>
          <a:p>
            <a:pPr marL="774700">
              <a:lnSpc>
                <a:spcPct val="100000"/>
              </a:lnSpc>
              <a:spcBef>
                <a:spcPts val="720"/>
              </a:spcBef>
            </a:pPr>
            <a:r>
              <a:rPr sz="1400" spc="-10" dirty="0">
                <a:latin typeface="Times New Roman"/>
                <a:cs typeface="Times New Roman"/>
              </a:rPr>
              <a:t>Untuk </a:t>
            </a:r>
            <a:r>
              <a:rPr sz="1400" spc="-5" dirty="0">
                <a:latin typeface="Times New Roman"/>
                <a:cs typeface="Times New Roman"/>
              </a:rPr>
              <a:t>penjadualan </a:t>
            </a:r>
            <a:r>
              <a:rPr sz="1400" i="1" spc="-5" dirty="0">
                <a:latin typeface="Times New Roman"/>
                <a:cs typeface="Times New Roman"/>
              </a:rPr>
              <a:t>preemptive </a:t>
            </a:r>
            <a:r>
              <a:rPr sz="1400" spc="-5" dirty="0">
                <a:latin typeface="Times New Roman"/>
                <a:cs typeface="Times New Roman"/>
              </a:rPr>
              <a:t>yang </a:t>
            </a:r>
            <a:r>
              <a:rPr sz="1400" dirty="0">
                <a:latin typeface="Times New Roman"/>
                <a:cs typeface="Times New Roman"/>
              </a:rPr>
              <a:t>adil </a:t>
            </a:r>
            <a:r>
              <a:rPr sz="1400" spc="-5" dirty="0">
                <a:latin typeface="Times New Roman"/>
                <a:cs typeface="Times New Roman"/>
              </a:rPr>
              <a:t>diantara sekian banyak</a:t>
            </a:r>
            <a:r>
              <a:rPr sz="1400" spc="45" dirty="0">
                <a:latin typeface="Times New Roman"/>
                <a:cs typeface="Times New Roman"/>
              </a:rPr>
              <a:t> </a:t>
            </a:r>
            <a:r>
              <a:rPr sz="1400" dirty="0">
                <a:latin typeface="Times New Roman"/>
                <a:cs typeface="Times New Roman"/>
              </a:rPr>
              <a:t>proses.</a:t>
            </a:r>
            <a:endParaRPr sz="1400">
              <a:latin typeface="Times New Roman"/>
              <a:cs typeface="Times New Roman"/>
            </a:endParaRPr>
          </a:p>
          <a:p>
            <a:pPr marL="737870" lvl="1" indent="-229235">
              <a:lnSpc>
                <a:spcPct val="100000"/>
              </a:lnSpc>
              <a:spcBef>
                <a:spcPts val="745"/>
              </a:spcBef>
              <a:buAutoNum type="arabicPeriod" startAt="2"/>
              <a:tabLst>
                <a:tab pos="738505" algn="l"/>
              </a:tabLst>
            </a:pPr>
            <a:r>
              <a:rPr sz="1400" b="1" spc="-5" dirty="0">
                <a:latin typeface="Times New Roman"/>
                <a:cs typeface="Times New Roman"/>
              </a:rPr>
              <a:t>Algoritma</a:t>
            </a:r>
            <a:r>
              <a:rPr sz="1400" b="1" spc="25" dirty="0">
                <a:latin typeface="Times New Roman"/>
                <a:cs typeface="Times New Roman"/>
              </a:rPr>
              <a:t> </a:t>
            </a:r>
            <a:r>
              <a:rPr sz="1400" b="1" i="1" spc="-5" dirty="0">
                <a:latin typeface="Times New Roman"/>
                <a:cs typeface="Times New Roman"/>
              </a:rPr>
              <a:t>real-time</a:t>
            </a:r>
            <a:endParaRPr sz="1400">
              <a:latin typeface="Times New Roman"/>
              <a:cs typeface="Times New Roman"/>
            </a:endParaRPr>
          </a:p>
          <a:p>
            <a:pPr marL="737870">
              <a:lnSpc>
                <a:spcPct val="100000"/>
              </a:lnSpc>
              <a:spcBef>
                <a:spcPts val="720"/>
              </a:spcBef>
            </a:pPr>
            <a:r>
              <a:rPr sz="1400" spc="-10" dirty="0">
                <a:latin typeface="Times New Roman"/>
                <a:cs typeface="Times New Roman"/>
              </a:rPr>
              <a:t>Dimana </a:t>
            </a:r>
            <a:r>
              <a:rPr sz="1400" spc="-5" dirty="0">
                <a:latin typeface="Times New Roman"/>
                <a:cs typeface="Times New Roman"/>
              </a:rPr>
              <a:t>proritas </a:t>
            </a:r>
            <a:r>
              <a:rPr sz="1400" spc="-15" dirty="0">
                <a:latin typeface="Times New Roman"/>
                <a:cs typeface="Times New Roman"/>
              </a:rPr>
              <a:t>mutlak </a:t>
            </a:r>
            <a:r>
              <a:rPr sz="1400" spc="-10" dirty="0">
                <a:latin typeface="Times New Roman"/>
                <a:cs typeface="Times New Roman"/>
              </a:rPr>
              <a:t>lebih utama </a:t>
            </a:r>
            <a:r>
              <a:rPr sz="1400" dirty="0">
                <a:latin typeface="Times New Roman"/>
                <a:cs typeface="Times New Roman"/>
              </a:rPr>
              <a:t>daripada </a:t>
            </a:r>
            <a:r>
              <a:rPr sz="1400" spc="-5" dirty="0">
                <a:latin typeface="Times New Roman"/>
                <a:cs typeface="Times New Roman"/>
              </a:rPr>
              <a:t>keadilan mendapatkan suatu</a:t>
            </a:r>
            <a:r>
              <a:rPr sz="1400" spc="204" dirty="0">
                <a:latin typeface="Times New Roman"/>
                <a:cs typeface="Times New Roman"/>
              </a:rPr>
              <a:t> </a:t>
            </a:r>
            <a:r>
              <a:rPr sz="1400" spc="-5" dirty="0">
                <a:latin typeface="Times New Roman"/>
                <a:cs typeface="Times New Roman"/>
              </a:rPr>
              <a:t>pelayanan.</a:t>
            </a:r>
            <a:endParaRPr sz="1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764870"/>
            <a:ext cx="4126865" cy="574675"/>
          </a:xfrm>
          <a:prstGeom prst="rect">
            <a:avLst/>
          </a:prstGeom>
        </p:spPr>
        <p:txBody>
          <a:bodyPr vert="horz" wrap="square" lIns="0" tIns="12700" rIns="0" bIns="0" rtlCol="0">
            <a:spAutoFit/>
          </a:bodyPr>
          <a:lstStyle/>
          <a:p>
            <a:pPr marL="12700">
              <a:lnSpc>
                <a:spcPct val="100000"/>
              </a:lnSpc>
              <a:spcBef>
                <a:spcPts val="100"/>
              </a:spcBef>
            </a:pPr>
            <a:r>
              <a:rPr sz="3600" dirty="0"/>
              <a:t>Managemen</a:t>
            </a:r>
            <a:r>
              <a:rPr sz="3600" spc="-70" dirty="0"/>
              <a:t> </a:t>
            </a:r>
            <a:r>
              <a:rPr sz="3600" spc="-5" dirty="0"/>
              <a:t>Memori</a:t>
            </a:r>
            <a:endParaRPr sz="3600"/>
          </a:p>
        </p:txBody>
      </p:sp>
      <p:sp>
        <p:nvSpPr>
          <p:cNvPr id="3" name="object 3"/>
          <p:cNvSpPr/>
          <p:nvPr/>
        </p:nvSpPr>
        <p:spPr>
          <a:xfrm>
            <a:off x="993775" y="1623398"/>
            <a:ext cx="252730" cy="23588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52142" y="1567053"/>
            <a:ext cx="6645275" cy="3482340"/>
          </a:xfrm>
          <a:prstGeom prst="rect">
            <a:avLst/>
          </a:prstGeom>
        </p:spPr>
        <p:txBody>
          <a:bodyPr vert="horz" wrap="square" lIns="0" tIns="13335" rIns="0" bIns="0" rtlCol="0">
            <a:spAutoFit/>
          </a:bodyPr>
          <a:lstStyle/>
          <a:p>
            <a:pPr marL="27305" algn="just">
              <a:lnSpc>
                <a:spcPct val="100000"/>
              </a:lnSpc>
              <a:spcBef>
                <a:spcPts val="105"/>
              </a:spcBef>
            </a:pPr>
            <a:r>
              <a:rPr sz="2200" b="1" dirty="0">
                <a:latin typeface="Times New Roman"/>
                <a:cs typeface="Times New Roman"/>
              </a:rPr>
              <a:t>Managemen </a:t>
            </a:r>
            <a:r>
              <a:rPr sz="2200" b="1" spc="-5" dirty="0">
                <a:latin typeface="Times New Roman"/>
                <a:cs typeface="Times New Roman"/>
              </a:rPr>
              <a:t>Memori</a:t>
            </a:r>
            <a:r>
              <a:rPr sz="2200" b="1" spc="-45" dirty="0">
                <a:latin typeface="Times New Roman"/>
                <a:cs typeface="Times New Roman"/>
              </a:rPr>
              <a:t> </a:t>
            </a:r>
            <a:r>
              <a:rPr sz="2200" b="1" dirty="0">
                <a:latin typeface="Times New Roman"/>
                <a:cs typeface="Times New Roman"/>
              </a:rPr>
              <a:t>Fisik</a:t>
            </a:r>
            <a:endParaRPr sz="2200">
              <a:latin typeface="Times New Roman"/>
              <a:cs typeface="Times New Roman"/>
            </a:endParaRPr>
          </a:p>
          <a:p>
            <a:pPr marL="12700" marR="5080" algn="just">
              <a:lnSpc>
                <a:spcPct val="143600"/>
              </a:lnSpc>
              <a:spcBef>
                <a:spcPts val="430"/>
              </a:spcBef>
            </a:pPr>
            <a:r>
              <a:rPr sz="1400" spc="-5" dirty="0">
                <a:latin typeface="Times New Roman"/>
                <a:cs typeface="Times New Roman"/>
              </a:rPr>
              <a:t>Bagian ini menjelaskan </a:t>
            </a:r>
            <a:r>
              <a:rPr sz="1400" spc="-10" dirty="0">
                <a:latin typeface="Times New Roman"/>
                <a:cs typeface="Times New Roman"/>
              </a:rPr>
              <a:t>bagaimana linux </a:t>
            </a:r>
            <a:r>
              <a:rPr sz="1400" spc="-5" dirty="0">
                <a:latin typeface="Times New Roman"/>
                <a:cs typeface="Times New Roman"/>
              </a:rPr>
              <a:t>menangani memori </a:t>
            </a:r>
            <a:r>
              <a:rPr sz="1400" dirty="0">
                <a:latin typeface="Times New Roman"/>
                <a:cs typeface="Times New Roman"/>
              </a:rPr>
              <a:t>dalam </a:t>
            </a:r>
            <a:r>
              <a:rPr sz="1400" spc="-5" dirty="0">
                <a:latin typeface="Times New Roman"/>
                <a:cs typeface="Times New Roman"/>
              </a:rPr>
              <a:t>sistem. </a:t>
            </a:r>
            <a:r>
              <a:rPr sz="1400" dirty="0">
                <a:latin typeface="Times New Roman"/>
                <a:cs typeface="Times New Roman"/>
              </a:rPr>
              <a:t>Memori  </a:t>
            </a:r>
            <a:r>
              <a:rPr sz="1400" spc="-5" dirty="0">
                <a:latin typeface="Times New Roman"/>
                <a:cs typeface="Times New Roman"/>
              </a:rPr>
              <a:t>managemen </a:t>
            </a:r>
            <a:r>
              <a:rPr sz="1400" spc="-10" dirty="0">
                <a:latin typeface="Times New Roman"/>
                <a:cs typeface="Times New Roman"/>
              </a:rPr>
              <a:t>merupakan </a:t>
            </a:r>
            <a:r>
              <a:rPr sz="1400" dirty="0">
                <a:latin typeface="Times New Roman"/>
                <a:cs typeface="Times New Roman"/>
              </a:rPr>
              <a:t>salah </a:t>
            </a:r>
            <a:r>
              <a:rPr sz="1400" spc="-5" dirty="0">
                <a:latin typeface="Times New Roman"/>
                <a:cs typeface="Times New Roman"/>
              </a:rPr>
              <a:t>satu bagian terpenting </a:t>
            </a:r>
            <a:r>
              <a:rPr sz="1400" dirty="0">
                <a:latin typeface="Times New Roman"/>
                <a:cs typeface="Times New Roman"/>
              </a:rPr>
              <a:t>dalam sistem </a:t>
            </a:r>
            <a:r>
              <a:rPr sz="1400" spc="-5" dirty="0">
                <a:latin typeface="Times New Roman"/>
                <a:cs typeface="Times New Roman"/>
              </a:rPr>
              <a:t>operasi. </a:t>
            </a:r>
            <a:r>
              <a:rPr sz="1400" spc="-10" dirty="0">
                <a:latin typeface="Times New Roman"/>
                <a:cs typeface="Times New Roman"/>
              </a:rPr>
              <a:t>Karena </a:t>
            </a:r>
            <a:r>
              <a:rPr sz="1400" spc="-5" dirty="0">
                <a:latin typeface="Times New Roman"/>
                <a:cs typeface="Times New Roman"/>
              </a:rPr>
              <a:t>adanya  keterbatasan </a:t>
            </a:r>
            <a:r>
              <a:rPr sz="1400" spc="-10" dirty="0">
                <a:latin typeface="Times New Roman"/>
                <a:cs typeface="Times New Roman"/>
              </a:rPr>
              <a:t>memori, </a:t>
            </a:r>
            <a:r>
              <a:rPr sz="1400" spc="-5" dirty="0">
                <a:latin typeface="Times New Roman"/>
                <a:cs typeface="Times New Roman"/>
              </a:rPr>
              <a:t>diperlukan </a:t>
            </a:r>
            <a:r>
              <a:rPr sz="1400" dirty="0">
                <a:latin typeface="Times New Roman"/>
                <a:cs typeface="Times New Roman"/>
              </a:rPr>
              <a:t>suatu </a:t>
            </a:r>
            <a:r>
              <a:rPr sz="1400" spc="-5" dirty="0">
                <a:latin typeface="Times New Roman"/>
                <a:cs typeface="Times New Roman"/>
              </a:rPr>
              <a:t>strategi </a:t>
            </a:r>
            <a:r>
              <a:rPr sz="1400" dirty="0">
                <a:latin typeface="Times New Roman"/>
                <a:cs typeface="Times New Roman"/>
              </a:rPr>
              <a:t>dalam </a:t>
            </a:r>
            <a:r>
              <a:rPr sz="1400" spc="-5" dirty="0">
                <a:latin typeface="Times New Roman"/>
                <a:cs typeface="Times New Roman"/>
              </a:rPr>
              <a:t>menangani masalah </a:t>
            </a:r>
            <a:r>
              <a:rPr sz="1400" spc="-15" dirty="0">
                <a:latin typeface="Times New Roman"/>
                <a:cs typeface="Times New Roman"/>
              </a:rPr>
              <a:t>ini. </a:t>
            </a:r>
            <a:r>
              <a:rPr sz="1400" dirty="0">
                <a:latin typeface="Times New Roman"/>
                <a:cs typeface="Times New Roman"/>
              </a:rPr>
              <a:t>Jalan  </a:t>
            </a:r>
            <a:r>
              <a:rPr sz="1400" spc="-10" dirty="0">
                <a:latin typeface="Times New Roman"/>
                <a:cs typeface="Times New Roman"/>
              </a:rPr>
              <a:t>keluarnya </a:t>
            </a:r>
            <a:r>
              <a:rPr sz="1400" spc="-5" dirty="0">
                <a:latin typeface="Times New Roman"/>
                <a:cs typeface="Times New Roman"/>
              </a:rPr>
              <a:t>adalah </a:t>
            </a:r>
            <a:r>
              <a:rPr sz="1400" dirty="0">
                <a:latin typeface="Times New Roman"/>
                <a:cs typeface="Times New Roman"/>
              </a:rPr>
              <a:t>dengan </a:t>
            </a:r>
            <a:r>
              <a:rPr sz="1400" spc="-5" dirty="0">
                <a:latin typeface="Times New Roman"/>
                <a:cs typeface="Times New Roman"/>
              </a:rPr>
              <a:t>menggunakan memori </a:t>
            </a:r>
            <a:r>
              <a:rPr sz="1400" spc="-10" dirty="0">
                <a:latin typeface="Times New Roman"/>
                <a:cs typeface="Times New Roman"/>
              </a:rPr>
              <a:t>virtual. </a:t>
            </a:r>
            <a:r>
              <a:rPr sz="1400" dirty="0">
                <a:latin typeface="Times New Roman"/>
                <a:cs typeface="Times New Roman"/>
              </a:rPr>
              <a:t>Dengan </a:t>
            </a:r>
            <a:r>
              <a:rPr sz="1400" spc="-10" dirty="0">
                <a:latin typeface="Times New Roman"/>
                <a:cs typeface="Times New Roman"/>
              </a:rPr>
              <a:t>memori virtual, </a:t>
            </a:r>
            <a:r>
              <a:rPr sz="1400" spc="5" dirty="0">
                <a:latin typeface="Times New Roman"/>
                <a:cs typeface="Times New Roman"/>
              </a:rPr>
              <a:t>memori  </a:t>
            </a:r>
            <a:r>
              <a:rPr sz="1400" spc="-5" dirty="0">
                <a:latin typeface="Times New Roman"/>
                <a:cs typeface="Times New Roman"/>
              </a:rPr>
              <a:t>tampak lebih besar </a:t>
            </a:r>
            <a:r>
              <a:rPr sz="1400" spc="-10" dirty="0">
                <a:latin typeface="Times New Roman"/>
                <a:cs typeface="Times New Roman"/>
              </a:rPr>
              <a:t>daripada ukuran </a:t>
            </a:r>
            <a:r>
              <a:rPr sz="1400" spc="-5" dirty="0">
                <a:latin typeface="Times New Roman"/>
                <a:cs typeface="Times New Roman"/>
              </a:rPr>
              <a:t>yang</a:t>
            </a:r>
            <a:r>
              <a:rPr sz="1400" spc="45" dirty="0">
                <a:latin typeface="Times New Roman"/>
                <a:cs typeface="Times New Roman"/>
              </a:rPr>
              <a:t> </a:t>
            </a:r>
            <a:r>
              <a:rPr sz="1400" spc="-5" dirty="0">
                <a:latin typeface="Times New Roman"/>
                <a:cs typeface="Times New Roman"/>
              </a:rPr>
              <a:t>sebenarnya.</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250190" indent="-229235">
              <a:lnSpc>
                <a:spcPct val="100000"/>
              </a:lnSpc>
              <a:buFont typeface="Wingdings"/>
              <a:buChar char=""/>
              <a:tabLst>
                <a:tab pos="250825" algn="l"/>
              </a:tabLst>
            </a:pPr>
            <a:r>
              <a:rPr sz="1400" spc="-5" dirty="0">
                <a:latin typeface="Times New Roman"/>
                <a:cs typeface="Times New Roman"/>
              </a:rPr>
              <a:t>Dengan memori virtual </a:t>
            </a:r>
            <a:r>
              <a:rPr sz="1400" spc="-10" dirty="0">
                <a:latin typeface="Times New Roman"/>
                <a:cs typeface="Times New Roman"/>
              </a:rPr>
              <a:t>kita</a:t>
            </a:r>
            <a:r>
              <a:rPr sz="1400" spc="10" dirty="0">
                <a:latin typeface="Times New Roman"/>
                <a:cs typeface="Times New Roman"/>
              </a:rPr>
              <a:t> </a:t>
            </a:r>
            <a:r>
              <a:rPr sz="1400" spc="-5" dirty="0">
                <a:latin typeface="Times New Roman"/>
                <a:cs typeface="Times New Roman"/>
              </a:rPr>
              <a:t>dapat:</a:t>
            </a:r>
            <a:endParaRPr sz="1400">
              <a:latin typeface="Times New Roman"/>
              <a:cs typeface="Times New Roman"/>
            </a:endParaRPr>
          </a:p>
          <a:p>
            <a:pPr marL="12700">
              <a:lnSpc>
                <a:spcPct val="100000"/>
              </a:lnSpc>
              <a:spcBef>
                <a:spcPts val="745"/>
              </a:spcBef>
            </a:pPr>
            <a:r>
              <a:rPr sz="1400" b="1" spc="-5" dirty="0">
                <a:latin typeface="Times New Roman"/>
                <a:cs typeface="Times New Roman"/>
              </a:rPr>
              <a:t>1. </a:t>
            </a:r>
            <a:r>
              <a:rPr sz="1400" b="1" spc="-10" dirty="0">
                <a:latin typeface="Times New Roman"/>
                <a:cs typeface="Times New Roman"/>
              </a:rPr>
              <a:t>Ruang </a:t>
            </a:r>
            <a:r>
              <a:rPr sz="1400" b="1" spc="-5" dirty="0">
                <a:latin typeface="Times New Roman"/>
                <a:cs typeface="Times New Roman"/>
              </a:rPr>
              <a:t>alamat </a:t>
            </a:r>
            <a:r>
              <a:rPr sz="1400" b="1" spc="-10" dirty="0">
                <a:latin typeface="Times New Roman"/>
                <a:cs typeface="Times New Roman"/>
              </a:rPr>
              <a:t>yang</a:t>
            </a:r>
            <a:r>
              <a:rPr sz="1400" b="1" spc="45" dirty="0">
                <a:latin typeface="Times New Roman"/>
                <a:cs typeface="Times New Roman"/>
              </a:rPr>
              <a:t> </a:t>
            </a:r>
            <a:r>
              <a:rPr sz="1400" b="1" spc="-5" dirty="0">
                <a:latin typeface="Times New Roman"/>
                <a:cs typeface="Times New Roman"/>
              </a:rPr>
              <a:t>besar</a:t>
            </a:r>
            <a:endParaRPr sz="1400">
              <a:latin typeface="Times New Roman"/>
              <a:cs typeface="Times New Roman"/>
            </a:endParaRPr>
          </a:p>
          <a:p>
            <a:pPr marL="192405" marR="17780">
              <a:lnSpc>
                <a:spcPct val="142900"/>
              </a:lnSpc>
              <a:spcBef>
                <a:spcPts val="5"/>
              </a:spcBef>
            </a:pPr>
            <a:r>
              <a:rPr sz="1400" spc="-5" dirty="0">
                <a:latin typeface="Times New Roman"/>
                <a:cs typeface="Times New Roman"/>
              </a:rPr>
              <a:t>Sistem operasi </a:t>
            </a:r>
            <a:r>
              <a:rPr sz="1400" spc="-10" dirty="0">
                <a:latin typeface="Times New Roman"/>
                <a:cs typeface="Times New Roman"/>
              </a:rPr>
              <a:t>membuat </a:t>
            </a:r>
            <a:r>
              <a:rPr sz="1400" spc="-5" dirty="0">
                <a:latin typeface="Times New Roman"/>
                <a:cs typeface="Times New Roman"/>
              </a:rPr>
              <a:t>memori terlihat lebih besar </a:t>
            </a:r>
            <a:r>
              <a:rPr sz="1400" spc="-10" dirty="0">
                <a:latin typeface="Times New Roman"/>
                <a:cs typeface="Times New Roman"/>
              </a:rPr>
              <a:t>daripada </a:t>
            </a:r>
            <a:r>
              <a:rPr sz="1400" spc="-5" dirty="0">
                <a:latin typeface="Times New Roman"/>
                <a:cs typeface="Times New Roman"/>
              </a:rPr>
              <a:t>ukuran memori sebenarnya.  Memori virtual bisa beberapa kali </a:t>
            </a:r>
            <a:r>
              <a:rPr sz="1400" spc="-10" dirty="0">
                <a:latin typeface="Times New Roman"/>
                <a:cs typeface="Times New Roman"/>
              </a:rPr>
              <a:t>lebih </a:t>
            </a:r>
            <a:r>
              <a:rPr sz="1400" dirty="0">
                <a:latin typeface="Times New Roman"/>
                <a:cs typeface="Times New Roman"/>
              </a:rPr>
              <a:t>besar </a:t>
            </a:r>
            <a:r>
              <a:rPr sz="1400" spc="-10" dirty="0">
                <a:latin typeface="Times New Roman"/>
                <a:cs typeface="Times New Roman"/>
              </a:rPr>
              <a:t>daripada memori</a:t>
            </a:r>
            <a:r>
              <a:rPr sz="1400" spc="120" dirty="0">
                <a:latin typeface="Times New Roman"/>
                <a:cs typeface="Times New Roman"/>
              </a:rPr>
              <a:t> </a:t>
            </a:r>
            <a:r>
              <a:rPr sz="1400" spc="-5" dirty="0">
                <a:latin typeface="Times New Roman"/>
                <a:cs typeface="Times New Roman"/>
              </a:rPr>
              <a:t>fisiknya.</a:t>
            </a:r>
            <a:endParaRPr sz="1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52142" y="690042"/>
            <a:ext cx="6642734" cy="3395345"/>
          </a:xfrm>
          <a:prstGeom prst="rect">
            <a:avLst/>
          </a:prstGeom>
        </p:spPr>
        <p:txBody>
          <a:bodyPr vert="horz" wrap="square" lIns="0" tIns="104775" rIns="0" bIns="0" rtlCol="0">
            <a:spAutoFit/>
          </a:bodyPr>
          <a:lstStyle/>
          <a:p>
            <a:pPr marL="191770" indent="-179705">
              <a:lnSpc>
                <a:spcPct val="100000"/>
              </a:lnSpc>
              <a:spcBef>
                <a:spcPts val="825"/>
              </a:spcBef>
              <a:buAutoNum type="arabicPeriod" startAt="2"/>
              <a:tabLst>
                <a:tab pos="192405" algn="l"/>
              </a:tabLst>
            </a:pPr>
            <a:r>
              <a:rPr sz="1400" b="1" spc="-5" dirty="0">
                <a:latin typeface="Times New Roman"/>
                <a:cs typeface="Times New Roman"/>
              </a:rPr>
              <a:t>Pembagian memori </a:t>
            </a:r>
            <a:r>
              <a:rPr sz="1400" b="1" dirty="0">
                <a:latin typeface="Times New Roman"/>
                <a:cs typeface="Times New Roman"/>
              </a:rPr>
              <a:t>fisik </a:t>
            </a:r>
            <a:r>
              <a:rPr sz="1400" b="1" spc="-5" dirty="0">
                <a:latin typeface="Times New Roman"/>
                <a:cs typeface="Times New Roman"/>
              </a:rPr>
              <a:t>yang</a:t>
            </a:r>
            <a:r>
              <a:rPr sz="1400" b="1" spc="-35" dirty="0">
                <a:latin typeface="Times New Roman"/>
                <a:cs typeface="Times New Roman"/>
              </a:rPr>
              <a:t> </a:t>
            </a:r>
            <a:r>
              <a:rPr sz="1400" b="1" spc="-5" dirty="0">
                <a:latin typeface="Times New Roman"/>
                <a:cs typeface="Times New Roman"/>
              </a:rPr>
              <a:t>adil</a:t>
            </a:r>
            <a:endParaRPr sz="1400">
              <a:latin typeface="Times New Roman"/>
              <a:cs typeface="Times New Roman"/>
            </a:endParaRPr>
          </a:p>
          <a:p>
            <a:pPr marL="192405" marR="122555">
              <a:lnSpc>
                <a:spcPct val="142900"/>
              </a:lnSpc>
            </a:pPr>
            <a:r>
              <a:rPr sz="1400" spc="-5" dirty="0">
                <a:latin typeface="Times New Roman"/>
                <a:cs typeface="Times New Roman"/>
              </a:rPr>
              <a:t>Managemen memori </a:t>
            </a:r>
            <a:r>
              <a:rPr sz="1400" spc="-10" dirty="0">
                <a:latin typeface="Times New Roman"/>
                <a:cs typeface="Times New Roman"/>
              </a:rPr>
              <a:t>membuat </a:t>
            </a:r>
            <a:r>
              <a:rPr sz="1400" spc="-5" dirty="0">
                <a:latin typeface="Times New Roman"/>
                <a:cs typeface="Times New Roman"/>
              </a:rPr>
              <a:t>pembagian yang </a:t>
            </a:r>
            <a:r>
              <a:rPr sz="1400" dirty="0">
                <a:latin typeface="Times New Roman"/>
                <a:cs typeface="Times New Roman"/>
              </a:rPr>
              <a:t>adil </a:t>
            </a:r>
            <a:r>
              <a:rPr sz="1400" spc="5" dirty="0">
                <a:latin typeface="Times New Roman"/>
                <a:cs typeface="Times New Roman"/>
              </a:rPr>
              <a:t>dalam </a:t>
            </a:r>
            <a:r>
              <a:rPr sz="1400" dirty="0">
                <a:latin typeface="Times New Roman"/>
                <a:cs typeface="Times New Roman"/>
              </a:rPr>
              <a:t>pengalokasian </a:t>
            </a:r>
            <a:r>
              <a:rPr sz="1400" spc="-10" dirty="0">
                <a:latin typeface="Times New Roman"/>
                <a:cs typeface="Times New Roman"/>
              </a:rPr>
              <a:t>memori </a:t>
            </a:r>
            <a:r>
              <a:rPr sz="1400" dirty="0">
                <a:latin typeface="Times New Roman"/>
                <a:cs typeface="Times New Roman"/>
              </a:rPr>
              <a:t>antara  </a:t>
            </a:r>
            <a:r>
              <a:rPr sz="1400" spc="-5" dirty="0">
                <a:latin typeface="Times New Roman"/>
                <a:cs typeface="Times New Roman"/>
              </a:rPr>
              <a:t>proses-proses.</a:t>
            </a:r>
            <a:endParaRPr sz="1400">
              <a:latin typeface="Times New Roman"/>
              <a:cs typeface="Times New Roman"/>
            </a:endParaRPr>
          </a:p>
          <a:p>
            <a:pPr marL="191770" indent="-179705">
              <a:lnSpc>
                <a:spcPct val="100000"/>
              </a:lnSpc>
              <a:spcBef>
                <a:spcPts val="770"/>
              </a:spcBef>
              <a:buAutoNum type="arabicPeriod" startAt="3"/>
              <a:tabLst>
                <a:tab pos="192405" algn="l"/>
              </a:tabLst>
            </a:pPr>
            <a:r>
              <a:rPr sz="1400" b="1" spc="-10" dirty="0">
                <a:latin typeface="Times New Roman"/>
                <a:cs typeface="Times New Roman"/>
              </a:rPr>
              <a:t>Perlindungan</a:t>
            </a:r>
            <a:endParaRPr sz="1400">
              <a:latin typeface="Times New Roman"/>
              <a:cs typeface="Times New Roman"/>
            </a:endParaRPr>
          </a:p>
          <a:p>
            <a:pPr marL="192405" marR="5080">
              <a:lnSpc>
                <a:spcPts val="2400"/>
              </a:lnSpc>
              <a:spcBef>
                <a:spcPts val="200"/>
              </a:spcBef>
            </a:pPr>
            <a:r>
              <a:rPr sz="1400" spc="-5" dirty="0">
                <a:latin typeface="Times New Roman"/>
                <a:cs typeface="Times New Roman"/>
              </a:rPr>
              <a:t>Memori </a:t>
            </a:r>
            <a:r>
              <a:rPr sz="1400" spc="-10" dirty="0">
                <a:latin typeface="Times New Roman"/>
                <a:cs typeface="Times New Roman"/>
              </a:rPr>
              <a:t>managemen menjamin </a:t>
            </a:r>
            <a:r>
              <a:rPr sz="1400" spc="-5" dirty="0">
                <a:latin typeface="Times New Roman"/>
                <a:cs typeface="Times New Roman"/>
              </a:rPr>
              <a:t>setiap proses dalam </a:t>
            </a:r>
            <a:r>
              <a:rPr sz="1400" dirty="0">
                <a:latin typeface="Times New Roman"/>
                <a:cs typeface="Times New Roman"/>
              </a:rPr>
              <a:t>sistem </a:t>
            </a:r>
            <a:r>
              <a:rPr sz="1400" spc="-5" dirty="0">
                <a:latin typeface="Times New Roman"/>
                <a:cs typeface="Times New Roman"/>
              </a:rPr>
              <a:t>terlindung </a:t>
            </a:r>
            <a:r>
              <a:rPr sz="1400" dirty="0">
                <a:latin typeface="Times New Roman"/>
                <a:cs typeface="Times New Roman"/>
              </a:rPr>
              <a:t>dari proses-proses  </a:t>
            </a:r>
            <a:r>
              <a:rPr sz="1400" spc="-5" dirty="0">
                <a:latin typeface="Times New Roman"/>
                <a:cs typeface="Times New Roman"/>
              </a:rPr>
              <a:t>lainnya.Dengan demikian, program yang </a:t>
            </a:r>
            <a:r>
              <a:rPr sz="1400" i="1" spc="-5" dirty="0">
                <a:latin typeface="Times New Roman"/>
                <a:cs typeface="Times New Roman"/>
              </a:rPr>
              <a:t>crash </a:t>
            </a:r>
            <a:r>
              <a:rPr sz="1400" spc="-15" dirty="0">
                <a:latin typeface="Times New Roman"/>
                <a:cs typeface="Times New Roman"/>
              </a:rPr>
              <a:t>tidak </a:t>
            </a:r>
            <a:r>
              <a:rPr sz="1400" spc="-5" dirty="0">
                <a:latin typeface="Times New Roman"/>
                <a:cs typeface="Times New Roman"/>
              </a:rPr>
              <a:t>akan mempengaruhi proses</a:t>
            </a:r>
            <a:r>
              <a:rPr sz="1400" spc="145" dirty="0">
                <a:latin typeface="Times New Roman"/>
                <a:cs typeface="Times New Roman"/>
              </a:rPr>
              <a:t> </a:t>
            </a:r>
            <a:r>
              <a:rPr sz="1400" spc="-5" dirty="0">
                <a:latin typeface="Times New Roman"/>
                <a:cs typeface="Times New Roman"/>
              </a:rPr>
              <a:t>lain</a:t>
            </a:r>
            <a:endParaRPr sz="1400">
              <a:latin typeface="Times New Roman"/>
              <a:cs typeface="Times New Roman"/>
            </a:endParaRPr>
          </a:p>
          <a:p>
            <a:pPr marL="192405">
              <a:lnSpc>
                <a:spcPct val="100000"/>
              </a:lnSpc>
              <a:spcBef>
                <a:spcPts val="545"/>
              </a:spcBef>
            </a:pPr>
            <a:r>
              <a:rPr sz="1400" dirty="0">
                <a:latin typeface="Times New Roman"/>
                <a:cs typeface="Times New Roman"/>
              </a:rPr>
              <a:t>dalam sistem</a:t>
            </a:r>
            <a:r>
              <a:rPr sz="1400" spc="-70" dirty="0">
                <a:latin typeface="Times New Roman"/>
                <a:cs typeface="Times New Roman"/>
              </a:rPr>
              <a:t> </a:t>
            </a:r>
            <a:r>
              <a:rPr sz="1400" spc="-5" dirty="0">
                <a:latin typeface="Times New Roman"/>
                <a:cs typeface="Times New Roman"/>
              </a:rPr>
              <a:t>tersebut.</a:t>
            </a:r>
            <a:endParaRPr sz="1400">
              <a:latin typeface="Times New Roman"/>
              <a:cs typeface="Times New Roman"/>
            </a:endParaRPr>
          </a:p>
          <a:p>
            <a:pPr marL="191770" indent="-179705">
              <a:lnSpc>
                <a:spcPct val="100000"/>
              </a:lnSpc>
              <a:spcBef>
                <a:spcPts val="750"/>
              </a:spcBef>
              <a:buAutoNum type="arabicPeriod" startAt="4"/>
              <a:tabLst>
                <a:tab pos="192405" algn="l"/>
              </a:tabLst>
            </a:pPr>
            <a:r>
              <a:rPr sz="1400" b="1" spc="-5" dirty="0">
                <a:latin typeface="Times New Roman"/>
                <a:cs typeface="Times New Roman"/>
              </a:rPr>
              <a:t>Penggunaan memori virtual</a:t>
            </a:r>
            <a:r>
              <a:rPr sz="1400" b="1" spc="-10" dirty="0">
                <a:latin typeface="Times New Roman"/>
                <a:cs typeface="Times New Roman"/>
              </a:rPr>
              <a:t> </a:t>
            </a:r>
            <a:r>
              <a:rPr sz="1400" b="1" spc="-5" dirty="0">
                <a:latin typeface="Times New Roman"/>
                <a:cs typeface="Times New Roman"/>
              </a:rPr>
              <a:t>bersama</a:t>
            </a:r>
            <a:endParaRPr sz="1400">
              <a:latin typeface="Times New Roman"/>
              <a:cs typeface="Times New Roman"/>
            </a:endParaRPr>
          </a:p>
          <a:p>
            <a:pPr marL="192405">
              <a:lnSpc>
                <a:spcPct val="100000"/>
              </a:lnSpc>
              <a:spcBef>
                <a:spcPts val="720"/>
              </a:spcBef>
            </a:pPr>
            <a:r>
              <a:rPr sz="1400" spc="-5" dirty="0">
                <a:latin typeface="Times New Roman"/>
                <a:cs typeface="Times New Roman"/>
              </a:rPr>
              <a:t>Memori virtual mengizinkan </a:t>
            </a:r>
            <a:r>
              <a:rPr sz="1400" spc="-10" dirty="0">
                <a:latin typeface="Times New Roman"/>
                <a:cs typeface="Times New Roman"/>
              </a:rPr>
              <a:t>dua </a:t>
            </a:r>
            <a:r>
              <a:rPr sz="1400" dirty="0">
                <a:latin typeface="Times New Roman"/>
                <a:cs typeface="Times New Roman"/>
              </a:rPr>
              <a:t>buah </a:t>
            </a:r>
            <a:r>
              <a:rPr sz="1400" spc="-5" dirty="0">
                <a:latin typeface="Times New Roman"/>
                <a:cs typeface="Times New Roman"/>
              </a:rPr>
              <a:t>proses berbagi memori diantara</a:t>
            </a:r>
            <a:r>
              <a:rPr sz="1400" spc="250" dirty="0">
                <a:latin typeface="Times New Roman"/>
                <a:cs typeface="Times New Roman"/>
              </a:rPr>
              <a:t> </a:t>
            </a:r>
            <a:r>
              <a:rPr sz="1400" spc="-5" dirty="0">
                <a:latin typeface="Times New Roman"/>
                <a:cs typeface="Times New Roman"/>
              </a:rPr>
              <a:t>keduanya,</a:t>
            </a:r>
            <a:endParaRPr sz="1400">
              <a:latin typeface="Times New Roman"/>
              <a:cs typeface="Times New Roman"/>
            </a:endParaRPr>
          </a:p>
          <a:p>
            <a:pPr marL="192405" marR="10795">
              <a:lnSpc>
                <a:spcPct val="143000"/>
              </a:lnSpc>
              <a:spcBef>
                <a:spcPts val="20"/>
              </a:spcBef>
            </a:pPr>
            <a:r>
              <a:rPr sz="1400" spc="-10" dirty="0">
                <a:latin typeface="Times New Roman"/>
                <a:cs typeface="Times New Roman"/>
              </a:rPr>
              <a:t>contohnya </a:t>
            </a:r>
            <a:r>
              <a:rPr sz="1400" spc="5" dirty="0">
                <a:latin typeface="Times New Roman"/>
                <a:cs typeface="Times New Roman"/>
              </a:rPr>
              <a:t>dalam </a:t>
            </a:r>
            <a:r>
              <a:rPr sz="1400" i="1" spc="-5" dirty="0">
                <a:latin typeface="Times New Roman"/>
                <a:cs typeface="Times New Roman"/>
              </a:rPr>
              <a:t>shared library</a:t>
            </a:r>
            <a:r>
              <a:rPr sz="1400" spc="-5" dirty="0">
                <a:latin typeface="Times New Roman"/>
                <a:cs typeface="Times New Roman"/>
              </a:rPr>
              <a:t>. </a:t>
            </a:r>
            <a:r>
              <a:rPr sz="1400" spc="-10" dirty="0">
                <a:latin typeface="Times New Roman"/>
                <a:cs typeface="Times New Roman"/>
              </a:rPr>
              <a:t>Kode </a:t>
            </a:r>
            <a:r>
              <a:rPr sz="1400" spc="-5" dirty="0">
                <a:latin typeface="Times New Roman"/>
                <a:cs typeface="Times New Roman"/>
              </a:rPr>
              <a:t>library </a:t>
            </a:r>
            <a:r>
              <a:rPr sz="1400" dirty="0">
                <a:latin typeface="Times New Roman"/>
                <a:cs typeface="Times New Roman"/>
              </a:rPr>
              <a:t>dapat </a:t>
            </a:r>
            <a:r>
              <a:rPr sz="1400" spc="-10" dirty="0">
                <a:latin typeface="Times New Roman"/>
                <a:cs typeface="Times New Roman"/>
              </a:rPr>
              <a:t>berada </a:t>
            </a:r>
            <a:r>
              <a:rPr sz="1400" spc="5" dirty="0">
                <a:latin typeface="Times New Roman"/>
                <a:cs typeface="Times New Roman"/>
              </a:rPr>
              <a:t>di </a:t>
            </a:r>
            <a:r>
              <a:rPr sz="1400" spc="-5" dirty="0">
                <a:latin typeface="Times New Roman"/>
                <a:cs typeface="Times New Roman"/>
              </a:rPr>
              <a:t>satu tempat, </a:t>
            </a:r>
            <a:r>
              <a:rPr sz="1400" dirty="0">
                <a:latin typeface="Times New Roman"/>
                <a:cs typeface="Times New Roman"/>
              </a:rPr>
              <a:t>dan tidak  </a:t>
            </a:r>
            <a:r>
              <a:rPr sz="1400" spc="-5" dirty="0">
                <a:latin typeface="Times New Roman"/>
                <a:cs typeface="Times New Roman"/>
              </a:rPr>
              <a:t>dikopi pada </a:t>
            </a:r>
            <a:r>
              <a:rPr sz="1400" spc="-10" dirty="0">
                <a:latin typeface="Times New Roman"/>
                <a:cs typeface="Times New Roman"/>
              </a:rPr>
              <a:t>dua </a:t>
            </a:r>
            <a:r>
              <a:rPr sz="1400" spc="-5" dirty="0">
                <a:latin typeface="Times New Roman"/>
                <a:cs typeface="Times New Roman"/>
              </a:rPr>
              <a:t>program yang</a:t>
            </a:r>
            <a:r>
              <a:rPr sz="1400" spc="10" dirty="0">
                <a:latin typeface="Times New Roman"/>
                <a:cs typeface="Times New Roman"/>
              </a:rPr>
              <a:t> </a:t>
            </a:r>
            <a:r>
              <a:rPr sz="1400" spc="-5" dirty="0">
                <a:latin typeface="Times New Roman"/>
                <a:cs typeface="Times New Roman"/>
              </a:rPr>
              <a:t>berbeda.</a:t>
            </a:r>
            <a:endParaRPr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142" y="777367"/>
            <a:ext cx="6645275" cy="1643380"/>
          </a:xfrm>
          <a:prstGeom prst="rect">
            <a:avLst/>
          </a:prstGeom>
        </p:spPr>
        <p:txBody>
          <a:bodyPr vert="horz" wrap="square" lIns="0" tIns="13335" rIns="0" bIns="0" rtlCol="0">
            <a:spAutoFit/>
          </a:bodyPr>
          <a:lstStyle/>
          <a:p>
            <a:pPr marL="27305" algn="just">
              <a:lnSpc>
                <a:spcPct val="100000"/>
              </a:lnSpc>
              <a:spcBef>
                <a:spcPts val="105"/>
              </a:spcBef>
            </a:pPr>
            <a:r>
              <a:rPr dirty="0"/>
              <a:t>Memori</a:t>
            </a:r>
            <a:r>
              <a:rPr spc="-15" dirty="0"/>
              <a:t> </a:t>
            </a:r>
            <a:r>
              <a:rPr spc="-5" dirty="0"/>
              <a:t>Virtual</a:t>
            </a:r>
          </a:p>
          <a:p>
            <a:pPr marL="12700" marR="5080" algn="just">
              <a:lnSpc>
                <a:spcPct val="143800"/>
              </a:lnSpc>
              <a:spcBef>
                <a:spcPts val="425"/>
              </a:spcBef>
            </a:pPr>
            <a:r>
              <a:rPr sz="1400" b="0" spc="-5" dirty="0">
                <a:latin typeface="Times New Roman"/>
                <a:cs typeface="Times New Roman"/>
              </a:rPr>
              <a:t>Memori fisik </a:t>
            </a:r>
            <a:r>
              <a:rPr sz="1400" b="0" dirty="0">
                <a:latin typeface="Times New Roman"/>
                <a:cs typeface="Times New Roman"/>
              </a:rPr>
              <a:t>dan </a:t>
            </a:r>
            <a:r>
              <a:rPr sz="1400" b="0" spc="-5" dirty="0">
                <a:latin typeface="Times New Roman"/>
                <a:cs typeface="Times New Roman"/>
              </a:rPr>
              <a:t>memori virtual dibagi menjadi </a:t>
            </a:r>
            <a:r>
              <a:rPr sz="1400" b="0" dirty="0">
                <a:latin typeface="Times New Roman"/>
                <a:cs typeface="Times New Roman"/>
              </a:rPr>
              <a:t>bagian-bagian </a:t>
            </a:r>
            <a:r>
              <a:rPr sz="1400" b="0" spc="-5" dirty="0">
                <a:latin typeface="Times New Roman"/>
                <a:cs typeface="Times New Roman"/>
              </a:rPr>
              <a:t>yang disebut </a:t>
            </a:r>
            <a:r>
              <a:rPr sz="1400" b="0" i="1" dirty="0">
                <a:latin typeface="Times New Roman"/>
                <a:cs typeface="Times New Roman"/>
              </a:rPr>
              <a:t>page</a:t>
            </a:r>
            <a:r>
              <a:rPr sz="1400" b="0" dirty="0">
                <a:latin typeface="Times New Roman"/>
                <a:cs typeface="Times New Roman"/>
              </a:rPr>
              <a:t>. </a:t>
            </a:r>
            <a:r>
              <a:rPr sz="1400" b="0" i="1" spc="-10" dirty="0">
                <a:latin typeface="Times New Roman"/>
                <a:cs typeface="Times New Roman"/>
              </a:rPr>
              <a:t>Page </a:t>
            </a:r>
            <a:r>
              <a:rPr sz="1400" b="0" dirty="0">
                <a:latin typeface="Times New Roman"/>
                <a:cs typeface="Times New Roman"/>
              </a:rPr>
              <a:t>ini  </a:t>
            </a:r>
            <a:r>
              <a:rPr sz="1400" b="0" spc="-5" dirty="0">
                <a:latin typeface="Times New Roman"/>
                <a:cs typeface="Times New Roman"/>
              </a:rPr>
              <a:t>memilikiukuran yang sama besar. </a:t>
            </a:r>
            <a:r>
              <a:rPr sz="1400" b="0" spc="-10" dirty="0">
                <a:latin typeface="Times New Roman"/>
                <a:cs typeface="Times New Roman"/>
              </a:rPr>
              <a:t>Tiap </a:t>
            </a:r>
            <a:r>
              <a:rPr sz="1400" b="0" i="1" spc="5" dirty="0">
                <a:latin typeface="Times New Roman"/>
                <a:cs typeface="Times New Roman"/>
              </a:rPr>
              <a:t>page </a:t>
            </a:r>
            <a:r>
              <a:rPr sz="1400" b="0" spc="-5" dirty="0">
                <a:latin typeface="Times New Roman"/>
                <a:cs typeface="Times New Roman"/>
              </a:rPr>
              <a:t>ini punya nomor yang </a:t>
            </a:r>
            <a:r>
              <a:rPr sz="1400" b="0" spc="-10" dirty="0">
                <a:latin typeface="Times New Roman"/>
                <a:cs typeface="Times New Roman"/>
              </a:rPr>
              <a:t>unik, </a:t>
            </a:r>
            <a:r>
              <a:rPr sz="1400" b="0" spc="-5" dirty="0">
                <a:latin typeface="Times New Roman"/>
                <a:cs typeface="Times New Roman"/>
              </a:rPr>
              <a:t>yaitu </a:t>
            </a:r>
            <a:r>
              <a:rPr sz="1400" b="0" spc="-10" dirty="0">
                <a:latin typeface="Times New Roman"/>
                <a:cs typeface="Times New Roman"/>
              </a:rPr>
              <a:t>Page </a:t>
            </a:r>
            <a:r>
              <a:rPr sz="1400" b="0" spc="-5" dirty="0">
                <a:latin typeface="Times New Roman"/>
                <a:cs typeface="Times New Roman"/>
              </a:rPr>
              <a:t>Frame  </a:t>
            </a:r>
            <a:r>
              <a:rPr sz="1400" b="0" spc="-10" dirty="0">
                <a:latin typeface="Times New Roman"/>
                <a:cs typeface="Times New Roman"/>
              </a:rPr>
              <a:t>Number </a:t>
            </a:r>
            <a:r>
              <a:rPr sz="1400" b="0" spc="-5" dirty="0">
                <a:latin typeface="Times New Roman"/>
                <a:cs typeface="Times New Roman"/>
              </a:rPr>
              <a:t>(PFN). </a:t>
            </a:r>
            <a:r>
              <a:rPr sz="1400" b="0" spc="-10" dirty="0">
                <a:latin typeface="Times New Roman"/>
                <a:cs typeface="Times New Roman"/>
              </a:rPr>
              <a:t>Untuk setiap </a:t>
            </a:r>
            <a:r>
              <a:rPr sz="1400" b="0" spc="-5" dirty="0">
                <a:latin typeface="Times New Roman"/>
                <a:cs typeface="Times New Roman"/>
              </a:rPr>
              <a:t>instruksi </a:t>
            </a:r>
            <a:r>
              <a:rPr sz="1400" b="0" dirty="0">
                <a:latin typeface="Times New Roman"/>
                <a:cs typeface="Times New Roman"/>
              </a:rPr>
              <a:t>dalam </a:t>
            </a:r>
            <a:r>
              <a:rPr sz="1400" b="0" spc="-5" dirty="0">
                <a:latin typeface="Times New Roman"/>
                <a:cs typeface="Times New Roman"/>
              </a:rPr>
              <a:t>program, </a:t>
            </a:r>
            <a:r>
              <a:rPr sz="1400" b="0" spc="-10" dirty="0">
                <a:latin typeface="Times New Roman"/>
                <a:cs typeface="Times New Roman"/>
              </a:rPr>
              <a:t>CPU </a:t>
            </a:r>
            <a:r>
              <a:rPr sz="1400" b="0" spc="-5" dirty="0">
                <a:latin typeface="Times New Roman"/>
                <a:cs typeface="Times New Roman"/>
              </a:rPr>
              <a:t>melakukan </a:t>
            </a:r>
            <a:r>
              <a:rPr sz="1400" b="0" spc="-10" dirty="0">
                <a:latin typeface="Times New Roman"/>
                <a:cs typeface="Times New Roman"/>
              </a:rPr>
              <a:t>mapping </a:t>
            </a:r>
            <a:r>
              <a:rPr sz="1400" b="0" spc="5" dirty="0">
                <a:latin typeface="Times New Roman"/>
                <a:cs typeface="Times New Roman"/>
              </a:rPr>
              <a:t>dari </a:t>
            </a:r>
            <a:r>
              <a:rPr sz="1400" b="0" spc="-10" dirty="0">
                <a:latin typeface="Times New Roman"/>
                <a:cs typeface="Times New Roman"/>
              </a:rPr>
              <a:t>alamat  </a:t>
            </a:r>
            <a:r>
              <a:rPr sz="1400" b="0" spc="-5" dirty="0">
                <a:latin typeface="Times New Roman"/>
                <a:cs typeface="Times New Roman"/>
              </a:rPr>
              <a:t>virtual ke memori </a:t>
            </a:r>
            <a:r>
              <a:rPr sz="1400" b="0" spc="-15" dirty="0">
                <a:latin typeface="Times New Roman"/>
                <a:cs typeface="Times New Roman"/>
              </a:rPr>
              <a:t>fisik </a:t>
            </a:r>
            <a:r>
              <a:rPr sz="1400" b="0" spc="-5" dirty="0">
                <a:latin typeface="Times New Roman"/>
                <a:cs typeface="Times New Roman"/>
              </a:rPr>
              <a:t>yang</a:t>
            </a:r>
            <a:r>
              <a:rPr sz="1400" b="0" spc="75" dirty="0">
                <a:latin typeface="Times New Roman"/>
                <a:cs typeface="Times New Roman"/>
              </a:rPr>
              <a:t> </a:t>
            </a:r>
            <a:r>
              <a:rPr sz="1400" b="0" spc="-5" dirty="0">
                <a:latin typeface="Times New Roman"/>
                <a:cs typeface="Times New Roman"/>
              </a:rPr>
              <a:t>sebenarnya.</a:t>
            </a:r>
            <a:endParaRPr sz="1400">
              <a:latin typeface="Times New Roman"/>
              <a:cs typeface="Times New Roman"/>
            </a:endParaRPr>
          </a:p>
        </p:txBody>
      </p:sp>
      <p:sp>
        <p:nvSpPr>
          <p:cNvPr id="3" name="object 3"/>
          <p:cNvSpPr txBox="1"/>
          <p:nvPr/>
        </p:nvSpPr>
        <p:spPr>
          <a:xfrm>
            <a:off x="1652142" y="2699817"/>
            <a:ext cx="6640195" cy="1867535"/>
          </a:xfrm>
          <a:prstGeom prst="rect">
            <a:avLst/>
          </a:prstGeom>
        </p:spPr>
        <p:txBody>
          <a:bodyPr vert="horz" wrap="square" lIns="0" tIns="14604" rIns="0" bIns="0" rtlCol="0">
            <a:spAutoFit/>
          </a:bodyPr>
          <a:lstStyle/>
          <a:p>
            <a:pPr marL="12700" marR="5080" algn="just">
              <a:lnSpc>
                <a:spcPct val="143600"/>
              </a:lnSpc>
              <a:spcBef>
                <a:spcPts val="114"/>
              </a:spcBef>
            </a:pPr>
            <a:r>
              <a:rPr sz="1400" spc="-5" dirty="0">
                <a:latin typeface="Times New Roman"/>
                <a:cs typeface="Times New Roman"/>
              </a:rPr>
              <a:t>Penerjemahan </a:t>
            </a:r>
            <a:r>
              <a:rPr sz="1400" spc="-10" dirty="0">
                <a:latin typeface="Times New Roman"/>
                <a:cs typeface="Times New Roman"/>
              </a:rPr>
              <a:t>alamat </a:t>
            </a:r>
            <a:r>
              <a:rPr sz="1400" spc="5" dirty="0">
                <a:latin typeface="Times New Roman"/>
                <a:cs typeface="Times New Roman"/>
              </a:rPr>
              <a:t>di </a:t>
            </a:r>
            <a:r>
              <a:rPr sz="1400" spc="-5" dirty="0">
                <a:latin typeface="Times New Roman"/>
                <a:cs typeface="Times New Roman"/>
              </a:rPr>
              <a:t>antara virtual </a:t>
            </a:r>
            <a:r>
              <a:rPr sz="1400" dirty="0">
                <a:latin typeface="Times New Roman"/>
                <a:cs typeface="Times New Roman"/>
              </a:rPr>
              <a:t>dan </a:t>
            </a:r>
            <a:r>
              <a:rPr sz="1400" spc="-5" dirty="0">
                <a:latin typeface="Times New Roman"/>
                <a:cs typeface="Times New Roman"/>
              </a:rPr>
              <a:t>memori fisik dilakukan </a:t>
            </a:r>
            <a:r>
              <a:rPr sz="1400" dirty="0">
                <a:latin typeface="Times New Roman"/>
                <a:cs typeface="Times New Roman"/>
              </a:rPr>
              <a:t>oleh </a:t>
            </a:r>
            <a:r>
              <a:rPr sz="1400" spc="-10" dirty="0">
                <a:latin typeface="Times New Roman"/>
                <a:cs typeface="Times New Roman"/>
              </a:rPr>
              <a:t>CPU </a:t>
            </a:r>
            <a:r>
              <a:rPr sz="1400" spc="-5" dirty="0">
                <a:latin typeface="Times New Roman"/>
                <a:cs typeface="Times New Roman"/>
              </a:rPr>
              <a:t>menggunakan  tabel </a:t>
            </a:r>
            <a:r>
              <a:rPr sz="1400" i="1" dirty="0">
                <a:latin typeface="Times New Roman"/>
                <a:cs typeface="Times New Roman"/>
              </a:rPr>
              <a:t>page </a:t>
            </a:r>
            <a:r>
              <a:rPr sz="1400" spc="-10" dirty="0">
                <a:latin typeface="Times New Roman"/>
                <a:cs typeface="Times New Roman"/>
              </a:rPr>
              <a:t>untuk </a:t>
            </a:r>
            <a:r>
              <a:rPr sz="1400" spc="-5" dirty="0">
                <a:latin typeface="Times New Roman"/>
                <a:cs typeface="Times New Roman"/>
              </a:rPr>
              <a:t>proses x </a:t>
            </a:r>
            <a:r>
              <a:rPr sz="1400" dirty="0">
                <a:latin typeface="Times New Roman"/>
                <a:cs typeface="Times New Roman"/>
              </a:rPr>
              <a:t>dan </a:t>
            </a:r>
            <a:r>
              <a:rPr sz="1400" spc="-5" dirty="0">
                <a:latin typeface="Times New Roman"/>
                <a:cs typeface="Times New Roman"/>
              </a:rPr>
              <a:t>proses </a:t>
            </a:r>
            <a:r>
              <a:rPr sz="1400" spc="-20" dirty="0">
                <a:latin typeface="Times New Roman"/>
                <a:cs typeface="Times New Roman"/>
              </a:rPr>
              <a:t>y. </a:t>
            </a:r>
            <a:r>
              <a:rPr sz="1400" dirty="0">
                <a:latin typeface="Times New Roman"/>
                <a:cs typeface="Times New Roman"/>
              </a:rPr>
              <a:t>Ini </a:t>
            </a:r>
            <a:r>
              <a:rPr sz="1400" spc="-10" dirty="0">
                <a:latin typeface="Times New Roman"/>
                <a:cs typeface="Times New Roman"/>
              </a:rPr>
              <a:t>menunjukkan </a:t>
            </a:r>
            <a:r>
              <a:rPr sz="1400" spc="-5" dirty="0">
                <a:latin typeface="Times New Roman"/>
                <a:cs typeface="Times New Roman"/>
              </a:rPr>
              <a:t>virtial PFN 0 </a:t>
            </a:r>
            <a:r>
              <a:rPr sz="1400" dirty="0">
                <a:latin typeface="Times New Roman"/>
                <a:cs typeface="Times New Roman"/>
              </a:rPr>
              <a:t>dari </a:t>
            </a:r>
            <a:r>
              <a:rPr sz="1400" spc="-5" dirty="0">
                <a:latin typeface="Times New Roman"/>
                <a:cs typeface="Times New Roman"/>
              </a:rPr>
              <a:t>proses x dimap  ke </a:t>
            </a:r>
            <a:r>
              <a:rPr sz="1400" spc="-10" dirty="0">
                <a:latin typeface="Times New Roman"/>
                <a:cs typeface="Times New Roman"/>
              </a:rPr>
              <a:t>memori </a:t>
            </a:r>
            <a:r>
              <a:rPr sz="1400" spc="-15" dirty="0">
                <a:latin typeface="Times New Roman"/>
                <a:cs typeface="Times New Roman"/>
              </a:rPr>
              <a:t>fisik </a:t>
            </a:r>
            <a:r>
              <a:rPr sz="1400" spc="-5" dirty="0">
                <a:latin typeface="Times New Roman"/>
                <a:cs typeface="Times New Roman"/>
              </a:rPr>
              <a:t>PFN 1. </a:t>
            </a:r>
            <a:r>
              <a:rPr sz="1400" spc="-10" dirty="0">
                <a:latin typeface="Times New Roman"/>
                <a:cs typeface="Times New Roman"/>
              </a:rPr>
              <a:t>Setiap </a:t>
            </a:r>
            <a:r>
              <a:rPr sz="1400" spc="-5" dirty="0">
                <a:latin typeface="Times New Roman"/>
                <a:cs typeface="Times New Roman"/>
              </a:rPr>
              <a:t>anggota </a:t>
            </a:r>
            <a:r>
              <a:rPr sz="1400" dirty="0">
                <a:latin typeface="Times New Roman"/>
                <a:cs typeface="Times New Roman"/>
              </a:rPr>
              <a:t>tabel </a:t>
            </a:r>
            <a:r>
              <a:rPr sz="1400" i="1" spc="-5" dirty="0">
                <a:latin typeface="Times New Roman"/>
                <a:cs typeface="Times New Roman"/>
              </a:rPr>
              <a:t>page </a:t>
            </a:r>
            <a:r>
              <a:rPr sz="1400" spc="-5" dirty="0">
                <a:latin typeface="Times New Roman"/>
                <a:cs typeface="Times New Roman"/>
              </a:rPr>
              <a:t>mengandung informasi berikut</a:t>
            </a:r>
            <a:r>
              <a:rPr sz="1400" spc="250" dirty="0">
                <a:latin typeface="Times New Roman"/>
                <a:cs typeface="Times New Roman"/>
              </a:rPr>
              <a:t> </a:t>
            </a:r>
            <a:r>
              <a:rPr sz="1400" spc="-10" dirty="0">
                <a:latin typeface="Times New Roman"/>
                <a:cs typeface="Times New Roman"/>
              </a:rPr>
              <a:t>ini:</a:t>
            </a:r>
            <a:endParaRPr sz="1400">
              <a:latin typeface="Times New Roman"/>
              <a:cs typeface="Times New Roman"/>
            </a:endParaRPr>
          </a:p>
          <a:p>
            <a:pPr marL="191770" indent="-179705">
              <a:lnSpc>
                <a:spcPct val="100000"/>
              </a:lnSpc>
              <a:spcBef>
                <a:spcPts val="745"/>
              </a:spcBef>
              <a:buAutoNum type="arabicPeriod"/>
              <a:tabLst>
                <a:tab pos="192405" algn="l"/>
              </a:tabLst>
            </a:pPr>
            <a:r>
              <a:rPr sz="1400" spc="-10" dirty="0">
                <a:latin typeface="Times New Roman"/>
                <a:cs typeface="Times New Roman"/>
              </a:rPr>
              <a:t>Virtual</a:t>
            </a:r>
            <a:r>
              <a:rPr sz="1400" dirty="0">
                <a:latin typeface="Times New Roman"/>
                <a:cs typeface="Times New Roman"/>
              </a:rPr>
              <a:t> </a:t>
            </a:r>
            <a:r>
              <a:rPr sz="1400" spc="-15" dirty="0">
                <a:latin typeface="Times New Roman"/>
                <a:cs typeface="Times New Roman"/>
              </a:rPr>
              <a:t>PFN</a:t>
            </a:r>
            <a:endParaRPr sz="1400">
              <a:latin typeface="Times New Roman"/>
              <a:cs typeface="Times New Roman"/>
            </a:endParaRPr>
          </a:p>
          <a:p>
            <a:pPr marL="191770" indent="-179705">
              <a:lnSpc>
                <a:spcPct val="100000"/>
              </a:lnSpc>
              <a:spcBef>
                <a:spcPts val="745"/>
              </a:spcBef>
              <a:buAutoNum type="arabicPeriod"/>
              <a:tabLst>
                <a:tab pos="192405" algn="l"/>
              </a:tabLst>
            </a:pPr>
            <a:r>
              <a:rPr sz="1400" spc="-25" dirty="0">
                <a:latin typeface="Times New Roman"/>
                <a:cs typeface="Times New Roman"/>
              </a:rPr>
              <a:t>PFN</a:t>
            </a:r>
            <a:r>
              <a:rPr sz="1400" spc="30" dirty="0">
                <a:latin typeface="Times New Roman"/>
                <a:cs typeface="Times New Roman"/>
              </a:rPr>
              <a:t> </a:t>
            </a:r>
            <a:r>
              <a:rPr sz="1400" spc="-10" dirty="0">
                <a:latin typeface="Times New Roman"/>
                <a:cs typeface="Times New Roman"/>
              </a:rPr>
              <a:t>fisik</a:t>
            </a:r>
            <a:endParaRPr sz="1400">
              <a:latin typeface="Times New Roman"/>
              <a:cs typeface="Times New Roman"/>
            </a:endParaRPr>
          </a:p>
          <a:p>
            <a:pPr marL="191770" indent="-179705">
              <a:lnSpc>
                <a:spcPct val="100000"/>
              </a:lnSpc>
              <a:spcBef>
                <a:spcPts val="720"/>
              </a:spcBef>
              <a:buAutoNum type="arabicPeriod"/>
              <a:tabLst>
                <a:tab pos="192405" algn="l"/>
              </a:tabLst>
            </a:pPr>
            <a:r>
              <a:rPr sz="1400" spc="-5" dirty="0">
                <a:latin typeface="Times New Roman"/>
                <a:cs typeface="Times New Roman"/>
              </a:rPr>
              <a:t>informasi akses </a:t>
            </a:r>
            <a:r>
              <a:rPr sz="1400" i="1" spc="-5" dirty="0">
                <a:latin typeface="Times New Roman"/>
                <a:cs typeface="Times New Roman"/>
              </a:rPr>
              <a:t>page </a:t>
            </a:r>
            <a:r>
              <a:rPr sz="1400" spc="-10" dirty="0">
                <a:latin typeface="Times New Roman"/>
                <a:cs typeface="Times New Roman"/>
              </a:rPr>
              <a:t>dari </a:t>
            </a:r>
            <a:r>
              <a:rPr sz="1400" i="1" spc="-5" dirty="0">
                <a:latin typeface="Times New Roman"/>
                <a:cs typeface="Times New Roman"/>
              </a:rPr>
              <a:t>page</a:t>
            </a:r>
            <a:r>
              <a:rPr sz="1400" i="1" spc="40" dirty="0">
                <a:latin typeface="Times New Roman"/>
                <a:cs typeface="Times New Roman"/>
              </a:rPr>
              <a:t> </a:t>
            </a:r>
            <a:r>
              <a:rPr sz="1400" spc="-5" dirty="0">
                <a:latin typeface="Times New Roman"/>
                <a:cs typeface="Times New Roman"/>
              </a:rPr>
              <a:t>tersebut</a:t>
            </a:r>
            <a:endParaRPr sz="1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1252" y="690042"/>
            <a:ext cx="7313930" cy="4929505"/>
          </a:xfrm>
          <a:prstGeom prst="rect">
            <a:avLst/>
          </a:prstGeom>
        </p:spPr>
        <p:txBody>
          <a:bodyPr vert="horz" wrap="square" lIns="0" tIns="104775" rIns="0" bIns="0" rtlCol="0">
            <a:spAutoFit/>
          </a:bodyPr>
          <a:lstStyle/>
          <a:p>
            <a:pPr marL="241300" indent="-228600">
              <a:lnSpc>
                <a:spcPct val="100000"/>
              </a:lnSpc>
              <a:spcBef>
                <a:spcPts val="825"/>
              </a:spcBef>
              <a:buFont typeface="Wingdings"/>
              <a:buChar char=""/>
              <a:tabLst>
                <a:tab pos="240665" algn="l"/>
                <a:tab pos="241300" algn="l"/>
              </a:tabLst>
            </a:pPr>
            <a:r>
              <a:rPr sz="1400" b="1" i="1" spc="-5" dirty="0">
                <a:latin typeface="Times New Roman"/>
                <a:cs typeface="Times New Roman"/>
              </a:rPr>
              <a:t>Demand</a:t>
            </a:r>
            <a:r>
              <a:rPr sz="1400" b="1" i="1" dirty="0">
                <a:latin typeface="Times New Roman"/>
                <a:cs typeface="Times New Roman"/>
              </a:rPr>
              <a:t> </a:t>
            </a:r>
            <a:r>
              <a:rPr sz="1400" b="1" i="1" spc="-10" dirty="0">
                <a:latin typeface="Times New Roman"/>
                <a:cs typeface="Times New Roman"/>
              </a:rPr>
              <a:t>Paging</a:t>
            </a:r>
            <a:endParaRPr sz="1400">
              <a:latin typeface="Times New Roman"/>
              <a:cs typeface="Times New Roman"/>
            </a:endParaRPr>
          </a:p>
          <a:p>
            <a:pPr marL="234950" marR="5080">
              <a:lnSpc>
                <a:spcPct val="142900"/>
              </a:lnSpc>
            </a:pPr>
            <a:r>
              <a:rPr sz="1400" spc="-5" dirty="0">
                <a:latin typeface="Times New Roman"/>
                <a:cs typeface="Times New Roman"/>
              </a:rPr>
              <a:t>Cara </a:t>
            </a:r>
            <a:r>
              <a:rPr sz="1400" spc="-10" dirty="0">
                <a:latin typeface="Times New Roman"/>
                <a:cs typeface="Times New Roman"/>
              </a:rPr>
              <a:t>untuk menghemat memori </a:t>
            </a:r>
            <a:r>
              <a:rPr sz="1400" spc="-5" dirty="0">
                <a:latin typeface="Times New Roman"/>
                <a:cs typeface="Times New Roman"/>
              </a:rPr>
              <a:t>fisik adalah </a:t>
            </a:r>
            <a:r>
              <a:rPr sz="1400" dirty="0">
                <a:latin typeface="Times New Roman"/>
                <a:cs typeface="Times New Roman"/>
              </a:rPr>
              <a:t>dengan </a:t>
            </a:r>
            <a:r>
              <a:rPr sz="1400" spc="-10" dirty="0">
                <a:latin typeface="Times New Roman"/>
                <a:cs typeface="Times New Roman"/>
              </a:rPr>
              <a:t>hanya </a:t>
            </a:r>
            <a:r>
              <a:rPr sz="1400" spc="-5" dirty="0">
                <a:latin typeface="Times New Roman"/>
                <a:cs typeface="Times New Roman"/>
              </a:rPr>
              <a:t>meload </a:t>
            </a:r>
            <a:r>
              <a:rPr sz="1400" i="1" spc="-5" dirty="0">
                <a:latin typeface="Times New Roman"/>
                <a:cs typeface="Times New Roman"/>
              </a:rPr>
              <a:t>page </a:t>
            </a:r>
            <a:r>
              <a:rPr sz="1400" spc="-5" dirty="0">
                <a:latin typeface="Times New Roman"/>
                <a:cs typeface="Times New Roman"/>
              </a:rPr>
              <a:t>virtual yang </a:t>
            </a:r>
            <a:r>
              <a:rPr sz="1400" dirty="0">
                <a:latin typeface="Times New Roman"/>
                <a:cs typeface="Times New Roman"/>
              </a:rPr>
              <a:t>sedang  </a:t>
            </a:r>
            <a:r>
              <a:rPr sz="1400" spc="-5" dirty="0">
                <a:latin typeface="Times New Roman"/>
                <a:cs typeface="Times New Roman"/>
              </a:rPr>
              <a:t>digunakanoleh </a:t>
            </a:r>
            <a:r>
              <a:rPr sz="1400" dirty="0">
                <a:latin typeface="Times New Roman"/>
                <a:cs typeface="Times New Roman"/>
              </a:rPr>
              <a:t>program </a:t>
            </a:r>
            <a:r>
              <a:rPr sz="1400" spc="-5" dirty="0">
                <a:latin typeface="Times New Roman"/>
                <a:cs typeface="Times New Roman"/>
              </a:rPr>
              <a:t>yang sedang dieksekusi. </a:t>
            </a:r>
            <a:r>
              <a:rPr sz="1400" spc="-10" dirty="0">
                <a:latin typeface="Times New Roman"/>
                <a:cs typeface="Times New Roman"/>
              </a:rPr>
              <a:t>Tehnik </a:t>
            </a:r>
            <a:r>
              <a:rPr sz="1400" spc="-5" dirty="0">
                <a:latin typeface="Times New Roman"/>
                <a:cs typeface="Times New Roman"/>
              </a:rPr>
              <a:t>dimana </a:t>
            </a:r>
            <a:r>
              <a:rPr sz="1400" spc="-10" dirty="0">
                <a:latin typeface="Times New Roman"/>
                <a:cs typeface="Times New Roman"/>
              </a:rPr>
              <a:t>hanya meload </a:t>
            </a:r>
            <a:r>
              <a:rPr sz="1400" i="1" dirty="0">
                <a:latin typeface="Times New Roman"/>
                <a:cs typeface="Times New Roman"/>
              </a:rPr>
              <a:t>page </a:t>
            </a:r>
            <a:r>
              <a:rPr sz="1400" spc="-5" dirty="0">
                <a:latin typeface="Times New Roman"/>
                <a:cs typeface="Times New Roman"/>
              </a:rPr>
              <a:t>virtual</a:t>
            </a:r>
            <a:r>
              <a:rPr sz="1400" spc="100" dirty="0">
                <a:latin typeface="Times New Roman"/>
                <a:cs typeface="Times New Roman"/>
              </a:rPr>
              <a:t> </a:t>
            </a:r>
            <a:r>
              <a:rPr sz="1400" spc="-5" dirty="0">
                <a:latin typeface="Times New Roman"/>
                <a:cs typeface="Times New Roman"/>
              </a:rPr>
              <a:t>ke</a:t>
            </a:r>
            <a:endParaRPr sz="1400">
              <a:latin typeface="Times New Roman"/>
              <a:cs typeface="Times New Roman"/>
            </a:endParaRPr>
          </a:p>
          <a:p>
            <a:pPr marL="234950">
              <a:lnSpc>
                <a:spcPct val="100000"/>
              </a:lnSpc>
              <a:spcBef>
                <a:spcPts val="745"/>
              </a:spcBef>
            </a:pPr>
            <a:r>
              <a:rPr sz="1400" spc="-5" dirty="0">
                <a:latin typeface="Times New Roman"/>
                <a:cs typeface="Times New Roman"/>
              </a:rPr>
              <a:t>memori </a:t>
            </a:r>
            <a:r>
              <a:rPr sz="1400" spc="-10" dirty="0">
                <a:latin typeface="Times New Roman"/>
                <a:cs typeface="Times New Roman"/>
              </a:rPr>
              <a:t>hanya ketika </a:t>
            </a:r>
            <a:r>
              <a:rPr sz="1400" dirty="0">
                <a:latin typeface="Times New Roman"/>
                <a:cs typeface="Times New Roman"/>
              </a:rPr>
              <a:t>program </a:t>
            </a:r>
            <a:r>
              <a:rPr sz="1400" spc="-5" dirty="0">
                <a:latin typeface="Times New Roman"/>
                <a:cs typeface="Times New Roman"/>
              </a:rPr>
              <a:t>dijalankan disebut </a:t>
            </a:r>
            <a:r>
              <a:rPr sz="1400" i="1" spc="-5" dirty="0">
                <a:latin typeface="Times New Roman"/>
                <a:cs typeface="Times New Roman"/>
              </a:rPr>
              <a:t>demand</a:t>
            </a:r>
            <a:r>
              <a:rPr sz="1400" i="1" spc="55" dirty="0">
                <a:latin typeface="Times New Roman"/>
                <a:cs typeface="Times New Roman"/>
              </a:rPr>
              <a:t> </a:t>
            </a:r>
            <a:r>
              <a:rPr sz="1400" i="1" spc="-5" dirty="0">
                <a:latin typeface="Times New Roman"/>
                <a:cs typeface="Times New Roman"/>
              </a:rPr>
              <a:t>paging.</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0"/>
              </a:spcBef>
            </a:pPr>
            <a:endParaRPr sz="1250">
              <a:latin typeface="Times New Roman"/>
              <a:cs typeface="Times New Roman"/>
            </a:endParaRPr>
          </a:p>
          <a:p>
            <a:pPr marL="241300" indent="-228600">
              <a:lnSpc>
                <a:spcPct val="100000"/>
              </a:lnSpc>
              <a:buFont typeface="Wingdings"/>
              <a:buChar char=""/>
              <a:tabLst>
                <a:tab pos="240665" algn="l"/>
                <a:tab pos="241300" algn="l"/>
              </a:tabLst>
            </a:pPr>
            <a:r>
              <a:rPr sz="1400" b="1" i="1" spc="-10" dirty="0">
                <a:latin typeface="Times New Roman"/>
                <a:cs typeface="Times New Roman"/>
              </a:rPr>
              <a:t>Swaping</a:t>
            </a:r>
            <a:endParaRPr sz="1400">
              <a:latin typeface="Times New Roman"/>
              <a:cs typeface="Times New Roman"/>
            </a:endParaRPr>
          </a:p>
          <a:p>
            <a:pPr marL="234950" marR="5080">
              <a:lnSpc>
                <a:spcPts val="2400"/>
              </a:lnSpc>
              <a:spcBef>
                <a:spcPts val="200"/>
              </a:spcBef>
            </a:pPr>
            <a:r>
              <a:rPr sz="1400" spc="-10" dirty="0">
                <a:latin typeface="Times New Roman"/>
                <a:cs typeface="Times New Roman"/>
              </a:rPr>
              <a:t>Jika </a:t>
            </a:r>
            <a:r>
              <a:rPr sz="1400" spc="-5" dirty="0">
                <a:latin typeface="Times New Roman"/>
                <a:cs typeface="Times New Roman"/>
              </a:rPr>
              <a:t>memori </a:t>
            </a:r>
            <a:r>
              <a:rPr sz="1400" spc="-15" dirty="0">
                <a:latin typeface="Times New Roman"/>
                <a:cs typeface="Times New Roman"/>
              </a:rPr>
              <a:t>fisik </a:t>
            </a:r>
            <a:r>
              <a:rPr sz="1400" spc="-5" dirty="0">
                <a:latin typeface="Times New Roman"/>
                <a:cs typeface="Times New Roman"/>
              </a:rPr>
              <a:t>tiba-tiba </a:t>
            </a:r>
            <a:r>
              <a:rPr sz="1400" spc="-15" dirty="0">
                <a:latin typeface="Times New Roman"/>
                <a:cs typeface="Times New Roman"/>
              </a:rPr>
              <a:t>habis </a:t>
            </a:r>
            <a:r>
              <a:rPr sz="1400" spc="5" dirty="0">
                <a:latin typeface="Times New Roman"/>
                <a:cs typeface="Times New Roman"/>
              </a:rPr>
              <a:t>dan </a:t>
            </a:r>
            <a:r>
              <a:rPr sz="1400" spc="-5" dirty="0">
                <a:latin typeface="Times New Roman"/>
                <a:cs typeface="Times New Roman"/>
              </a:rPr>
              <a:t>proses </a:t>
            </a:r>
            <a:r>
              <a:rPr sz="1400" spc="-10" dirty="0">
                <a:latin typeface="Times New Roman"/>
                <a:cs typeface="Times New Roman"/>
              </a:rPr>
              <a:t>ingin </a:t>
            </a:r>
            <a:r>
              <a:rPr sz="1400" spc="-5" dirty="0">
                <a:latin typeface="Times New Roman"/>
                <a:cs typeface="Times New Roman"/>
              </a:rPr>
              <a:t>memindahkan </a:t>
            </a:r>
            <a:r>
              <a:rPr sz="1400" dirty="0">
                <a:latin typeface="Times New Roman"/>
                <a:cs typeface="Times New Roman"/>
              </a:rPr>
              <a:t>sebuah </a:t>
            </a:r>
            <a:r>
              <a:rPr sz="1400" i="1" spc="-5" dirty="0">
                <a:latin typeface="Times New Roman"/>
                <a:cs typeface="Times New Roman"/>
              </a:rPr>
              <a:t>page </a:t>
            </a:r>
            <a:r>
              <a:rPr sz="1400" spc="-5" dirty="0">
                <a:latin typeface="Times New Roman"/>
                <a:cs typeface="Times New Roman"/>
              </a:rPr>
              <a:t>ke </a:t>
            </a:r>
            <a:r>
              <a:rPr sz="1400" spc="-15" dirty="0">
                <a:latin typeface="Times New Roman"/>
                <a:cs typeface="Times New Roman"/>
              </a:rPr>
              <a:t>memori, </a:t>
            </a:r>
            <a:r>
              <a:rPr sz="1400" spc="5" dirty="0">
                <a:latin typeface="Times New Roman"/>
                <a:cs typeface="Times New Roman"/>
              </a:rPr>
              <a:t>sistem  </a:t>
            </a:r>
            <a:r>
              <a:rPr sz="1400" spc="-5" dirty="0">
                <a:latin typeface="Times New Roman"/>
                <a:cs typeface="Times New Roman"/>
              </a:rPr>
              <a:t>operasi  </a:t>
            </a:r>
            <a:r>
              <a:rPr sz="1400" spc="-15" dirty="0">
                <a:latin typeface="Times New Roman"/>
                <a:cs typeface="Times New Roman"/>
              </a:rPr>
              <a:t>harus  </a:t>
            </a:r>
            <a:r>
              <a:rPr sz="1400" spc="-5" dirty="0">
                <a:latin typeface="Times New Roman"/>
                <a:cs typeface="Times New Roman"/>
              </a:rPr>
              <a:t>memutuskan apa  yang  </a:t>
            </a:r>
            <a:r>
              <a:rPr sz="1400" spc="-10" dirty="0">
                <a:latin typeface="Times New Roman"/>
                <a:cs typeface="Times New Roman"/>
              </a:rPr>
              <a:t>harus  </a:t>
            </a:r>
            <a:r>
              <a:rPr sz="1400" spc="-5" dirty="0">
                <a:latin typeface="Times New Roman"/>
                <a:cs typeface="Times New Roman"/>
              </a:rPr>
              <a:t>dilakukan.  Sistem </a:t>
            </a:r>
            <a:r>
              <a:rPr sz="1400" dirty="0">
                <a:latin typeface="Times New Roman"/>
                <a:cs typeface="Times New Roman"/>
              </a:rPr>
              <a:t>operasi </a:t>
            </a:r>
            <a:r>
              <a:rPr sz="1400" spc="-10" dirty="0">
                <a:latin typeface="Times New Roman"/>
                <a:cs typeface="Times New Roman"/>
              </a:rPr>
              <a:t>harus</a:t>
            </a:r>
            <a:r>
              <a:rPr sz="1400" spc="95" dirty="0">
                <a:latin typeface="Times New Roman"/>
                <a:cs typeface="Times New Roman"/>
              </a:rPr>
              <a:t> </a:t>
            </a:r>
            <a:r>
              <a:rPr sz="1400" spc="-5" dirty="0">
                <a:latin typeface="Times New Roman"/>
                <a:cs typeface="Times New Roman"/>
              </a:rPr>
              <a:t>adil </a:t>
            </a:r>
            <a:r>
              <a:rPr sz="1400" dirty="0">
                <a:latin typeface="Times New Roman"/>
                <a:cs typeface="Times New Roman"/>
              </a:rPr>
              <a:t>dalam mambagi</a:t>
            </a:r>
            <a:endParaRPr sz="1400">
              <a:latin typeface="Times New Roman"/>
              <a:cs typeface="Times New Roman"/>
            </a:endParaRPr>
          </a:p>
          <a:p>
            <a:pPr marL="234950" marR="7620">
              <a:lnSpc>
                <a:spcPts val="2420"/>
              </a:lnSpc>
              <a:spcBef>
                <a:spcPts val="10"/>
              </a:spcBef>
            </a:pPr>
            <a:r>
              <a:rPr sz="1400" i="1" spc="-5" dirty="0">
                <a:latin typeface="Times New Roman"/>
                <a:cs typeface="Times New Roman"/>
              </a:rPr>
              <a:t>page </a:t>
            </a:r>
            <a:r>
              <a:rPr sz="1400" spc="-15" dirty="0">
                <a:latin typeface="Times New Roman"/>
                <a:cs typeface="Times New Roman"/>
              </a:rPr>
              <a:t>fisik </a:t>
            </a:r>
            <a:r>
              <a:rPr sz="1400" spc="5" dirty="0">
                <a:latin typeface="Times New Roman"/>
                <a:cs typeface="Times New Roman"/>
              </a:rPr>
              <a:t>dalam </a:t>
            </a:r>
            <a:r>
              <a:rPr sz="1400" dirty="0">
                <a:latin typeface="Times New Roman"/>
                <a:cs typeface="Times New Roman"/>
              </a:rPr>
              <a:t>sistem </a:t>
            </a:r>
            <a:r>
              <a:rPr sz="1400" spc="-5" dirty="0">
                <a:latin typeface="Times New Roman"/>
                <a:cs typeface="Times New Roman"/>
              </a:rPr>
              <a:t>diantara proses yang ada, bisa </a:t>
            </a:r>
            <a:r>
              <a:rPr sz="1400" spc="-10" dirty="0">
                <a:latin typeface="Times New Roman"/>
                <a:cs typeface="Times New Roman"/>
              </a:rPr>
              <a:t>juga </a:t>
            </a:r>
            <a:r>
              <a:rPr sz="1400" dirty="0">
                <a:latin typeface="Times New Roman"/>
                <a:cs typeface="Times New Roman"/>
              </a:rPr>
              <a:t>sistem </a:t>
            </a:r>
            <a:r>
              <a:rPr sz="1400" spc="-5" dirty="0">
                <a:latin typeface="Times New Roman"/>
                <a:cs typeface="Times New Roman"/>
              </a:rPr>
              <a:t>operasi </a:t>
            </a:r>
            <a:r>
              <a:rPr sz="1400" spc="-10" dirty="0">
                <a:latin typeface="Times New Roman"/>
                <a:cs typeface="Times New Roman"/>
              </a:rPr>
              <a:t>menghapus </a:t>
            </a:r>
            <a:r>
              <a:rPr sz="1400" dirty="0">
                <a:latin typeface="Times New Roman"/>
                <a:cs typeface="Times New Roman"/>
              </a:rPr>
              <a:t>satu </a:t>
            </a:r>
            <a:r>
              <a:rPr sz="1400" spc="5" dirty="0">
                <a:latin typeface="Times New Roman"/>
                <a:cs typeface="Times New Roman"/>
              </a:rPr>
              <a:t>atau  </a:t>
            </a:r>
            <a:r>
              <a:rPr sz="1400" spc="-10" dirty="0">
                <a:latin typeface="Times New Roman"/>
                <a:cs typeface="Times New Roman"/>
              </a:rPr>
              <a:t>lebih </a:t>
            </a:r>
            <a:r>
              <a:rPr sz="1400" i="1" spc="-5" dirty="0">
                <a:latin typeface="Times New Roman"/>
                <a:cs typeface="Times New Roman"/>
              </a:rPr>
              <a:t>page </a:t>
            </a:r>
            <a:r>
              <a:rPr sz="1400" spc="5" dirty="0">
                <a:latin typeface="Times New Roman"/>
                <a:cs typeface="Times New Roman"/>
              </a:rPr>
              <a:t>dari </a:t>
            </a:r>
            <a:r>
              <a:rPr sz="1400" spc="-5" dirty="0">
                <a:latin typeface="Times New Roman"/>
                <a:cs typeface="Times New Roman"/>
              </a:rPr>
              <a:t>memori </a:t>
            </a:r>
            <a:r>
              <a:rPr sz="1400" spc="-15" dirty="0">
                <a:latin typeface="Times New Roman"/>
                <a:cs typeface="Times New Roman"/>
              </a:rPr>
              <a:t>untuk </a:t>
            </a:r>
            <a:r>
              <a:rPr sz="1400" spc="-10" dirty="0">
                <a:latin typeface="Times New Roman"/>
                <a:cs typeface="Times New Roman"/>
              </a:rPr>
              <a:t>membuat </a:t>
            </a:r>
            <a:r>
              <a:rPr sz="1400" spc="-5" dirty="0">
                <a:latin typeface="Times New Roman"/>
                <a:cs typeface="Times New Roman"/>
              </a:rPr>
              <a:t>ruang </a:t>
            </a:r>
            <a:r>
              <a:rPr sz="1400" spc="-10" dirty="0">
                <a:latin typeface="Times New Roman"/>
                <a:cs typeface="Times New Roman"/>
              </a:rPr>
              <a:t>untuk </a:t>
            </a:r>
            <a:r>
              <a:rPr sz="1400" i="1" spc="-5" dirty="0">
                <a:latin typeface="Times New Roman"/>
                <a:cs typeface="Times New Roman"/>
              </a:rPr>
              <a:t>page </a:t>
            </a:r>
            <a:r>
              <a:rPr sz="1400" dirty="0">
                <a:latin typeface="Times New Roman"/>
                <a:cs typeface="Times New Roman"/>
              </a:rPr>
              <a:t>baru </a:t>
            </a:r>
            <a:r>
              <a:rPr sz="1400" spc="-5" dirty="0">
                <a:latin typeface="Times New Roman"/>
                <a:cs typeface="Times New Roman"/>
              </a:rPr>
              <a:t>yang </a:t>
            </a:r>
            <a:r>
              <a:rPr sz="1400" spc="145" dirty="0">
                <a:latin typeface="Times New Roman"/>
                <a:cs typeface="Times New Roman"/>
              </a:rPr>
              <a:t> </a:t>
            </a:r>
            <a:r>
              <a:rPr sz="1400" spc="-5" dirty="0">
                <a:latin typeface="Times New Roman"/>
                <a:cs typeface="Times New Roman"/>
              </a:rPr>
              <a:t>dibawa ke </a:t>
            </a:r>
            <a:r>
              <a:rPr sz="1400" spc="-10" dirty="0">
                <a:latin typeface="Times New Roman"/>
                <a:cs typeface="Times New Roman"/>
              </a:rPr>
              <a:t>memori. </a:t>
            </a:r>
            <a:r>
              <a:rPr sz="1400" spc="-5" dirty="0">
                <a:latin typeface="Times New Roman"/>
                <a:cs typeface="Times New Roman"/>
              </a:rPr>
              <a:t>Cara </a:t>
            </a:r>
            <a:r>
              <a:rPr sz="1400" i="1" dirty="0">
                <a:latin typeface="Times New Roman"/>
                <a:cs typeface="Times New Roman"/>
              </a:rPr>
              <a:t>page</a:t>
            </a:r>
            <a:endParaRPr sz="1400">
              <a:latin typeface="Times New Roman"/>
              <a:cs typeface="Times New Roman"/>
            </a:endParaRPr>
          </a:p>
          <a:p>
            <a:pPr marL="234950">
              <a:lnSpc>
                <a:spcPct val="100000"/>
              </a:lnSpc>
              <a:spcBef>
                <a:spcPts val="520"/>
              </a:spcBef>
            </a:pPr>
            <a:r>
              <a:rPr sz="1400" spc="-5" dirty="0">
                <a:latin typeface="Times New Roman"/>
                <a:cs typeface="Times New Roman"/>
              </a:rPr>
              <a:t>virtual dipilih </a:t>
            </a:r>
            <a:r>
              <a:rPr sz="1400" dirty="0">
                <a:latin typeface="Times New Roman"/>
                <a:cs typeface="Times New Roman"/>
              </a:rPr>
              <a:t>dari </a:t>
            </a:r>
            <a:r>
              <a:rPr sz="1400" spc="-5" dirty="0">
                <a:latin typeface="Times New Roman"/>
                <a:cs typeface="Times New Roman"/>
              </a:rPr>
              <a:t>memori fisik berpengaruh pada efisiensi</a:t>
            </a:r>
            <a:r>
              <a:rPr sz="1400" spc="30" dirty="0">
                <a:latin typeface="Times New Roman"/>
                <a:cs typeface="Times New Roman"/>
              </a:rPr>
              <a:t> </a:t>
            </a:r>
            <a:r>
              <a:rPr sz="1400" spc="-10" dirty="0">
                <a:latin typeface="Times New Roman"/>
                <a:cs typeface="Times New Roman"/>
              </a:rPr>
              <a:t>sistem.</a:t>
            </a:r>
            <a:endParaRPr sz="1400">
              <a:latin typeface="Times New Roman"/>
              <a:cs typeface="Times New Roman"/>
            </a:endParaRPr>
          </a:p>
          <a:p>
            <a:pPr>
              <a:lnSpc>
                <a:spcPct val="100000"/>
              </a:lnSpc>
              <a:spcBef>
                <a:spcPts val="55"/>
              </a:spcBef>
            </a:pPr>
            <a:endParaRPr sz="2050">
              <a:latin typeface="Times New Roman"/>
              <a:cs typeface="Times New Roman"/>
            </a:endParaRPr>
          </a:p>
          <a:p>
            <a:pPr marL="234950" marR="5080" algn="just">
              <a:lnSpc>
                <a:spcPct val="143900"/>
              </a:lnSpc>
            </a:pPr>
            <a:r>
              <a:rPr sz="1400" spc="-10" dirty="0">
                <a:latin typeface="Times New Roman"/>
                <a:cs typeface="Times New Roman"/>
              </a:rPr>
              <a:t>Linux </a:t>
            </a:r>
            <a:r>
              <a:rPr sz="1400" spc="-5" dirty="0">
                <a:latin typeface="Times New Roman"/>
                <a:cs typeface="Times New Roman"/>
              </a:rPr>
              <a:t>menggunakan tehnik </a:t>
            </a:r>
            <a:r>
              <a:rPr sz="1400" i="1" spc="-5" dirty="0">
                <a:latin typeface="Times New Roman"/>
                <a:cs typeface="Times New Roman"/>
              </a:rPr>
              <a:t>page aging </a:t>
            </a:r>
            <a:r>
              <a:rPr sz="1400" spc="-5" dirty="0">
                <a:latin typeface="Times New Roman"/>
                <a:cs typeface="Times New Roman"/>
              </a:rPr>
              <a:t>agar </a:t>
            </a:r>
            <a:r>
              <a:rPr sz="1400" dirty="0">
                <a:latin typeface="Times New Roman"/>
                <a:cs typeface="Times New Roman"/>
              </a:rPr>
              <a:t>adil dalam </a:t>
            </a:r>
            <a:r>
              <a:rPr sz="1400" spc="-10" dirty="0">
                <a:latin typeface="Times New Roman"/>
                <a:cs typeface="Times New Roman"/>
              </a:rPr>
              <a:t>memilih </a:t>
            </a:r>
            <a:r>
              <a:rPr sz="1400" i="1" spc="-5" dirty="0">
                <a:latin typeface="Times New Roman"/>
                <a:cs typeface="Times New Roman"/>
              </a:rPr>
              <a:t>page </a:t>
            </a:r>
            <a:r>
              <a:rPr sz="1400" spc="-5" dirty="0">
                <a:latin typeface="Times New Roman"/>
                <a:cs typeface="Times New Roman"/>
              </a:rPr>
              <a:t>yang </a:t>
            </a:r>
            <a:r>
              <a:rPr sz="1400" dirty="0">
                <a:latin typeface="Times New Roman"/>
                <a:cs typeface="Times New Roman"/>
              </a:rPr>
              <a:t>akan </a:t>
            </a:r>
            <a:r>
              <a:rPr sz="1400" spc="-5" dirty="0">
                <a:latin typeface="Times New Roman"/>
                <a:cs typeface="Times New Roman"/>
              </a:rPr>
              <a:t>dihapus </a:t>
            </a:r>
            <a:r>
              <a:rPr sz="1400" dirty="0">
                <a:latin typeface="Times New Roman"/>
                <a:cs typeface="Times New Roman"/>
              </a:rPr>
              <a:t>dari  </a:t>
            </a:r>
            <a:r>
              <a:rPr sz="1400" spc="-10" dirty="0">
                <a:latin typeface="Times New Roman"/>
                <a:cs typeface="Times New Roman"/>
              </a:rPr>
              <a:t>sistem. </a:t>
            </a:r>
            <a:r>
              <a:rPr sz="1400" dirty="0">
                <a:latin typeface="Times New Roman"/>
                <a:cs typeface="Times New Roman"/>
              </a:rPr>
              <a:t>Ini </a:t>
            </a:r>
            <a:r>
              <a:rPr sz="1400" spc="-5" dirty="0">
                <a:latin typeface="Times New Roman"/>
                <a:cs typeface="Times New Roman"/>
              </a:rPr>
              <a:t>berarti setiap </a:t>
            </a:r>
            <a:r>
              <a:rPr sz="1400" i="1" dirty="0">
                <a:latin typeface="Times New Roman"/>
                <a:cs typeface="Times New Roman"/>
              </a:rPr>
              <a:t>page </a:t>
            </a:r>
            <a:r>
              <a:rPr sz="1400" spc="-5" dirty="0">
                <a:latin typeface="Times New Roman"/>
                <a:cs typeface="Times New Roman"/>
              </a:rPr>
              <a:t>memiliki usia </a:t>
            </a:r>
            <a:r>
              <a:rPr sz="1400" spc="-10" dirty="0">
                <a:latin typeface="Times New Roman"/>
                <a:cs typeface="Times New Roman"/>
              </a:rPr>
              <a:t>sesuai </a:t>
            </a:r>
            <a:r>
              <a:rPr sz="1400" dirty="0">
                <a:latin typeface="Times New Roman"/>
                <a:cs typeface="Times New Roman"/>
              </a:rPr>
              <a:t>dengan </a:t>
            </a:r>
            <a:r>
              <a:rPr sz="1400" spc="-10" dirty="0">
                <a:latin typeface="Times New Roman"/>
                <a:cs typeface="Times New Roman"/>
              </a:rPr>
              <a:t>berapa </a:t>
            </a:r>
            <a:r>
              <a:rPr sz="1400" dirty="0">
                <a:latin typeface="Times New Roman"/>
                <a:cs typeface="Times New Roman"/>
              </a:rPr>
              <a:t>sering </a:t>
            </a:r>
            <a:r>
              <a:rPr sz="1400" i="1" dirty="0">
                <a:latin typeface="Times New Roman"/>
                <a:cs typeface="Times New Roman"/>
              </a:rPr>
              <a:t>page </a:t>
            </a:r>
            <a:r>
              <a:rPr sz="1400" spc="-10" dirty="0">
                <a:latin typeface="Times New Roman"/>
                <a:cs typeface="Times New Roman"/>
              </a:rPr>
              <a:t>itu </a:t>
            </a:r>
            <a:r>
              <a:rPr sz="1400" dirty="0">
                <a:latin typeface="Times New Roman"/>
                <a:cs typeface="Times New Roman"/>
              </a:rPr>
              <a:t>diakses. </a:t>
            </a:r>
            <a:r>
              <a:rPr sz="1400" spc="-10" dirty="0">
                <a:latin typeface="Times New Roman"/>
                <a:cs typeface="Times New Roman"/>
              </a:rPr>
              <a:t>Semakin  </a:t>
            </a:r>
            <a:r>
              <a:rPr sz="1400" spc="-5" dirty="0">
                <a:latin typeface="Times New Roman"/>
                <a:cs typeface="Times New Roman"/>
              </a:rPr>
              <a:t>sering </a:t>
            </a:r>
            <a:r>
              <a:rPr sz="1400" dirty="0">
                <a:latin typeface="Times New Roman"/>
                <a:cs typeface="Times New Roman"/>
              </a:rPr>
              <a:t>sebuah </a:t>
            </a:r>
            <a:r>
              <a:rPr sz="1400" i="1" spc="-5" dirty="0">
                <a:latin typeface="Times New Roman"/>
                <a:cs typeface="Times New Roman"/>
              </a:rPr>
              <a:t>page </a:t>
            </a:r>
            <a:r>
              <a:rPr sz="1400" spc="-5" dirty="0">
                <a:latin typeface="Times New Roman"/>
                <a:cs typeface="Times New Roman"/>
              </a:rPr>
              <a:t>diakses, </a:t>
            </a:r>
            <a:r>
              <a:rPr sz="1400" spc="-10" dirty="0">
                <a:latin typeface="Times New Roman"/>
                <a:cs typeface="Times New Roman"/>
              </a:rPr>
              <a:t>semakin muda </a:t>
            </a:r>
            <a:r>
              <a:rPr sz="1400" i="1" spc="-5" dirty="0">
                <a:latin typeface="Times New Roman"/>
                <a:cs typeface="Times New Roman"/>
              </a:rPr>
              <a:t>page </a:t>
            </a:r>
            <a:r>
              <a:rPr sz="1400" spc="-10" dirty="0">
                <a:latin typeface="Times New Roman"/>
                <a:cs typeface="Times New Roman"/>
              </a:rPr>
              <a:t>tersebut. Page </a:t>
            </a:r>
            <a:r>
              <a:rPr sz="1400" spc="-5" dirty="0">
                <a:latin typeface="Times New Roman"/>
                <a:cs typeface="Times New Roman"/>
              </a:rPr>
              <a:t>yang </a:t>
            </a:r>
            <a:r>
              <a:rPr sz="1400" spc="-10" dirty="0">
                <a:latin typeface="Times New Roman"/>
                <a:cs typeface="Times New Roman"/>
              </a:rPr>
              <a:t>tua </a:t>
            </a:r>
            <a:r>
              <a:rPr sz="1400" spc="-5" dirty="0">
                <a:latin typeface="Times New Roman"/>
                <a:cs typeface="Times New Roman"/>
              </a:rPr>
              <a:t>adalah kandidat untuk  </a:t>
            </a:r>
            <a:r>
              <a:rPr sz="1400" spc="-10" dirty="0">
                <a:latin typeface="Times New Roman"/>
                <a:cs typeface="Times New Roman"/>
              </a:rPr>
              <a:t>diswap.</a:t>
            </a:r>
            <a:endParaRPr sz="1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142" y="777367"/>
            <a:ext cx="6641465" cy="1643380"/>
          </a:xfrm>
          <a:prstGeom prst="rect">
            <a:avLst/>
          </a:prstGeom>
        </p:spPr>
        <p:txBody>
          <a:bodyPr vert="horz" wrap="square" lIns="0" tIns="13335" rIns="0" bIns="0" rtlCol="0">
            <a:spAutoFit/>
          </a:bodyPr>
          <a:lstStyle/>
          <a:p>
            <a:pPr marL="27305" algn="just">
              <a:lnSpc>
                <a:spcPct val="100000"/>
              </a:lnSpc>
              <a:spcBef>
                <a:spcPts val="105"/>
              </a:spcBef>
            </a:pPr>
            <a:r>
              <a:rPr dirty="0"/>
              <a:t>Pengaksesan </a:t>
            </a:r>
            <a:r>
              <a:rPr spc="-5" dirty="0"/>
              <a:t>Memori Virtual</a:t>
            </a:r>
            <a:r>
              <a:rPr spc="-40" dirty="0"/>
              <a:t> </a:t>
            </a:r>
            <a:r>
              <a:rPr dirty="0"/>
              <a:t>Bersama</a:t>
            </a:r>
          </a:p>
          <a:p>
            <a:pPr marL="12700" marR="5080" algn="just">
              <a:lnSpc>
                <a:spcPct val="143800"/>
              </a:lnSpc>
              <a:spcBef>
                <a:spcPts val="425"/>
              </a:spcBef>
            </a:pPr>
            <a:r>
              <a:rPr sz="1400" b="0" spc="-5" dirty="0">
                <a:latin typeface="Times New Roman"/>
                <a:cs typeface="Times New Roman"/>
              </a:rPr>
              <a:t>Memori virtual mempermudah </a:t>
            </a:r>
            <a:r>
              <a:rPr sz="1400" b="0" dirty="0">
                <a:latin typeface="Times New Roman"/>
                <a:cs typeface="Times New Roman"/>
              </a:rPr>
              <a:t>proses </a:t>
            </a:r>
            <a:r>
              <a:rPr sz="1400" b="0" spc="-10" dirty="0">
                <a:latin typeface="Times New Roman"/>
                <a:cs typeface="Times New Roman"/>
              </a:rPr>
              <a:t>untuk </a:t>
            </a:r>
            <a:r>
              <a:rPr sz="1400" b="0" dirty="0">
                <a:latin typeface="Times New Roman"/>
                <a:cs typeface="Times New Roman"/>
              </a:rPr>
              <a:t>berbagi </a:t>
            </a:r>
            <a:r>
              <a:rPr sz="1400" b="0" spc="-5" dirty="0">
                <a:latin typeface="Times New Roman"/>
                <a:cs typeface="Times New Roman"/>
              </a:rPr>
              <a:t>memori saat </a:t>
            </a:r>
            <a:r>
              <a:rPr sz="1400" b="0" spc="-10" dirty="0">
                <a:latin typeface="Times New Roman"/>
                <a:cs typeface="Times New Roman"/>
              </a:rPr>
              <a:t>semua </a:t>
            </a:r>
            <a:r>
              <a:rPr sz="1400" b="0" spc="-5" dirty="0">
                <a:latin typeface="Times New Roman"/>
                <a:cs typeface="Times New Roman"/>
              </a:rPr>
              <a:t>akses ke </a:t>
            </a:r>
            <a:r>
              <a:rPr sz="1400" b="0" dirty="0">
                <a:latin typeface="Times New Roman"/>
                <a:cs typeface="Times New Roman"/>
              </a:rPr>
              <a:t>memori  </a:t>
            </a:r>
            <a:r>
              <a:rPr sz="1400" b="0" spc="-5" dirty="0">
                <a:latin typeface="Times New Roman"/>
                <a:cs typeface="Times New Roman"/>
              </a:rPr>
              <a:t>menggunakan </a:t>
            </a:r>
            <a:r>
              <a:rPr sz="1400" b="0" dirty="0">
                <a:latin typeface="Times New Roman"/>
                <a:cs typeface="Times New Roman"/>
              </a:rPr>
              <a:t>tabel </a:t>
            </a:r>
            <a:r>
              <a:rPr sz="1400" b="0" i="1" spc="-5" dirty="0">
                <a:latin typeface="Times New Roman"/>
                <a:cs typeface="Times New Roman"/>
              </a:rPr>
              <a:t>page</a:t>
            </a:r>
            <a:r>
              <a:rPr sz="1400" b="0" spc="-5" dirty="0">
                <a:latin typeface="Times New Roman"/>
                <a:cs typeface="Times New Roman"/>
              </a:rPr>
              <a:t>. Proses yang </a:t>
            </a:r>
            <a:r>
              <a:rPr sz="1400" b="0" dirty="0">
                <a:latin typeface="Times New Roman"/>
                <a:cs typeface="Times New Roman"/>
              </a:rPr>
              <a:t>akan berbagi </a:t>
            </a:r>
            <a:r>
              <a:rPr sz="1400" b="0" spc="-5" dirty="0">
                <a:latin typeface="Times New Roman"/>
                <a:cs typeface="Times New Roman"/>
              </a:rPr>
              <a:t>memori virtual yang sama, </a:t>
            </a:r>
            <a:r>
              <a:rPr sz="1400" b="0" i="1" dirty="0">
                <a:latin typeface="Times New Roman"/>
                <a:cs typeface="Times New Roman"/>
              </a:rPr>
              <a:t>page </a:t>
            </a:r>
            <a:r>
              <a:rPr sz="1400" b="0" spc="-5" dirty="0">
                <a:latin typeface="Times New Roman"/>
                <a:cs typeface="Times New Roman"/>
              </a:rPr>
              <a:t>fisik  yang </a:t>
            </a:r>
            <a:r>
              <a:rPr sz="1400" b="0" spc="-15" dirty="0">
                <a:latin typeface="Times New Roman"/>
                <a:cs typeface="Times New Roman"/>
              </a:rPr>
              <a:t>sama </a:t>
            </a:r>
            <a:r>
              <a:rPr sz="1400" b="0" spc="-5" dirty="0">
                <a:latin typeface="Times New Roman"/>
                <a:cs typeface="Times New Roman"/>
              </a:rPr>
              <a:t>direference </a:t>
            </a:r>
            <a:r>
              <a:rPr sz="1400" b="0" dirty="0">
                <a:latin typeface="Times New Roman"/>
                <a:cs typeface="Times New Roman"/>
              </a:rPr>
              <a:t>oleh </a:t>
            </a:r>
            <a:r>
              <a:rPr sz="1400" b="0" spc="-5" dirty="0">
                <a:latin typeface="Times New Roman"/>
                <a:cs typeface="Times New Roman"/>
              </a:rPr>
              <a:t>banyak proses. </a:t>
            </a:r>
            <a:r>
              <a:rPr sz="1400" b="0" spc="-10" dirty="0">
                <a:latin typeface="Times New Roman"/>
                <a:cs typeface="Times New Roman"/>
              </a:rPr>
              <a:t>Tabel </a:t>
            </a:r>
            <a:r>
              <a:rPr sz="1400" b="0" i="1" spc="-5" dirty="0">
                <a:latin typeface="Times New Roman"/>
                <a:cs typeface="Times New Roman"/>
              </a:rPr>
              <a:t>page </a:t>
            </a:r>
            <a:r>
              <a:rPr sz="1400" b="0" spc="-10" dirty="0">
                <a:latin typeface="Times New Roman"/>
                <a:cs typeface="Times New Roman"/>
              </a:rPr>
              <a:t>untuk </a:t>
            </a:r>
            <a:r>
              <a:rPr sz="1400" b="0" spc="-5" dirty="0">
                <a:latin typeface="Times New Roman"/>
                <a:cs typeface="Times New Roman"/>
              </a:rPr>
              <a:t>setiap proses mengandung  anggota </a:t>
            </a:r>
            <a:r>
              <a:rPr sz="1400" b="0" i="1" spc="-5" dirty="0">
                <a:latin typeface="Times New Roman"/>
                <a:cs typeface="Times New Roman"/>
              </a:rPr>
              <a:t>page </a:t>
            </a:r>
            <a:r>
              <a:rPr sz="1400" b="0" spc="-5" dirty="0">
                <a:latin typeface="Times New Roman"/>
                <a:cs typeface="Times New Roman"/>
              </a:rPr>
              <a:t>table yang mempunyai </a:t>
            </a:r>
            <a:r>
              <a:rPr sz="1400" b="0" dirty="0">
                <a:latin typeface="Times New Roman"/>
                <a:cs typeface="Times New Roman"/>
              </a:rPr>
              <a:t>PFN </a:t>
            </a:r>
            <a:r>
              <a:rPr sz="1400" b="0" spc="-15" dirty="0">
                <a:latin typeface="Times New Roman"/>
                <a:cs typeface="Times New Roman"/>
              </a:rPr>
              <a:t>fisik </a:t>
            </a:r>
            <a:r>
              <a:rPr sz="1400" b="0" spc="-5" dirty="0">
                <a:latin typeface="Times New Roman"/>
                <a:cs typeface="Times New Roman"/>
              </a:rPr>
              <a:t>yang</a:t>
            </a:r>
            <a:r>
              <a:rPr sz="1400" b="0" spc="110" dirty="0">
                <a:latin typeface="Times New Roman"/>
                <a:cs typeface="Times New Roman"/>
              </a:rPr>
              <a:t> </a:t>
            </a:r>
            <a:r>
              <a:rPr sz="1400" b="0" spc="-5" dirty="0">
                <a:latin typeface="Times New Roman"/>
                <a:cs typeface="Times New Roman"/>
              </a:rPr>
              <a:t>sama.</a:t>
            </a:r>
            <a:endParaRPr sz="1400">
              <a:latin typeface="Times New Roman"/>
              <a:cs typeface="Times New Roman"/>
            </a:endParaRPr>
          </a:p>
        </p:txBody>
      </p:sp>
      <p:sp>
        <p:nvSpPr>
          <p:cNvPr id="3" name="object 3"/>
          <p:cNvSpPr txBox="1"/>
          <p:nvPr/>
        </p:nvSpPr>
        <p:spPr>
          <a:xfrm>
            <a:off x="981252" y="2644783"/>
            <a:ext cx="7307580" cy="2322195"/>
          </a:xfrm>
          <a:prstGeom prst="rect">
            <a:avLst/>
          </a:prstGeom>
        </p:spPr>
        <p:txBody>
          <a:bodyPr vert="horz" wrap="square" lIns="0" tIns="166370" rIns="0" bIns="0" rtlCol="0">
            <a:spAutoFit/>
          </a:bodyPr>
          <a:lstStyle/>
          <a:p>
            <a:pPr marL="241300" indent="-228600">
              <a:lnSpc>
                <a:spcPct val="100000"/>
              </a:lnSpc>
              <a:spcBef>
                <a:spcPts val="1310"/>
              </a:spcBef>
              <a:buFont typeface="Wingdings"/>
              <a:buChar char=""/>
              <a:tabLst>
                <a:tab pos="241300" algn="l"/>
              </a:tabLst>
            </a:pPr>
            <a:r>
              <a:rPr sz="1800" b="1" u="heavy" spc="-5" dirty="0">
                <a:uFill>
                  <a:solidFill>
                    <a:srgbClr val="000000"/>
                  </a:solidFill>
                </a:uFill>
                <a:latin typeface="Times New Roman"/>
                <a:cs typeface="Times New Roman"/>
              </a:rPr>
              <a:t>Efisiensi</a:t>
            </a:r>
            <a:endParaRPr sz="1800">
              <a:latin typeface="Times New Roman"/>
              <a:cs typeface="Times New Roman"/>
            </a:endParaRPr>
          </a:p>
          <a:p>
            <a:pPr marL="234950" marR="5080" algn="just">
              <a:lnSpc>
                <a:spcPct val="143600"/>
              </a:lnSpc>
              <a:spcBef>
                <a:spcPts val="200"/>
              </a:spcBef>
            </a:pPr>
            <a:r>
              <a:rPr sz="1400" spc="-10" dirty="0">
                <a:latin typeface="Times New Roman"/>
                <a:cs typeface="Times New Roman"/>
              </a:rPr>
              <a:t>Desainer </a:t>
            </a:r>
            <a:r>
              <a:rPr sz="1400" spc="5" dirty="0">
                <a:latin typeface="Times New Roman"/>
                <a:cs typeface="Times New Roman"/>
              </a:rPr>
              <a:t>dari </a:t>
            </a:r>
            <a:r>
              <a:rPr sz="1400" spc="-10" dirty="0">
                <a:latin typeface="Times New Roman"/>
                <a:cs typeface="Times New Roman"/>
              </a:rPr>
              <a:t>CPU </a:t>
            </a:r>
            <a:r>
              <a:rPr sz="1400" dirty="0">
                <a:latin typeface="Times New Roman"/>
                <a:cs typeface="Times New Roman"/>
              </a:rPr>
              <a:t>dan sistem </a:t>
            </a:r>
            <a:r>
              <a:rPr sz="1400" spc="-5" dirty="0">
                <a:latin typeface="Times New Roman"/>
                <a:cs typeface="Times New Roman"/>
              </a:rPr>
              <a:t>operasi berusaha meningkatkan kinerja </a:t>
            </a:r>
            <a:r>
              <a:rPr sz="1400" dirty="0">
                <a:latin typeface="Times New Roman"/>
                <a:cs typeface="Times New Roman"/>
              </a:rPr>
              <a:t>dari sistem. </a:t>
            </a:r>
            <a:r>
              <a:rPr sz="1400" spc="-5" dirty="0">
                <a:latin typeface="Times New Roman"/>
                <a:cs typeface="Times New Roman"/>
              </a:rPr>
              <a:t>Disamping  </a:t>
            </a:r>
            <a:r>
              <a:rPr sz="1400" spc="-10" dirty="0">
                <a:latin typeface="Times New Roman"/>
                <a:cs typeface="Times New Roman"/>
              </a:rPr>
              <a:t>membuat </a:t>
            </a:r>
            <a:r>
              <a:rPr sz="1400" spc="-5" dirty="0">
                <a:latin typeface="Times New Roman"/>
                <a:cs typeface="Times New Roman"/>
              </a:rPr>
              <a:t>prosesor, </a:t>
            </a:r>
            <a:r>
              <a:rPr sz="1400" spc="-10" dirty="0">
                <a:latin typeface="Times New Roman"/>
                <a:cs typeface="Times New Roman"/>
              </a:rPr>
              <a:t>memori </a:t>
            </a:r>
            <a:r>
              <a:rPr sz="1400" spc="-5" dirty="0">
                <a:latin typeface="Times New Roman"/>
                <a:cs typeface="Times New Roman"/>
              </a:rPr>
              <a:t>semakin cepat, </a:t>
            </a:r>
            <a:r>
              <a:rPr sz="1400" spc="-10" dirty="0">
                <a:latin typeface="Times New Roman"/>
                <a:cs typeface="Times New Roman"/>
              </a:rPr>
              <a:t>jalan </a:t>
            </a:r>
            <a:r>
              <a:rPr sz="1400" spc="-5" dirty="0">
                <a:latin typeface="Times New Roman"/>
                <a:cs typeface="Times New Roman"/>
              </a:rPr>
              <a:t>terbaik adalah manggunakan cache. </a:t>
            </a:r>
            <a:r>
              <a:rPr sz="1400" spc="-10" dirty="0">
                <a:latin typeface="Times New Roman"/>
                <a:cs typeface="Times New Roman"/>
              </a:rPr>
              <a:t>Berikut </a:t>
            </a:r>
            <a:r>
              <a:rPr sz="1400" dirty="0">
                <a:latin typeface="Times New Roman"/>
                <a:cs typeface="Times New Roman"/>
              </a:rPr>
              <a:t>ini  </a:t>
            </a:r>
            <a:r>
              <a:rPr sz="1400" spc="-5" dirty="0">
                <a:latin typeface="Times New Roman"/>
                <a:cs typeface="Times New Roman"/>
              </a:rPr>
              <a:t>adalah beberapa cache </a:t>
            </a:r>
            <a:r>
              <a:rPr sz="1400" dirty="0">
                <a:latin typeface="Times New Roman"/>
                <a:cs typeface="Times New Roman"/>
              </a:rPr>
              <a:t>dalam </a:t>
            </a:r>
            <a:r>
              <a:rPr sz="1400" spc="-5" dirty="0">
                <a:latin typeface="Times New Roman"/>
                <a:cs typeface="Times New Roman"/>
              </a:rPr>
              <a:t>managemen memori </a:t>
            </a:r>
            <a:r>
              <a:rPr sz="1400" spc="5" dirty="0">
                <a:latin typeface="Times New Roman"/>
                <a:cs typeface="Times New Roman"/>
              </a:rPr>
              <a:t>di</a:t>
            </a:r>
            <a:r>
              <a:rPr sz="1400" spc="35" dirty="0">
                <a:latin typeface="Times New Roman"/>
                <a:cs typeface="Times New Roman"/>
              </a:rPr>
              <a:t> </a:t>
            </a:r>
            <a:r>
              <a:rPr sz="1400" spc="-5" dirty="0">
                <a:latin typeface="Times New Roman"/>
                <a:cs typeface="Times New Roman"/>
              </a:rPr>
              <a:t>linux:</a:t>
            </a:r>
            <a:endParaRPr sz="1400">
              <a:latin typeface="Times New Roman"/>
              <a:cs typeface="Times New Roman"/>
            </a:endParaRPr>
          </a:p>
          <a:p>
            <a:pPr marL="414655" lvl="1" indent="-180340">
              <a:lnSpc>
                <a:spcPct val="100000"/>
              </a:lnSpc>
              <a:spcBef>
                <a:spcPts val="745"/>
              </a:spcBef>
              <a:buAutoNum type="arabicPeriod"/>
              <a:tabLst>
                <a:tab pos="415290" algn="l"/>
              </a:tabLst>
            </a:pPr>
            <a:r>
              <a:rPr sz="1400" b="1" spc="-5" dirty="0">
                <a:latin typeface="Times New Roman"/>
                <a:cs typeface="Times New Roman"/>
              </a:rPr>
              <a:t>Page</a:t>
            </a:r>
            <a:r>
              <a:rPr sz="1400" b="1" spc="5" dirty="0">
                <a:latin typeface="Times New Roman"/>
                <a:cs typeface="Times New Roman"/>
              </a:rPr>
              <a:t> </a:t>
            </a:r>
            <a:r>
              <a:rPr sz="1400" b="1" spc="-15" dirty="0">
                <a:latin typeface="Times New Roman"/>
                <a:cs typeface="Times New Roman"/>
              </a:rPr>
              <a:t>Cache</a:t>
            </a:r>
            <a:endParaRPr sz="1400">
              <a:latin typeface="Times New Roman"/>
              <a:cs typeface="Times New Roman"/>
            </a:endParaRPr>
          </a:p>
          <a:p>
            <a:pPr marL="414655" lvl="1" indent="-180340">
              <a:lnSpc>
                <a:spcPct val="100000"/>
              </a:lnSpc>
              <a:spcBef>
                <a:spcPts val="745"/>
              </a:spcBef>
              <a:buAutoNum type="arabicPeriod"/>
              <a:tabLst>
                <a:tab pos="415290" algn="l"/>
              </a:tabLst>
            </a:pPr>
            <a:r>
              <a:rPr sz="1400" b="1" spc="-5" dirty="0">
                <a:latin typeface="Times New Roman"/>
                <a:cs typeface="Times New Roman"/>
              </a:rPr>
              <a:t>Buffer</a:t>
            </a:r>
            <a:r>
              <a:rPr sz="1400" b="1" spc="5" dirty="0">
                <a:latin typeface="Times New Roman"/>
                <a:cs typeface="Times New Roman"/>
              </a:rPr>
              <a:t> </a:t>
            </a:r>
            <a:r>
              <a:rPr sz="1400" b="1" spc="-15" dirty="0">
                <a:latin typeface="Times New Roman"/>
                <a:cs typeface="Times New Roman"/>
              </a:rPr>
              <a:t>Cache</a:t>
            </a:r>
            <a:endParaRPr sz="1400">
              <a:latin typeface="Times New Roman"/>
              <a:cs typeface="Times New Roman"/>
            </a:endParaRPr>
          </a:p>
          <a:p>
            <a:pPr marL="414655" lvl="1" indent="-180340">
              <a:lnSpc>
                <a:spcPct val="100000"/>
              </a:lnSpc>
              <a:spcBef>
                <a:spcPts val="745"/>
              </a:spcBef>
              <a:buAutoNum type="arabicPeriod"/>
              <a:tabLst>
                <a:tab pos="415290" algn="l"/>
              </a:tabLst>
            </a:pPr>
            <a:r>
              <a:rPr sz="1400" b="1" spc="-15" dirty="0">
                <a:latin typeface="Times New Roman"/>
                <a:cs typeface="Times New Roman"/>
              </a:rPr>
              <a:t>Swap</a:t>
            </a:r>
            <a:r>
              <a:rPr sz="1400" b="1" spc="-5" dirty="0">
                <a:latin typeface="Times New Roman"/>
                <a:cs typeface="Times New Roman"/>
              </a:rPr>
              <a:t> Cache</a:t>
            </a:r>
            <a:endParaRPr sz="1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9802" y="764870"/>
            <a:ext cx="1551305" cy="574675"/>
          </a:xfrm>
          <a:prstGeom prst="rect">
            <a:avLst/>
          </a:prstGeom>
        </p:spPr>
        <p:txBody>
          <a:bodyPr vert="horz" wrap="square" lIns="0" tIns="12700" rIns="0" bIns="0" rtlCol="0">
            <a:spAutoFit/>
          </a:bodyPr>
          <a:lstStyle/>
          <a:p>
            <a:pPr marL="12700">
              <a:lnSpc>
                <a:spcPct val="100000"/>
              </a:lnSpc>
              <a:spcBef>
                <a:spcPts val="100"/>
              </a:spcBef>
            </a:pPr>
            <a:r>
              <a:rPr sz="3600" spc="-15" dirty="0"/>
              <a:t>S</a:t>
            </a:r>
            <a:r>
              <a:rPr sz="3600" dirty="0"/>
              <a:t>eja</a:t>
            </a:r>
            <a:r>
              <a:rPr sz="3600" spc="10" dirty="0"/>
              <a:t>r</a:t>
            </a:r>
            <a:r>
              <a:rPr sz="3600" dirty="0"/>
              <a:t>ah</a:t>
            </a:r>
            <a:endParaRPr sz="3600"/>
          </a:p>
        </p:txBody>
      </p:sp>
      <p:sp>
        <p:nvSpPr>
          <p:cNvPr id="3" name="object 3"/>
          <p:cNvSpPr txBox="1"/>
          <p:nvPr/>
        </p:nvSpPr>
        <p:spPr>
          <a:xfrm>
            <a:off x="752652" y="1477441"/>
            <a:ext cx="7543800" cy="2477135"/>
          </a:xfrm>
          <a:prstGeom prst="rect">
            <a:avLst/>
          </a:prstGeom>
        </p:spPr>
        <p:txBody>
          <a:bodyPr vert="horz" wrap="square" lIns="0" tIns="10795" rIns="0" bIns="0" rtlCol="0">
            <a:spAutoFit/>
          </a:bodyPr>
          <a:lstStyle/>
          <a:p>
            <a:pPr marL="12700" marR="5080" indent="539115">
              <a:lnSpc>
                <a:spcPct val="143700"/>
              </a:lnSpc>
              <a:spcBef>
                <a:spcPts val="85"/>
              </a:spcBef>
            </a:pPr>
            <a:r>
              <a:rPr sz="1400" spc="-10" dirty="0">
                <a:latin typeface="Times New Roman"/>
                <a:cs typeface="Times New Roman"/>
              </a:rPr>
              <a:t>Linux </a:t>
            </a:r>
            <a:r>
              <a:rPr sz="1400" spc="-5" dirty="0">
                <a:latin typeface="Times New Roman"/>
                <a:cs typeface="Times New Roman"/>
              </a:rPr>
              <a:t>sangat </a:t>
            </a:r>
            <a:r>
              <a:rPr sz="1400" spc="-10" dirty="0">
                <a:latin typeface="Times New Roman"/>
                <a:cs typeface="Times New Roman"/>
              </a:rPr>
              <a:t>mirip </a:t>
            </a:r>
            <a:r>
              <a:rPr sz="1400" dirty="0">
                <a:latin typeface="Times New Roman"/>
                <a:cs typeface="Times New Roman"/>
              </a:rPr>
              <a:t>dengan sistem-sistem </a:t>
            </a:r>
            <a:r>
              <a:rPr sz="1400" spc="-5" dirty="0">
                <a:latin typeface="Times New Roman"/>
                <a:cs typeface="Times New Roman"/>
              </a:rPr>
              <a:t>UNIX, hal ini dikarenakan kompatibilitas dengan UNIX  merupakan tujuan utama desain </a:t>
            </a:r>
            <a:r>
              <a:rPr sz="1400" dirty="0">
                <a:latin typeface="Times New Roman"/>
                <a:cs typeface="Times New Roman"/>
              </a:rPr>
              <a:t>dari </a:t>
            </a:r>
            <a:r>
              <a:rPr sz="1400" spc="-5" dirty="0">
                <a:latin typeface="Times New Roman"/>
                <a:cs typeface="Times New Roman"/>
              </a:rPr>
              <a:t>proyek </a:t>
            </a:r>
            <a:r>
              <a:rPr sz="1400" spc="-15" dirty="0">
                <a:latin typeface="Times New Roman"/>
                <a:cs typeface="Times New Roman"/>
              </a:rPr>
              <a:t>Linux. </a:t>
            </a:r>
            <a:r>
              <a:rPr sz="1400" spc="-5" dirty="0">
                <a:latin typeface="Times New Roman"/>
                <a:cs typeface="Times New Roman"/>
              </a:rPr>
              <a:t>Perkembangan Linux </a:t>
            </a:r>
            <a:r>
              <a:rPr sz="1400" dirty="0">
                <a:latin typeface="Times New Roman"/>
                <a:cs typeface="Times New Roman"/>
              </a:rPr>
              <a:t>dimulai </a:t>
            </a:r>
            <a:r>
              <a:rPr sz="1400" spc="-5" dirty="0">
                <a:latin typeface="Times New Roman"/>
                <a:cs typeface="Times New Roman"/>
              </a:rPr>
              <a:t>pada tahun </a:t>
            </a:r>
            <a:r>
              <a:rPr sz="1400" dirty="0">
                <a:latin typeface="Times New Roman"/>
                <a:cs typeface="Times New Roman"/>
              </a:rPr>
              <a:t>1991,  </a:t>
            </a:r>
            <a:r>
              <a:rPr sz="1400" spc="-5" dirty="0">
                <a:latin typeface="Times New Roman"/>
                <a:cs typeface="Times New Roman"/>
              </a:rPr>
              <a:t>ketika </a:t>
            </a:r>
            <a:r>
              <a:rPr sz="1400" spc="-10" dirty="0">
                <a:latin typeface="Times New Roman"/>
                <a:cs typeface="Times New Roman"/>
              </a:rPr>
              <a:t>mahasiswa </a:t>
            </a:r>
            <a:r>
              <a:rPr sz="1400" spc="-5" dirty="0">
                <a:latin typeface="Times New Roman"/>
                <a:cs typeface="Times New Roman"/>
              </a:rPr>
              <a:t>Finlandia </a:t>
            </a:r>
            <a:r>
              <a:rPr sz="1400" spc="-10" dirty="0">
                <a:latin typeface="Times New Roman"/>
                <a:cs typeface="Times New Roman"/>
              </a:rPr>
              <a:t>bernama Linus Torvalds menulis Linux, </a:t>
            </a:r>
            <a:r>
              <a:rPr sz="1400" spc="-5" dirty="0">
                <a:latin typeface="Times New Roman"/>
                <a:cs typeface="Times New Roman"/>
              </a:rPr>
              <a:t>sebuah kernel </a:t>
            </a:r>
            <a:r>
              <a:rPr sz="1400" spc="-10" dirty="0">
                <a:latin typeface="Times New Roman"/>
                <a:cs typeface="Times New Roman"/>
              </a:rPr>
              <a:t>untuk </a:t>
            </a:r>
            <a:r>
              <a:rPr sz="1400" spc="-5" dirty="0">
                <a:latin typeface="Times New Roman"/>
                <a:cs typeface="Times New Roman"/>
              </a:rPr>
              <a:t>prosesor  80386, prosesor 32-bit pertama </a:t>
            </a:r>
            <a:r>
              <a:rPr sz="1400" dirty="0">
                <a:latin typeface="Times New Roman"/>
                <a:cs typeface="Times New Roman"/>
              </a:rPr>
              <a:t>dalam </a:t>
            </a:r>
            <a:r>
              <a:rPr sz="1400" spc="-5" dirty="0">
                <a:latin typeface="Times New Roman"/>
                <a:cs typeface="Times New Roman"/>
              </a:rPr>
              <a:t>kumpulan </a:t>
            </a:r>
            <a:r>
              <a:rPr sz="1400" dirty="0">
                <a:latin typeface="Times New Roman"/>
                <a:cs typeface="Times New Roman"/>
              </a:rPr>
              <a:t>CPU </a:t>
            </a:r>
            <a:r>
              <a:rPr sz="1400" spc="-5" dirty="0">
                <a:latin typeface="Times New Roman"/>
                <a:cs typeface="Times New Roman"/>
              </a:rPr>
              <a:t>intel yang </a:t>
            </a:r>
            <a:r>
              <a:rPr sz="1400" dirty="0">
                <a:latin typeface="Times New Roman"/>
                <a:cs typeface="Times New Roman"/>
              </a:rPr>
              <a:t>cocok </a:t>
            </a:r>
            <a:r>
              <a:rPr sz="1400" spc="-10" dirty="0">
                <a:latin typeface="Times New Roman"/>
                <a:cs typeface="Times New Roman"/>
              </a:rPr>
              <a:t>untuk PC. Pada </a:t>
            </a:r>
            <a:r>
              <a:rPr sz="1400" dirty="0">
                <a:latin typeface="Times New Roman"/>
                <a:cs typeface="Times New Roman"/>
              </a:rPr>
              <a:t>awal  </a:t>
            </a:r>
            <a:r>
              <a:rPr sz="1400" spc="-5" dirty="0">
                <a:latin typeface="Times New Roman"/>
                <a:cs typeface="Times New Roman"/>
              </a:rPr>
              <a:t>perkembangannya, </a:t>
            </a:r>
            <a:r>
              <a:rPr sz="1400" i="1" spc="-5" dirty="0">
                <a:latin typeface="Times New Roman"/>
                <a:cs typeface="Times New Roman"/>
              </a:rPr>
              <a:t>source code </a:t>
            </a:r>
            <a:r>
              <a:rPr sz="1400" spc="-10" dirty="0">
                <a:latin typeface="Times New Roman"/>
                <a:cs typeface="Times New Roman"/>
              </a:rPr>
              <a:t>Linux </a:t>
            </a:r>
            <a:r>
              <a:rPr sz="1400" spc="-5" dirty="0">
                <a:latin typeface="Times New Roman"/>
                <a:cs typeface="Times New Roman"/>
              </a:rPr>
              <a:t>disediakan secara bebas </a:t>
            </a:r>
            <a:r>
              <a:rPr sz="1400" spc="-10" dirty="0">
                <a:latin typeface="Times New Roman"/>
                <a:cs typeface="Times New Roman"/>
              </a:rPr>
              <a:t>melalui </a:t>
            </a:r>
            <a:r>
              <a:rPr sz="1400" spc="-5" dirty="0">
                <a:latin typeface="Times New Roman"/>
                <a:cs typeface="Times New Roman"/>
              </a:rPr>
              <a:t>Internet. </a:t>
            </a:r>
            <a:r>
              <a:rPr sz="1400" spc="-10" dirty="0">
                <a:latin typeface="Times New Roman"/>
                <a:cs typeface="Times New Roman"/>
              </a:rPr>
              <a:t>Hasilnya, </a:t>
            </a:r>
            <a:r>
              <a:rPr sz="1400" spc="-5" dirty="0">
                <a:latin typeface="Times New Roman"/>
                <a:cs typeface="Times New Roman"/>
              </a:rPr>
              <a:t>sejarah Linux  merupakan </a:t>
            </a:r>
            <a:r>
              <a:rPr sz="1400" dirty="0">
                <a:latin typeface="Times New Roman"/>
                <a:cs typeface="Times New Roman"/>
              </a:rPr>
              <a:t>kolaborasi </a:t>
            </a:r>
            <a:r>
              <a:rPr sz="1400" spc="-5" dirty="0">
                <a:latin typeface="Times New Roman"/>
                <a:cs typeface="Times New Roman"/>
              </a:rPr>
              <a:t>banyak user </a:t>
            </a:r>
            <a:r>
              <a:rPr sz="1400" dirty="0">
                <a:latin typeface="Times New Roman"/>
                <a:cs typeface="Times New Roman"/>
              </a:rPr>
              <a:t>dari seluruh dunia, </a:t>
            </a:r>
            <a:r>
              <a:rPr sz="1400" spc="-10" dirty="0">
                <a:latin typeface="Times New Roman"/>
                <a:cs typeface="Times New Roman"/>
              </a:rPr>
              <a:t>semuanya </a:t>
            </a:r>
            <a:r>
              <a:rPr sz="1400" spc="-5" dirty="0">
                <a:latin typeface="Times New Roman"/>
                <a:cs typeface="Times New Roman"/>
              </a:rPr>
              <a:t>dilakukan secara eksklusif melalui  </a:t>
            </a:r>
            <a:r>
              <a:rPr sz="1400" spc="-10" dirty="0">
                <a:latin typeface="Times New Roman"/>
                <a:cs typeface="Times New Roman"/>
              </a:rPr>
              <a:t>Internet. </a:t>
            </a:r>
            <a:r>
              <a:rPr sz="1400" dirty="0">
                <a:latin typeface="Times New Roman"/>
                <a:cs typeface="Times New Roman"/>
              </a:rPr>
              <a:t>Dari </a:t>
            </a:r>
            <a:r>
              <a:rPr sz="1400" spc="-5" dirty="0">
                <a:latin typeface="Times New Roman"/>
                <a:cs typeface="Times New Roman"/>
              </a:rPr>
              <a:t>kernel </a:t>
            </a:r>
            <a:r>
              <a:rPr sz="1400" dirty="0">
                <a:latin typeface="Times New Roman"/>
                <a:cs typeface="Times New Roman"/>
              </a:rPr>
              <a:t>awal </a:t>
            </a:r>
            <a:r>
              <a:rPr sz="1400" spc="-5" dirty="0">
                <a:latin typeface="Times New Roman"/>
                <a:cs typeface="Times New Roman"/>
              </a:rPr>
              <a:t>yang </a:t>
            </a:r>
            <a:r>
              <a:rPr sz="1400" spc="-10" dirty="0">
                <a:latin typeface="Times New Roman"/>
                <a:cs typeface="Times New Roman"/>
              </a:rPr>
              <a:t>hanya </a:t>
            </a:r>
            <a:r>
              <a:rPr sz="1400" spc="-5" dirty="0">
                <a:latin typeface="Times New Roman"/>
                <a:cs typeface="Times New Roman"/>
              </a:rPr>
              <a:t>mengimplementasikan </a:t>
            </a:r>
            <a:r>
              <a:rPr sz="1400" spc="-10" dirty="0">
                <a:latin typeface="Times New Roman"/>
                <a:cs typeface="Times New Roman"/>
              </a:rPr>
              <a:t>subset </a:t>
            </a:r>
            <a:r>
              <a:rPr sz="1400" dirty="0">
                <a:latin typeface="Times New Roman"/>
                <a:cs typeface="Times New Roman"/>
              </a:rPr>
              <a:t>kecil dari </a:t>
            </a:r>
            <a:r>
              <a:rPr sz="1400" spc="5" dirty="0">
                <a:latin typeface="Times New Roman"/>
                <a:cs typeface="Times New Roman"/>
              </a:rPr>
              <a:t>system </a:t>
            </a:r>
            <a:r>
              <a:rPr sz="1400" spc="-5" dirty="0">
                <a:latin typeface="Times New Roman"/>
                <a:cs typeface="Times New Roman"/>
              </a:rPr>
              <a:t>UNIX, </a:t>
            </a:r>
            <a:r>
              <a:rPr sz="1400" dirty="0">
                <a:latin typeface="Times New Roman"/>
                <a:cs typeface="Times New Roman"/>
              </a:rPr>
              <a:t>sistem  </a:t>
            </a:r>
            <a:r>
              <a:rPr sz="1400" spc="-10" dirty="0">
                <a:latin typeface="Times New Roman"/>
                <a:cs typeface="Times New Roman"/>
              </a:rPr>
              <a:t>Linux </a:t>
            </a:r>
            <a:r>
              <a:rPr sz="1400" dirty="0">
                <a:latin typeface="Times New Roman"/>
                <a:cs typeface="Times New Roman"/>
              </a:rPr>
              <a:t>telah </a:t>
            </a:r>
            <a:r>
              <a:rPr sz="1400" spc="-5" dirty="0">
                <a:latin typeface="Times New Roman"/>
                <a:cs typeface="Times New Roman"/>
              </a:rPr>
              <a:t>bertumbuh dimana sudah mampu memasukkan banyak </a:t>
            </a:r>
            <a:r>
              <a:rPr sz="1400" dirty="0">
                <a:latin typeface="Times New Roman"/>
                <a:cs typeface="Times New Roman"/>
              </a:rPr>
              <a:t>fungsi</a:t>
            </a:r>
            <a:r>
              <a:rPr sz="1400" spc="40" dirty="0">
                <a:latin typeface="Times New Roman"/>
                <a:cs typeface="Times New Roman"/>
              </a:rPr>
              <a:t> </a:t>
            </a:r>
            <a:r>
              <a:rPr sz="1400" spc="-10" dirty="0">
                <a:latin typeface="Times New Roman"/>
                <a:cs typeface="Times New Roman"/>
              </a:rPr>
              <a:t>UNIX.</a:t>
            </a:r>
            <a:endParaRPr sz="1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1252" y="783082"/>
            <a:ext cx="7311390" cy="4705350"/>
          </a:xfrm>
          <a:prstGeom prst="rect">
            <a:avLst/>
          </a:prstGeom>
        </p:spPr>
        <p:txBody>
          <a:bodyPr vert="horz" wrap="square" lIns="0" tIns="12700" rIns="0" bIns="0" rtlCol="0">
            <a:spAutoFit/>
          </a:bodyPr>
          <a:lstStyle/>
          <a:p>
            <a:pPr marL="241300" indent="-228600">
              <a:lnSpc>
                <a:spcPct val="100000"/>
              </a:lnSpc>
              <a:spcBef>
                <a:spcPts val="100"/>
              </a:spcBef>
              <a:buFont typeface="Wingdings"/>
              <a:buChar char=""/>
              <a:tabLst>
                <a:tab pos="241300" algn="l"/>
              </a:tabLst>
            </a:pPr>
            <a:r>
              <a:rPr sz="1800" b="1" u="heavy" spc="-5" dirty="0">
                <a:uFill>
                  <a:solidFill>
                    <a:srgbClr val="000000"/>
                  </a:solidFill>
                </a:uFill>
                <a:latin typeface="Times New Roman"/>
                <a:cs typeface="Times New Roman"/>
              </a:rPr>
              <a:t>Load dan Eksekusi</a:t>
            </a:r>
            <a:r>
              <a:rPr sz="1800" b="1" u="heavy" spc="-25" dirty="0">
                <a:uFill>
                  <a:solidFill>
                    <a:srgbClr val="000000"/>
                  </a:solidFill>
                </a:uFill>
                <a:latin typeface="Times New Roman"/>
                <a:cs typeface="Times New Roman"/>
              </a:rPr>
              <a:t> </a:t>
            </a:r>
            <a:r>
              <a:rPr sz="1800" b="1" u="heavy" dirty="0">
                <a:uFill>
                  <a:solidFill>
                    <a:srgbClr val="000000"/>
                  </a:solidFill>
                </a:uFill>
                <a:latin typeface="Times New Roman"/>
                <a:cs typeface="Times New Roman"/>
              </a:rPr>
              <a:t>Program</a:t>
            </a:r>
            <a:endParaRPr sz="1800">
              <a:latin typeface="Times New Roman"/>
              <a:cs typeface="Times New Roman"/>
            </a:endParaRPr>
          </a:p>
          <a:p>
            <a:pPr>
              <a:lnSpc>
                <a:spcPct val="100000"/>
              </a:lnSpc>
              <a:buFont typeface="Wingdings"/>
              <a:buChar char=""/>
            </a:pPr>
            <a:endParaRPr sz="2000">
              <a:latin typeface="Times New Roman"/>
              <a:cs typeface="Times New Roman"/>
            </a:endParaRPr>
          </a:p>
          <a:p>
            <a:pPr marL="414655" lvl="1" indent="-180340">
              <a:lnSpc>
                <a:spcPct val="100000"/>
              </a:lnSpc>
              <a:spcBef>
                <a:spcPts val="1750"/>
              </a:spcBef>
              <a:buAutoNum type="arabicPeriod"/>
              <a:tabLst>
                <a:tab pos="415290" algn="l"/>
              </a:tabLst>
            </a:pPr>
            <a:r>
              <a:rPr sz="1400" b="1" spc="-10" dirty="0">
                <a:latin typeface="Times New Roman"/>
                <a:cs typeface="Times New Roman"/>
              </a:rPr>
              <a:t>Penempatan </a:t>
            </a:r>
            <a:r>
              <a:rPr sz="1400" b="1" spc="-5" dirty="0">
                <a:latin typeface="Times New Roman"/>
                <a:cs typeface="Times New Roman"/>
              </a:rPr>
              <a:t>program dalam</a:t>
            </a:r>
            <a:r>
              <a:rPr sz="1400" b="1" spc="10" dirty="0">
                <a:latin typeface="Times New Roman"/>
                <a:cs typeface="Times New Roman"/>
              </a:rPr>
              <a:t> </a:t>
            </a:r>
            <a:r>
              <a:rPr sz="1400" b="1" spc="-10" dirty="0">
                <a:latin typeface="Times New Roman"/>
                <a:cs typeface="Times New Roman"/>
              </a:rPr>
              <a:t>memori</a:t>
            </a:r>
            <a:endParaRPr sz="1400">
              <a:latin typeface="Times New Roman"/>
              <a:cs typeface="Times New Roman"/>
            </a:endParaRPr>
          </a:p>
          <a:p>
            <a:pPr marL="414655" marR="5080">
              <a:lnSpc>
                <a:spcPts val="2420"/>
              </a:lnSpc>
              <a:spcBef>
                <a:spcPts val="160"/>
              </a:spcBef>
            </a:pPr>
            <a:r>
              <a:rPr sz="1400" spc="-10" dirty="0">
                <a:latin typeface="Times New Roman"/>
                <a:cs typeface="Times New Roman"/>
              </a:rPr>
              <a:t>Linux membuat </a:t>
            </a:r>
            <a:r>
              <a:rPr sz="1400" dirty="0">
                <a:latin typeface="Times New Roman"/>
                <a:cs typeface="Times New Roman"/>
              </a:rPr>
              <a:t>tabel-tabel </a:t>
            </a:r>
            <a:r>
              <a:rPr sz="1400" spc="-5" dirty="0">
                <a:latin typeface="Times New Roman"/>
                <a:cs typeface="Times New Roman"/>
              </a:rPr>
              <a:t>fungsi </a:t>
            </a:r>
            <a:r>
              <a:rPr sz="1400" spc="-10" dirty="0">
                <a:latin typeface="Times New Roman"/>
                <a:cs typeface="Times New Roman"/>
              </a:rPr>
              <a:t>untuk </a:t>
            </a:r>
            <a:r>
              <a:rPr sz="1400" spc="-5" dirty="0">
                <a:latin typeface="Times New Roman"/>
                <a:cs typeface="Times New Roman"/>
              </a:rPr>
              <a:t>loading program, memberikan kesempatan kepada  </a:t>
            </a:r>
            <a:r>
              <a:rPr sz="1400" spc="-10" dirty="0">
                <a:latin typeface="Times New Roman"/>
                <a:cs typeface="Times New Roman"/>
              </a:rPr>
              <a:t>setiap  </a:t>
            </a:r>
            <a:r>
              <a:rPr sz="1400" spc="-5" dirty="0">
                <a:latin typeface="Times New Roman"/>
                <a:cs typeface="Times New Roman"/>
              </a:rPr>
              <a:t>fungsi </a:t>
            </a:r>
            <a:r>
              <a:rPr sz="1400" spc="-10" dirty="0">
                <a:latin typeface="Times New Roman"/>
                <a:cs typeface="Times New Roman"/>
              </a:rPr>
              <a:t>untuk  meload  </a:t>
            </a:r>
            <a:r>
              <a:rPr sz="1400" spc="-15" dirty="0">
                <a:latin typeface="Times New Roman"/>
                <a:cs typeface="Times New Roman"/>
              </a:rPr>
              <a:t>file  </a:t>
            </a:r>
            <a:r>
              <a:rPr sz="1400" spc="-5" dirty="0">
                <a:latin typeface="Times New Roman"/>
                <a:cs typeface="Times New Roman"/>
              </a:rPr>
              <a:t>yang diberikan saat </a:t>
            </a:r>
            <a:r>
              <a:rPr sz="1400" dirty="0">
                <a:latin typeface="Times New Roman"/>
                <a:cs typeface="Times New Roman"/>
              </a:rPr>
              <a:t>sistem call </a:t>
            </a:r>
            <a:r>
              <a:rPr sz="1400" spc="-5" dirty="0">
                <a:latin typeface="Times New Roman"/>
                <a:cs typeface="Times New Roman"/>
              </a:rPr>
              <a:t>exec dijalankan. </a:t>
            </a:r>
            <a:r>
              <a:rPr sz="1400" spc="300" dirty="0">
                <a:latin typeface="Times New Roman"/>
                <a:cs typeface="Times New Roman"/>
              </a:rPr>
              <a:t> </a:t>
            </a:r>
            <a:r>
              <a:rPr sz="1400" spc="-5" dirty="0">
                <a:latin typeface="Times New Roman"/>
                <a:cs typeface="Times New Roman"/>
              </a:rPr>
              <a:t>Pertama-tama</a:t>
            </a:r>
            <a:endParaRPr sz="1400">
              <a:latin typeface="Times New Roman"/>
              <a:cs typeface="Times New Roman"/>
            </a:endParaRPr>
          </a:p>
          <a:p>
            <a:pPr marL="414655" marR="6985">
              <a:lnSpc>
                <a:spcPts val="2400"/>
              </a:lnSpc>
              <a:spcBef>
                <a:spcPts val="30"/>
              </a:spcBef>
            </a:pPr>
            <a:r>
              <a:rPr sz="1400" spc="-10" dirty="0">
                <a:latin typeface="Times New Roman"/>
                <a:cs typeface="Times New Roman"/>
              </a:rPr>
              <a:t>file </a:t>
            </a:r>
            <a:r>
              <a:rPr sz="1400" spc="-5" dirty="0">
                <a:latin typeface="Times New Roman"/>
                <a:cs typeface="Times New Roman"/>
              </a:rPr>
              <a:t>binary </a:t>
            </a:r>
            <a:r>
              <a:rPr sz="1400" spc="5" dirty="0">
                <a:latin typeface="Times New Roman"/>
                <a:cs typeface="Times New Roman"/>
              </a:rPr>
              <a:t>dari </a:t>
            </a:r>
            <a:r>
              <a:rPr sz="1400" i="1" spc="-5" dirty="0">
                <a:latin typeface="Times New Roman"/>
                <a:cs typeface="Times New Roman"/>
              </a:rPr>
              <a:t>page </a:t>
            </a:r>
            <a:r>
              <a:rPr sz="1400" spc="-5" dirty="0">
                <a:latin typeface="Times New Roman"/>
                <a:cs typeface="Times New Roman"/>
              </a:rPr>
              <a:t>ditempatkan pada memori </a:t>
            </a:r>
            <a:r>
              <a:rPr sz="1400" spc="-10" dirty="0">
                <a:latin typeface="Times New Roman"/>
                <a:cs typeface="Times New Roman"/>
              </a:rPr>
              <a:t>virtual. Hanya </a:t>
            </a:r>
            <a:r>
              <a:rPr sz="1400" dirty="0">
                <a:latin typeface="Times New Roman"/>
                <a:cs typeface="Times New Roman"/>
              </a:rPr>
              <a:t>pada </a:t>
            </a:r>
            <a:r>
              <a:rPr sz="1400" spc="-5" dirty="0">
                <a:latin typeface="Times New Roman"/>
                <a:cs typeface="Times New Roman"/>
              </a:rPr>
              <a:t>saat program </a:t>
            </a:r>
            <a:r>
              <a:rPr sz="1400" spc="-10" dirty="0">
                <a:latin typeface="Times New Roman"/>
                <a:cs typeface="Times New Roman"/>
              </a:rPr>
              <a:t>mencoba  </a:t>
            </a:r>
            <a:r>
              <a:rPr sz="1400" spc="-5" dirty="0">
                <a:latin typeface="Times New Roman"/>
                <a:cs typeface="Times New Roman"/>
              </a:rPr>
              <a:t>mengakses </a:t>
            </a:r>
            <a:r>
              <a:rPr sz="1400" i="1" spc="-5" dirty="0">
                <a:latin typeface="Times New Roman"/>
                <a:cs typeface="Times New Roman"/>
              </a:rPr>
              <a:t>page </a:t>
            </a:r>
            <a:r>
              <a:rPr sz="1400" spc="-5" dirty="0">
                <a:latin typeface="Times New Roman"/>
                <a:cs typeface="Times New Roman"/>
              </a:rPr>
              <a:t>yang </a:t>
            </a:r>
            <a:r>
              <a:rPr sz="1400" dirty="0">
                <a:latin typeface="Times New Roman"/>
                <a:cs typeface="Times New Roman"/>
              </a:rPr>
              <a:t>telah diberikan </a:t>
            </a:r>
            <a:r>
              <a:rPr sz="1400" spc="-5" dirty="0">
                <a:latin typeface="Times New Roman"/>
                <a:cs typeface="Times New Roman"/>
              </a:rPr>
              <a:t>terjadi </a:t>
            </a:r>
            <a:r>
              <a:rPr sz="1400" i="1" spc="-5" dirty="0">
                <a:latin typeface="Times New Roman"/>
                <a:cs typeface="Times New Roman"/>
              </a:rPr>
              <a:t>page fault</a:t>
            </a:r>
            <a:r>
              <a:rPr sz="1400" spc="-5" dirty="0">
                <a:latin typeface="Times New Roman"/>
                <a:cs typeface="Times New Roman"/>
              </a:rPr>
              <a:t>, </a:t>
            </a:r>
            <a:r>
              <a:rPr sz="1400" spc="-20" dirty="0">
                <a:latin typeface="Times New Roman"/>
                <a:cs typeface="Times New Roman"/>
              </a:rPr>
              <a:t>maka </a:t>
            </a:r>
            <a:r>
              <a:rPr sz="1400" i="1" spc="-5" dirty="0">
                <a:latin typeface="Times New Roman"/>
                <a:cs typeface="Times New Roman"/>
              </a:rPr>
              <a:t>page </a:t>
            </a:r>
            <a:r>
              <a:rPr sz="1400" dirty="0">
                <a:latin typeface="Times New Roman"/>
                <a:cs typeface="Times New Roman"/>
              </a:rPr>
              <a:t>akan </a:t>
            </a:r>
            <a:r>
              <a:rPr sz="1400" spc="-10" dirty="0">
                <a:latin typeface="Times New Roman"/>
                <a:cs typeface="Times New Roman"/>
              </a:rPr>
              <a:t>diload </a:t>
            </a:r>
            <a:r>
              <a:rPr sz="1400" spc="-5" dirty="0">
                <a:latin typeface="Times New Roman"/>
                <a:cs typeface="Times New Roman"/>
              </a:rPr>
              <a:t>ke memori</a:t>
            </a:r>
            <a:r>
              <a:rPr sz="1400" spc="225" dirty="0">
                <a:latin typeface="Times New Roman"/>
                <a:cs typeface="Times New Roman"/>
              </a:rPr>
              <a:t> </a:t>
            </a:r>
            <a:r>
              <a:rPr sz="1400" spc="-10" dirty="0">
                <a:latin typeface="Times New Roman"/>
                <a:cs typeface="Times New Roman"/>
              </a:rPr>
              <a:t>fisik.</a:t>
            </a:r>
            <a:endParaRPr sz="1400">
              <a:latin typeface="Times New Roman"/>
              <a:cs typeface="Times New Roman"/>
            </a:endParaRPr>
          </a:p>
          <a:p>
            <a:pPr marL="414655" lvl="1" indent="-180340">
              <a:lnSpc>
                <a:spcPct val="100000"/>
              </a:lnSpc>
              <a:spcBef>
                <a:spcPts val="570"/>
              </a:spcBef>
              <a:buAutoNum type="arabicPeriod" startAt="2"/>
              <a:tabLst>
                <a:tab pos="415290" algn="l"/>
              </a:tabLst>
            </a:pPr>
            <a:r>
              <a:rPr sz="1400" b="1" spc="-10" dirty="0">
                <a:latin typeface="Times New Roman"/>
                <a:cs typeface="Times New Roman"/>
              </a:rPr>
              <a:t>Linking </a:t>
            </a:r>
            <a:r>
              <a:rPr sz="1400" b="1" spc="-5" dirty="0">
                <a:latin typeface="Times New Roman"/>
                <a:cs typeface="Times New Roman"/>
              </a:rPr>
              <a:t>statis dan linking</a:t>
            </a:r>
            <a:r>
              <a:rPr sz="1400" b="1" spc="10" dirty="0">
                <a:latin typeface="Times New Roman"/>
                <a:cs typeface="Times New Roman"/>
              </a:rPr>
              <a:t> </a:t>
            </a:r>
            <a:r>
              <a:rPr sz="1400" b="1" spc="-10" dirty="0">
                <a:latin typeface="Times New Roman"/>
                <a:cs typeface="Times New Roman"/>
              </a:rPr>
              <a:t>dinamis</a:t>
            </a:r>
            <a:endParaRPr sz="1400">
              <a:latin typeface="Times New Roman"/>
              <a:cs typeface="Times New Roman"/>
            </a:endParaRPr>
          </a:p>
          <a:p>
            <a:pPr marL="414655" lvl="2" indent="-180340">
              <a:lnSpc>
                <a:spcPct val="100000"/>
              </a:lnSpc>
              <a:spcBef>
                <a:spcPts val="720"/>
              </a:spcBef>
              <a:buAutoNum type="alphaLcPeriod"/>
              <a:tabLst>
                <a:tab pos="415290" algn="l"/>
              </a:tabLst>
            </a:pPr>
            <a:r>
              <a:rPr sz="1400" b="1" spc="-10" dirty="0">
                <a:latin typeface="Times New Roman"/>
                <a:cs typeface="Times New Roman"/>
              </a:rPr>
              <a:t>Linking</a:t>
            </a:r>
            <a:r>
              <a:rPr sz="1400" b="1" dirty="0">
                <a:latin typeface="Times New Roman"/>
                <a:cs typeface="Times New Roman"/>
              </a:rPr>
              <a:t> </a:t>
            </a:r>
            <a:r>
              <a:rPr sz="1400" b="1" spc="-5" dirty="0">
                <a:latin typeface="Times New Roman"/>
                <a:cs typeface="Times New Roman"/>
              </a:rPr>
              <a:t>statis:</a:t>
            </a:r>
            <a:endParaRPr sz="1400">
              <a:latin typeface="Times New Roman"/>
              <a:cs typeface="Times New Roman"/>
            </a:endParaRPr>
          </a:p>
          <a:p>
            <a:pPr marL="414655">
              <a:lnSpc>
                <a:spcPct val="100000"/>
              </a:lnSpc>
              <a:spcBef>
                <a:spcPts val="720"/>
              </a:spcBef>
            </a:pPr>
            <a:r>
              <a:rPr sz="1400" spc="-5" dirty="0">
                <a:latin typeface="Times New Roman"/>
                <a:cs typeface="Times New Roman"/>
              </a:rPr>
              <a:t>Librari-librari yang digunakan </a:t>
            </a:r>
            <a:r>
              <a:rPr sz="1400" dirty="0">
                <a:latin typeface="Times New Roman"/>
                <a:cs typeface="Times New Roman"/>
              </a:rPr>
              <a:t>oleh </a:t>
            </a:r>
            <a:r>
              <a:rPr sz="1400" spc="-5" dirty="0">
                <a:latin typeface="Times New Roman"/>
                <a:cs typeface="Times New Roman"/>
              </a:rPr>
              <a:t>program </a:t>
            </a:r>
            <a:r>
              <a:rPr sz="1400" dirty="0">
                <a:latin typeface="Times New Roman"/>
                <a:cs typeface="Times New Roman"/>
              </a:rPr>
              <a:t>ditaruh </a:t>
            </a:r>
            <a:r>
              <a:rPr sz="1400" spc="-5" dirty="0">
                <a:latin typeface="Times New Roman"/>
                <a:cs typeface="Times New Roman"/>
              </a:rPr>
              <a:t>secara langsung </a:t>
            </a:r>
            <a:r>
              <a:rPr sz="1400" spc="5" dirty="0">
                <a:latin typeface="Times New Roman"/>
                <a:cs typeface="Times New Roman"/>
              </a:rPr>
              <a:t>dalam </a:t>
            </a:r>
            <a:r>
              <a:rPr sz="1400" spc="-10" dirty="0">
                <a:latin typeface="Times New Roman"/>
                <a:cs typeface="Times New Roman"/>
              </a:rPr>
              <a:t>file </a:t>
            </a:r>
            <a:r>
              <a:rPr sz="1400" spc="-5" dirty="0">
                <a:latin typeface="Times New Roman"/>
                <a:cs typeface="Times New Roman"/>
              </a:rPr>
              <a:t>binari</a:t>
            </a:r>
            <a:r>
              <a:rPr sz="1400" spc="45" dirty="0">
                <a:latin typeface="Times New Roman"/>
                <a:cs typeface="Times New Roman"/>
              </a:rPr>
              <a:t> </a:t>
            </a:r>
            <a:r>
              <a:rPr sz="1400" spc="-5" dirty="0">
                <a:latin typeface="Times New Roman"/>
                <a:cs typeface="Times New Roman"/>
              </a:rPr>
              <a:t>yang</a:t>
            </a:r>
            <a:endParaRPr sz="1400">
              <a:latin typeface="Times New Roman"/>
              <a:cs typeface="Times New Roman"/>
            </a:endParaRPr>
          </a:p>
          <a:p>
            <a:pPr marL="414655" marR="320675">
              <a:lnSpc>
                <a:spcPct val="143000"/>
              </a:lnSpc>
              <a:spcBef>
                <a:spcPts val="20"/>
              </a:spcBef>
            </a:pPr>
            <a:r>
              <a:rPr sz="1400" spc="-5" dirty="0">
                <a:latin typeface="Times New Roman"/>
                <a:cs typeface="Times New Roman"/>
              </a:rPr>
              <a:t>dapat </a:t>
            </a:r>
            <a:r>
              <a:rPr sz="1400" spc="-10" dirty="0">
                <a:latin typeface="Times New Roman"/>
                <a:cs typeface="Times New Roman"/>
              </a:rPr>
              <a:t>dieksekusi. </a:t>
            </a:r>
            <a:r>
              <a:rPr sz="1400" spc="-5" dirty="0">
                <a:latin typeface="Times New Roman"/>
                <a:cs typeface="Times New Roman"/>
              </a:rPr>
              <a:t>Kerugian </a:t>
            </a:r>
            <a:r>
              <a:rPr sz="1400" dirty="0">
                <a:latin typeface="Times New Roman"/>
                <a:cs typeface="Times New Roman"/>
              </a:rPr>
              <a:t>dari </a:t>
            </a:r>
            <a:r>
              <a:rPr sz="1400" spc="-5" dirty="0">
                <a:latin typeface="Times New Roman"/>
                <a:cs typeface="Times New Roman"/>
              </a:rPr>
              <a:t>linking statis adalah </a:t>
            </a:r>
            <a:r>
              <a:rPr sz="1400" spc="-10" dirty="0">
                <a:latin typeface="Times New Roman"/>
                <a:cs typeface="Times New Roman"/>
              </a:rPr>
              <a:t>setiap </a:t>
            </a:r>
            <a:r>
              <a:rPr sz="1400" spc="-5" dirty="0">
                <a:latin typeface="Times New Roman"/>
                <a:cs typeface="Times New Roman"/>
              </a:rPr>
              <a:t>program </a:t>
            </a:r>
            <a:r>
              <a:rPr sz="1400" spc="-10" dirty="0">
                <a:latin typeface="Times New Roman"/>
                <a:cs typeface="Times New Roman"/>
              </a:rPr>
              <a:t>harus mengandung </a:t>
            </a:r>
            <a:r>
              <a:rPr sz="1400" dirty="0">
                <a:latin typeface="Times New Roman"/>
                <a:cs typeface="Times New Roman"/>
              </a:rPr>
              <a:t>kopi  </a:t>
            </a:r>
            <a:r>
              <a:rPr sz="1400" spc="-5" dirty="0">
                <a:latin typeface="Times New Roman"/>
                <a:cs typeface="Times New Roman"/>
              </a:rPr>
              <a:t>library </a:t>
            </a:r>
            <a:r>
              <a:rPr sz="1400" dirty="0">
                <a:latin typeface="Times New Roman"/>
                <a:cs typeface="Times New Roman"/>
              </a:rPr>
              <a:t>sistem </a:t>
            </a:r>
            <a:r>
              <a:rPr sz="1400" spc="-5" dirty="0">
                <a:latin typeface="Times New Roman"/>
                <a:cs typeface="Times New Roman"/>
              </a:rPr>
              <a:t>yang </a:t>
            </a:r>
            <a:r>
              <a:rPr sz="1400" spc="-15" dirty="0">
                <a:latin typeface="Times New Roman"/>
                <a:cs typeface="Times New Roman"/>
              </a:rPr>
              <a:t>umum.</a:t>
            </a:r>
            <a:endParaRPr sz="1400">
              <a:latin typeface="Times New Roman"/>
              <a:cs typeface="Times New Roman"/>
            </a:endParaRPr>
          </a:p>
          <a:p>
            <a:pPr marL="423545" lvl="2" indent="-189230">
              <a:lnSpc>
                <a:spcPct val="100000"/>
              </a:lnSpc>
              <a:spcBef>
                <a:spcPts val="770"/>
              </a:spcBef>
              <a:buAutoNum type="alphaLcPeriod" startAt="2"/>
              <a:tabLst>
                <a:tab pos="424180" algn="l"/>
              </a:tabLst>
            </a:pPr>
            <a:r>
              <a:rPr sz="1400" b="1" spc="-10" dirty="0">
                <a:latin typeface="Times New Roman"/>
                <a:cs typeface="Times New Roman"/>
              </a:rPr>
              <a:t>Linking</a:t>
            </a:r>
            <a:r>
              <a:rPr sz="1400" b="1" dirty="0">
                <a:latin typeface="Times New Roman"/>
                <a:cs typeface="Times New Roman"/>
              </a:rPr>
              <a:t> </a:t>
            </a:r>
            <a:r>
              <a:rPr sz="1400" b="1" spc="-5" dirty="0">
                <a:latin typeface="Times New Roman"/>
                <a:cs typeface="Times New Roman"/>
              </a:rPr>
              <a:t>dinamis:</a:t>
            </a:r>
            <a:endParaRPr sz="1400">
              <a:latin typeface="Times New Roman"/>
              <a:cs typeface="Times New Roman"/>
            </a:endParaRPr>
          </a:p>
          <a:p>
            <a:pPr marL="414655" marR="334010">
              <a:lnSpc>
                <a:spcPct val="142900"/>
              </a:lnSpc>
            </a:pPr>
            <a:r>
              <a:rPr sz="1400" spc="-10" dirty="0">
                <a:latin typeface="Times New Roman"/>
                <a:cs typeface="Times New Roman"/>
              </a:rPr>
              <a:t>Hanya </a:t>
            </a:r>
            <a:r>
              <a:rPr sz="1400" dirty="0">
                <a:latin typeface="Times New Roman"/>
                <a:cs typeface="Times New Roman"/>
              </a:rPr>
              <a:t>sekali </a:t>
            </a:r>
            <a:r>
              <a:rPr sz="1400" spc="-10" dirty="0">
                <a:latin typeface="Times New Roman"/>
                <a:cs typeface="Times New Roman"/>
              </a:rPr>
              <a:t>meload </a:t>
            </a:r>
            <a:r>
              <a:rPr sz="1400" spc="-5" dirty="0">
                <a:latin typeface="Times New Roman"/>
                <a:cs typeface="Times New Roman"/>
              </a:rPr>
              <a:t>librari </a:t>
            </a:r>
            <a:r>
              <a:rPr sz="1400" dirty="0">
                <a:latin typeface="Times New Roman"/>
                <a:cs typeface="Times New Roman"/>
              </a:rPr>
              <a:t>sistem </a:t>
            </a:r>
            <a:r>
              <a:rPr sz="1400" spc="-10" dirty="0">
                <a:latin typeface="Times New Roman"/>
                <a:cs typeface="Times New Roman"/>
              </a:rPr>
              <a:t>menuju memori. </a:t>
            </a:r>
            <a:r>
              <a:rPr sz="1400" spc="-5" dirty="0">
                <a:latin typeface="Times New Roman"/>
                <a:cs typeface="Times New Roman"/>
              </a:rPr>
              <a:t>Linking dinamis </a:t>
            </a:r>
            <a:r>
              <a:rPr sz="1400" spc="-10" dirty="0">
                <a:latin typeface="Times New Roman"/>
                <a:cs typeface="Times New Roman"/>
              </a:rPr>
              <a:t>lebih </a:t>
            </a:r>
            <a:r>
              <a:rPr sz="1400" dirty="0">
                <a:latin typeface="Times New Roman"/>
                <a:cs typeface="Times New Roman"/>
              </a:rPr>
              <a:t>efisien </a:t>
            </a:r>
            <a:r>
              <a:rPr sz="1400" spc="-5" dirty="0">
                <a:latin typeface="Times New Roman"/>
                <a:cs typeface="Times New Roman"/>
              </a:rPr>
              <a:t>dalam hal  memori fisik dan </a:t>
            </a:r>
            <a:r>
              <a:rPr sz="1400" dirty="0">
                <a:latin typeface="Times New Roman"/>
                <a:cs typeface="Times New Roman"/>
              </a:rPr>
              <a:t>ruang </a:t>
            </a:r>
            <a:r>
              <a:rPr sz="1400" spc="-5" dirty="0">
                <a:latin typeface="Times New Roman"/>
                <a:cs typeface="Times New Roman"/>
              </a:rPr>
              <a:t>disk.</a:t>
            </a:r>
            <a:endParaRPr sz="1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382" y="777367"/>
            <a:ext cx="1633855" cy="361950"/>
          </a:xfrm>
          <a:prstGeom prst="rect">
            <a:avLst/>
          </a:prstGeom>
        </p:spPr>
        <p:txBody>
          <a:bodyPr vert="horz" wrap="square" lIns="0" tIns="13335" rIns="0" bIns="0" rtlCol="0">
            <a:spAutoFit/>
          </a:bodyPr>
          <a:lstStyle/>
          <a:p>
            <a:pPr marL="12700">
              <a:lnSpc>
                <a:spcPct val="100000"/>
              </a:lnSpc>
              <a:spcBef>
                <a:spcPts val="105"/>
              </a:spcBef>
            </a:pPr>
            <a:r>
              <a:rPr spc="-5" dirty="0"/>
              <a:t>Kernel</a:t>
            </a:r>
            <a:r>
              <a:rPr spc="-45" dirty="0"/>
              <a:t> </a:t>
            </a:r>
            <a:r>
              <a:rPr spc="-5" dirty="0"/>
              <a:t>Linux</a:t>
            </a:r>
          </a:p>
        </p:txBody>
      </p:sp>
      <p:sp>
        <p:nvSpPr>
          <p:cNvPr id="3" name="object 3"/>
          <p:cNvSpPr/>
          <p:nvPr/>
        </p:nvSpPr>
        <p:spPr>
          <a:xfrm>
            <a:off x="993775" y="3461088"/>
            <a:ext cx="252730" cy="23588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203756" y="1166037"/>
            <a:ext cx="7089775" cy="4498975"/>
          </a:xfrm>
          <a:prstGeom prst="rect">
            <a:avLst/>
          </a:prstGeom>
        </p:spPr>
        <p:txBody>
          <a:bodyPr vert="horz" wrap="square" lIns="0" tIns="14604" rIns="0" bIns="0" rtlCol="0">
            <a:spAutoFit/>
          </a:bodyPr>
          <a:lstStyle/>
          <a:p>
            <a:pPr marL="12700" marR="5080" indent="359410" algn="just">
              <a:lnSpc>
                <a:spcPct val="143600"/>
              </a:lnSpc>
              <a:spcBef>
                <a:spcPts val="114"/>
              </a:spcBef>
            </a:pPr>
            <a:r>
              <a:rPr sz="1400" spc="-10" dirty="0">
                <a:latin typeface="Times New Roman"/>
                <a:cs typeface="Times New Roman"/>
              </a:rPr>
              <a:t>Kernel </a:t>
            </a:r>
            <a:r>
              <a:rPr sz="1400" spc="-5" dirty="0">
                <a:latin typeface="Times New Roman"/>
                <a:cs typeface="Times New Roman"/>
              </a:rPr>
              <a:t>Linux </a:t>
            </a:r>
            <a:r>
              <a:rPr sz="1400" spc="-10" dirty="0">
                <a:latin typeface="Times New Roman"/>
                <a:cs typeface="Times New Roman"/>
              </a:rPr>
              <a:t>pertama </a:t>
            </a:r>
            <a:r>
              <a:rPr sz="1400" spc="-5" dirty="0">
                <a:latin typeface="Times New Roman"/>
                <a:cs typeface="Times New Roman"/>
              </a:rPr>
              <a:t>yang dipublikasikan adalah versi 0.01, pada </a:t>
            </a:r>
            <a:r>
              <a:rPr sz="1400" dirty="0">
                <a:latin typeface="Times New Roman"/>
                <a:cs typeface="Times New Roman"/>
              </a:rPr>
              <a:t>tanggal </a:t>
            </a:r>
            <a:r>
              <a:rPr sz="1400" spc="-5" dirty="0">
                <a:latin typeface="Times New Roman"/>
                <a:cs typeface="Times New Roman"/>
              </a:rPr>
              <a:t>14 Maret, 1991.  Sistem </a:t>
            </a:r>
            <a:r>
              <a:rPr sz="1400" spc="-10" dirty="0">
                <a:latin typeface="Times New Roman"/>
                <a:cs typeface="Times New Roman"/>
              </a:rPr>
              <a:t>berkas </a:t>
            </a:r>
            <a:r>
              <a:rPr sz="1400" spc="-5" dirty="0">
                <a:latin typeface="Times New Roman"/>
                <a:cs typeface="Times New Roman"/>
              </a:rPr>
              <a:t>yang </a:t>
            </a:r>
            <a:r>
              <a:rPr sz="1400" dirty="0">
                <a:latin typeface="Times New Roman"/>
                <a:cs typeface="Times New Roman"/>
              </a:rPr>
              <a:t>didukung </a:t>
            </a:r>
            <a:r>
              <a:rPr sz="1400" spc="-10" dirty="0">
                <a:latin typeface="Times New Roman"/>
                <a:cs typeface="Times New Roman"/>
              </a:rPr>
              <a:t>hanya </a:t>
            </a:r>
            <a:r>
              <a:rPr sz="1400" dirty="0">
                <a:latin typeface="Times New Roman"/>
                <a:cs typeface="Times New Roman"/>
              </a:rPr>
              <a:t>sistem </a:t>
            </a:r>
            <a:r>
              <a:rPr sz="1400" spc="-5" dirty="0">
                <a:latin typeface="Times New Roman"/>
                <a:cs typeface="Times New Roman"/>
              </a:rPr>
              <a:t>berkas Minix - kernel pertama dibuat berdasarkan  kerangka </a:t>
            </a:r>
            <a:r>
              <a:rPr sz="1400" spc="-10" dirty="0">
                <a:latin typeface="Times New Roman"/>
                <a:cs typeface="Times New Roman"/>
              </a:rPr>
              <a:t>Minix. Tetapi, </a:t>
            </a:r>
            <a:r>
              <a:rPr sz="1400" spc="-5" dirty="0">
                <a:latin typeface="Times New Roman"/>
                <a:cs typeface="Times New Roman"/>
              </a:rPr>
              <a:t>kernel tersebut </a:t>
            </a:r>
            <a:r>
              <a:rPr sz="1400" dirty="0">
                <a:latin typeface="Times New Roman"/>
                <a:cs typeface="Times New Roman"/>
              </a:rPr>
              <a:t>sudah </a:t>
            </a:r>
            <a:r>
              <a:rPr sz="1400" spc="-5" dirty="0">
                <a:latin typeface="Times New Roman"/>
                <a:cs typeface="Times New Roman"/>
              </a:rPr>
              <a:t>mengimplementasi proses </a:t>
            </a:r>
            <a:r>
              <a:rPr sz="1400" spc="-10" dirty="0">
                <a:latin typeface="Times New Roman"/>
                <a:cs typeface="Times New Roman"/>
              </a:rPr>
              <a:t>UNIX </a:t>
            </a:r>
            <a:r>
              <a:rPr sz="1400" spc="-5" dirty="0">
                <a:latin typeface="Times New Roman"/>
                <a:cs typeface="Times New Roman"/>
              </a:rPr>
              <a:t>secara</a:t>
            </a:r>
            <a:r>
              <a:rPr sz="1400" spc="155" dirty="0">
                <a:latin typeface="Times New Roman"/>
                <a:cs typeface="Times New Roman"/>
              </a:rPr>
              <a:t> </a:t>
            </a:r>
            <a:r>
              <a:rPr sz="1400" spc="-5" dirty="0">
                <a:latin typeface="Times New Roman"/>
                <a:cs typeface="Times New Roman"/>
              </a:rPr>
              <a:t>tepat.</a:t>
            </a:r>
            <a:endParaRPr sz="1400">
              <a:latin typeface="Times New Roman"/>
              <a:cs typeface="Times New Roman"/>
            </a:endParaRPr>
          </a:p>
          <a:p>
            <a:pPr marL="12700" marR="9525" indent="359410" algn="just">
              <a:lnSpc>
                <a:spcPct val="143700"/>
              </a:lnSpc>
              <a:spcBef>
                <a:spcPts val="10"/>
              </a:spcBef>
            </a:pPr>
            <a:r>
              <a:rPr sz="1400" spc="-5" dirty="0">
                <a:latin typeface="Times New Roman"/>
                <a:cs typeface="Times New Roman"/>
              </a:rPr>
              <a:t>Tanggal </a:t>
            </a:r>
            <a:r>
              <a:rPr sz="1400" spc="5" dirty="0">
                <a:latin typeface="Times New Roman"/>
                <a:cs typeface="Times New Roman"/>
              </a:rPr>
              <a:t>14 </a:t>
            </a:r>
            <a:r>
              <a:rPr sz="1400" spc="-5" dirty="0">
                <a:latin typeface="Times New Roman"/>
                <a:cs typeface="Times New Roman"/>
              </a:rPr>
              <a:t>Maret, 1994, </a:t>
            </a:r>
            <a:r>
              <a:rPr sz="1400" dirty="0">
                <a:latin typeface="Times New Roman"/>
                <a:cs typeface="Times New Roman"/>
              </a:rPr>
              <a:t>versi </a:t>
            </a:r>
            <a:r>
              <a:rPr sz="1400" spc="-5" dirty="0">
                <a:latin typeface="Times New Roman"/>
                <a:cs typeface="Times New Roman"/>
              </a:rPr>
              <a:t>yang </a:t>
            </a:r>
            <a:r>
              <a:rPr sz="1400" spc="-10" dirty="0">
                <a:latin typeface="Times New Roman"/>
                <a:cs typeface="Times New Roman"/>
              </a:rPr>
              <a:t>merupakan </a:t>
            </a:r>
            <a:r>
              <a:rPr sz="1400" spc="-5" dirty="0">
                <a:latin typeface="Times New Roman"/>
                <a:cs typeface="Times New Roman"/>
              </a:rPr>
              <a:t>tonggak </a:t>
            </a:r>
            <a:r>
              <a:rPr sz="1400" dirty="0">
                <a:latin typeface="Times New Roman"/>
                <a:cs typeface="Times New Roman"/>
              </a:rPr>
              <a:t>sejarah </a:t>
            </a:r>
            <a:r>
              <a:rPr sz="1400" spc="-10" dirty="0">
                <a:latin typeface="Times New Roman"/>
                <a:cs typeface="Times New Roman"/>
              </a:rPr>
              <a:t>Linux </a:t>
            </a:r>
            <a:r>
              <a:rPr sz="1400" spc="-5" dirty="0">
                <a:latin typeface="Times New Roman"/>
                <a:cs typeface="Times New Roman"/>
              </a:rPr>
              <a:t>yaitu versi </a:t>
            </a:r>
            <a:r>
              <a:rPr sz="1400" dirty="0">
                <a:latin typeface="Times New Roman"/>
                <a:cs typeface="Times New Roman"/>
              </a:rPr>
              <a:t>1.0 </a:t>
            </a:r>
            <a:r>
              <a:rPr sz="1400" spc="-10" dirty="0">
                <a:latin typeface="Times New Roman"/>
                <a:cs typeface="Times New Roman"/>
              </a:rPr>
              <a:t>keluar.  </a:t>
            </a:r>
            <a:r>
              <a:rPr sz="1400" spc="-15" dirty="0">
                <a:latin typeface="Times New Roman"/>
                <a:cs typeface="Times New Roman"/>
              </a:rPr>
              <a:t>Rilis </a:t>
            </a:r>
            <a:r>
              <a:rPr sz="1400" spc="-5" dirty="0">
                <a:latin typeface="Times New Roman"/>
                <a:cs typeface="Times New Roman"/>
              </a:rPr>
              <a:t>ini adalah </a:t>
            </a:r>
            <a:r>
              <a:rPr sz="1400" dirty="0">
                <a:latin typeface="Times New Roman"/>
                <a:cs typeface="Times New Roman"/>
              </a:rPr>
              <a:t>kulminasi dari </a:t>
            </a:r>
            <a:r>
              <a:rPr sz="1400" spc="-10" dirty="0">
                <a:latin typeface="Times New Roman"/>
                <a:cs typeface="Times New Roman"/>
              </a:rPr>
              <a:t>tiga </a:t>
            </a:r>
            <a:r>
              <a:rPr sz="1400" dirty="0">
                <a:latin typeface="Times New Roman"/>
                <a:cs typeface="Times New Roman"/>
              </a:rPr>
              <a:t>tahun </a:t>
            </a:r>
            <a:r>
              <a:rPr sz="1400" spc="-5" dirty="0">
                <a:latin typeface="Times New Roman"/>
                <a:cs typeface="Times New Roman"/>
              </a:rPr>
              <a:t>perkembangan yang cepat </a:t>
            </a:r>
            <a:r>
              <a:rPr sz="1400" spc="5" dirty="0">
                <a:latin typeface="Times New Roman"/>
                <a:cs typeface="Times New Roman"/>
              </a:rPr>
              <a:t>dari </a:t>
            </a:r>
            <a:r>
              <a:rPr sz="1400" dirty="0">
                <a:latin typeface="Times New Roman"/>
                <a:cs typeface="Times New Roman"/>
              </a:rPr>
              <a:t>kernel </a:t>
            </a:r>
            <a:r>
              <a:rPr sz="1400" spc="-10" dirty="0">
                <a:latin typeface="Times New Roman"/>
                <a:cs typeface="Times New Roman"/>
              </a:rPr>
              <a:t>Linux. Fitur </a:t>
            </a:r>
            <a:r>
              <a:rPr sz="1400" spc="5" dirty="0">
                <a:latin typeface="Times New Roman"/>
                <a:cs typeface="Times New Roman"/>
              </a:rPr>
              <a:t>baru  </a:t>
            </a:r>
            <a:r>
              <a:rPr sz="1400" spc="-5" dirty="0">
                <a:latin typeface="Times New Roman"/>
                <a:cs typeface="Times New Roman"/>
              </a:rPr>
              <a:t>terbesar yang disediakan </a:t>
            </a:r>
            <a:r>
              <a:rPr sz="1400" dirty="0">
                <a:latin typeface="Times New Roman"/>
                <a:cs typeface="Times New Roman"/>
              </a:rPr>
              <a:t>adalah jaringan: 1.0</a:t>
            </a:r>
            <a:r>
              <a:rPr sz="1400" spc="-20" dirty="0">
                <a:latin typeface="Times New Roman"/>
                <a:cs typeface="Times New Roman"/>
              </a:rPr>
              <a:t> </a:t>
            </a:r>
            <a:r>
              <a:rPr sz="1400" spc="-35" dirty="0">
                <a:latin typeface="Times New Roman"/>
                <a:cs typeface="Times New Roman"/>
              </a:rPr>
              <a:t>ma</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30"/>
              </a:spcBef>
            </a:pPr>
            <a:endParaRPr sz="1200">
              <a:latin typeface="Times New Roman"/>
              <a:cs typeface="Times New Roman"/>
            </a:endParaRPr>
          </a:p>
          <a:p>
            <a:pPr marL="476250">
              <a:lnSpc>
                <a:spcPct val="100000"/>
              </a:lnSpc>
            </a:pPr>
            <a:r>
              <a:rPr sz="2200" b="1" dirty="0">
                <a:latin typeface="Times New Roman"/>
                <a:cs typeface="Times New Roman"/>
              </a:rPr>
              <a:t>Sistem</a:t>
            </a:r>
            <a:r>
              <a:rPr sz="2200" b="1" spc="5" dirty="0">
                <a:latin typeface="Times New Roman"/>
                <a:cs typeface="Times New Roman"/>
              </a:rPr>
              <a:t> </a:t>
            </a:r>
            <a:r>
              <a:rPr sz="2200" b="1" spc="-5" dirty="0">
                <a:latin typeface="Times New Roman"/>
                <a:cs typeface="Times New Roman"/>
              </a:rPr>
              <a:t>Linux</a:t>
            </a:r>
            <a:endParaRPr sz="2200">
              <a:latin typeface="Times New Roman"/>
              <a:cs typeface="Times New Roman"/>
            </a:endParaRPr>
          </a:p>
          <a:p>
            <a:pPr marL="12700" marR="5080" indent="448309" algn="just">
              <a:lnSpc>
                <a:spcPct val="143800"/>
              </a:lnSpc>
              <a:spcBef>
                <a:spcPts val="450"/>
              </a:spcBef>
            </a:pPr>
            <a:r>
              <a:rPr sz="1400" spc="-5" dirty="0">
                <a:latin typeface="Times New Roman"/>
                <a:cs typeface="Times New Roman"/>
              </a:rPr>
              <a:t>Dalam banyak </a:t>
            </a:r>
            <a:r>
              <a:rPr sz="1400" spc="-15" dirty="0">
                <a:latin typeface="Times New Roman"/>
                <a:cs typeface="Times New Roman"/>
              </a:rPr>
              <a:t>hal, </a:t>
            </a:r>
            <a:r>
              <a:rPr sz="1400" dirty="0">
                <a:latin typeface="Times New Roman"/>
                <a:cs typeface="Times New Roman"/>
              </a:rPr>
              <a:t>kernel </a:t>
            </a:r>
            <a:r>
              <a:rPr sz="1400" spc="-5" dirty="0">
                <a:latin typeface="Times New Roman"/>
                <a:cs typeface="Times New Roman"/>
              </a:rPr>
              <a:t>Linux merupakan </a:t>
            </a:r>
            <a:r>
              <a:rPr sz="1400" spc="-10" dirty="0">
                <a:latin typeface="Times New Roman"/>
                <a:cs typeface="Times New Roman"/>
              </a:rPr>
              <a:t>inti </a:t>
            </a:r>
            <a:r>
              <a:rPr sz="1400" dirty="0">
                <a:latin typeface="Times New Roman"/>
                <a:cs typeface="Times New Roman"/>
              </a:rPr>
              <a:t>dari </a:t>
            </a:r>
            <a:r>
              <a:rPr sz="1400" spc="-5" dirty="0">
                <a:latin typeface="Times New Roman"/>
                <a:cs typeface="Times New Roman"/>
              </a:rPr>
              <a:t>proyek </a:t>
            </a:r>
            <a:r>
              <a:rPr sz="1400" spc="-10" dirty="0">
                <a:latin typeface="Times New Roman"/>
                <a:cs typeface="Times New Roman"/>
              </a:rPr>
              <a:t>Linux, </a:t>
            </a:r>
            <a:r>
              <a:rPr sz="1400" dirty="0">
                <a:latin typeface="Times New Roman"/>
                <a:cs typeface="Times New Roman"/>
              </a:rPr>
              <a:t>tetapi </a:t>
            </a:r>
            <a:r>
              <a:rPr sz="1400" spc="-5" dirty="0">
                <a:latin typeface="Times New Roman"/>
                <a:cs typeface="Times New Roman"/>
              </a:rPr>
              <a:t>komponen </a:t>
            </a:r>
            <a:r>
              <a:rPr sz="1400" dirty="0">
                <a:latin typeface="Times New Roman"/>
                <a:cs typeface="Times New Roman"/>
              </a:rPr>
              <a:t>lainlah  </a:t>
            </a:r>
            <a:r>
              <a:rPr sz="1400" spc="-5" dirty="0">
                <a:latin typeface="Times New Roman"/>
                <a:cs typeface="Times New Roman"/>
              </a:rPr>
              <a:t>yang </a:t>
            </a:r>
            <a:r>
              <a:rPr sz="1400" spc="-10" dirty="0">
                <a:latin typeface="Times New Roman"/>
                <a:cs typeface="Times New Roman"/>
              </a:rPr>
              <a:t>membentuk </a:t>
            </a:r>
            <a:r>
              <a:rPr sz="1400" spc="-5" dirty="0">
                <a:latin typeface="Times New Roman"/>
                <a:cs typeface="Times New Roman"/>
              </a:rPr>
              <a:t>secara komplit </a:t>
            </a:r>
            <a:r>
              <a:rPr sz="1400" dirty="0">
                <a:latin typeface="Times New Roman"/>
                <a:cs typeface="Times New Roman"/>
              </a:rPr>
              <a:t>sistem </a:t>
            </a:r>
            <a:r>
              <a:rPr sz="1400" spc="-5" dirty="0">
                <a:latin typeface="Times New Roman"/>
                <a:cs typeface="Times New Roman"/>
              </a:rPr>
              <a:t>operasi </a:t>
            </a:r>
            <a:r>
              <a:rPr sz="1400" spc="-10" dirty="0">
                <a:latin typeface="Times New Roman"/>
                <a:cs typeface="Times New Roman"/>
              </a:rPr>
              <a:t>Linux. </a:t>
            </a:r>
            <a:r>
              <a:rPr sz="1400" spc="-5" dirty="0">
                <a:latin typeface="Times New Roman"/>
                <a:cs typeface="Times New Roman"/>
              </a:rPr>
              <a:t>Dimana kernel </a:t>
            </a:r>
            <a:r>
              <a:rPr sz="1400" spc="-10" dirty="0">
                <a:latin typeface="Times New Roman"/>
                <a:cs typeface="Times New Roman"/>
              </a:rPr>
              <a:t>Linux </a:t>
            </a:r>
            <a:r>
              <a:rPr sz="1400" dirty="0">
                <a:latin typeface="Times New Roman"/>
                <a:cs typeface="Times New Roman"/>
              </a:rPr>
              <a:t>terdiri </a:t>
            </a:r>
            <a:r>
              <a:rPr sz="1400" spc="5" dirty="0">
                <a:latin typeface="Times New Roman"/>
                <a:cs typeface="Times New Roman"/>
              </a:rPr>
              <a:t>dari kode-kode  </a:t>
            </a:r>
            <a:r>
              <a:rPr sz="1400" spc="-5" dirty="0">
                <a:latin typeface="Times New Roman"/>
                <a:cs typeface="Times New Roman"/>
              </a:rPr>
              <a:t>yang dibuat khusus </a:t>
            </a:r>
            <a:r>
              <a:rPr sz="1400" spc="-10" dirty="0">
                <a:latin typeface="Times New Roman"/>
                <a:cs typeface="Times New Roman"/>
              </a:rPr>
              <a:t>untuk </a:t>
            </a:r>
            <a:r>
              <a:rPr sz="1400" spc="-5" dirty="0">
                <a:latin typeface="Times New Roman"/>
                <a:cs typeface="Times New Roman"/>
              </a:rPr>
              <a:t>proyek Linux, kebanyakan perangkat lunak pendukungnya tidak  eksklusif terhadap </a:t>
            </a:r>
            <a:r>
              <a:rPr sz="1400" spc="-10" dirty="0">
                <a:latin typeface="Times New Roman"/>
                <a:cs typeface="Times New Roman"/>
              </a:rPr>
              <a:t>Linux, </a:t>
            </a:r>
            <a:r>
              <a:rPr sz="1400" spc="-5" dirty="0">
                <a:latin typeface="Times New Roman"/>
                <a:cs typeface="Times New Roman"/>
              </a:rPr>
              <a:t>melainkan </a:t>
            </a:r>
            <a:r>
              <a:rPr sz="1400" dirty="0">
                <a:latin typeface="Times New Roman"/>
                <a:cs typeface="Times New Roman"/>
              </a:rPr>
              <a:t>biasa </a:t>
            </a:r>
            <a:r>
              <a:rPr sz="1400" spc="-5" dirty="0">
                <a:latin typeface="Times New Roman"/>
                <a:cs typeface="Times New Roman"/>
              </a:rPr>
              <a:t>dipakai </a:t>
            </a:r>
            <a:r>
              <a:rPr sz="1400" dirty="0">
                <a:latin typeface="Times New Roman"/>
                <a:cs typeface="Times New Roman"/>
              </a:rPr>
              <a:t>dalam </a:t>
            </a:r>
            <a:r>
              <a:rPr sz="1400" spc="-5" dirty="0">
                <a:latin typeface="Times New Roman"/>
                <a:cs typeface="Times New Roman"/>
              </a:rPr>
              <a:t>beberapa sistem operasi yang </a:t>
            </a:r>
            <a:r>
              <a:rPr sz="1400" spc="-10" dirty="0">
                <a:latin typeface="Times New Roman"/>
                <a:cs typeface="Times New Roman"/>
              </a:rPr>
              <a:t>mirip  UNIX. </a:t>
            </a:r>
            <a:r>
              <a:rPr sz="1400" spc="-5" dirty="0">
                <a:latin typeface="Times New Roman"/>
                <a:cs typeface="Times New Roman"/>
              </a:rPr>
              <a:t>Contohnya, system operasi </a:t>
            </a:r>
            <a:r>
              <a:rPr sz="1400" spc="-10" dirty="0">
                <a:latin typeface="Times New Roman"/>
                <a:cs typeface="Times New Roman"/>
              </a:rPr>
              <a:t>BSD </a:t>
            </a:r>
            <a:r>
              <a:rPr sz="1400" spc="5" dirty="0">
                <a:latin typeface="Times New Roman"/>
                <a:cs typeface="Times New Roman"/>
              </a:rPr>
              <a:t>dari </a:t>
            </a:r>
            <a:r>
              <a:rPr sz="1400" spc="-10" dirty="0">
                <a:latin typeface="Times New Roman"/>
                <a:cs typeface="Times New Roman"/>
              </a:rPr>
              <a:t>Berkeley, </a:t>
            </a:r>
            <a:r>
              <a:rPr sz="1400" i="1" spc="-5" dirty="0">
                <a:latin typeface="Times New Roman"/>
                <a:cs typeface="Times New Roman"/>
              </a:rPr>
              <a:t>X Window System </a:t>
            </a:r>
            <a:r>
              <a:rPr sz="1400" dirty="0">
                <a:latin typeface="Times New Roman"/>
                <a:cs typeface="Times New Roman"/>
              </a:rPr>
              <a:t>dari </a:t>
            </a:r>
            <a:r>
              <a:rPr sz="1400" spc="-10" dirty="0">
                <a:latin typeface="Times New Roman"/>
                <a:cs typeface="Times New Roman"/>
              </a:rPr>
              <a:t>MIT, </a:t>
            </a:r>
            <a:r>
              <a:rPr sz="1400" spc="-5" dirty="0">
                <a:latin typeface="Times New Roman"/>
                <a:cs typeface="Times New Roman"/>
              </a:rPr>
              <a:t>dan </a:t>
            </a:r>
            <a:r>
              <a:rPr sz="1400" spc="-10" dirty="0">
                <a:latin typeface="Times New Roman"/>
                <a:cs typeface="Times New Roman"/>
              </a:rPr>
              <a:t>proyek  GNU </a:t>
            </a:r>
            <a:r>
              <a:rPr sz="1400" dirty="0">
                <a:latin typeface="Times New Roman"/>
                <a:cs typeface="Times New Roman"/>
              </a:rPr>
              <a:t>dari </a:t>
            </a:r>
            <a:r>
              <a:rPr sz="1400" i="1" spc="-15" dirty="0">
                <a:latin typeface="Times New Roman"/>
                <a:cs typeface="Times New Roman"/>
              </a:rPr>
              <a:t>Free </a:t>
            </a:r>
            <a:r>
              <a:rPr sz="1400" i="1" spc="-5" dirty="0">
                <a:latin typeface="Times New Roman"/>
                <a:cs typeface="Times New Roman"/>
              </a:rPr>
              <a:t>Software</a:t>
            </a:r>
            <a:r>
              <a:rPr sz="1400" i="1" spc="65" dirty="0">
                <a:latin typeface="Times New Roman"/>
                <a:cs typeface="Times New Roman"/>
              </a:rPr>
              <a:t> </a:t>
            </a:r>
            <a:r>
              <a:rPr sz="1400" i="1" spc="-5" dirty="0">
                <a:latin typeface="Times New Roman"/>
                <a:cs typeface="Times New Roman"/>
              </a:rPr>
              <a:t>Foundation</a:t>
            </a:r>
            <a:r>
              <a:rPr sz="1400" spc="-5" dirty="0">
                <a:latin typeface="Times New Roman"/>
                <a:cs typeface="Times New Roman"/>
              </a:rPr>
              <a:t>.</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3775" y="2674958"/>
            <a:ext cx="252730" cy="23588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52652" y="683946"/>
            <a:ext cx="7543800" cy="4191635"/>
          </a:xfrm>
          <a:prstGeom prst="rect">
            <a:avLst/>
          </a:prstGeom>
        </p:spPr>
        <p:txBody>
          <a:bodyPr vert="horz" wrap="square" lIns="0" tIns="13970" rIns="0" bIns="0" rtlCol="0">
            <a:spAutoFit/>
          </a:bodyPr>
          <a:lstStyle/>
          <a:p>
            <a:pPr marL="12700" marR="5080">
              <a:lnSpc>
                <a:spcPct val="143900"/>
              </a:lnSpc>
              <a:spcBef>
                <a:spcPts val="110"/>
              </a:spcBef>
            </a:pPr>
            <a:r>
              <a:rPr sz="1400" spc="-5" dirty="0">
                <a:latin typeface="Times New Roman"/>
                <a:cs typeface="Times New Roman"/>
              </a:rPr>
              <a:t>Sistem Linux secara keseluruhan </a:t>
            </a:r>
            <a:r>
              <a:rPr sz="1400" dirty="0">
                <a:latin typeface="Times New Roman"/>
                <a:cs typeface="Times New Roman"/>
              </a:rPr>
              <a:t>diawasi oleh </a:t>
            </a:r>
            <a:r>
              <a:rPr sz="1400" spc="-10" dirty="0">
                <a:latin typeface="Times New Roman"/>
                <a:cs typeface="Times New Roman"/>
              </a:rPr>
              <a:t>network tidak </a:t>
            </a:r>
            <a:r>
              <a:rPr sz="1400" spc="-5" dirty="0">
                <a:latin typeface="Times New Roman"/>
                <a:cs typeface="Times New Roman"/>
              </a:rPr>
              <a:t>ketat yang </a:t>
            </a:r>
            <a:r>
              <a:rPr sz="1400" dirty="0">
                <a:latin typeface="Times New Roman"/>
                <a:cs typeface="Times New Roman"/>
              </a:rPr>
              <a:t>terdiri dari para </a:t>
            </a:r>
            <a:r>
              <a:rPr sz="1400" spc="-5" dirty="0">
                <a:latin typeface="Times New Roman"/>
                <a:cs typeface="Times New Roman"/>
              </a:rPr>
              <a:t>pengembang  melalui internet, dengan grup kecil </a:t>
            </a:r>
            <a:r>
              <a:rPr sz="1400" dirty="0">
                <a:latin typeface="Times New Roman"/>
                <a:cs typeface="Times New Roman"/>
              </a:rPr>
              <a:t>atau </a:t>
            </a:r>
            <a:r>
              <a:rPr sz="1400" spc="-5" dirty="0">
                <a:latin typeface="Times New Roman"/>
                <a:cs typeface="Times New Roman"/>
              </a:rPr>
              <a:t>individu yang memiliki tanggung </a:t>
            </a:r>
            <a:r>
              <a:rPr sz="1400" dirty="0">
                <a:latin typeface="Times New Roman"/>
                <a:cs typeface="Times New Roman"/>
              </a:rPr>
              <a:t>jawab </a:t>
            </a:r>
            <a:r>
              <a:rPr sz="1400" spc="-10" dirty="0">
                <a:latin typeface="Times New Roman"/>
                <a:cs typeface="Times New Roman"/>
              </a:rPr>
              <a:t>untuk </a:t>
            </a:r>
            <a:r>
              <a:rPr sz="1400" spc="-5" dirty="0">
                <a:latin typeface="Times New Roman"/>
                <a:cs typeface="Times New Roman"/>
              </a:rPr>
              <a:t>menjaga integritas  </a:t>
            </a:r>
            <a:r>
              <a:rPr sz="1400" dirty="0">
                <a:latin typeface="Times New Roman"/>
                <a:cs typeface="Times New Roman"/>
              </a:rPr>
              <a:t>dari </a:t>
            </a:r>
            <a:r>
              <a:rPr sz="1400" spc="-5" dirty="0">
                <a:latin typeface="Times New Roman"/>
                <a:cs typeface="Times New Roman"/>
              </a:rPr>
              <a:t>komponen- komponen khusus. Dokumen </a:t>
            </a:r>
            <a:r>
              <a:rPr sz="1400" dirty="0">
                <a:latin typeface="Times New Roman"/>
                <a:cs typeface="Times New Roman"/>
              </a:rPr>
              <a:t>’</a:t>
            </a:r>
            <a:r>
              <a:rPr sz="1400" i="1" dirty="0">
                <a:latin typeface="Times New Roman"/>
                <a:cs typeface="Times New Roman"/>
              </a:rPr>
              <a:t>File </a:t>
            </a:r>
            <a:r>
              <a:rPr sz="1400" i="1" spc="-5" dirty="0">
                <a:latin typeface="Times New Roman"/>
                <a:cs typeface="Times New Roman"/>
              </a:rPr>
              <a:t>System </a:t>
            </a:r>
            <a:r>
              <a:rPr sz="1400" i="1" dirty="0">
                <a:latin typeface="Times New Roman"/>
                <a:cs typeface="Times New Roman"/>
              </a:rPr>
              <a:t>Hierarchy </a:t>
            </a:r>
            <a:r>
              <a:rPr sz="1400" i="1" spc="-5" dirty="0">
                <a:latin typeface="Times New Roman"/>
                <a:cs typeface="Times New Roman"/>
              </a:rPr>
              <a:t>Standard</a:t>
            </a:r>
            <a:r>
              <a:rPr sz="1400" spc="-5" dirty="0">
                <a:latin typeface="Times New Roman"/>
                <a:cs typeface="Times New Roman"/>
              </a:rPr>
              <a:t>’ juga dijaga </a:t>
            </a:r>
            <a:r>
              <a:rPr sz="1400" spc="10" dirty="0">
                <a:latin typeface="Times New Roman"/>
                <a:cs typeface="Times New Roman"/>
              </a:rPr>
              <a:t>oleh  </a:t>
            </a:r>
            <a:r>
              <a:rPr sz="1400" spc="-10" dirty="0">
                <a:latin typeface="Times New Roman"/>
                <a:cs typeface="Times New Roman"/>
              </a:rPr>
              <a:t>komunitas Linux untuk memelihara </a:t>
            </a:r>
            <a:r>
              <a:rPr sz="1400" spc="-5" dirty="0">
                <a:latin typeface="Times New Roman"/>
                <a:cs typeface="Times New Roman"/>
              </a:rPr>
              <a:t>kompatibilitas keseluruh </a:t>
            </a:r>
            <a:r>
              <a:rPr sz="1400" dirty="0">
                <a:latin typeface="Times New Roman"/>
                <a:cs typeface="Times New Roman"/>
              </a:rPr>
              <a:t>komponen sistem </a:t>
            </a:r>
            <a:r>
              <a:rPr sz="1400" spc="-5" dirty="0">
                <a:latin typeface="Times New Roman"/>
                <a:cs typeface="Times New Roman"/>
              </a:rPr>
              <a:t>yang</a:t>
            </a:r>
            <a:r>
              <a:rPr sz="1400" spc="135" dirty="0">
                <a:latin typeface="Times New Roman"/>
                <a:cs typeface="Times New Roman"/>
              </a:rPr>
              <a:t> </a:t>
            </a:r>
            <a:r>
              <a:rPr sz="1400" dirty="0">
                <a:latin typeface="Times New Roman"/>
                <a:cs typeface="Times New Roman"/>
              </a:rPr>
              <a:t>berbeda-beda.</a:t>
            </a:r>
            <a:endParaRPr sz="1400">
              <a:latin typeface="Times New Roman"/>
              <a:cs typeface="Times New Roman"/>
            </a:endParaRPr>
          </a:p>
          <a:p>
            <a:pPr marL="12700">
              <a:lnSpc>
                <a:spcPct val="100000"/>
              </a:lnSpc>
              <a:spcBef>
                <a:spcPts val="745"/>
              </a:spcBef>
            </a:pPr>
            <a:r>
              <a:rPr sz="1400" spc="-5" dirty="0">
                <a:latin typeface="Times New Roman"/>
                <a:cs typeface="Times New Roman"/>
              </a:rPr>
              <a:t>Aturan ini menentukan rancangan keseluruhan </a:t>
            </a:r>
            <a:r>
              <a:rPr sz="1400" dirty="0">
                <a:latin typeface="Times New Roman"/>
                <a:cs typeface="Times New Roman"/>
              </a:rPr>
              <a:t>dari </a:t>
            </a:r>
            <a:r>
              <a:rPr sz="1400" spc="5" dirty="0">
                <a:latin typeface="Times New Roman"/>
                <a:cs typeface="Times New Roman"/>
              </a:rPr>
              <a:t>sistem </a:t>
            </a:r>
            <a:r>
              <a:rPr sz="1400" spc="-10" dirty="0">
                <a:latin typeface="Times New Roman"/>
                <a:cs typeface="Times New Roman"/>
              </a:rPr>
              <a:t>berkas Linux </a:t>
            </a:r>
            <a:r>
              <a:rPr sz="1400" spc="-5" dirty="0">
                <a:latin typeface="Times New Roman"/>
                <a:cs typeface="Times New Roman"/>
              </a:rPr>
              <a:t>yang</a:t>
            </a:r>
            <a:r>
              <a:rPr sz="1400" spc="5" dirty="0">
                <a:latin typeface="Times New Roman"/>
                <a:cs typeface="Times New Roman"/>
              </a:rPr>
              <a:t> </a:t>
            </a:r>
            <a:r>
              <a:rPr sz="1400" dirty="0">
                <a:latin typeface="Times New Roman"/>
                <a:cs typeface="Times New Roman"/>
              </a:rPr>
              <a:t>standar</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30"/>
              </a:spcBef>
            </a:pPr>
            <a:endParaRPr sz="1200">
              <a:latin typeface="Times New Roman"/>
              <a:cs typeface="Times New Roman"/>
            </a:endParaRPr>
          </a:p>
          <a:p>
            <a:pPr marL="927100" algn="just">
              <a:lnSpc>
                <a:spcPct val="100000"/>
              </a:lnSpc>
              <a:spcBef>
                <a:spcPts val="5"/>
              </a:spcBef>
            </a:pPr>
            <a:r>
              <a:rPr sz="2200" b="1" spc="-5" dirty="0">
                <a:latin typeface="Times New Roman"/>
                <a:cs typeface="Times New Roman"/>
              </a:rPr>
              <a:t>Distribusi</a:t>
            </a:r>
            <a:r>
              <a:rPr sz="2200" b="1" spc="5" dirty="0">
                <a:latin typeface="Times New Roman"/>
                <a:cs typeface="Times New Roman"/>
              </a:rPr>
              <a:t> </a:t>
            </a:r>
            <a:r>
              <a:rPr sz="2200" b="1" dirty="0">
                <a:latin typeface="Times New Roman"/>
                <a:cs typeface="Times New Roman"/>
              </a:rPr>
              <a:t>Linux</a:t>
            </a:r>
            <a:endParaRPr sz="2200">
              <a:latin typeface="Times New Roman"/>
              <a:cs typeface="Times New Roman"/>
            </a:endParaRPr>
          </a:p>
          <a:p>
            <a:pPr marL="911860" marR="8255" algn="just">
              <a:lnSpc>
                <a:spcPct val="143800"/>
              </a:lnSpc>
              <a:spcBef>
                <a:spcPts val="425"/>
              </a:spcBef>
            </a:pPr>
            <a:r>
              <a:rPr sz="1400" spc="-10" dirty="0">
                <a:latin typeface="Times New Roman"/>
                <a:cs typeface="Times New Roman"/>
              </a:rPr>
              <a:t>Siapa </a:t>
            </a:r>
            <a:r>
              <a:rPr sz="1400" dirty="0">
                <a:latin typeface="Times New Roman"/>
                <a:cs typeface="Times New Roman"/>
              </a:rPr>
              <a:t>pun </a:t>
            </a:r>
            <a:r>
              <a:rPr sz="1400" spc="-5" dirty="0">
                <a:latin typeface="Times New Roman"/>
                <a:cs typeface="Times New Roman"/>
              </a:rPr>
              <a:t>dapat menginstall </a:t>
            </a:r>
            <a:r>
              <a:rPr sz="1400" dirty="0">
                <a:latin typeface="Times New Roman"/>
                <a:cs typeface="Times New Roman"/>
              </a:rPr>
              <a:t>sistem </a:t>
            </a:r>
            <a:r>
              <a:rPr sz="1400" spc="-5" dirty="0">
                <a:latin typeface="Times New Roman"/>
                <a:cs typeface="Times New Roman"/>
              </a:rPr>
              <a:t>Linux, </a:t>
            </a:r>
            <a:r>
              <a:rPr sz="1400" spc="-20" dirty="0">
                <a:latin typeface="Times New Roman"/>
                <a:cs typeface="Times New Roman"/>
              </a:rPr>
              <a:t>ia </a:t>
            </a:r>
            <a:r>
              <a:rPr sz="1400" spc="-10" dirty="0">
                <a:latin typeface="Times New Roman"/>
                <a:cs typeface="Times New Roman"/>
              </a:rPr>
              <a:t>hanya </a:t>
            </a:r>
            <a:r>
              <a:rPr sz="1400" spc="-5" dirty="0">
                <a:latin typeface="Times New Roman"/>
                <a:cs typeface="Times New Roman"/>
              </a:rPr>
              <a:t>perlu </a:t>
            </a:r>
            <a:r>
              <a:rPr sz="1400" spc="-10" dirty="0">
                <a:latin typeface="Times New Roman"/>
                <a:cs typeface="Times New Roman"/>
              </a:rPr>
              <a:t>mengambil </a:t>
            </a:r>
            <a:r>
              <a:rPr sz="1400" spc="-5" dirty="0">
                <a:latin typeface="Times New Roman"/>
                <a:cs typeface="Times New Roman"/>
              </a:rPr>
              <a:t>revisi </a:t>
            </a:r>
            <a:r>
              <a:rPr sz="1400" dirty="0">
                <a:latin typeface="Times New Roman"/>
                <a:cs typeface="Times New Roman"/>
              </a:rPr>
              <a:t>terakhir </a:t>
            </a:r>
            <a:r>
              <a:rPr sz="1400" spc="5" dirty="0">
                <a:latin typeface="Times New Roman"/>
                <a:cs typeface="Times New Roman"/>
              </a:rPr>
              <a:t>dari  </a:t>
            </a:r>
            <a:r>
              <a:rPr sz="1400" spc="-5" dirty="0">
                <a:latin typeface="Times New Roman"/>
                <a:cs typeface="Times New Roman"/>
              </a:rPr>
              <a:t>komponen </a:t>
            </a:r>
            <a:r>
              <a:rPr sz="1400" dirty="0">
                <a:latin typeface="Times New Roman"/>
                <a:cs typeface="Times New Roman"/>
              </a:rPr>
              <a:t>sistem </a:t>
            </a:r>
            <a:r>
              <a:rPr sz="1400" spc="-5" dirty="0">
                <a:latin typeface="Times New Roman"/>
                <a:cs typeface="Times New Roman"/>
              </a:rPr>
              <a:t>yang diperlukan melalui situs </a:t>
            </a:r>
            <a:r>
              <a:rPr sz="1400" spc="-10" dirty="0">
                <a:latin typeface="Times New Roman"/>
                <a:cs typeface="Times New Roman"/>
              </a:rPr>
              <a:t>ftp </a:t>
            </a:r>
            <a:r>
              <a:rPr sz="1400" spc="-5" dirty="0">
                <a:latin typeface="Times New Roman"/>
                <a:cs typeface="Times New Roman"/>
              </a:rPr>
              <a:t>lalu </a:t>
            </a:r>
            <a:r>
              <a:rPr sz="1400" dirty="0">
                <a:latin typeface="Times New Roman"/>
                <a:cs typeface="Times New Roman"/>
              </a:rPr>
              <a:t>di-</a:t>
            </a:r>
            <a:r>
              <a:rPr sz="1400" i="1" dirty="0">
                <a:latin typeface="Times New Roman"/>
                <a:cs typeface="Times New Roman"/>
              </a:rPr>
              <a:t>compile</a:t>
            </a:r>
            <a:r>
              <a:rPr sz="1400" dirty="0">
                <a:latin typeface="Times New Roman"/>
                <a:cs typeface="Times New Roman"/>
              </a:rPr>
              <a:t>. </a:t>
            </a:r>
            <a:r>
              <a:rPr sz="1400" spc="-10" dirty="0">
                <a:latin typeface="Times New Roman"/>
                <a:cs typeface="Times New Roman"/>
              </a:rPr>
              <a:t>Pada </a:t>
            </a:r>
            <a:r>
              <a:rPr sz="1400" dirty="0">
                <a:latin typeface="Times New Roman"/>
                <a:cs typeface="Times New Roman"/>
              </a:rPr>
              <a:t>awal keberadaan  </a:t>
            </a:r>
            <a:r>
              <a:rPr sz="1400" spc="-10" dirty="0">
                <a:latin typeface="Times New Roman"/>
                <a:cs typeface="Times New Roman"/>
              </a:rPr>
              <a:t>Linux, </a:t>
            </a:r>
            <a:r>
              <a:rPr sz="1400" spc="-5" dirty="0">
                <a:latin typeface="Times New Roman"/>
                <a:cs typeface="Times New Roman"/>
              </a:rPr>
              <a:t>operasi seperti </a:t>
            </a:r>
            <a:r>
              <a:rPr sz="1400" spc="5" dirty="0">
                <a:latin typeface="Times New Roman"/>
                <a:cs typeface="Times New Roman"/>
              </a:rPr>
              <a:t>di </a:t>
            </a:r>
            <a:r>
              <a:rPr sz="1400" spc="-5" dirty="0">
                <a:latin typeface="Times New Roman"/>
                <a:cs typeface="Times New Roman"/>
              </a:rPr>
              <a:t>atas persis seperti yang dilaksanakan </a:t>
            </a:r>
            <a:r>
              <a:rPr sz="1400" dirty="0">
                <a:latin typeface="Times New Roman"/>
                <a:cs typeface="Times New Roman"/>
              </a:rPr>
              <a:t>oleh </a:t>
            </a:r>
            <a:r>
              <a:rPr sz="1400" spc="-5" dirty="0">
                <a:latin typeface="Times New Roman"/>
                <a:cs typeface="Times New Roman"/>
              </a:rPr>
              <a:t>pengguna </a:t>
            </a:r>
            <a:r>
              <a:rPr sz="1400" spc="-10" dirty="0">
                <a:latin typeface="Times New Roman"/>
                <a:cs typeface="Times New Roman"/>
              </a:rPr>
              <a:t>Linux. </a:t>
            </a:r>
            <a:r>
              <a:rPr sz="1400" spc="-5" dirty="0">
                <a:latin typeface="Times New Roman"/>
                <a:cs typeface="Times New Roman"/>
              </a:rPr>
              <a:t>Namun,  dengan semakin </a:t>
            </a:r>
            <a:r>
              <a:rPr sz="1400" spc="-10" dirty="0">
                <a:latin typeface="Times New Roman"/>
                <a:cs typeface="Times New Roman"/>
              </a:rPr>
              <a:t>dewasanya Linux, </a:t>
            </a:r>
            <a:r>
              <a:rPr sz="1400" dirty="0">
                <a:latin typeface="Times New Roman"/>
                <a:cs typeface="Times New Roman"/>
              </a:rPr>
              <a:t>berbagai </a:t>
            </a:r>
            <a:r>
              <a:rPr sz="1400" spc="-5" dirty="0">
                <a:latin typeface="Times New Roman"/>
                <a:cs typeface="Times New Roman"/>
              </a:rPr>
              <a:t>individu </a:t>
            </a:r>
            <a:r>
              <a:rPr sz="1400" dirty="0">
                <a:latin typeface="Times New Roman"/>
                <a:cs typeface="Times New Roman"/>
              </a:rPr>
              <a:t>dan </a:t>
            </a:r>
            <a:r>
              <a:rPr sz="1400" spc="-5" dirty="0">
                <a:latin typeface="Times New Roman"/>
                <a:cs typeface="Times New Roman"/>
              </a:rPr>
              <a:t>kelompok berusaha membuat  pekerjaan tersebut </a:t>
            </a:r>
            <a:r>
              <a:rPr sz="1400" spc="-10" dirty="0">
                <a:latin typeface="Times New Roman"/>
                <a:cs typeface="Times New Roman"/>
              </a:rPr>
              <a:t>lebih mudah </a:t>
            </a:r>
            <a:r>
              <a:rPr sz="1400" dirty="0">
                <a:latin typeface="Times New Roman"/>
                <a:cs typeface="Times New Roman"/>
              </a:rPr>
              <a:t>dengan cara </a:t>
            </a:r>
            <a:r>
              <a:rPr sz="1400" spc="-10" dirty="0">
                <a:latin typeface="Times New Roman"/>
                <a:cs typeface="Times New Roman"/>
              </a:rPr>
              <a:t>menyediakan </a:t>
            </a:r>
            <a:r>
              <a:rPr sz="1400" dirty="0">
                <a:latin typeface="Times New Roman"/>
                <a:cs typeface="Times New Roman"/>
              </a:rPr>
              <a:t>sebuah </a:t>
            </a:r>
            <a:r>
              <a:rPr sz="1400" spc="-5" dirty="0">
                <a:latin typeface="Times New Roman"/>
                <a:cs typeface="Times New Roman"/>
              </a:rPr>
              <a:t>set bingkisan yang </a:t>
            </a:r>
            <a:r>
              <a:rPr sz="1400" dirty="0">
                <a:latin typeface="Times New Roman"/>
                <a:cs typeface="Times New Roman"/>
              </a:rPr>
              <a:t>standar  </a:t>
            </a:r>
            <a:r>
              <a:rPr sz="1400" spc="-5" dirty="0">
                <a:latin typeface="Times New Roman"/>
                <a:cs typeface="Times New Roman"/>
              </a:rPr>
              <a:t>dan </a:t>
            </a:r>
            <a:r>
              <a:rPr sz="1400" dirty="0">
                <a:latin typeface="Times New Roman"/>
                <a:cs typeface="Times New Roman"/>
              </a:rPr>
              <a:t>sudah </a:t>
            </a:r>
            <a:r>
              <a:rPr sz="1400" spc="-5" dirty="0">
                <a:latin typeface="Times New Roman"/>
                <a:cs typeface="Times New Roman"/>
              </a:rPr>
              <a:t>di-</a:t>
            </a:r>
            <a:r>
              <a:rPr sz="1400" i="1" spc="-5" dirty="0">
                <a:latin typeface="Times New Roman"/>
                <a:cs typeface="Times New Roman"/>
              </a:rPr>
              <a:t>compile </a:t>
            </a:r>
            <a:r>
              <a:rPr sz="1400" spc="-5" dirty="0">
                <a:latin typeface="Times New Roman"/>
                <a:cs typeface="Times New Roman"/>
              </a:rPr>
              <a:t>terlebih </a:t>
            </a:r>
            <a:r>
              <a:rPr sz="1400" dirty="0">
                <a:latin typeface="Times New Roman"/>
                <a:cs typeface="Times New Roman"/>
              </a:rPr>
              <a:t>dahulu supaya </a:t>
            </a:r>
            <a:r>
              <a:rPr sz="1400" spc="-5" dirty="0">
                <a:latin typeface="Times New Roman"/>
                <a:cs typeface="Times New Roman"/>
              </a:rPr>
              <a:t>dapat diinstall secara</a:t>
            </a:r>
            <a:r>
              <a:rPr sz="1400" spc="25" dirty="0">
                <a:latin typeface="Times New Roman"/>
                <a:cs typeface="Times New Roman"/>
              </a:rPr>
              <a:t> </a:t>
            </a:r>
            <a:r>
              <a:rPr sz="1400" spc="-10" dirty="0">
                <a:latin typeface="Times New Roman"/>
                <a:cs typeface="Times New Roman"/>
              </a:rPr>
              <a:t>mudah.</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142" y="777367"/>
            <a:ext cx="6640830" cy="2564130"/>
          </a:xfrm>
          <a:prstGeom prst="rect">
            <a:avLst/>
          </a:prstGeom>
        </p:spPr>
        <p:txBody>
          <a:bodyPr vert="horz" wrap="square" lIns="0" tIns="13335" rIns="0" bIns="0" rtlCol="0">
            <a:spAutoFit/>
          </a:bodyPr>
          <a:lstStyle/>
          <a:p>
            <a:pPr marL="27305" algn="just">
              <a:lnSpc>
                <a:spcPct val="100000"/>
              </a:lnSpc>
              <a:spcBef>
                <a:spcPts val="105"/>
              </a:spcBef>
            </a:pPr>
            <a:r>
              <a:rPr spc="-5" dirty="0"/>
              <a:t>Lisensi</a:t>
            </a:r>
            <a:r>
              <a:rPr spc="5" dirty="0"/>
              <a:t> </a:t>
            </a:r>
            <a:r>
              <a:rPr dirty="0"/>
              <a:t>Linux</a:t>
            </a:r>
          </a:p>
          <a:p>
            <a:pPr marL="12700" marR="5080" algn="just">
              <a:lnSpc>
                <a:spcPct val="143900"/>
              </a:lnSpc>
              <a:spcBef>
                <a:spcPts val="425"/>
              </a:spcBef>
            </a:pPr>
            <a:r>
              <a:rPr sz="1400" b="0" spc="-10" dirty="0">
                <a:latin typeface="Times New Roman"/>
                <a:cs typeface="Times New Roman"/>
              </a:rPr>
              <a:t>Kernel </a:t>
            </a:r>
            <a:r>
              <a:rPr sz="1400" b="0" spc="-5" dirty="0">
                <a:latin typeface="Times New Roman"/>
                <a:cs typeface="Times New Roman"/>
              </a:rPr>
              <a:t>Linux terdistribusi dibawah Lisensi </a:t>
            </a:r>
            <a:r>
              <a:rPr sz="1400" b="0" spc="-10" dirty="0">
                <a:latin typeface="Times New Roman"/>
                <a:cs typeface="Times New Roman"/>
              </a:rPr>
              <a:t>Publik </a:t>
            </a:r>
            <a:r>
              <a:rPr sz="1400" b="0" dirty="0">
                <a:latin typeface="Times New Roman"/>
                <a:cs typeface="Times New Roman"/>
              </a:rPr>
              <a:t>Umum </a:t>
            </a:r>
            <a:r>
              <a:rPr sz="1400" b="0" spc="-10" dirty="0">
                <a:latin typeface="Times New Roman"/>
                <a:cs typeface="Times New Roman"/>
              </a:rPr>
              <a:t>GNU </a:t>
            </a:r>
            <a:r>
              <a:rPr sz="1400" b="0" spc="-5" dirty="0">
                <a:latin typeface="Times New Roman"/>
                <a:cs typeface="Times New Roman"/>
              </a:rPr>
              <a:t>(GPL), </a:t>
            </a:r>
            <a:r>
              <a:rPr sz="1400" b="0" spc="-10" dirty="0">
                <a:latin typeface="Times New Roman"/>
                <a:cs typeface="Times New Roman"/>
              </a:rPr>
              <a:t>dimana </a:t>
            </a:r>
            <a:r>
              <a:rPr sz="1400" b="0" spc="-5" dirty="0">
                <a:latin typeface="Times New Roman"/>
                <a:cs typeface="Times New Roman"/>
              </a:rPr>
              <a:t>peraturannya  disusun </a:t>
            </a:r>
            <a:r>
              <a:rPr sz="1400" b="0" spc="5" dirty="0">
                <a:latin typeface="Times New Roman"/>
                <a:cs typeface="Times New Roman"/>
              </a:rPr>
              <a:t>oleh </a:t>
            </a:r>
            <a:r>
              <a:rPr sz="1400" b="0" spc="-10" dirty="0">
                <a:latin typeface="Times New Roman"/>
                <a:cs typeface="Times New Roman"/>
              </a:rPr>
              <a:t>Free </a:t>
            </a:r>
            <a:r>
              <a:rPr sz="1400" b="0" spc="-5" dirty="0">
                <a:latin typeface="Times New Roman"/>
                <a:cs typeface="Times New Roman"/>
              </a:rPr>
              <a:t>Software </a:t>
            </a:r>
            <a:r>
              <a:rPr sz="1400" b="0" spc="-10" dirty="0">
                <a:latin typeface="Times New Roman"/>
                <a:cs typeface="Times New Roman"/>
              </a:rPr>
              <a:t>Foundation. Linux </a:t>
            </a:r>
            <a:r>
              <a:rPr sz="1400" b="0" dirty="0">
                <a:latin typeface="Times New Roman"/>
                <a:cs typeface="Times New Roman"/>
              </a:rPr>
              <a:t>bukanlah </a:t>
            </a:r>
            <a:r>
              <a:rPr sz="1400" b="0" spc="-5" dirty="0">
                <a:latin typeface="Times New Roman"/>
                <a:cs typeface="Times New Roman"/>
              </a:rPr>
              <a:t>perangkat lunak domain publik  </a:t>
            </a:r>
            <a:r>
              <a:rPr sz="1400" b="0" spc="-10" dirty="0">
                <a:latin typeface="Times New Roman"/>
                <a:cs typeface="Times New Roman"/>
              </a:rPr>
              <a:t>(public </a:t>
            </a:r>
            <a:r>
              <a:rPr sz="1400" b="0" spc="-5" dirty="0">
                <a:latin typeface="Times New Roman"/>
                <a:cs typeface="Times New Roman"/>
              </a:rPr>
              <a:t>domain): </a:t>
            </a:r>
            <a:r>
              <a:rPr sz="1400" b="0" spc="-10" dirty="0">
                <a:latin typeface="Times New Roman"/>
                <a:cs typeface="Times New Roman"/>
              </a:rPr>
              <a:t>Public </a:t>
            </a:r>
            <a:r>
              <a:rPr sz="1400" b="0" spc="-5" dirty="0">
                <a:latin typeface="Times New Roman"/>
                <a:cs typeface="Times New Roman"/>
              </a:rPr>
              <a:t>Domain berarti </a:t>
            </a:r>
            <a:r>
              <a:rPr sz="1400" b="0" spc="-10" dirty="0">
                <a:latin typeface="Times New Roman"/>
                <a:cs typeface="Times New Roman"/>
              </a:rPr>
              <a:t>bahwa </a:t>
            </a:r>
            <a:r>
              <a:rPr sz="1400" b="0" dirty="0">
                <a:latin typeface="Times New Roman"/>
                <a:cs typeface="Times New Roman"/>
              </a:rPr>
              <a:t>pengarang telah </a:t>
            </a:r>
            <a:r>
              <a:rPr sz="1400" b="0" spc="-5" dirty="0">
                <a:latin typeface="Times New Roman"/>
                <a:cs typeface="Times New Roman"/>
              </a:rPr>
              <a:t>memberikan </a:t>
            </a:r>
            <a:r>
              <a:rPr sz="1400" b="0" dirty="0">
                <a:latin typeface="Times New Roman"/>
                <a:cs typeface="Times New Roman"/>
              </a:rPr>
              <a:t>copyright  </a:t>
            </a:r>
            <a:r>
              <a:rPr sz="1400" b="0" spc="-5" dirty="0">
                <a:latin typeface="Times New Roman"/>
                <a:cs typeface="Times New Roman"/>
              </a:rPr>
              <a:t>terhadap perangkat </a:t>
            </a:r>
            <a:r>
              <a:rPr sz="1400" b="0" spc="-10" dirty="0">
                <a:latin typeface="Times New Roman"/>
                <a:cs typeface="Times New Roman"/>
              </a:rPr>
              <a:t>lunak mereka, </a:t>
            </a:r>
            <a:r>
              <a:rPr sz="1400" b="0" spc="-5" dirty="0">
                <a:latin typeface="Times New Roman"/>
                <a:cs typeface="Times New Roman"/>
              </a:rPr>
              <a:t>tetapi copyright terhadap kode </a:t>
            </a:r>
            <a:r>
              <a:rPr sz="1400" b="0" spc="-10" dirty="0">
                <a:latin typeface="Times New Roman"/>
                <a:cs typeface="Times New Roman"/>
              </a:rPr>
              <a:t>Linux masih </a:t>
            </a:r>
            <a:r>
              <a:rPr sz="1400" b="0" spc="-5" dirty="0">
                <a:latin typeface="Times New Roman"/>
                <a:cs typeface="Times New Roman"/>
              </a:rPr>
              <a:t>dipegang </a:t>
            </a:r>
            <a:r>
              <a:rPr sz="1400" b="0" spc="10" dirty="0">
                <a:latin typeface="Times New Roman"/>
                <a:cs typeface="Times New Roman"/>
              </a:rPr>
              <a:t>oleh  </a:t>
            </a:r>
            <a:r>
              <a:rPr sz="1400" b="0" spc="-5" dirty="0">
                <a:latin typeface="Times New Roman"/>
                <a:cs typeface="Times New Roman"/>
              </a:rPr>
              <a:t>pengarang-pengarang kode tersebut. Linux </a:t>
            </a:r>
            <a:r>
              <a:rPr sz="1400" b="0" dirty="0">
                <a:latin typeface="Times New Roman"/>
                <a:cs typeface="Times New Roman"/>
              </a:rPr>
              <a:t>adalah </a:t>
            </a:r>
            <a:r>
              <a:rPr sz="1400" b="0" spc="-5" dirty="0">
                <a:latin typeface="Times New Roman"/>
                <a:cs typeface="Times New Roman"/>
              </a:rPr>
              <a:t>perangkat lunak bebas, </a:t>
            </a:r>
            <a:r>
              <a:rPr sz="1400" b="0" spc="-10" dirty="0">
                <a:latin typeface="Times New Roman"/>
                <a:cs typeface="Times New Roman"/>
              </a:rPr>
              <a:t>namun: </a:t>
            </a:r>
            <a:r>
              <a:rPr sz="1400" b="0" spc="-5" dirty="0">
                <a:latin typeface="Times New Roman"/>
                <a:cs typeface="Times New Roman"/>
              </a:rPr>
              <a:t>bebas  </a:t>
            </a:r>
            <a:r>
              <a:rPr sz="1400" b="0" dirty="0">
                <a:latin typeface="Times New Roman"/>
                <a:cs typeface="Times New Roman"/>
              </a:rPr>
              <a:t>dalam arti </a:t>
            </a:r>
            <a:r>
              <a:rPr sz="1400" b="0" spc="-5" dirty="0">
                <a:latin typeface="Times New Roman"/>
                <a:cs typeface="Times New Roman"/>
              </a:rPr>
              <a:t>bahwa siapa saja dapat </a:t>
            </a:r>
            <a:r>
              <a:rPr sz="1400" b="0" spc="-10" dirty="0">
                <a:latin typeface="Times New Roman"/>
                <a:cs typeface="Times New Roman"/>
              </a:rPr>
              <a:t>mengkopi, </a:t>
            </a:r>
            <a:r>
              <a:rPr sz="1400" b="0" spc="-5" dirty="0">
                <a:latin typeface="Times New Roman"/>
                <a:cs typeface="Times New Roman"/>
              </a:rPr>
              <a:t>modifikasi, </a:t>
            </a:r>
            <a:r>
              <a:rPr sz="1400" b="0" spc="-10" dirty="0">
                <a:latin typeface="Times New Roman"/>
                <a:cs typeface="Times New Roman"/>
              </a:rPr>
              <a:t>memakainya </a:t>
            </a:r>
            <a:r>
              <a:rPr sz="1400" b="0" dirty="0">
                <a:latin typeface="Times New Roman"/>
                <a:cs typeface="Times New Roman"/>
              </a:rPr>
              <a:t>dengan </a:t>
            </a:r>
            <a:r>
              <a:rPr sz="1400" b="0" spc="-10" dirty="0">
                <a:latin typeface="Times New Roman"/>
                <a:cs typeface="Times New Roman"/>
              </a:rPr>
              <a:t>cara </a:t>
            </a:r>
            <a:r>
              <a:rPr sz="1400" b="0" dirty="0">
                <a:latin typeface="Times New Roman"/>
                <a:cs typeface="Times New Roman"/>
              </a:rPr>
              <a:t>apa </a:t>
            </a:r>
            <a:r>
              <a:rPr sz="1400" b="0" spc="-5" dirty="0">
                <a:latin typeface="Times New Roman"/>
                <a:cs typeface="Times New Roman"/>
              </a:rPr>
              <a:t>pun,  dan memberikan </a:t>
            </a:r>
            <a:r>
              <a:rPr sz="1400" b="0" dirty="0">
                <a:latin typeface="Times New Roman"/>
                <a:cs typeface="Times New Roman"/>
              </a:rPr>
              <a:t>kopi </a:t>
            </a:r>
            <a:r>
              <a:rPr sz="1400" b="0" spc="-15" dirty="0">
                <a:latin typeface="Times New Roman"/>
                <a:cs typeface="Times New Roman"/>
              </a:rPr>
              <a:t>mereka </a:t>
            </a:r>
            <a:r>
              <a:rPr sz="1400" b="0" spc="-5" dirty="0">
                <a:latin typeface="Times New Roman"/>
                <a:cs typeface="Times New Roman"/>
              </a:rPr>
              <a:t>kepada </a:t>
            </a:r>
            <a:r>
              <a:rPr sz="1400" b="0" spc="-10" dirty="0">
                <a:latin typeface="Times New Roman"/>
                <a:cs typeface="Times New Roman"/>
              </a:rPr>
              <a:t>siapa </a:t>
            </a:r>
            <a:r>
              <a:rPr sz="1400" b="0" spc="-5" dirty="0">
                <a:latin typeface="Times New Roman"/>
                <a:cs typeface="Times New Roman"/>
              </a:rPr>
              <a:t>pun tanpa larangan atau</a:t>
            </a:r>
            <a:r>
              <a:rPr sz="1400" b="0" spc="175" dirty="0">
                <a:latin typeface="Times New Roman"/>
                <a:cs typeface="Times New Roman"/>
              </a:rPr>
              <a:t> </a:t>
            </a:r>
            <a:r>
              <a:rPr sz="1400" b="0" spc="-10" dirty="0">
                <a:latin typeface="Times New Roman"/>
                <a:cs typeface="Times New Roman"/>
              </a:rPr>
              <a:t>halangan.</a:t>
            </a:r>
            <a:endParaRPr sz="1400">
              <a:latin typeface="Times New Roman"/>
              <a:cs typeface="Times New Roman"/>
            </a:endParaRPr>
          </a:p>
        </p:txBody>
      </p:sp>
      <p:sp>
        <p:nvSpPr>
          <p:cNvPr id="3" name="object 3"/>
          <p:cNvSpPr txBox="1"/>
          <p:nvPr/>
        </p:nvSpPr>
        <p:spPr>
          <a:xfrm>
            <a:off x="981252" y="3621075"/>
            <a:ext cx="7304405" cy="1562735"/>
          </a:xfrm>
          <a:prstGeom prst="rect">
            <a:avLst/>
          </a:prstGeom>
        </p:spPr>
        <p:txBody>
          <a:bodyPr vert="horz" wrap="square" lIns="0" tIns="13335" rIns="0" bIns="0" rtlCol="0">
            <a:spAutoFit/>
          </a:bodyPr>
          <a:lstStyle/>
          <a:p>
            <a:pPr marL="234950" marR="5080" indent="-222885">
              <a:lnSpc>
                <a:spcPct val="144000"/>
              </a:lnSpc>
              <a:spcBef>
                <a:spcPts val="105"/>
              </a:spcBef>
              <a:buFont typeface="Wingdings"/>
              <a:buChar char=""/>
              <a:tabLst>
                <a:tab pos="241300" algn="l"/>
              </a:tabLst>
            </a:pPr>
            <a:r>
              <a:rPr sz="1400" spc="-5" dirty="0">
                <a:latin typeface="Times New Roman"/>
                <a:cs typeface="Times New Roman"/>
              </a:rPr>
              <a:t>Implikasi </a:t>
            </a:r>
            <a:r>
              <a:rPr sz="1400" spc="-10" dirty="0">
                <a:latin typeface="Times New Roman"/>
                <a:cs typeface="Times New Roman"/>
              </a:rPr>
              <a:t>utama </a:t>
            </a:r>
            <a:r>
              <a:rPr sz="1400" spc="-5" dirty="0">
                <a:latin typeface="Times New Roman"/>
                <a:cs typeface="Times New Roman"/>
              </a:rPr>
              <a:t>peraturan lisensi </a:t>
            </a:r>
            <a:r>
              <a:rPr sz="1400" spc="-10" dirty="0">
                <a:latin typeface="Times New Roman"/>
                <a:cs typeface="Times New Roman"/>
              </a:rPr>
              <a:t>Linux </a:t>
            </a:r>
            <a:r>
              <a:rPr sz="1400" spc="-5" dirty="0">
                <a:latin typeface="Times New Roman"/>
                <a:cs typeface="Times New Roman"/>
              </a:rPr>
              <a:t>adalah bahwa </a:t>
            </a:r>
            <a:r>
              <a:rPr sz="1400" spc="-10" dirty="0">
                <a:latin typeface="Times New Roman"/>
                <a:cs typeface="Times New Roman"/>
              </a:rPr>
              <a:t>siapa </a:t>
            </a:r>
            <a:r>
              <a:rPr sz="1400" spc="-5" dirty="0">
                <a:latin typeface="Times New Roman"/>
                <a:cs typeface="Times New Roman"/>
              </a:rPr>
              <a:t>saja yang menggunakan </a:t>
            </a:r>
            <a:r>
              <a:rPr sz="1400" spc="-10" dirty="0">
                <a:latin typeface="Times New Roman"/>
                <a:cs typeface="Times New Roman"/>
              </a:rPr>
              <a:t>Linux, </a:t>
            </a:r>
            <a:r>
              <a:rPr sz="1400" dirty="0">
                <a:latin typeface="Times New Roman"/>
                <a:cs typeface="Times New Roman"/>
              </a:rPr>
              <a:t>atau  </a:t>
            </a:r>
            <a:r>
              <a:rPr sz="1400" spc="-10" dirty="0">
                <a:latin typeface="Times New Roman"/>
                <a:cs typeface="Times New Roman"/>
              </a:rPr>
              <a:t>membuat </a:t>
            </a:r>
            <a:r>
              <a:rPr sz="1400" spc="-5" dirty="0">
                <a:latin typeface="Times New Roman"/>
                <a:cs typeface="Times New Roman"/>
              </a:rPr>
              <a:t>modifikasi </a:t>
            </a:r>
            <a:r>
              <a:rPr sz="1400" dirty="0">
                <a:latin typeface="Times New Roman"/>
                <a:cs typeface="Times New Roman"/>
              </a:rPr>
              <a:t>dari </a:t>
            </a:r>
            <a:r>
              <a:rPr sz="1400" spc="-10" dirty="0">
                <a:latin typeface="Times New Roman"/>
                <a:cs typeface="Times New Roman"/>
              </a:rPr>
              <a:t>Linux, tidak </a:t>
            </a:r>
            <a:r>
              <a:rPr sz="1400" spc="-5" dirty="0">
                <a:latin typeface="Times New Roman"/>
                <a:cs typeface="Times New Roman"/>
              </a:rPr>
              <a:t>boleh </a:t>
            </a:r>
            <a:r>
              <a:rPr sz="1400" spc="-10" dirty="0">
                <a:latin typeface="Times New Roman"/>
                <a:cs typeface="Times New Roman"/>
              </a:rPr>
              <a:t>membuatnya </a:t>
            </a:r>
            <a:r>
              <a:rPr sz="1400" spc="-5" dirty="0">
                <a:latin typeface="Times New Roman"/>
                <a:cs typeface="Times New Roman"/>
              </a:rPr>
              <a:t>menjadi </a:t>
            </a:r>
            <a:r>
              <a:rPr sz="1400" spc="-15" dirty="0">
                <a:latin typeface="Times New Roman"/>
                <a:cs typeface="Times New Roman"/>
              </a:rPr>
              <a:t>hak </a:t>
            </a:r>
            <a:r>
              <a:rPr sz="1400" spc="-10" dirty="0">
                <a:latin typeface="Times New Roman"/>
                <a:cs typeface="Times New Roman"/>
              </a:rPr>
              <a:t>milik sendiri. Jika </a:t>
            </a:r>
            <a:r>
              <a:rPr sz="1400" dirty="0">
                <a:latin typeface="Times New Roman"/>
                <a:cs typeface="Times New Roman"/>
              </a:rPr>
              <a:t>sebuah  </a:t>
            </a:r>
            <a:r>
              <a:rPr sz="1400" spc="-5" dirty="0">
                <a:latin typeface="Times New Roman"/>
                <a:cs typeface="Times New Roman"/>
              </a:rPr>
              <a:t>perangkat lunak </a:t>
            </a:r>
            <a:r>
              <a:rPr sz="1400" spc="-10" dirty="0">
                <a:latin typeface="Times New Roman"/>
                <a:cs typeface="Times New Roman"/>
              </a:rPr>
              <a:t>dirilis </a:t>
            </a:r>
            <a:r>
              <a:rPr sz="1400" spc="-5" dirty="0">
                <a:latin typeface="Times New Roman"/>
                <a:cs typeface="Times New Roman"/>
              </a:rPr>
              <a:t>berdasarkan lisensi </a:t>
            </a:r>
            <a:r>
              <a:rPr sz="1400" spc="-10" dirty="0">
                <a:latin typeface="Times New Roman"/>
                <a:cs typeface="Times New Roman"/>
              </a:rPr>
              <a:t>GPL, </a:t>
            </a:r>
            <a:r>
              <a:rPr sz="1400" spc="-5" dirty="0">
                <a:latin typeface="Times New Roman"/>
                <a:cs typeface="Times New Roman"/>
              </a:rPr>
              <a:t>produk tersebut </a:t>
            </a:r>
            <a:r>
              <a:rPr sz="1400" spc="-10" dirty="0">
                <a:latin typeface="Times New Roman"/>
                <a:cs typeface="Times New Roman"/>
              </a:rPr>
              <a:t>tidak </a:t>
            </a:r>
            <a:r>
              <a:rPr sz="1400" spc="-5" dirty="0">
                <a:latin typeface="Times New Roman"/>
                <a:cs typeface="Times New Roman"/>
              </a:rPr>
              <a:t>boleh didistribusi hanya  sebagai produk </a:t>
            </a:r>
            <a:r>
              <a:rPr sz="1400" spc="-10" dirty="0">
                <a:latin typeface="Times New Roman"/>
                <a:cs typeface="Times New Roman"/>
              </a:rPr>
              <a:t>biner </a:t>
            </a:r>
            <a:r>
              <a:rPr sz="1400" spc="-5" dirty="0">
                <a:latin typeface="Times New Roman"/>
                <a:cs typeface="Times New Roman"/>
              </a:rPr>
              <a:t>(binary-only). Perangkat </a:t>
            </a:r>
            <a:r>
              <a:rPr sz="1400" spc="-10" dirty="0">
                <a:latin typeface="Times New Roman"/>
                <a:cs typeface="Times New Roman"/>
              </a:rPr>
              <a:t>lunak </a:t>
            </a:r>
            <a:r>
              <a:rPr sz="1400" spc="-5" dirty="0">
                <a:latin typeface="Times New Roman"/>
                <a:cs typeface="Times New Roman"/>
              </a:rPr>
              <a:t>yang dirilis </a:t>
            </a:r>
            <a:r>
              <a:rPr sz="1400" dirty="0">
                <a:latin typeface="Times New Roman"/>
                <a:cs typeface="Times New Roman"/>
              </a:rPr>
              <a:t>atau akan </a:t>
            </a:r>
            <a:r>
              <a:rPr sz="1400" spc="-5" dirty="0">
                <a:latin typeface="Times New Roman"/>
                <a:cs typeface="Times New Roman"/>
              </a:rPr>
              <a:t>dirilis tersebut </a:t>
            </a:r>
            <a:r>
              <a:rPr sz="1400" spc="-15" dirty="0">
                <a:latin typeface="Times New Roman"/>
                <a:cs typeface="Times New Roman"/>
              </a:rPr>
              <a:t>harus  </a:t>
            </a:r>
            <a:r>
              <a:rPr sz="1400" spc="-5" dirty="0">
                <a:latin typeface="Times New Roman"/>
                <a:cs typeface="Times New Roman"/>
              </a:rPr>
              <a:t>disediakan </a:t>
            </a:r>
            <a:r>
              <a:rPr sz="1400" dirty="0">
                <a:latin typeface="Times New Roman"/>
                <a:cs typeface="Times New Roman"/>
              </a:rPr>
              <a:t>sumber </a:t>
            </a:r>
            <a:r>
              <a:rPr sz="1400" spc="-5" dirty="0">
                <a:latin typeface="Times New Roman"/>
                <a:cs typeface="Times New Roman"/>
              </a:rPr>
              <a:t>kodenya bersamaan </a:t>
            </a:r>
            <a:r>
              <a:rPr sz="1400" dirty="0">
                <a:latin typeface="Times New Roman"/>
                <a:cs typeface="Times New Roman"/>
              </a:rPr>
              <a:t>dengan </a:t>
            </a:r>
            <a:r>
              <a:rPr sz="1400" spc="-5" dirty="0">
                <a:latin typeface="Times New Roman"/>
                <a:cs typeface="Times New Roman"/>
              </a:rPr>
              <a:t>distribusi</a:t>
            </a:r>
            <a:r>
              <a:rPr sz="1400" spc="-30" dirty="0">
                <a:latin typeface="Times New Roman"/>
                <a:cs typeface="Times New Roman"/>
              </a:rPr>
              <a:t> </a:t>
            </a:r>
            <a:r>
              <a:rPr sz="1400" spc="-5" dirty="0">
                <a:latin typeface="Times New Roman"/>
                <a:cs typeface="Times New Roman"/>
              </a:rPr>
              <a:t>binernya.</a:t>
            </a:r>
            <a:endParaRPr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142" y="777367"/>
            <a:ext cx="6644005" cy="1951355"/>
          </a:xfrm>
          <a:prstGeom prst="rect">
            <a:avLst/>
          </a:prstGeom>
        </p:spPr>
        <p:txBody>
          <a:bodyPr vert="horz" wrap="square" lIns="0" tIns="13335" rIns="0" bIns="0" rtlCol="0">
            <a:spAutoFit/>
          </a:bodyPr>
          <a:lstStyle/>
          <a:p>
            <a:pPr marL="27305" algn="just">
              <a:lnSpc>
                <a:spcPct val="100000"/>
              </a:lnSpc>
              <a:spcBef>
                <a:spcPts val="105"/>
              </a:spcBef>
            </a:pPr>
            <a:r>
              <a:rPr dirty="0"/>
              <a:t>Prinsip</a:t>
            </a:r>
            <a:r>
              <a:rPr spc="-5" dirty="0"/>
              <a:t> Rancangan</a:t>
            </a:r>
          </a:p>
          <a:p>
            <a:pPr marL="12700" marR="5080" algn="just">
              <a:lnSpc>
                <a:spcPct val="144000"/>
              </a:lnSpc>
              <a:spcBef>
                <a:spcPts val="420"/>
              </a:spcBef>
            </a:pPr>
            <a:r>
              <a:rPr sz="1400" b="0" spc="-5" dirty="0">
                <a:latin typeface="Times New Roman"/>
                <a:cs typeface="Times New Roman"/>
              </a:rPr>
              <a:t>Dalam rancangan keseluruhan, </a:t>
            </a:r>
            <a:r>
              <a:rPr sz="1400" b="0" spc="-10" dirty="0">
                <a:latin typeface="Times New Roman"/>
                <a:cs typeface="Times New Roman"/>
              </a:rPr>
              <a:t>Linux </a:t>
            </a:r>
            <a:r>
              <a:rPr sz="1400" b="0" spc="-5" dirty="0">
                <a:latin typeface="Times New Roman"/>
                <a:cs typeface="Times New Roman"/>
              </a:rPr>
              <a:t>menyerupai implementasi </a:t>
            </a:r>
            <a:r>
              <a:rPr sz="1400" b="0" spc="-10" dirty="0">
                <a:latin typeface="Times New Roman"/>
                <a:cs typeface="Times New Roman"/>
              </a:rPr>
              <a:t>UNIX </a:t>
            </a:r>
            <a:r>
              <a:rPr sz="1400" b="0" dirty="0">
                <a:latin typeface="Times New Roman"/>
                <a:cs typeface="Times New Roman"/>
              </a:rPr>
              <a:t>non-microkernel  </a:t>
            </a:r>
            <a:r>
              <a:rPr sz="1400" b="0" spc="-5" dirty="0">
                <a:latin typeface="Times New Roman"/>
                <a:cs typeface="Times New Roman"/>
              </a:rPr>
              <a:t>yang </a:t>
            </a:r>
            <a:r>
              <a:rPr sz="1400" b="0" spc="-10" dirty="0">
                <a:latin typeface="Times New Roman"/>
                <a:cs typeface="Times New Roman"/>
              </a:rPr>
              <a:t>lain. Ia </a:t>
            </a:r>
            <a:r>
              <a:rPr sz="1400" b="0" spc="-5" dirty="0">
                <a:latin typeface="Times New Roman"/>
                <a:cs typeface="Times New Roman"/>
              </a:rPr>
              <a:t>adalah </a:t>
            </a:r>
            <a:r>
              <a:rPr sz="1400" b="0" dirty="0">
                <a:latin typeface="Times New Roman"/>
                <a:cs typeface="Times New Roman"/>
              </a:rPr>
              <a:t>sistem </a:t>
            </a:r>
            <a:r>
              <a:rPr sz="1400" b="0" spc="-5" dirty="0">
                <a:latin typeface="Times New Roman"/>
                <a:cs typeface="Times New Roman"/>
              </a:rPr>
              <a:t>yang multi-user, multi-tasking </a:t>
            </a:r>
            <a:r>
              <a:rPr sz="1400" b="0" dirty="0">
                <a:latin typeface="Times New Roman"/>
                <a:cs typeface="Times New Roman"/>
              </a:rPr>
              <a:t>dengan </a:t>
            </a:r>
            <a:r>
              <a:rPr sz="1400" b="0" spc="-5" dirty="0">
                <a:latin typeface="Times New Roman"/>
                <a:cs typeface="Times New Roman"/>
              </a:rPr>
              <a:t>alat-alat UNIX-compatible  yang </a:t>
            </a:r>
            <a:r>
              <a:rPr sz="1400" b="0" spc="-10" dirty="0">
                <a:latin typeface="Times New Roman"/>
                <a:cs typeface="Times New Roman"/>
              </a:rPr>
              <a:t>lengkap. </a:t>
            </a:r>
            <a:r>
              <a:rPr sz="1400" b="0" spc="-5" dirty="0">
                <a:latin typeface="Times New Roman"/>
                <a:cs typeface="Times New Roman"/>
              </a:rPr>
              <a:t>Sistem </a:t>
            </a:r>
            <a:r>
              <a:rPr sz="1400" b="0" spc="-10" dirty="0">
                <a:latin typeface="Times New Roman"/>
                <a:cs typeface="Times New Roman"/>
              </a:rPr>
              <a:t>berkas Linux </a:t>
            </a:r>
            <a:r>
              <a:rPr sz="1400" b="0" spc="-5" dirty="0">
                <a:latin typeface="Times New Roman"/>
                <a:cs typeface="Times New Roman"/>
              </a:rPr>
              <a:t>mengikuti </a:t>
            </a:r>
            <a:r>
              <a:rPr sz="1400" b="0" spc="-10" dirty="0">
                <a:latin typeface="Times New Roman"/>
                <a:cs typeface="Times New Roman"/>
              </a:rPr>
              <a:t>semantik </a:t>
            </a:r>
            <a:r>
              <a:rPr sz="1400" b="0" spc="-5" dirty="0">
                <a:latin typeface="Times New Roman"/>
                <a:cs typeface="Times New Roman"/>
              </a:rPr>
              <a:t>tradisional UNIX, </a:t>
            </a:r>
            <a:r>
              <a:rPr sz="1400" b="0" dirty="0">
                <a:latin typeface="Times New Roman"/>
                <a:cs typeface="Times New Roman"/>
              </a:rPr>
              <a:t>dan model  </a:t>
            </a:r>
            <a:r>
              <a:rPr sz="1400" b="0" spc="-5" dirty="0">
                <a:latin typeface="Times New Roman"/>
                <a:cs typeface="Times New Roman"/>
              </a:rPr>
              <a:t>jaringan standar UNIX diimplementasikan secara </a:t>
            </a:r>
            <a:r>
              <a:rPr sz="1400" b="0" spc="-10" dirty="0">
                <a:latin typeface="Times New Roman"/>
                <a:cs typeface="Times New Roman"/>
              </a:rPr>
              <a:t>keseluruhan. Ciri </a:t>
            </a:r>
            <a:r>
              <a:rPr sz="1400" b="0" spc="-5" dirty="0">
                <a:latin typeface="Times New Roman"/>
                <a:cs typeface="Times New Roman"/>
              </a:rPr>
              <a:t>internal </a:t>
            </a:r>
            <a:r>
              <a:rPr sz="1400" b="0" dirty="0">
                <a:latin typeface="Times New Roman"/>
                <a:cs typeface="Times New Roman"/>
              </a:rPr>
              <a:t>desain </a:t>
            </a:r>
            <a:r>
              <a:rPr sz="1400" b="0" spc="-5" dirty="0">
                <a:latin typeface="Times New Roman"/>
                <a:cs typeface="Times New Roman"/>
              </a:rPr>
              <a:t>Linux  telah dipengaruhi </a:t>
            </a:r>
            <a:r>
              <a:rPr sz="1400" b="0" dirty="0">
                <a:latin typeface="Times New Roman"/>
                <a:cs typeface="Times New Roman"/>
              </a:rPr>
              <a:t>oleh sejarah </a:t>
            </a:r>
            <a:r>
              <a:rPr sz="1400" b="0" spc="-5" dirty="0">
                <a:latin typeface="Times New Roman"/>
                <a:cs typeface="Times New Roman"/>
              </a:rPr>
              <a:t>perkembangan </a:t>
            </a:r>
            <a:r>
              <a:rPr sz="1400" b="0" dirty="0">
                <a:latin typeface="Times New Roman"/>
                <a:cs typeface="Times New Roman"/>
              </a:rPr>
              <a:t>sistem operasi</a:t>
            </a:r>
            <a:r>
              <a:rPr sz="1400" b="0" spc="-110" dirty="0">
                <a:latin typeface="Times New Roman"/>
                <a:cs typeface="Times New Roman"/>
              </a:rPr>
              <a:t> </a:t>
            </a:r>
            <a:r>
              <a:rPr sz="1400" b="0" spc="-15" dirty="0">
                <a:latin typeface="Times New Roman"/>
                <a:cs typeface="Times New Roman"/>
              </a:rPr>
              <a:t>ini.</a:t>
            </a:r>
            <a:endParaRPr sz="1400">
              <a:latin typeface="Times New Roman"/>
              <a:cs typeface="Times New Roman"/>
            </a:endParaRPr>
          </a:p>
        </p:txBody>
      </p:sp>
      <p:sp>
        <p:nvSpPr>
          <p:cNvPr id="3" name="object 3"/>
          <p:cNvSpPr txBox="1"/>
          <p:nvPr/>
        </p:nvSpPr>
        <p:spPr>
          <a:xfrm>
            <a:off x="981252" y="3106928"/>
            <a:ext cx="7315200" cy="2186305"/>
          </a:xfrm>
          <a:prstGeom prst="rect">
            <a:avLst/>
          </a:prstGeom>
        </p:spPr>
        <p:txBody>
          <a:bodyPr vert="horz" wrap="square" lIns="0" tIns="12700" rIns="0" bIns="0" rtlCol="0">
            <a:spAutoFit/>
          </a:bodyPr>
          <a:lstStyle/>
          <a:p>
            <a:pPr marL="241300" indent="-228600" algn="just">
              <a:lnSpc>
                <a:spcPct val="100000"/>
              </a:lnSpc>
              <a:spcBef>
                <a:spcPts val="100"/>
              </a:spcBef>
              <a:buFont typeface="Wingdings"/>
              <a:buChar char=""/>
              <a:tabLst>
                <a:tab pos="241300" algn="l"/>
              </a:tabLst>
            </a:pPr>
            <a:r>
              <a:rPr sz="1800" b="1" u="heavy" spc="-5" dirty="0">
                <a:uFill>
                  <a:solidFill>
                    <a:srgbClr val="000000"/>
                  </a:solidFill>
                </a:uFill>
                <a:latin typeface="Times New Roman"/>
                <a:cs typeface="Times New Roman"/>
              </a:rPr>
              <a:t>Prinsip </a:t>
            </a:r>
            <a:r>
              <a:rPr sz="1800" b="1" u="heavy" dirty="0">
                <a:uFill>
                  <a:solidFill>
                    <a:srgbClr val="000000"/>
                  </a:solidFill>
                </a:uFill>
                <a:latin typeface="Times New Roman"/>
                <a:cs typeface="Times New Roman"/>
              </a:rPr>
              <a:t>Desain</a:t>
            </a:r>
            <a:r>
              <a:rPr sz="1800" b="1" u="heavy" spc="-3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Linux</a:t>
            </a:r>
            <a:endParaRPr sz="1800">
              <a:latin typeface="Times New Roman"/>
              <a:cs typeface="Times New Roman"/>
            </a:endParaRPr>
          </a:p>
          <a:p>
            <a:pPr marL="241300" indent="-228600" algn="just">
              <a:lnSpc>
                <a:spcPct val="100000"/>
              </a:lnSpc>
              <a:spcBef>
                <a:spcPts val="1000"/>
              </a:spcBef>
              <a:buFont typeface="Symbol"/>
              <a:buChar char=""/>
              <a:tabLst>
                <a:tab pos="241300" algn="l"/>
              </a:tabLst>
            </a:pPr>
            <a:r>
              <a:rPr sz="1400" spc="-5" dirty="0">
                <a:latin typeface="Times New Roman"/>
                <a:cs typeface="Times New Roman"/>
              </a:rPr>
              <a:t>Standar </a:t>
            </a:r>
            <a:r>
              <a:rPr sz="1400" spc="-10" dirty="0">
                <a:latin typeface="Times New Roman"/>
                <a:cs typeface="Times New Roman"/>
              </a:rPr>
              <a:t>POSIX</a:t>
            </a:r>
            <a:endParaRPr sz="1400">
              <a:latin typeface="Times New Roman"/>
              <a:cs typeface="Times New Roman"/>
            </a:endParaRPr>
          </a:p>
          <a:p>
            <a:pPr marL="241300" marR="5080" algn="just">
              <a:lnSpc>
                <a:spcPct val="143900"/>
              </a:lnSpc>
              <a:spcBef>
                <a:spcPts val="5"/>
              </a:spcBef>
            </a:pPr>
            <a:r>
              <a:rPr sz="1400" spc="-5" dirty="0">
                <a:latin typeface="Times New Roman"/>
                <a:cs typeface="Times New Roman"/>
              </a:rPr>
              <a:t>Terdiri </a:t>
            </a:r>
            <a:r>
              <a:rPr sz="1400" dirty="0">
                <a:latin typeface="Times New Roman"/>
                <a:cs typeface="Times New Roman"/>
              </a:rPr>
              <a:t>dari kumpulan </a:t>
            </a:r>
            <a:r>
              <a:rPr sz="1400" spc="-5" dirty="0">
                <a:latin typeface="Times New Roman"/>
                <a:cs typeface="Times New Roman"/>
              </a:rPr>
              <a:t>spesifikasi </a:t>
            </a:r>
            <a:r>
              <a:rPr sz="1400" dirty="0">
                <a:latin typeface="Times New Roman"/>
                <a:cs typeface="Times New Roman"/>
              </a:rPr>
              <a:t>dari aspek </a:t>
            </a:r>
            <a:r>
              <a:rPr sz="1400" spc="-5" dirty="0">
                <a:latin typeface="Times New Roman"/>
                <a:cs typeface="Times New Roman"/>
              </a:rPr>
              <a:t>berbeda kelakuan </a:t>
            </a:r>
            <a:r>
              <a:rPr sz="1400" dirty="0">
                <a:latin typeface="Times New Roman"/>
                <a:cs typeface="Times New Roman"/>
              </a:rPr>
              <a:t>sistem </a:t>
            </a:r>
            <a:r>
              <a:rPr sz="1400" spc="-5" dirty="0">
                <a:latin typeface="Times New Roman"/>
                <a:cs typeface="Times New Roman"/>
              </a:rPr>
              <a:t>operasi. Ada </a:t>
            </a:r>
            <a:r>
              <a:rPr sz="1400" dirty="0">
                <a:latin typeface="Times New Roman"/>
                <a:cs typeface="Times New Roman"/>
              </a:rPr>
              <a:t>dokumen  </a:t>
            </a:r>
            <a:r>
              <a:rPr sz="1400" spc="-5" dirty="0">
                <a:latin typeface="Times New Roman"/>
                <a:cs typeface="Times New Roman"/>
              </a:rPr>
              <a:t>POSIX </a:t>
            </a:r>
            <a:r>
              <a:rPr sz="1400" spc="-10" dirty="0">
                <a:latin typeface="Times New Roman"/>
                <a:cs typeface="Times New Roman"/>
              </a:rPr>
              <a:t>untuk </a:t>
            </a:r>
            <a:r>
              <a:rPr sz="1400" spc="-5" dirty="0">
                <a:latin typeface="Times New Roman"/>
                <a:cs typeface="Times New Roman"/>
              </a:rPr>
              <a:t>fungsi </a:t>
            </a:r>
            <a:r>
              <a:rPr sz="1400" dirty="0">
                <a:latin typeface="Times New Roman"/>
                <a:cs typeface="Times New Roman"/>
              </a:rPr>
              <a:t>sistem </a:t>
            </a:r>
            <a:r>
              <a:rPr sz="1400" spc="-5" dirty="0">
                <a:latin typeface="Times New Roman"/>
                <a:cs typeface="Times New Roman"/>
              </a:rPr>
              <a:t>operasi biasa dan </a:t>
            </a:r>
            <a:r>
              <a:rPr sz="1400" spc="-15" dirty="0">
                <a:latin typeface="Times New Roman"/>
                <a:cs typeface="Times New Roman"/>
              </a:rPr>
              <a:t>untuk </a:t>
            </a:r>
            <a:r>
              <a:rPr sz="1400" dirty="0">
                <a:latin typeface="Times New Roman"/>
                <a:cs typeface="Times New Roman"/>
              </a:rPr>
              <a:t>ekstensi </a:t>
            </a:r>
            <a:r>
              <a:rPr sz="1400" spc="-5" dirty="0">
                <a:latin typeface="Times New Roman"/>
                <a:cs typeface="Times New Roman"/>
              </a:rPr>
              <a:t>seperti </a:t>
            </a:r>
            <a:r>
              <a:rPr sz="1400" dirty="0">
                <a:latin typeface="Times New Roman"/>
                <a:cs typeface="Times New Roman"/>
              </a:rPr>
              <a:t>proses </a:t>
            </a:r>
            <a:r>
              <a:rPr sz="1400" spc="-10" dirty="0">
                <a:latin typeface="Times New Roman"/>
                <a:cs typeface="Times New Roman"/>
              </a:rPr>
              <a:t>untuk thread </a:t>
            </a:r>
            <a:r>
              <a:rPr sz="1400" spc="10" dirty="0">
                <a:latin typeface="Times New Roman"/>
                <a:cs typeface="Times New Roman"/>
              </a:rPr>
              <a:t>dan  </a:t>
            </a:r>
            <a:r>
              <a:rPr sz="1400" spc="-5" dirty="0">
                <a:latin typeface="Times New Roman"/>
                <a:cs typeface="Times New Roman"/>
              </a:rPr>
              <a:t>operasi </a:t>
            </a:r>
            <a:r>
              <a:rPr sz="1400" i="1" spc="-5" dirty="0">
                <a:latin typeface="Times New Roman"/>
                <a:cs typeface="Times New Roman"/>
              </a:rPr>
              <a:t>real-time</a:t>
            </a:r>
            <a:r>
              <a:rPr sz="1400" spc="-5" dirty="0">
                <a:latin typeface="Times New Roman"/>
                <a:cs typeface="Times New Roman"/>
              </a:rPr>
              <a:t>. </a:t>
            </a:r>
            <a:r>
              <a:rPr sz="1400" spc="-10" dirty="0">
                <a:latin typeface="Times New Roman"/>
                <a:cs typeface="Times New Roman"/>
              </a:rPr>
              <a:t>Linux </a:t>
            </a:r>
            <a:r>
              <a:rPr sz="1400" spc="5" dirty="0">
                <a:latin typeface="Times New Roman"/>
                <a:cs typeface="Times New Roman"/>
              </a:rPr>
              <a:t>di </a:t>
            </a:r>
            <a:r>
              <a:rPr sz="1400" dirty="0">
                <a:latin typeface="Times New Roman"/>
                <a:cs typeface="Times New Roman"/>
              </a:rPr>
              <a:t>desain </a:t>
            </a:r>
            <a:r>
              <a:rPr sz="1400" spc="-5" dirty="0">
                <a:latin typeface="Times New Roman"/>
                <a:cs typeface="Times New Roman"/>
              </a:rPr>
              <a:t>supaya </a:t>
            </a:r>
            <a:r>
              <a:rPr sz="1400" dirty="0">
                <a:latin typeface="Times New Roman"/>
                <a:cs typeface="Times New Roman"/>
              </a:rPr>
              <a:t>sesuai dengan dokumen </a:t>
            </a:r>
            <a:r>
              <a:rPr sz="1400" spc="-10" dirty="0">
                <a:latin typeface="Times New Roman"/>
                <a:cs typeface="Times New Roman"/>
              </a:rPr>
              <a:t>POSIX </a:t>
            </a:r>
            <a:r>
              <a:rPr sz="1400" spc="-5" dirty="0">
                <a:latin typeface="Times New Roman"/>
                <a:cs typeface="Times New Roman"/>
              </a:rPr>
              <a:t>yang </a:t>
            </a:r>
            <a:r>
              <a:rPr sz="1400" spc="-10" dirty="0">
                <a:latin typeface="Times New Roman"/>
                <a:cs typeface="Times New Roman"/>
              </a:rPr>
              <a:t>relevan; </a:t>
            </a:r>
            <a:r>
              <a:rPr sz="1400" spc="-5" dirty="0">
                <a:latin typeface="Times New Roman"/>
                <a:cs typeface="Times New Roman"/>
              </a:rPr>
              <a:t>sedikitnya  ada </a:t>
            </a:r>
            <a:r>
              <a:rPr sz="1400" spc="-15" dirty="0">
                <a:latin typeface="Times New Roman"/>
                <a:cs typeface="Times New Roman"/>
              </a:rPr>
              <a:t>dua </a:t>
            </a:r>
            <a:r>
              <a:rPr sz="1400" spc="-5" dirty="0">
                <a:latin typeface="Times New Roman"/>
                <a:cs typeface="Times New Roman"/>
              </a:rPr>
              <a:t>distribusi </a:t>
            </a:r>
            <a:r>
              <a:rPr sz="1400" spc="-10" dirty="0">
                <a:latin typeface="Times New Roman"/>
                <a:cs typeface="Times New Roman"/>
              </a:rPr>
              <a:t>Linux </a:t>
            </a:r>
            <a:r>
              <a:rPr sz="1400" spc="-5" dirty="0">
                <a:latin typeface="Times New Roman"/>
                <a:cs typeface="Times New Roman"/>
              </a:rPr>
              <a:t>yang </a:t>
            </a:r>
            <a:r>
              <a:rPr sz="1400" dirty="0">
                <a:latin typeface="Times New Roman"/>
                <a:cs typeface="Times New Roman"/>
              </a:rPr>
              <a:t>sudah </a:t>
            </a:r>
            <a:r>
              <a:rPr sz="1400" spc="-5" dirty="0">
                <a:latin typeface="Times New Roman"/>
                <a:cs typeface="Times New Roman"/>
              </a:rPr>
              <a:t>memperoleh sertifikasi ofisial</a:t>
            </a:r>
            <a:r>
              <a:rPr sz="1400" spc="80" dirty="0">
                <a:latin typeface="Times New Roman"/>
                <a:cs typeface="Times New Roman"/>
              </a:rPr>
              <a:t> </a:t>
            </a:r>
            <a:r>
              <a:rPr sz="1400" spc="-10" dirty="0">
                <a:latin typeface="Times New Roman"/>
                <a:cs typeface="Times New Roman"/>
              </a:rPr>
              <a:t>POSIX.</a:t>
            </a:r>
            <a:endParaRPr sz="1400">
              <a:latin typeface="Times New Roman"/>
              <a:cs typeface="Times New Roman"/>
            </a:endParaRPr>
          </a:p>
          <a:p>
            <a:pPr marL="241300" indent="-228600" algn="just">
              <a:lnSpc>
                <a:spcPct val="100000"/>
              </a:lnSpc>
              <a:spcBef>
                <a:spcPts val="819"/>
              </a:spcBef>
              <a:buFont typeface="Symbol"/>
              <a:buChar char=""/>
              <a:tabLst>
                <a:tab pos="241300" algn="l"/>
              </a:tabLst>
            </a:pPr>
            <a:r>
              <a:rPr sz="1400" spc="-5" dirty="0">
                <a:latin typeface="Times New Roman"/>
                <a:cs typeface="Times New Roman"/>
              </a:rPr>
              <a:t>Ekstensi </a:t>
            </a:r>
            <a:r>
              <a:rPr sz="1400" spc="-10" dirty="0">
                <a:latin typeface="Times New Roman"/>
                <a:cs typeface="Times New Roman"/>
              </a:rPr>
              <a:t>thread POSIX </a:t>
            </a:r>
            <a:r>
              <a:rPr sz="1400" dirty="0">
                <a:latin typeface="Times New Roman"/>
                <a:cs typeface="Times New Roman"/>
              </a:rPr>
              <a:t>dan </a:t>
            </a:r>
            <a:r>
              <a:rPr sz="1400" spc="-10" dirty="0">
                <a:latin typeface="Times New Roman"/>
                <a:cs typeface="Times New Roman"/>
              </a:rPr>
              <a:t>subset </a:t>
            </a:r>
            <a:r>
              <a:rPr sz="1400" dirty="0">
                <a:latin typeface="Times New Roman"/>
                <a:cs typeface="Times New Roman"/>
              </a:rPr>
              <a:t>dari </a:t>
            </a:r>
            <a:r>
              <a:rPr sz="1400" spc="-5" dirty="0">
                <a:latin typeface="Times New Roman"/>
                <a:cs typeface="Times New Roman"/>
              </a:rPr>
              <a:t>ekstensi </a:t>
            </a:r>
            <a:r>
              <a:rPr sz="1400" spc="-15" dirty="0">
                <a:latin typeface="Times New Roman"/>
                <a:cs typeface="Times New Roman"/>
              </a:rPr>
              <a:t>untuk </a:t>
            </a:r>
            <a:r>
              <a:rPr sz="1400" dirty="0">
                <a:latin typeface="Times New Roman"/>
                <a:cs typeface="Times New Roman"/>
              </a:rPr>
              <a:t>kontrol </a:t>
            </a:r>
            <a:r>
              <a:rPr sz="1400" spc="-5" dirty="0">
                <a:latin typeface="Times New Roman"/>
                <a:cs typeface="Times New Roman"/>
              </a:rPr>
              <a:t>proses </a:t>
            </a:r>
            <a:r>
              <a:rPr sz="1400" i="1" spc="-5" dirty="0">
                <a:latin typeface="Times New Roman"/>
                <a:cs typeface="Times New Roman"/>
              </a:rPr>
              <a:t>real-time</a:t>
            </a:r>
            <a:r>
              <a:rPr sz="1400" i="1" spc="130" dirty="0">
                <a:latin typeface="Times New Roman"/>
                <a:cs typeface="Times New Roman"/>
              </a:rPr>
              <a:t> </a:t>
            </a:r>
            <a:r>
              <a:rPr sz="1400" spc="-5" dirty="0">
                <a:latin typeface="Times New Roman"/>
                <a:cs typeface="Times New Roman"/>
              </a:rPr>
              <a:t>POSIX.</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1252" y="632816"/>
            <a:ext cx="7315200" cy="3541395"/>
          </a:xfrm>
          <a:prstGeom prst="rect">
            <a:avLst/>
          </a:prstGeom>
        </p:spPr>
        <p:txBody>
          <a:bodyPr vert="horz" wrap="square" lIns="0" tIns="162560" rIns="0" bIns="0" rtlCol="0">
            <a:spAutoFit/>
          </a:bodyPr>
          <a:lstStyle/>
          <a:p>
            <a:pPr marL="241300" indent="-228600">
              <a:lnSpc>
                <a:spcPct val="100000"/>
              </a:lnSpc>
              <a:spcBef>
                <a:spcPts val="1280"/>
              </a:spcBef>
              <a:buFont typeface="Wingdings"/>
              <a:buChar char=""/>
              <a:tabLst>
                <a:tab pos="241300" algn="l"/>
              </a:tabLst>
            </a:pPr>
            <a:r>
              <a:rPr sz="1800" b="1" u="heavy" spc="-10" dirty="0">
                <a:uFill>
                  <a:solidFill>
                    <a:srgbClr val="000000"/>
                  </a:solidFill>
                </a:uFill>
                <a:latin typeface="Times New Roman"/>
                <a:cs typeface="Times New Roman"/>
              </a:rPr>
              <a:t>Komponen </a:t>
            </a:r>
            <a:r>
              <a:rPr sz="1800" b="1" u="heavy" dirty="0">
                <a:uFill>
                  <a:solidFill>
                    <a:srgbClr val="000000"/>
                  </a:solidFill>
                </a:uFill>
                <a:latin typeface="Times New Roman"/>
                <a:cs typeface="Times New Roman"/>
              </a:rPr>
              <a:t>Sistem</a:t>
            </a:r>
            <a:r>
              <a:rPr sz="1800" b="1" u="heavy" spc="-4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Linux</a:t>
            </a:r>
            <a:endParaRPr sz="1800">
              <a:latin typeface="Times New Roman"/>
              <a:cs typeface="Times New Roman"/>
            </a:endParaRPr>
          </a:p>
          <a:p>
            <a:pPr marL="234950">
              <a:lnSpc>
                <a:spcPct val="100000"/>
              </a:lnSpc>
              <a:spcBef>
                <a:spcPts val="910"/>
              </a:spcBef>
            </a:pPr>
            <a:r>
              <a:rPr sz="1400" spc="-5" dirty="0">
                <a:latin typeface="Times New Roman"/>
                <a:cs typeface="Times New Roman"/>
              </a:rPr>
              <a:t>Sistem Linux </a:t>
            </a:r>
            <a:r>
              <a:rPr sz="1400" dirty="0">
                <a:latin typeface="Times New Roman"/>
                <a:cs typeface="Times New Roman"/>
              </a:rPr>
              <a:t>terdiri dari </a:t>
            </a:r>
            <a:r>
              <a:rPr sz="1400" spc="-5" dirty="0">
                <a:latin typeface="Times New Roman"/>
                <a:cs typeface="Times New Roman"/>
              </a:rPr>
              <a:t>tiga bagian kode</a:t>
            </a:r>
            <a:r>
              <a:rPr sz="1400" spc="-50" dirty="0">
                <a:latin typeface="Times New Roman"/>
                <a:cs typeface="Times New Roman"/>
              </a:rPr>
              <a:t> </a:t>
            </a:r>
            <a:r>
              <a:rPr sz="1400" spc="-5" dirty="0">
                <a:latin typeface="Times New Roman"/>
                <a:cs typeface="Times New Roman"/>
              </a:rPr>
              <a:t>penting:</a:t>
            </a:r>
            <a:endParaRPr sz="1400">
              <a:latin typeface="Times New Roman"/>
              <a:cs typeface="Times New Roman"/>
            </a:endParaRPr>
          </a:p>
          <a:p>
            <a:pPr marL="463550" lvl="1" indent="-229235">
              <a:lnSpc>
                <a:spcPct val="100000"/>
              </a:lnSpc>
              <a:spcBef>
                <a:spcPts val="765"/>
              </a:spcBef>
              <a:buAutoNum type="arabicPeriod"/>
              <a:tabLst>
                <a:tab pos="464184" algn="l"/>
              </a:tabLst>
            </a:pPr>
            <a:r>
              <a:rPr sz="1400" b="1" spc="-5" dirty="0">
                <a:latin typeface="Times New Roman"/>
                <a:cs typeface="Times New Roman"/>
              </a:rPr>
              <a:t>Kernel</a:t>
            </a:r>
            <a:endParaRPr sz="1400">
              <a:latin typeface="Times New Roman"/>
              <a:cs typeface="Times New Roman"/>
            </a:endParaRPr>
          </a:p>
          <a:p>
            <a:pPr marL="920750" marR="15875" lvl="2" indent="-228600">
              <a:lnSpc>
                <a:spcPct val="142900"/>
              </a:lnSpc>
              <a:spcBef>
                <a:spcPts val="5"/>
              </a:spcBef>
              <a:buFont typeface="Wingdings"/>
              <a:buChar char=""/>
              <a:tabLst>
                <a:tab pos="921385" algn="l"/>
              </a:tabLst>
            </a:pPr>
            <a:r>
              <a:rPr sz="1400" spc="-5" dirty="0">
                <a:latin typeface="Times New Roman"/>
                <a:cs typeface="Times New Roman"/>
              </a:rPr>
              <a:t>Bertanggung jawab </a:t>
            </a:r>
            <a:r>
              <a:rPr sz="1400" spc="-10" dirty="0">
                <a:latin typeface="Times New Roman"/>
                <a:cs typeface="Times New Roman"/>
              </a:rPr>
              <a:t>memelihara </a:t>
            </a:r>
            <a:r>
              <a:rPr sz="1400" spc="-5" dirty="0">
                <a:latin typeface="Times New Roman"/>
                <a:cs typeface="Times New Roman"/>
              </a:rPr>
              <a:t>semua abstraksi penting </a:t>
            </a:r>
            <a:r>
              <a:rPr sz="1400" dirty="0">
                <a:latin typeface="Times New Roman"/>
                <a:cs typeface="Times New Roman"/>
              </a:rPr>
              <a:t>dari sistem </a:t>
            </a:r>
            <a:r>
              <a:rPr sz="1400" spc="-5" dirty="0">
                <a:latin typeface="Times New Roman"/>
                <a:cs typeface="Times New Roman"/>
              </a:rPr>
              <a:t>operasi, termasuk  hal seperti </a:t>
            </a:r>
            <a:r>
              <a:rPr sz="1400" dirty="0">
                <a:latin typeface="Times New Roman"/>
                <a:cs typeface="Times New Roman"/>
              </a:rPr>
              <a:t>proses- </a:t>
            </a:r>
            <a:r>
              <a:rPr sz="1400" spc="-5" dirty="0">
                <a:latin typeface="Times New Roman"/>
                <a:cs typeface="Times New Roman"/>
              </a:rPr>
              <a:t>proses dan memori</a:t>
            </a:r>
            <a:r>
              <a:rPr sz="1400" spc="-25" dirty="0">
                <a:latin typeface="Times New Roman"/>
                <a:cs typeface="Times New Roman"/>
              </a:rPr>
              <a:t> </a:t>
            </a:r>
            <a:r>
              <a:rPr sz="1400" spc="-10" dirty="0">
                <a:latin typeface="Times New Roman"/>
                <a:cs typeface="Times New Roman"/>
              </a:rPr>
              <a:t>virtual.</a:t>
            </a:r>
            <a:endParaRPr sz="1400">
              <a:latin typeface="Times New Roman"/>
              <a:cs typeface="Times New Roman"/>
            </a:endParaRPr>
          </a:p>
          <a:p>
            <a:pPr marL="463550" lvl="1" indent="-229235">
              <a:lnSpc>
                <a:spcPct val="100000"/>
              </a:lnSpc>
              <a:spcBef>
                <a:spcPts val="770"/>
              </a:spcBef>
              <a:buFont typeface="Times New Roman"/>
              <a:buAutoNum type="arabicPeriod"/>
              <a:tabLst>
                <a:tab pos="464184" algn="l"/>
              </a:tabLst>
            </a:pPr>
            <a:r>
              <a:rPr sz="1400" b="1" spc="-5" dirty="0">
                <a:latin typeface="Times New Roman"/>
                <a:cs typeface="Times New Roman"/>
              </a:rPr>
              <a:t>Perpustakaan</a:t>
            </a:r>
            <a:r>
              <a:rPr sz="1400" b="1" spc="-15" dirty="0">
                <a:latin typeface="Times New Roman"/>
                <a:cs typeface="Times New Roman"/>
              </a:rPr>
              <a:t> </a:t>
            </a:r>
            <a:r>
              <a:rPr sz="1400" b="1" dirty="0">
                <a:latin typeface="Times New Roman"/>
                <a:cs typeface="Times New Roman"/>
              </a:rPr>
              <a:t>system</a:t>
            </a:r>
            <a:endParaRPr sz="1400">
              <a:latin typeface="Times New Roman"/>
              <a:cs typeface="Times New Roman"/>
            </a:endParaRPr>
          </a:p>
          <a:p>
            <a:pPr marL="920750" lvl="2" indent="-228600">
              <a:lnSpc>
                <a:spcPct val="100000"/>
              </a:lnSpc>
              <a:spcBef>
                <a:spcPts val="695"/>
              </a:spcBef>
              <a:buFont typeface="Wingdings"/>
              <a:buChar char=""/>
              <a:tabLst>
                <a:tab pos="921385" algn="l"/>
              </a:tabLst>
            </a:pPr>
            <a:r>
              <a:rPr sz="1400" spc="-5" dirty="0">
                <a:latin typeface="Times New Roman"/>
                <a:cs typeface="Times New Roman"/>
              </a:rPr>
              <a:t>Menentukan </a:t>
            </a:r>
            <a:r>
              <a:rPr sz="1400" dirty="0">
                <a:latin typeface="Times New Roman"/>
                <a:cs typeface="Times New Roman"/>
              </a:rPr>
              <a:t>kumpulan </a:t>
            </a:r>
            <a:r>
              <a:rPr sz="1400" spc="-5" dirty="0">
                <a:latin typeface="Times New Roman"/>
                <a:cs typeface="Times New Roman"/>
              </a:rPr>
              <a:t>fungsi </a:t>
            </a:r>
            <a:r>
              <a:rPr sz="1400" dirty="0">
                <a:latin typeface="Times New Roman"/>
                <a:cs typeface="Times New Roman"/>
              </a:rPr>
              <a:t>standar </a:t>
            </a:r>
            <a:r>
              <a:rPr sz="1400" spc="-10" dirty="0">
                <a:latin typeface="Times New Roman"/>
                <a:cs typeface="Times New Roman"/>
              </a:rPr>
              <a:t>dimana </a:t>
            </a:r>
            <a:r>
              <a:rPr sz="1400" spc="-5" dirty="0">
                <a:latin typeface="Times New Roman"/>
                <a:cs typeface="Times New Roman"/>
              </a:rPr>
              <a:t>aplikasi dapat</a:t>
            </a:r>
            <a:r>
              <a:rPr sz="1400" spc="-110" dirty="0">
                <a:latin typeface="Times New Roman"/>
                <a:cs typeface="Times New Roman"/>
              </a:rPr>
              <a:t> </a:t>
            </a:r>
            <a:r>
              <a:rPr sz="1400" dirty="0">
                <a:latin typeface="Times New Roman"/>
                <a:cs typeface="Times New Roman"/>
              </a:rPr>
              <a:t>berinteraksi dengan </a:t>
            </a:r>
            <a:r>
              <a:rPr sz="1400" spc="-5" dirty="0">
                <a:latin typeface="Times New Roman"/>
                <a:cs typeface="Times New Roman"/>
              </a:rPr>
              <a:t>kernel,</a:t>
            </a:r>
            <a:endParaRPr sz="1400">
              <a:latin typeface="Times New Roman"/>
              <a:cs typeface="Times New Roman"/>
            </a:endParaRPr>
          </a:p>
          <a:p>
            <a:pPr marL="920750" marR="5080">
              <a:lnSpc>
                <a:spcPct val="144300"/>
              </a:lnSpc>
            </a:pPr>
            <a:r>
              <a:rPr sz="1400" spc="-5" dirty="0">
                <a:latin typeface="Times New Roman"/>
                <a:cs typeface="Times New Roman"/>
              </a:rPr>
              <a:t>dan mengimplementasi hampir semua fungsi </a:t>
            </a:r>
            <a:r>
              <a:rPr sz="1400" dirty="0">
                <a:latin typeface="Times New Roman"/>
                <a:cs typeface="Times New Roman"/>
              </a:rPr>
              <a:t>sistem operasi </a:t>
            </a:r>
            <a:r>
              <a:rPr sz="1400" spc="-5" dirty="0">
                <a:latin typeface="Times New Roman"/>
                <a:cs typeface="Times New Roman"/>
              </a:rPr>
              <a:t>yang </a:t>
            </a:r>
            <a:r>
              <a:rPr sz="1400" spc="-10" dirty="0">
                <a:latin typeface="Times New Roman"/>
                <a:cs typeface="Times New Roman"/>
              </a:rPr>
              <a:t>tidak </a:t>
            </a:r>
            <a:r>
              <a:rPr sz="1400" spc="-5" dirty="0">
                <a:latin typeface="Times New Roman"/>
                <a:cs typeface="Times New Roman"/>
              </a:rPr>
              <a:t>memerlukan hak  penuh atas</a:t>
            </a:r>
            <a:r>
              <a:rPr sz="1400" spc="5" dirty="0">
                <a:latin typeface="Times New Roman"/>
                <a:cs typeface="Times New Roman"/>
              </a:rPr>
              <a:t> </a:t>
            </a:r>
            <a:r>
              <a:rPr sz="1400" spc="-10" dirty="0">
                <a:latin typeface="Times New Roman"/>
                <a:cs typeface="Times New Roman"/>
              </a:rPr>
              <a:t>kernel.</a:t>
            </a:r>
            <a:endParaRPr sz="1400">
              <a:latin typeface="Times New Roman"/>
              <a:cs typeface="Times New Roman"/>
            </a:endParaRPr>
          </a:p>
          <a:p>
            <a:pPr marL="463550" lvl="1" indent="-229235">
              <a:lnSpc>
                <a:spcPct val="100000"/>
              </a:lnSpc>
              <a:spcBef>
                <a:spcPts val="750"/>
              </a:spcBef>
              <a:buFont typeface="Times New Roman"/>
              <a:buAutoNum type="arabicPeriod" startAt="3"/>
              <a:tabLst>
                <a:tab pos="464184" algn="l"/>
              </a:tabLst>
            </a:pPr>
            <a:r>
              <a:rPr sz="1400" b="1" spc="-5" dirty="0">
                <a:latin typeface="Times New Roman"/>
                <a:cs typeface="Times New Roman"/>
              </a:rPr>
              <a:t>Utilitas</a:t>
            </a:r>
            <a:r>
              <a:rPr sz="1400" b="1" spc="10" dirty="0">
                <a:latin typeface="Times New Roman"/>
                <a:cs typeface="Times New Roman"/>
              </a:rPr>
              <a:t> </a:t>
            </a:r>
            <a:r>
              <a:rPr sz="1400" b="1" spc="-10" dirty="0">
                <a:latin typeface="Times New Roman"/>
                <a:cs typeface="Times New Roman"/>
              </a:rPr>
              <a:t>Sistem</a:t>
            </a:r>
            <a:endParaRPr sz="1400">
              <a:latin typeface="Times New Roman"/>
              <a:cs typeface="Times New Roman"/>
            </a:endParaRPr>
          </a:p>
          <a:p>
            <a:pPr marL="920750" lvl="2" indent="-229235">
              <a:lnSpc>
                <a:spcPct val="100000"/>
              </a:lnSpc>
              <a:spcBef>
                <a:spcPts val="720"/>
              </a:spcBef>
              <a:buFont typeface="Wingdings"/>
              <a:buChar char=""/>
              <a:tabLst>
                <a:tab pos="921385" algn="l"/>
              </a:tabLst>
            </a:pPr>
            <a:r>
              <a:rPr sz="1400" spc="-5" dirty="0">
                <a:latin typeface="Times New Roman"/>
                <a:cs typeface="Times New Roman"/>
              </a:rPr>
              <a:t>Program yang </a:t>
            </a:r>
            <a:r>
              <a:rPr sz="1400" spc="-10" dirty="0">
                <a:latin typeface="Times New Roman"/>
                <a:cs typeface="Times New Roman"/>
              </a:rPr>
              <a:t>melakukan </a:t>
            </a:r>
            <a:r>
              <a:rPr sz="1400" dirty="0">
                <a:latin typeface="Times New Roman"/>
                <a:cs typeface="Times New Roman"/>
              </a:rPr>
              <a:t>pekerjaan </a:t>
            </a:r>
            <a:r>
              <a:rPr sz="1400" spc="-10" dirty="0">
                <a:latin typeface="Times New Roman"/>
                <a:cs typeface="Times New Roman"/>
              </a:rPr>
              <a:t>manajemen </a:t>
            </a:r>
            <a:r>
              <a:rPr sz="1400" spc="-5" dirty="0">
                <a:latin typeface="Times New Roman"/>
                <a:cs typeface="Times New Roman"/>
              </a:rPr>
              <a:t>secara individu dan</a:t>
            </a:r>
            <a:r>
              <a:rPr sz="1400" spc="20" dirty="0">
                <a:latin typeface="Times New Roman"/>
                <a:cs typeface="Times New Roman"/>
              </a:rPr>
              <a:t> </a:t>
            </a:r>
            <a:r>
              <a:rPr sz="1400" spc="-5" dirty="0">
                <a:latin typeface="Times New Roman"/>
                <a:cs typeface="Times New Roman"/>
              </a:rPr>
              <a:t>khusus.</a:t>
            </a:r>
            <a:endParaRPr sz="1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2141" y="764870"/>
            <a:ext cx="3744595" cy="574675"/>
          </a:xfrm>
          <a:prstGeom prst="rect">
            <a:avLst/>
          </a:prstGeom>
        </p:spPr>
        <p:txBody>
          <a:bodyPr vert="horz" wrap="square" lIns="0" tIns="12700" rIns="0" bIns="0" rtlCol="0">
            <a:spAutoFit/>
          </a:bodyPr>
          <a:lstStyle/>
          <a:p>
            <a:pPr marL="12700">
              <a:lnSpc>
                <a:spcPct val="100000"/>
              </a:lnSpc>
              <a:spcBef>
                <a:spcPts val="100"/>
              </a:spcBef>
            </a:pPr>
            <a:r>
              <a:rPr sz="3600" dirty="0"/>
              <a:t>Manajemen</a:t>
            </a:r>
            <a:r>
              <a:rPr sz="3600" spc="-85" dirty="0"/>
              <a:t> </a:t>
            </a:r>
            <a:r>
              <a:rPr sz="3600" spc="-5" dirty="0"/>
              <a:t>Proses</a:t>
            </a:r>
            <a:endParaRPr sz="3600"/>
          </a:p>
        </p:txBody>
      </p:sp>
      <p:sp>
        <p:nvSpPr>
          <p:cNvPr id="3" name="object 3"/>
          <p:cNvSpPr/>
          <p:nvPr/>
        </p:nvSpPr>
        <p:spPr>
          <a:xfrm>
            <a:off x="993775" y="1623398"/>
            <a:ext cx="252730" cy="23588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81252" y="1567053"/>
            <a:ext cx="7315834" cy="3265804"/>
          </a:xfrm>
          <a:prstGeom prst="rect">
            <a:avLst/>
          </a:prstGeom>
        </p:spPr>
        <p:txBody>
          <a:bodyPr vert="horz" wrap="square" lIns="0" tIns="13335" rIns="0" bIns="0" rtlCol="0">
            <a:spAutoFit/>
          </a:bodyPr>
          <a:lstStyle/>
          <a:p>
            <a:pPr marL="698500">
              <a:lnSpc>
                <a:spcPct val="100000"/>
              </a:lnSpc>
              <a:spcBef>
                <a:spcPts val="105"/>
              </a:spcBef>
            </a:pPr>
            <a:r>
              <a:rPr sz="2200" b="1" dirty="0">
                <a:latin typeface="Times New Roman"/>
                <a:cs typeface="Times New Roman"/>
              </a:rPr>
              <a:t>Pendahuluan</a:t>
            </a:r>
            <a:endParaRPr sz="2200">
              <a:latin typeface="Times New Roman"/>
              <a:cs typeface="Times New Roman"/>
            </a:endParaRPr>
          </a:p>
          <a:p>
            <a:pPr marL="683260" marR="5080" algn="just">
              <a:lnSpc>
                <a:spcPct val="143900"/>
              </a:lnSpc>
              <a:spcBef>
                <a:spcPts val="425"/>
              </a:spcBef>
            </a:pPr>
            <a:r>
              <a:rPr sz="1400" spc="-10" dirty="0">
                <a:latin typeface="Times New Roman"/>
                <a:cs typeface="Times New Roman"/>
              </a:rPr>
              <a:t>Linux mengatur </a:t>
            </a:r>
            <a:r>
              <a:rPr sz="1400" spc="-5" dirty="0">
                <a:latin typeface="Times New Roman"/>
                <a:cs typeface="Times New Roman"/>
              </a:rPr>
              <a:t>semua proses </a:t>
            </a:r>
            <a:r>
              <a:rPr sz="1400" spc="5" dirty="0">
                <a:latin typeface="Times New Roman"/>
                <a:cs typeface="Times New Roman"/>
              </a:rPr>
              <a:t>di </a:t>
            </a:r>
            <a:r>
              <a:rPr sz="1400" dirty="0">
                <a:latin typeface="Times New Roman"/>
                <a:cs typeface="Times New Roman"/>
              </a:rPr>
              <a:t>dalam sistem </a:t>
            </a:r>
            <a:r>
              <a:rPr sz="1400" spc="-5" dirty="0">
                <a:latin typeface="Times New Roman"/>
                <a:cs typeface="Times New Roman"/>
              </a:rPr>
              <a:t>melalui pemeriksaan </a:t>
            </a:r>
            <a:r>
              <a:rPr sz="1400" dirty="0">
                <a:latin typeface="Times New Roman"/>
                <a:cs typeface="Times New Roman"/>
              </a:rPr>
              <a:t>dan perubahan </a:t>
            </a:r>
            <a:r>
              <a:rPr sz="1400" spc="5" dirty="0">
                <a:latin typeface="Times New Roman"/>
                <a:cs typeface="Times New Roman"/>
              </a:rPr>
              <a:t>terhadap  </a:t>
            </a:r>
            <a:r>
              <a:rPr sz="1400" spc="-10" dirty="0">
                <a:latin typeface="Times New Roman"/>
                <a:cs typeface="Times New Roman"/>
              </a:rPr>
              <a:t>setiap </a:t>
            </a:r>
            <a:r>
              <a:rPr sz="1400" spc="-5" dirty="0">
                <a:latin typeface="Times New Roman"/>
                <a:cs typeface="Times New Roman"/>
              </a:rPr>
              <a:t>struktur data task_struct yang dimiliki setiap proses. Sebuah daftar pointer ke semua  </a:t>
            </a:r>
            <a:r>
              <a:rPr sz="1400" spc="-10" dirty="0">
                <a:latin typeface="Times New Roman"/>
                <a:cs typeface="Times New Roman"/>
              </a:rPr>
              <a:t>struktur </a:t>
            </a:r>
            <a:r>
              <a:rPr sz="1400" dirty="0">
                <a:latin typeface="Times New Roman"/>
                <a:cs typeface="Times New Roman"/>
              </a:rPr>
              <a:t>data </a:t>
            </a:r>
            <a:r>
              <a:rPr sz="1400" spc="-5" dirty="0">
                <a:latin typeface="Times New Roman"/>
                <a:cs typeface="Times New Roman"/>
              </a:rPr>
              <a:t>task_struct </a:t>
            </a:r>
            <a:r>
              <a:rPr sz="1400" dirty="0">
                <a:latin typeface="Times New Roman"/>
                <a:cs typeface="Times New Roman"/>
              </a:rPr>
              <a:t>disimpan dalam </a:t>
            </a:r>
            <a:r>
              <a:rPr sz="1400" spc="-5" dirty="0">
                <a:latin typeface="Times New Roman"/>
                <a:cs typeface="Times New Roman"/>
              </a:rPr>
              <a:t>task </a:t>
            </a:r>
            <a:r>
              <a:rPr sz="1400" spc="-10" dirty="0">
                <a:latin typeface="Times New Roman"/>
                <a:cs typeface="Times New Roman"/>
              </a:rPr>
              <a:t>vector. </a:t>
            </a:r>
            <a:r>
              <a:rPr sz="1400" spc="5" dirty="0">
                <a:latin typeface="Times New Roman"/>
                <a:cs typeface="Times New Roman"/>
              </a:rPr>
              <a:t>Jumlah </a:t>
            </a:r>
            <a:r>
              <a:rPr sz="1400" spc="-10" dirty="0">
                <a:latin typeface="Times New Roman"/>
                <a:cs typeface="Times New Roman"/>
              </a:rPr>
              <a:t>maksimum </a:t>
            </a:r>
            <a:r>
              <a:rPr sz="1400" spc="-5" dirty="0">
                <a:latin typeface="Times New Roman"/>
                <a:cs typeface="Times New Roman"/>
              </a:rPr>
              <a:t>proses </a:t>
            </a:r>
            <a:r>
              <a:rPr sz="1400" spc="10" dirty="0">
                <a:latin typeface="Times New Roman"/>
                <a:cs typeface="Times New Roman"/>
              </a:rPr>
              <a:t>dalam  </a:t>
            </a:r>
            <a:r>
              <a:rPr sz="1400" spc="-5" dirty="0">
                <a:latin typeface="Times New Roman"/>
                <a:cs typeface="Times New Roman"/>
              </a:rPr>
              <a:t>system vector</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250">
              <a:latin typeface="Times New Roman"/>
              <a:cs typeface="Times New Roman"/>
            </a:endParaRPr>
          </a:p>
          <a:p>
            <a:pPr marL="241300" indent="-228600">
              <a:lnSpc>
                <a:spcPct val="100000"/>
              </a:lnSpc>
              <a:buFont typeface="Wingdings"/>
              <a:buChar char=""/>
              <a:tabLst>
                <a:tab pos="241300" algn="l"/>
              </a:tabLst>
            </a:pPr>
            <a:r>
              <a:rPr sz="1800" b="1" u="heavy" spc="-5" dirty="0">
                <a:uFill>
                  <a:solidFill>
                    <a:srgbClr val="000000"/>
                  </a:solidFill>
                </a:uFill>
                <a:latin typeface="Times New Roman"/>
                <a:cs typeface="Times New Roman"/>
              </a:rPr>
              <a:t>Deskriptor</a:t>
            </a:r>
            <a:r>
              <a:rPr sz="1800" b="1" u="heavy" spc="-1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Proses</a:t>
            </a:r>
            <a:endParaRPr sz="1800">
              <a:latin typeface="Times New Roman"/>
              <a:cs typeface="Times New Roman"/>
            </a:endParaRPr>
          </a:p>
          <a:p>
            <a:pPr marL="234950" marR="10795">
              <a:lnSpc>
                <a:spcPct val="144400"/>
              </a:lnSpc>
              <a:spcBef>
                <a:spcPts val="160"/>
              </a:spcBef>
            </a:pPr>
            <a:r>
              <a:rPr sz="1400" spc="-15" dirty="0">
                <a:latin typeface="Times New Roman"/>
                <a:cs typeface="Times New Roman"/>
              </a:rPr>
              <a:t>Guna </a:t>
            </a:r>
            <a:r>
              <a:rPr sz="1400" dirty="0">
                <a:latin typeface="Times New Roman"/>
                <a:cs typeface="Times New Roman"/>
              </a:rPr>
              <a:t>keperluan </a:t>
            </a:r>
            <a:r>
              <a:rPr sz="1400" spc="-10" dirty="0">
                <a:latin typeface="Times New Roman"/>
                <a:cs typeface="Times New Roman"/>
              </a:rPr>
              <a:t>manajemen </a:t>
            </a:r>
            <a:r>
              <a:rPr sz="1400" dirty="0">
                <a:latin typeface="Times New Roman"/>
                <a:cs typeface="Times New Roman"/>
              </a:rPr>
              <a:t>proses, </a:t>
            </a:r>
            <a:r>
              <a:rPr sz="1400" spc="-5" dirty="0">
                <a:latin typeface="Times New Roman"/>
                <a:cs typeface="Times New Roman"/>
              </a:rPr>
              <a:t>kernel </a:t>
            </a:r>
            <a:r>
              <a:rPr sz="1400" spc="-10" dirty="0">
                <a:latin typeface="Times New Roman"/>
                <a:cs typeface="Times New Roman"/>
              </a:rPr>
              <a:t>memelihara </a:t>
            </a:r>
            <a:r>
              <a:rPr sz="1400" spc="-5" dirty="0">
                <a:latin typeface="Times New Roman"/>
                <a:cs typeface="Times New Roman"/>
              </a:rPr>
              <a:t>informasi </a:t>
            </a:r>
            <a:r>
              <a:rPr sz="1400" dirty="0">
                <a:latin typeface="Times New Roman"/>
                <a:cs typeface="Times New Roman"/>
              </a:rPr>
              <a:t>tentang </a:t>
            </a:r>
            <a:r>
              <a:rPr sz="1400" spc="-5" dirty="0">
                <a:latin typeface="Times New Roman"/>
                <a:cs typeface="Times New Roman"/>
              </a:rPr>
              <a:t>setiap proses di sebuah  deskriptor proses </a:t>
            </a:r>
            <a:r>
              <a:rPr sz="1400" dirty="0">
                <a:latin typeface="Times New Roman"/>
                <a:cs typeface="Times New Roman"/>
              </a:rPr>
              <a:t>dengan tipe </a:t>
            </a:r>
            <a:r>
              <a:rPr sz="1400" spc="-5" dirty="0">
                <a:latin typeface="Times New Roman"/>
                <a:cs typeface="Times New Roman"/>
              </a:rPr>
              <a:t>task_struct. </a:t>
            </a:r>
            <a:r>
              <a:rPr sz="1400" spc="-10" dirty="0">
                <a:latin typeface="Times New Roman"/>
                <a:cs typeface="Times New Roman"/>
              </a:rPr>
              <a:t>Setiap </a:t>
            </a:r>
            <a:r>
              <a:rPr sz="1400" spc="-5" dirty="0">
                <a:latin typeface="Times New Roman"/>
                <a:cs typeface="Times New Roman"/>
              </a:rPr>
              <a:t>deskriptor proses </a:t>
            </a:r>
            <a:r>
              <a:rPr sz="1400" dirty="0">
                <a:latin typeface="Times New Roman"/>
                <a:cs typeface="Times New Roman"/>
              </a:rPr>
              <a:t>mengandung </a:t>
            </a:r>
            <a:r>
              <a:rPr sz="1400" spc="-5" dirty="0">
                <a:latin typeface="Times New Roman"/>
                <a:cs typeface="Times New Roman"/>
              </a:rPr>
              <a:t>informasi antara  lain status proses, </a:t>
            </a:r>
            <a:r>
              <a:rPr sz="1400" spc="-10" dirty="0">
                <a:latin typeface="Times New Roman"/>
                <a:cs typeface="Times New Roman"/>
              </a:rPr>
              <a:t>ruang </a:t>
            </a:r>
            <a:r>
              <a:rPr sz="1400" spc="-5" dirty="0">
                <a:latin typeface="Times New Roman"/>
                <a:cs typeface="Times New Roman"/>
              </a:rPr>
              <a:t>alamat, daftar berkas </a:t>
            </a:r>
            <a:r>
              <a:rPr sz="1400" spc="-15" dirty="0">
                <a:latin typeface="Times New Roman"/>
                <a:cs typeface="Times New Roman"/>
              </a:rPr>
              <a:t>yang </a:t>
            </a:r>
            <a:r>
              <a:rPr sz="1400" spc="-5" dirty="0">
                <a:latin typeface="Times New Roman"/>
                <a:cs typeface="Times New Roman"/>
              </a:rPr>
              <a:t>dibuka, prioritas proses, dan</a:t>
            </a:r>
            <a:r>
              <a:rPr sz="1400" spc="180" dirty="0">
                <a:latin typeface="Times New Roman"/>
                <a:cs typeface="Times New Roman"/>
              </a:rPr>
              <a:t> </a:t>
            </a:r>
            <a:r>
              <a:rPr sz="1400" spc="-10" dirty="0">
                <a:latin typeface="Times New Roman"/>
                <a:cs typeface="Times New Roman"/>
              </a:rPr>
              <a:t>sebagainya.</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683946"/>
            <a:ext cx="7545070" cy="4630420"/>
          </a:xfrm>
          <a:prstGeom prst="rect">
            <a:avLst/>
          </a:prstGeom>
        </p:spPr>
        <p:txBody>
          <a:bodyPr vert="horz" wrap="square" lIns="0" tIns="12700" rIns="0" bIns="0" rtlCol="0">
            <a:spAutoFit/>
          </a:bodyPr>
          <a:lstStyle/>
          <a:p>
            <a:pPr marL="12700" marR="66675">
              <a:lnSpc>
                <a:spcPct val="144500"/>
              </a:lnSpc>
              <a:spcBef>
                <a:spcPts val="100"/>
              </a:spcBef>
            </a:pPr>
            <a:r>
              <a:rPr sz="1400" spc="-10" dirty="0">
                <a:latin typeface="Times New Roman"/>
                <a:cs typeface="Times New Roman"/>
              </a:rPr>
              <a:t>Setiap </a:t>
            </a:r>
            <a:r>
              <a:rPr sz="1400" spc="-5" dirty="0">
                <a:latin typeface="Times New Roman"/>
                <a:cs typeface="Times New Roman"/>
              </a:rPr>
              <a:t>proses di </a:t>
            </a:r>
            <a:r>
              <a:rPr sz="1400" spc="-10" dirty="0">
                <a:latin typeface="Times New Roman"/>
                <a:cs typeface="Times New Roman"/>
              </a:rPr>
              <a:t>Linux </a:t>
            </a:r>
            <a:r>
              <a:rPr sz="1400" spc="-5" dirty="0">
                <a:latin typeface="Times New Roman"/>
                <a:cs typeface="Times New Roman"/>
              </a:rPr>
              <a:t>memiliki status. </a:t>
            </a:r>
            <a:r>
              <a:rPr sz="1400" spc="-10" dirty="0">
                <a:latin typeface="Times New Roman"/>
                <a:cs typeface="Times New Roman"/>
              </a:rPr>
              <a:t>Status </a:t>
            </a:r>
            <a:r>
              <a:rPr sz="1400" spc="-5" dirty="0">
                <a:latin typeface="Times New Roman"/>
                <a:cs typeface="Times New Roman"/>
              </a:rPr>
              <a:t>proses </a:t>
            </a:r>
            <a:r>
              <a:rPr sz="1400" spc="-10" dirty="0">
                <a:latin typeface="Times New Roman"/>
                <a:cs typeface="Times New Roman"/>
              </a:rPr>
              <a:t>merupakan </a:t>
            </a:r>
            <a:r>
              <a:rPr sz="1400" spc="-5" dirty="0">
                <a:latin typeface="Times New Roman"/>
                <a:cs typeface="Times New Roman"/>
              </a:rPr>
              <a:t>array </a:t>
            </a:r>
            <a:r>
              <a:rPr sz="1400" spc="5" dirty="0">
                <a:latin typeface="Times New Roman"/>
                <a:cs typeface="Times New Roman"/>
              </a:rPr>
              <a:t>dari </a:t>
            </a:r>
            <a:r>
              <a:rPr sz="1400" spc="-10" dirty="0">
                <a:latin typeface="Times New Roman"/>
                <a:cs typeface="Times New Roman"/>
              </a:rPr>
              <a:t>flag </a:t>
            </a:r>
            <a:r>
              <a:rPr sz="1400" spc="-5" dirty="0">
                <a:latin typeface="Times New Roman"/>
                <a:cs typeface="Times New Roman"/>
              </a:rPr>
              <a:t>yang </a:t>
            </a:r>
            <a:r>
              <a:rPr sz="1400" spc="-10" dirty="0">
                <a:latin typeface="Times New Roman"/>
                <a:cs typeface="Times New Roman"/>
              </a:rPr>
              <a:t>mutually </a:t>
            </a:r>
            <a:r>
              <a:rPr sz="1400" spc="-5" dirty="0">
                <a:latin typeface="Times New Roman"/>
                <a:cs typeface="Times New Roman"/>
              </a:rPr>
              <a:t>exclusive.  </a:t>
            </a:r>
            <a:r>
              <a:rPr sz="1400" spc="-10" dirty="0">
                <a:latin typeface="Times New Roman"/>
                <a:cs typeface="Times New Roman"/>
              </a:rPr>
              <a:t>Setiap </a:t>
            </a:r>
            <a:r>
              <a:rPr sz="1400" spc="-5" dirty="0">
                <a:latin typeface="Times New Roman"/>
                <a:cs typeface="Times New Roman"/>
              </a:rPr>
              <a:t>proses </a:t>
            </a:r>
            <a:r>
              <a:rPr sz="1400" spc="-10" dirty="0">
                <a:latin typeface="Times New Roman"/>
                <a:cs typeface="Times New Roman"/>
              </a:rPr>
              <a:t>memiliki </a:t>
            </a:r>
            <a:r>
              <a:rPr sz="1400" spc="-5" dirty="0">
                <a:latin typeface="Times New Roman"/>
                <a:cs typeface="Times New Roman"/>
              </a:rPr>
              <a:t>tepat </a:t>
            </a:r>
            <a:r>
              <a:rPr sz="1400" dirty="0">
                <a:latin typeface="Times New Roman"/>
                <a:cs typeface="Times New Roman"/>
              </a:rPr>
              <a:t>satu </a:t>
            </a:r>
            <a:r>
              <a:rPr sz="1400" spc="-5" dirty="0">
                <a:latin typeface="Times New Roman"/>
                <a:cs typeface="Times New Roman"/>
              </a:rPr>
              <a:t>keadaan (status) pada suatu waktu. </a:t>
            </a:r>
            <a:r>
              <a:rPr sz="1400" spc="-10" dirty="0">
                <a:latin typeface="Times New Roman"/>
                <a:cs typeface="Times New Roman"/>
              </a:rPr>
              <a:t>Status </a:t>
            </a:r>
            <a:r>
              <a:rPr sz="1400" spc="-5" dirty="0">
                <a:latin typeface="Times New Roman"/>
                <a:cs typeface="Times New Roman"/>
              </a:rPr>
              <a:t>tersebut</a:t>
            </a:r>
            <a:r>
              <a:rPr sz="1400" spc="125" dirty="0">
                <a:latin typeface="Times New Roman"/>
                <a:cs typeface="Times New Roman"/>
              </a:rPr>
              <a:t> </a:t>
            </a:r>
            <a:r>
              <a:rPr sz="1400" spc="-5" dirty="0">
                <a:latin typeface="Times New Roman"/>
                <a:cs typeface="Times New Roman"/>
              </a:rPr>
              <a:t>adalah:</a:t>
            </a:r>
            <a:endParaRPr sz="1400">
              <a:latin typeface="Times New Roman"/>
              <a:cs typeface="Times New Roman"/>
            </a:endParaRPr>
          </a:p>
          <a:p>
            <a:pPr marL="118745" indent="-106680">
              <a:lnSpc>
                <a:spcPct val="100000"/>
              </a:lnSpc>
              <a:spcBef>
                <a:spcPts val="745"/>
              </a:spcBef>
              <a:buChar char="•"/>
              <a:tabLst>
                <a:tab pos="119380" algn="l"/>
              </a:tabLst>
            </a:pPr>
            <a:r>
              <a:rPr sz="1400" b="1" spc="-5" dirty="0">
                <a:latin typeface="Times New Roman"/>
                <a:cs typeface="Times New Roman"/>
              </a:rPr>
              <a:t>TASK_RUNNING</a:t>
            </a:r>
            <a:endParaRPr sz="1400">
              <a:latin typeface="Times New Roman"/>
              <a:cs typeface="Times New Roman"/>
            </a:endParaRPr>
          </a:p>
          <a:p>
            <a:pPr marL="192405">
              <a:lnSpc>
                <a:spcPct val="100000"/>
              </a:lnSpc>
              <a:spcBef>
                <a:spcPts val="720"/>
              </a:spcBef>
            </a:pPr>
            <a:r>
              <a:rPr sz="1400" spc="-10" dirty="0">
                <a:latin typeface="Times New Roman"/>
                <a:cs typeface="Times New Roman"/>
              </a:rPr>
              <a:t>Pada status ini, </a:t>
            </a:r>
            <a:r>
              <a:rPr sz="1400" spc="-5" dirty="0">
                <a:latin typeface="Times New Roman"/>
                <a:cs typeface="Times New Roman"/>
              </a:rPr>
              <a:t>proses sedang atau </a:t>
            </a:r>
            <a:r>
              <a:rPr sz="1400" dirty="0">
                <a:latin typeface="Times New Roman"/>
                <a:cs typeface="Times New Roman"/>
              </a:rPr>
              <a:t>pun </a:t>
            </a:r>
            <a:r>
              <a:rPr sz="1400" spc="-5" dirty="0">
                <a:latin typeface="Times New Roman"/>
                <a:cs typeface="Times New Roman"/>
              </a:rPr>
              <a:t>siap dieksekusi </a:t>
            </a:r>
            <a:r>
              <a:rPr sz="1400" dirty="0">
                <a:latin typeface="Times New Roman"/>
                <a:cs typeface="Times New Roman"/>
              </a:rPr>
              <a:t>oleh</a:t>
            </a:r>
            <a:r>
              <a:rPr sz="1400" spc="90" dirty="0">
                <a:latin typeface="Times New Roman"/>
                <a:cs typeface="Times New Roman"/>
              </a:rPr>
              <a:t> </a:t>
            </a:r>
            <a:r>
              <a:rPr sz="1400" spc="-10" dirty="0">
                <a:latin typeface="Times New Roman"/>
                <a:cs typeface="Times New Roman"/>
              </a:rPr>
              <a:t>CPU.</a:t>
            </a:r>
            <a:endParaRPr sz="1400">
              <a:latin typeface="Times New Roman"/>
              <a:cs typeface="Times New Roman"/>
            </a:endParaRPr>
          </a:p>
          <a:p>
            <a:pPr marL="118745" indent="-106680">
              <a:lnSpc>
                <a:spcPct val="100000"/>
              </a:lnSpc>
              <a:spcBef>
                <a:spcPts val="770"/>
              </a:spcBef>
              <a:buChar char="•"/>
              <a:tabLst>
                <a:tab pos="119380" algn="l"/>
              </a:tabLst>
            </a:pPr>
            <a:r>
              <a:rPr sz="1400" b="1" spc="-5" dirty="0">
                <a:latin typeface="Times New Roman"/>
                <a:cs typeface="Times New Roman"/>
              </a:rPr>
              <a:t>TASK_INTERRUPTIBLE</a:t>
            </a:r>
            <a:endParaRPr sz="1400">
              <a:latin typeface="Times New Roman"/>
              <a:cs typeface="Times New Roman"/>
            </a:endParaRPr>
          </a:p>
          <a:p>
            <a:pPr marL="192405" marR="98425">
              <a:lnSpc>
                <a:spcPts val="2420"/>
              </a:lnSpc>
              <a:spcBef>
                <a:spcPts val="160"/>
              </a:spcBef>
            </a:pPr>
            <a:r>
              <a:rPr sz="1400" spc="-10" dirty="0">
                <a:latin typeface="Times New Roman"/>
                <a:cs typeface="Times New Roman"/>
              </a:rPr>
              <a:t>Pada status </a:t>
            </a:r>
            <a:r>
              <a:rPr sz="1400" spc="-15" dirty="0">
                <a:latin typeface="Times New Roman"/>
                <a:cs typeface="Times New Roman"/>
              </a:rPr>
              <a:t>ini, </a:t>
            </a:r>
            <a:r>
              <a:rPr sz="1400" spc="-5" dirty="0">
                <a:latin typeface="Times New Roman"/>
                <a:cs typeface="Times New Roman"/>
              </a:rPr>
              <a:t>proses sedang menunggu </a:t>
            </a:r>
            <a:r>
              <a:rPr sz="1400" dirty="0">
                <a:latin typeface="Times New Roman"/>
                <a:cs typeface="Times New Roman"/>
              </a:rPr>
              <a:t>sebuah </a:t>
            </a:r>
            <a:r>
              <a:rPr sz="1400" spc="-5" dirty="0">
                <a:latin typeface="Times New Roman"/>
                <a:cs typeface="Times New Roman"/>
              </a:rPr>
              <a:t>kondisi. </a:t>
            </a:r>
            <a:r>
              <a:rPr sz="1400" spc="-10" dirty="0">
                <a:latin typeface="Times New Roman"/>
                <a:cs typeface="Times New Roman"/>
              </a:rPr>
              <a:t>Interupsi, sinyal, </a:t>
            </a:r>
            <a:r>
              <a:rPr sz="1400" dirty="0">
                <a:latin typeface="Times New Roman"/>
                <a:cs typeface="Times New Roman"/>
              </a:rPr>
              <a:t>atau pun pelepasan </a:t>
            </a:r>
            <a:r>
              <a:rPr sz="1400" spc="-5" dirty="0">
                <a:latin typeface="Times New Roman"/>
                <a:cs typeface="Times New Roman"/>
              </a:rPr>
              <a:t>sumber  </a:t>
            </a:r>
            <a:r>
              <a:rPr sz="1400" spc="-10" dirty="0">
                <a:latin typeface="Times New Roman"/>
                <a:cs typeface="Times New Roman"/>
              </a:rPr>
              <a:t>daya </a:t>
            </a:r>
            <a:r>
              <a:rPr sz="1400" dirty="0">
                <a:latin typeface="Times New Roman"/>
                <a:cs typeface="Times New Roman"/>
              </a:rPr>
              <a:t>akan </a:t>
            </a:r>
            <a:r>
              <a:rPr sz="1400" spc="-5" dirty="0">
                <a:latin typeface="Times New Roman"/>
                <a:cs typeface="Times New Roman"/>
              </a:rPr>
              <a:t>membangunkan</a:t>
            </a:r>
            <a:r>
              <a:rPr sz="1400" spc="5" dirty="0">
                <a:latin typeface="Times New Roman"/>
                <a:cs typeface="Times New Roman"/>
              </a:rPr>
              <a:t> </a:t>
            </a:r>
            <a:r>
              <a:rPr sz="1400" spc="-5" dirty="0">
                <a:latin typeface="Times New Roman"/>
                <a:cs typeface="Times New Roman"/>
              </a:rPr>
              <a:t>proses.</a:t>
            </a:r>
            <a:endParaRPr sz="1400">
              <a:latin typeface="Times New Roman"/>
              <a:cs typeface="Times New Roman"/>
            </a:endParaRPr>
          </a:p>
          <a:p>
            <a:pPr marL="118745" indent="-106680">
              <a:lnSpc>
                <a:spcPct val="100000"/>
              </a:lnSpc>
              <a:spcBef>
                <a:spcPts val="545"/>
              </a:spcBef>
              <a:buChar char="•"/>
              <a:tabLst>
                <a:tab pos="119380" algn="l"/>
              </a:tabLst>
            </a:pPr>
            <a:r>
              <a:rPr sz="1400" b="1" spc="-5" dirty="0">
                <a:latin typeface="Times New Roman"/>
                <a:cs typeface="Times New Roman"/>
              </a:rPr>
              <a:t>TASK_UNINTERRUPTIBLE</a:t>
            </a:r>
            <a:endParaRPr sz="1400">
              <a:latin typeface="Times New Roman"/>
              <a:cs typeface="Times New Roman"/>
            </a:endParaRPr>
          </a:p>
          <a:p>
            <a:pPr marL="192405">
              <a:lnSpc>
                <a:spcPct val="100000"/>
              </a:lnSpc>
              <a:spcBef>
                <a:spcPts val="720"/>
              </a:spcBef>
            </a:pPr>
            <a:r>
              <a:rPr sz="1400" spc="-10" dirty="0">
                <a:latin typeface="Times New Roman"/>
                <a:cs typeface="Times New Roman"/>
              </a:rPr>
              <a:t>Pada status </a:t>
            </a:r>
            <a:r>
              <a:rPr sz="1400" spc="-15" dirty="0">
                <a:latin typeface="Times New Roman"/>
                <a:cs typeface="Times New Roman"/>
              </a:rPr>
              <a:t>ini, </a:t>
            </a:r>
            <a:r>
              <a:rPr sz="1400" spc="-5" dirty="0">
                <a:latin typeface="Times New Roman"/>
                <a:cs typeface="Times New Roman"/>
              </a:rPr>
              <a:t>proses </a:t>
            </a:r>
            <a:r>
              <a:rPr sz="1400" dirty="0">
                <a:latin typeface="Times New Roman"/>
                <a:cs typeface="Times New Roman"/>
              </a:rPr>
              <a:t>sedang </a:t>
            </a:r>
            <a:r>
              <a:rPr sz="1400" spc="-10" dirty="0">
                <a:latin typeface="Times New Roman"/>
                <a:cs typeface="Times New Roman"/>
              </a:rPr>
              <a:t>tidur </a:t>
            </a:r>
            <a:r>
              <a:rPr sz="1400" dirty="0">
                <a:latin typeface="Times New Roman"/>
                <a:cs typeface="Times New Roman"/>
              </a:rPr>
              <a:t>dan </a:t>
            </a:r>
            <a:r>
              <a:rPr sz="1400" spc="-5" dirty="0">
                <a:latin typeface="Times New Roman"/>
                <a:cs typeface="Times New Roman"/>
              </a:rPr>
              <a:t>tidak dapat dibangunkan </a:t>
            </a:r>
            <a:r>
              <a:rPr sz="1400" dirty="0">
                <a:latin typeface="Times New Roman"/>
                <a:cs typeface="Times New Roman"/>
              </a:rPr>
              <a:t>oleh </a:t>
            </a:r>
            <a:r>
              <a:rPr sz="1400" spc="-5" dirty="0">
                <a:latin typeface="Times New Roman"/>
                <a:cs typeface="Times New Roman"/>
              </a:rPr>
              <a:t>suatu</a:t>
            </a:r>
            <a:r>
              <a:rPr sz="1400" spc="100" dirty="0">
                <a:latin typeface="Times New Roman"/>
                <a:cs typeface="Times New Roman"/>
              </a:rPr>
              <a:t> </a:t>
            </a:r>
            <a:r>
              <a:rPr sz="1400" spc="-5" dirty="0">
                <a:latin typeface="Times New Roman"/>
                <a:cs typeface="Times New Roman"/>
              </a:rPr>
              <a:t>sinyal.</a:t>
            </a:r>
            <a:endParaRPr sz="1400">
              <a:latin typeface="Times New Roman"/>
              <a:cs typeface="Times New Roman"/>
            </a:endParaRPr>
          </a:p>
          <a:p>
            <a:pPr marL="118745" indent="-106680">
              <a:lnSpc>
                <a:spcPct val="100000"/>
              </a:lnSpc>
              <a:spcBef>
                <a:spcPts val="770"/>
              </a:spcBef>
              <a:buChar char="•"/>
              <a:tabLst>
                <a:tab pos="119380" algn="l"/>
              </a:tabLst>
            </a:pPr>
            <a:r>
              <a:rPr sz="1400" b="1" spc="-5" dirty="0">
                <a:latin typeface="Times New Roman"/>
                <a:cs typeface="Times New Roman"/>
              </a:rPr>
              <a:t>TASK_STOPPED</a:t>
            </a:r>
            <a:endParaRPr sz="1400">
              <a:latin typeface="Times New Roman"/>
              <a:cs typeface="Times New Roman"/>
            </a:endParaRPr>
          </a:p>
          <a:p>
            <a:pPr marL="192405">
              <a:lnSpc>
                <a:spcPct val="100000"/>
              </a:lnSpc>
              <a:spcBef>
                <a:spcPts val="700"/>
              </a:spcBef>
            </a:pPr>
            <a:r>
              <a:rPr sz="1400" spc="-10" dirty="0">
                <a:latin typeface="Times New Roman"/>
                <a:cs typeface="Times New Roman"/>
              </a:rPr>
              <a:t>Pada status </a:t>
            </a:r>
            <a:r>
              <a:rPr sz="1400" spc="-5" dirty="0">
                <a:latin typeface="Times New Roman"/>
                <a:cs typeface="Times New Roman"/>
              </a:rPr>
              <a:t>ini proses sedang dihentikan, </a:t>
            </a:r>
            <a:r>
              <a:rPr sz="1400" spc="-15" dirty="0">
                <a:latin typeface="Times New Roman"/>
                <a:cs typeface="Times New Roman"/>
              </a:rPr>
              <a:t>misalnya </a:t>
            </a:r>
            <a:r>
              <a:rPr sz="1400" dirty="0">
                <a:latin typeface="Times New Roman"/>
                <a:cs typeface="Times New Roman"/>
              </a:rPr>
              <a:t>oleh sebuah</a:t>
            </a:r>
            <a:r>
              <a:rPr sz="1400" spc="105" dirty="0">
                <a:latin typeface="Times New Roman"/>
                <a:cs typeface="Times New Roman"/>
              </a:rPr>
              <a:t> </a:t>
            </a:r>
            <a:r>
              <a:rPr sz="1400" spc="-10" dirty="0">
                <a:latin typeface="Times New Roman"/>
                <a:cs typeface="Times New Roman"/>
              </a:rPr>
              <a:t>debugger.</a:t>
            </a:r>
            <a:endParaRPr sz="1400">
              <a:latin typeface="Times New Roman"/>
              <a:cs typeface="Times New Roman"/>
            </a:endParaRPr>
          </a:p>
          <a:p>
            <a:pPr marL="118745" indent="-106680">
              <a:lnSpc>
                <a:spcPct val="100000"/>
              </a:lnSpc>
              <a:spcBef>
                <a:spcPts val="765"/>
              </a:spcBef>
              <a:buChar char="•"/>
              <a:tabLst>
                <a:tab pos="119380" algn="l"/>
              </a:tabLst>
            </a:pPr>
            <a:r>
              <a:rPr sz="1400" b="1" spc="-5" dirty="0">
                <a:latin typeface="Times New Roman"/>
                <a:cs typeface="Times New Roman"/>
              </a:rPr>
              <a:t>TASK_ZOMBIE</a:t>
            </a:r>
            <a:endParaRPr sz="1400">
              <a:latin typeface="Times New Roman"/>
              <a:cs typeface="Times New Roman"/>
            </a:endParaRPr>
          </a:p>
          <a:p>
            <a:pPr marL="192405">
              <a:lnSpc>
                <a:spcPct val="100000"/>
              </a:lnSpc>
              <a:spcBef>
                <a:spcPts val="700"/>
              </a:spcBef>
            </a:pPr>
            <a:r>
              <a:rPr sz="1400" spc="-10" dirty="0">
                <a:latin typeface="Times New Roman"/>
                <a:cs typeface="Times New Roman"/>
              </a:rPr>
              <a:t>Pada status </a:t>
            </a:r>
            <a:r>
              <a:rPr sz="1400" spc="-5" dirty="0">
                <a:latin typeface="Times New Roman"/>
                <a:cs typeface="Times New Roman"/>
              </a:rPr>
              <a:t>ini proses telah berhenti, </a:t>
            </a:r>
            <a:r>
              <a:rPr sz="1400" spc="-10" dirty="0">
                <a:latin typeface="Times New Roman"/>
                <a:cs typeface="Times New Roman"/>
              </a:rPr>
              <a:t>namun masih </a:t>
            </a:r>
            <a:r>
              <a:rPr sz="1400" spc="-5" dirty="0">
                <a:latin typeface="Times New Roman"/>
                <a:cs typeface="Times New Roman"/>
              </a:rPr>
              <a:t>memiliki struktur data task_struct </a:t>
            </a:r>
            <a:r>
              <a:rPr sz="1400" spc="5" dirty="0">
                <a:latin typeface="Times New Roman"/>
                <a:cs typeface="Times New Roman"/>
              </a:rPr>
              <a:t>di </a:t>
            </a:r>
            <a:r>
              <a:rPr sz="1400" spc="-5" dirty="0">
                <a:latin typeface="Times New Roman"/>
                <a:cs typeface="Times New Roman"/>
              </a:rPr>
              <a:t>task</a:t>
            </a:r>
            <a:r>
              <a:rPr sz="1400" spc="240" dirty="0">
                <a:latin typeface="Times New Roman"/>
                <a:cs typeface="Times New Roman"/>
              </a:rPr>
              <a:t> </a:t>
            </a:r>
            <a:r>
              <a:rPr sz="1400" dirty="0">
                <a:latin typeface="Times New Roman"/>
                <a:cs typeface="Times New Roman"/>
              </a:rPr>
              <a:t>vector</a:t>
            </a:r>
            <a:endParaRPr sz="1400">
              <a:latin typeface="Times New Roman"/>
              <a:cs typeface="Times New Roman"/>
            </a:endParaRPr>
          </a:p>
          <a:p>
            <a:pPr marL="192405" marR="5080">
              <a:lnSpc>
                <a:spcPts val="2430"/>
              </a:lnSpc>
              <a:spcBef>
                <a:spcPts val="200"/>
              </a:spcBef>
            </a:pPr>
            <a:r>
              <a:rPr sz="1400" spc="-5" dirty="0">
                <a:latin typeface="Times New Roman"/>
                <a:cs typeface="Times New Roman"/>
              </a:rPr>
              <a:t>dan </a:t>
            </a:r>
            <a:r>
              <a:rPr sz="1400" spc="-10" dirty="0">
                <a:latin typeface="Times New Roman"/>
                <a:cs typeface="Times New Roman"/>
              </a:rPr>
              <a:t>masih memegang </a:t>
            </a:r>
            <a:r>
              <a:rPr sz="1400" spc="-5" dirty="0">
                <a:latin typeface="Times New Roman"/>
                <a:cs typeface="Times New Roman"/>
              </a:rPr>
              <a:t>sumber daya yang </a:t>
            </a:r>
            <a:r>
              <a:rPr sz="1400" dirty="0">
                <a:latin typeface="Times New Roman"/>
                <a:cs typeface="Times New Roman"/>
              </a:rPr>
              <a:t>sudah </a:t>
            </a:r>
            <a:r>
              <a:rPr sz="1400" spc="-10" dirty="0">
                <a:latin typeface="Times New Roman"/>
                <a:cs typeface="Times New Roman"/>
              </a:rPr>
              <a:t>tidak </a:t>
            </a:r>
            <a:r>
              <a:rPr sz="1400" dirty="0">
                <a:latin typeface="Times New Roman"/>
                <a:cs typeface="Times New Roman"/>
              </a:rPr>
              <a:t>digunakan </a:t>
            </a:r>
            <a:r>
              <a:rPr sz="1400" spc="-10" dirty="0">
                <a:latin typeface="Times New Roman"/>
                <a:cs typeface="Times New Roman"/>
              </a:rPr>
              <a:t>lagi. Setiap </a:t>
            </a:r>
            <a:r>
              <a:rPr sz="1400" spc="-5" dirty="0">
                <a:latin typeface="Times New Roman"/>
                <a:cs typeface="Times New Roman"/>
              </a:rPr>
              <a:t>proses </a:t>
            </a:r>
            <a:r>
              <a:rPr sz="1400" dirty="0">
                <a:latin typeface="Times New Roman"/>
                <a:cs typeface="Times New Roman"/>
              </a:rPr>
              <a:t>atau pun </a:t>
            </a:r>
            <a:r>
              <a:rPr sz="1400" spc="5" dirty="0">
                <a:latin typeface="Times New Roman"/>
                <a:cs typeface="Times New Roman"/>
              </a:rPr>
              <a:t>eksekusi </a:t>
            </a:r>
            <a:r>
              <a:rPr sz="1400" spc="360" dirty="0">
                <a:latin typeface="Times New Roman"/>
                <a:cs typeface="Times New Roman"/>
              </a:rPr>
              <a:t> </a:t>
            </a:r>
            <a:r>
              <a:rPr sz="1400" spc="-5" dirty="0">
                <a:latin typeface="Times New Roman"/>
                <a:cs typeface="Times New Roman"/>
              </a:rPr>
              <a:t>yang </a:t>
            </a:r>
            <a:r>
              <a:rPr sz="1400" dirty="0">
                <a:latin typeface="Times New Roman"/>
                <a:cs typeface="Times New Roman"/>
              </a:rPr>
              <a:t>terjadwal </a:t>
            </a:r>
            <a:r>
              <a:rPr sz="1400" spc="-5" dirty="0">
                <a:latin typeface="Times New Roman"/>
                <a:cs typeface="Times New Roman"/>
              </a:rPr>
              <a:t>secara independen </a:t>
            </a:r>
            <a:r>
              <a:rPr sz="1400" spc="-10" dirty="0">
                <a:latin typeface="Times New Roman"/>
                <a:cs typeface="Times New Roman"/>
              </a:rPr>
              <a:t>memiliki deskriptor </a:t>
            </a:r>
            <a:r>
              <a:rPr sz="1400" spc="-5" dirty="0">
                <a:latin typeface="Times New Roman"/>
                <a:cs typeface="Times New Roman"/>
              </a:rPr>
              <a:t>prosesnya</a:t>
            </a:r>
            <a:r>
              <a:rPr sz="1400" spc="55" dirty="0">
                <a:latin typeface="Times New Roman"/>
                <a:cs typeface="Times New Roman"/>
              </a:rPr>
              <a:t> </a:t>
            </a:r>
            <a:r>
              <a:rPr sz="1400" spc="-10" dirty="0">
                <a:latin typeface="Times New Roman"/>
                <a:cs typeface="Times New Roman"/>
              </a:rPr>
              <a:t>sendiri.</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2160</Words>
  <Application>Microsoft Office PowerPoint</Application>
  <PresentationFormat>Custom</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Symbol</vt:lpstr>
      <vt:lpstr>Times New Roman</vt:lpstr>
      <vt:lpstr>Wingdings</vt:lpstr>
      <vt:lpstr>Office Theme</vt:lpstr>
      <vt:lpstr>Sistem Operasi  LINUX</vt:lpstr>
      <vt:lpstr>Sejarah</vt:lpstr>
      <vt:lpstr>Kernel Linux</vt:lpstr>
      <vt:lpstr>PowerPoint Presentation</vt:lpstr>
      <vt:lpstr>Lisensi Linux Kernel Linux terdistribusi dibawah Lisensi Publik Umum GNU (GPL), dimana peraturannya  disusun oleh Free Software Foundation. Linux bukanlah perangkat lunak domain publik  (public domain): Public Domain berarti bahwa pengarang telah memberikan copyright  terhadap perangkat lunak mereka, tetapi copyright terhadap kode Linux masih dipegang oleh  pengarang-pengarang kode tersebut. Linux adalah perangkat lunak bebas, namun: bebas  dalam arti bahwa siapa saja dapat mengkopi, modifikasi, memakainya dengan cara apa pun,  dan memberikan kopi mereka kepada siapa pun tanpa larangan atau halangan.</vt:lpstr>
      <vt:lpstr>Prinsip Rancangan Dalam rancangan keseluruhan, Linux menyerupai implementasi UNIX non-microkernel  yang lain. Ia adalah sistem yang multi-user, multi-tasking dengan alat-alat UNIX-compatible  yang lengkap. Sistem berkas Linux mengikuti semantik tradisional UNIX, dan model  jaringan standar UNIX diimplementasikan secara keseluruhan. Ciri internal desain Linux  telah dipengaruhi oleh sejarah perkembangan sistem operasi ini.</vt:lpstr>
      <vt:lpstr>PowerPoint Presentation</vt:lpstr>
      <vt:lpstr>Manajemen Proses</vt:lpstr>
      <vt:lpstr>PowerPoint Presentation</vt:lpstr>
      <vt:lpstr>PowerPoint Presentation</vt:lpstr>
      <vt:lpstr>PowerPoint Presentation</vt:lpstr>
      <vt:lpstr>PowerPoint Presentation</vt:lpstr>
      <vt:lpstr>PowerPoint Presentation</vt:lpstr>
      <vt:lpstr>PowerPoint Presentation</vt:lpstr>
      <vt:lpstr>Managemen Memori</vt:lpstr>
      <vt:lpstr>PowerPoint Presentation</vt:lpstr>
      <vt:lpstr>Memori Virtual Memori fisik dan memori virtual dibagi menjadi bagian-bagian yang disebut page. Page ini  memilikiukuran yang sama besar. Tiap page ini punya nomor yang unik, yaitu Page Frame  Number (PFN). Untuk setiap instruksi dalam program, CPU melakukan mapping dari alamat  virtual ke memori fisik yang sebenarnya.</vt:lpstr>
      <vt:lpstr>PowerPoint Presentation</vt:lpstr>
      <vt:lpstr>Pengaksesan Memori Virtual Bersama Memori virtual mempermudah proses untuk berbagi memori saat semua akses ke memori  menggunakan tabel page. Proses yang akan berbagi memori virtual yang sama, page fisik  yang sama direference oleh banyak proses. Tabel page untuk setiap proses mengandung  anggota page table yang mempunyai PFN fisik yang sama.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Operasi  LINUX</dc:title>
  <dc:creator>user</dc:creator>
  <cp:lastModifiedBy>dhany indra</cp:lastModifiedBy>
  <cp:revision>1</cp:revision>
  <dcterms:created xsi:type="dcterms:W3CDTF">2020-04-29T03:31:17Z</dcterms:created>
  <dcterms:modified xsi:type="dcterms:W3CDTF">2020-04-29T03:38:22Z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2014-06-17T00:00:00Z</vt:filetime>
  </property>
  <property fmtid="{D5CDD505-2E9C-101B-9397-08002B2CF9AE}" pid="3" name="Creator">
    <vt:lpwstr>Microsoft® Office Word 2007</vt:lpwstr>
  </property>
  <property fmtid="{D5CDD505-2E9C-101B-9397-08002B2CF9AE}" pid="4" name="LastSaved">
    <vt:filetime>2020-04-29T00:00:00Z</vt:filetime>
  </property>
</Properties>
</file>