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Default Extension="png" ContentType="image/pn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18600" cy="6838950"/>
  <p:notesSz cx="9118600" cy="68389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4371" y="2120074"/>
            <a:ext cx="7756207" cy="1436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68742" y="3829812"/>
            <a:ext cx="6387465" cy="17097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6247" y="1572958"/>
            <a:ext cx="3969353" cy="4513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699349" y="1572958"/>
            <a:ext cx="3969353" cy="4513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68322" y="767842"/>
            <a:ext cx="4988305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281252"/>
            <a:ext cx="7546492" cy="2831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2483" y="6360223"/>
            <a:ext cx="2919984" cy="341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6247" y="6360223"/>
            <a:ext cx="2098738" cy="341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69964" y="6360223"/>
            <a:ext cx="2098738" cy="341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2685" y="1493327"/>
            <a:ext cx="4228465" cy="199580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60960" marR="5080" indent="-48895">
              <a:lnSpc>
                <a:spcPct val="134700"/>
              </a:lnSpc>
              <a:spcBef>
                <a:spcPts val="95"/>
              </a:spcBef>
            </a:pPr>
            <a:r>
              <a:rPr dirty="0" sz="4800">
                <a:latin typeface="Calibri"/>
                <a:cs typeface="Calibri"/>
              </a:rPr>
              <a:t>KO</a:t>
            </a:r>
            <a:r>
              <a:rPr dirty="0" sz="4800" spc="-20">
                <a:latin typeface="Calibri"/>
                <a:cs typeface="Calibri"/>
              </a:rPr>
              <a:t>N</a:t>
            </a:r>
            <a:r>
              <a:rPr dirty="0" sz="4800" spc="-5">
                <a:latin typeface="Calibri"/>
                <a:cs typeface="Calibri"/>
              </a:rPr>
              <a:t>SE</a:t>
            </a:r>
            <a:r>
              <a:rPr dirty="0" sz="4800" spc="5">
                <a:latin typeface="Calibri"/>
                <a:cs typeface="Calibri"/>
              </a:rPr>
              <a:t>P</a:t>
            </a:r>
            <a:r>
              <a:rPr dirty="0" sz="4800" spc="-10">
                <a:latin typeface="Calibri"/>
                <a:cs typeface="Calibri"/>
              </a:rPr>
              <a:t>-</a:t>
            </a:r>
            <a:r>
              <a:rPr dirty="0" sz="4800">
                <a:latin typeface="Calibri"/>
                <a:cs typeface="Calibri"/>
              </a:rPr>
              <a:t>KONS</a:t>
            </a:r>
            <a:r>
              <a:rPr dirty="0" sz="4800" spc="15">
                <a:latin typeface="Calibri"/>
                <a:cs typeface="Calibri"/>
              </a:rPr>
              <a:t>E</a:t>
            </a:r>
            <a:r>
              <a:rPr dirty="0" sz="4800">
                <a:latin typeface="Calibri"/>
                <a:cs typeface="Calibri"/>
              </a:rPr>
              <a:t>P  </a:t>
            </a:r>
            <a:r>
              <a:rPr dirty="0" sz="4800" spc="-5">
                <a:latin typeface="Calibri"/>
                <a:cs typeface="Calibri"/>
              </a:rPr>
              <a:t>SISTEM</a:t>
            </a:r>
            <a:r>
              <a:rPr dirty="0" sz="4800" spc="-65">
                <a:latin typeface="Calibri"/>
                <a:cs typeface="Calibri"/>
              </a:rPr>
              <a:t> </a:t>
            </a:r>
            <a:r>
              <a:rPr dirty="0" sz="4800">
                <a:latin typeface="Calibri"/>
                <a:cs typeface="Calibri"/>
              </a:rPr>
              <a:t>OPERASI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2013" y="780415"/>
            <a:ext cx="278955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i="1">
                <a:latin typeface="Calibri"/>
                <a:cs typeface="Calibri"/>
              </a:rPr>
              <a:t>SYSTEM</a:t>
            </a:r>
            <a:r>
              <a:rPr dirty="0" sz="2800" spc="-80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PROGRAM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9228" y="1563751"/>
            <a:ext cx="7515859" cy="389953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algn="just" marL="12700" marR="10160">
              <a:lnSpc>
                <a:spcPts val="1900"/>
              </a:lnSpc>
              <a:spcBef>
                <a:spcPts val="185"/>
              </a:spcBef>
            </a:pPr>
            <a:r>
              <a:rPr dirty="0" sz="1600">
                <a:latin typeface="Calibri"/>
                <a:cs typeface="Calibri"/>
              </a:rPr>
              <a:t>TUJUAN : </a:t>
            </a:r>
            <a:r>
              <a:rPr dirty="0" sz="1600" spc="-5">
                <a:latin typeface="Times New Roman"/>
                <a:cs typeface="Times New Roman"/>
              </a:rPr>
              <a:t>Menyediakan lingkungan yang mendukung dan nyaman </a:t>
            </a:r>
            <a:r>
              <a:rPr dirty="0" sz="1600">
                <a:latin typeface="Times New Roman"/>
                <a:cs typeface="Times New Roman"/>
              </a:rPr>
              <a:t>bagi </a:t>
            </a:r>
            <a:r>
              <a:rPr dirty="0" sz="1600" spc="-5">
                <a:latin typeface="Times New Roman"/>
                <a:cs typeface="Times New Roman"/>
              </a:rPr>
              <a:t>pengembangan dan  </a:t>
            </a:r>
            <a:r>
              <a:rPr dirty="0" sz="1600">
                <a:latin typeface="Times New Roman"/>
                <a:cs typeface="Times New Roman"/>
              </a:rPr>
              <a:t>eksekusi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program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Berikut adalah </a:t>
            </a:r>
            <a:r>
              <a:rPr dirty="0" sz="1600" spc="-10">
                <a:latin typeface="Times New Roman"/>
                <a:cs typeface="Times New Roman"/>
              </a:rPr>
              <a:t>penjelasan </a:t>
            </a:r>
            <a:r>
              <a:rPr dirty="0" sz="1600" spc="-5">
                <a:latin typeface="Times New Roman"/>
                <a:cs typeface="Times New Roman"/>
              </a:rPr>
              <a:t>tentang beberapa kelas program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sistem: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algn="just" marL="227965" indent="-215900">
              <a:lnSpc>
                <a:spcPct val="100000"/>
              </a:lnSpc>
              <a:buAutoNum type="arabicPeriod"/>
              <a:tabLst>
                <a:tab pos="228600" algn="l"/>
              </a:tabLst>
            </a:pPr>
            <a:r>
              <a:rPr dirty="0" sz="1600" spc="-10">
                <a:latin typeface="Times New Roman"/>
                <a:cs typeface="Times New Roman"/>
              </a:rPr>
              <a:t>Pengelolaan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berkas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meliputi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perintah: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-5" i="1">
                <a:latin typeface="Times New Roman"/>
                <a:cs typeface="Times New Roman"/>
              </a:rPr>
              <a:t>create,</a:t>
            </a:r>
            <a:r>
              <a:rPr dirty="0" sz="1600" spc="65" i="1">
                <a:latin typeface="Times New Roman"/>
                <a:cs typeface="Times New Roman"/>
              </a:rPr>
              <a:t> </a:t>
            </a:r>
            <a:r>
              <a:rPr dirty="0" sz="1600" spc="-5" i="1">
                <a:latin typeface="Times New Roman"/>
                <a:cs typeface="Times New Roman"/>
              </a:rPr>
              <a:t>delete,</a:t>
            </a:r>
            <a:r>
              <a:rPr dirty="0" sz="1600" spc="85" i="1">
                <a:latin typeface="Times New Roman"/>
                <a:cs typeface="Times New Roman"/>
              </a:rPr>
              <a:t> </a:t>
            </a:r>
            <a:r>
              <a:rPr dirty="0" sz="1600" spc="-5" i="1">
                <a:latin typeface="Times New Roman"/>
                <a:cs typeface="Times New Roman"/>
              </a:rPr>
              <a:t>copy,</a:t>
            </a:r>
            <a:r>
              <a:rPr dirty="0" sz="1600" spc="90" i="1">
                <a:latin typeface="Times New Roman"/>
                <a:cs typeface="Times New Roman"/>
              </a:rPr>
              <a:t> </a:t>
            </a:r>
            <a:r>
              <a:rPr dirty="0" sz="1600" spc="-5" i="1">
                <a:latin typeface="Times New Roman"/>
                <a:cs typeface="Times New Roman"/>
              </a:rPr>
              <a:t>rename,</a:t>
            </a:r>
            <a:r>
              <a:rPr dirty="0" sz="1600" spc="60" i="1">
                <a:latin typeface="Times New Roman"/>
                <a:cs typeface="Times New Roman"/>
              </a:rPr>
              <a:t> </a:t>
            </a:r>
            <a:r>
              <a:rPr dirty="0" sz="1600" spc="-5" i="1">
                <a:latin typeface="Times New Roman"/>
                <a:cs typeface="Times New Roman"/>
              </a:rPr>
              <a:t>print,</a:t>
            </a:r>
            <a:r>
              <a:rPr dirty="0" sz="1600" spc="90" i="1">
                <a:latin typeface="Times New Roman"/>
                <a:cs typeface="Times New Roman"/>
              </a:rPr>
              <a:t> </a:t>
            </a:r>
            <a:r>
              <a:rPr dirty="0" sz="1600" spc="-5" i="1">
                <a:latin typeface="Times New Roman"/>
                <a:cs typeface="Times New Roman"/>
              </a:rPr>
              <a:t>dump,</a:t>
            </a:r>
            <a:r>
              <a:rPr dirty="0" sz="1600" spc="105" i="1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dan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 spc="-5" i="1">
                <a:latin typeface="Times New Roman"/>
                <a:cs typeface="Times New Roman"/>
              </a:rPr>
              <a:t>list</a:t>
            </a:r>
            <a:endParaRPr sz="16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840"/>
              </a:spcBef>
            </a:pPr>
            <a:r>
              <a:rPr dirty="0" sz="1600" spc="-5">
                <a:latin typeface="Times New Roman"/>
                <a:cs typeface="Times New Roman"/>
              </a:rPr>
              <a:t>terhadap </a:t>
            </a:r>
            <a:r>
              <a:rPr dirty="0" sz="1600">
                <a:latin typeface="Times New Roman"/>
                <a:cs typeface="Times New Roman"/>
              </a:rPr>
              <a:t>berkas </a:t>
            </a:r>
            <a:r>
              <a:rPr dirty="0" sz="1600" spc="-5">
                <a:latin typeface="Times New Roman"/>
                <a:cs typeface="Times New Roman"/>
              </a:rPr>
              <a:t>atau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direktori.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800"/>
              </a:lnSpc>
              <a:buAutoNum type="arabicPeriod" startAt="2"/>
              <a:tabLst>
                <a:tab pos="250190" algn="l"/>
              </a:tabLst>
            </a:pPr>
            <a:r>
              <a:rPr dirty="0" sz="1600" spc="-10">
                <a:latin typeface="Times New Roman"/>
                <a:cs typeface="Times New Roman"/>
              </a:rPr>
              <a:t>Informasi </a:t>
            </a:r>
            <a:r>
              <a:rPr dirty="0" sz="1600">
                <a:latin typeface="Times New Roman"/>
                <a:cs typeface="Times New Roman"/>
              </a:rPr>
              <a:t>status </a:t>
            </a:r>
            <a:r>
              <a:rPr dirty="0" sz="1600" spc="-5">
                <a:latin typeface="Times New Roman"/>
                <a:cs typeface="Times New Roman"/>
              </a:rPr>
              <a:t>memberikan layanan tentang </a:t>
            </a:r>
            <a:r>
              <a:rPr dirty="0" sz="1600">
                <a:latin typeface="Times New Roman"/>
                <a:cs typeface="Times New Roman"/>
              </a:rPr>
              <a:t>status </a:t>
            </a:r>
            <a:r>
              <a:rPr dirty="0" sz="1600" spc="-5">
                <a:latin typeface="Times New Roman"/>
                <a:cs typeface="Times New Roman"/>
              </a:rPr>
              <a:t>dari proses, seperti: tanggal, </a:t>
            </a:r>
            <a:r>
              <a:rPr dirty="0" sz="1600">
                <a:latin typeface="Times New Roman"/>
                <a:cs typeface="Times New Roman"/>
              </a:rPr>
              <a:t>jam,  </a:t>
            </a:r>
            <a:r>
              <a:rPr dirty="0" sz="1600" spc="-5">
                <a:latin typeface="Times New Roman"/>
                <a:cs typeface="Times New Roman"/>
              </a:rPr>
              <a:t>banyaknya memori kosong, ruang memori, dan </a:t>
            </a:r>
            <a:r>
              <a:rPr dirty="0" sz="1600" spc="-10">
                <a:latin typeface="Times New Roman"/>
                <a:cs typeface="Times New Roman"/>
              </a:rPr>
              <a:t>banyaknya </a:t>
            </a:r>
            <a:r>
              <a:rPr dirty="0" sz="1600">
                <a:latin typeface="Times New Roman"/>
                <a:cs typeface="Times New Roman"/>
              </a:rPr>
              <a:t>pemakai. </a:t>
            </a:r>
            <a:r>
              <a:rPr dirty="0" sz="1600" spc="-5">
                <a:latin typeface="Times New Roman"/>
                <a:cs typeface="Times New Roman"/>
              </a:rPr>
              <a:t>Lebih jauh lagi  informasi status </a:t>
            </a:r>
            <a:r>
              <a:rPr dirty="0" sz="1600">
                <a:latin typeface="Times New Roman"/>
                <a:cs typeface="Times New Roman"/>
              </a:rPr>
              <a:t>juga </a:t>
            </a:r>
            <a:r>
              <a:rPr dirty="0" sz="1600" spc="-5">
                <a:latin typeface="Times New Roman"/>
                <a:cs typeface="Times New Roman"/>
              </a:rPr>
              <a:t>dapat memberikan informasi detail </a:t>
            </a:r>
            <a:r>
              <a:rPr dirty="0" sz="1600">
                <a:latin typeface="Times New Roman"/>
                <a:cs typeface="Times New Roman"/>
              </a:rPr>
              <a:t>tentang </a:t>
            </a:r>
            <a:r>
              <a:rPr dirty="0" sz="1600" spc="-5">
                <a:latin typeface="Times New Roman"/>
                <a:cs typeface="Times New Roman"/>
              </a:rPr>
              <a:t>kinerja, </a:t>
            </a:r>
            <a:r>
              <a:rPr dirty="0" sz="1600" spc="-5" i="1">
                <a:latin typeface="Times New Roman"/>
                <a:cs typeface="Times New Roman"/>
              </a:rPr>
              <a:t>logging</a:t>
            </a:r>
            <a:r>
              <a:rPr dirty="0" sz="1600" spc="-5">
                <a:latin typeface="Times New Roman"/>
                <a:cs typeface="Times New Roman"/>
              </a:rPr>
              <a:t>, </a:t>
            </a:r>
            <a:r>
              <a:rPr dirty="0" sz="1600" spc="-10">
                <a:latin typeface="Times New Roman"/>
                <a:cs typeface="Times New Roman"/>
              </a:rPr>
              <a:t>dan  </a:t>
            </a:r>
            <a:r>
              <a:rPr dirty="0" sz="1600" spc="-5" i="1">
                <a:latin typeface="Times New Roman"/>
                <a:cs typeface="Times New Roman"/>
              </a:rPr>
              <a:t>debugging</a:t>
            </a:r>
            <a:r>
              <a:rPr dirty="0" sz="1600" spc="-5">
                <a:latin typeface="Times New Roman"/>
                <a:cs typeface="Times New Roman"/>
              </a:rPr>
              <a:t>. Program sistem untuk informasi status memformat presentasi atau </a:t>
            </a:r>
            <a:r>
              <a:rPr dirty="0" sz="1600">
                <a:latin typeface="Times New Roman"/>
                <a:cs typeface="Times New Roman"/>
              </a:rPr>
              <a:t>bentuk  </a:t>
            </a:r>
            <a:r>
              <a:rPr dirty="0" sz="1600" spc="-5">
                <a:latin typeface="Times New Roman"/>
                <a:cs typeface="Times New Roman"/>
              </a:rPr>
              <a:t>laporan dan </a:t>
            </a:r>
            <a:r>
              <a:rPr dirty="0" sz="1600" spc="-10">
                <a:latin typeface="Times New Roman"/>
                <a:cs typeface="Times New Roman"/>
              </a:rPr>
              <a:t>mencetak </a:t>
            </a:r>
            <a:r>
              <a:rPr dirty="0" sz="1600" spc="-5">
                <a:latin typeface="Times New Roman"/>
                <a:cs typeface="Times New Roman"/>
              </a:rPr>
              <a:t>keluarannya </a:t>
            </a:r>
            <a:r>
              <a:rPr dirty="0" sz="1600" spc="5">
                <a:latin typeface="Times New Roman"/>
                <a:cs typeface="Times New Roman"/>
              </a:rPr>
              <a:t>ke </a:t>
            </a:r>
            <a:r>
              <a:rPr dirty="0" sz="1600">
                <a:latin typeface="Times New Roman"/>
                <a:cs typeface="Times New Roman"/>
              </a:rPr>
              <a:t>terminal </a:t>
            </a:r>
            <a:r>
              <a:rPr dirty="0" sz="1600" spc="-5">
                <a:latin typeface="Times New Roman"/>
                <a:cs typeface="Times New Roman"/>
              </a:rPr>
              <a:t>atau piranti keluaran </a:t>
            </a:r>
            <a:r>
              <a:rPr dirty="0" sz="1600" spc="-10">
                <a:latin typeface="Times New Roman"/>
                <a:cs typeface="Times New Roman"/>
              </a:rPr>
              <a:t>lainnya </a:t>
            </a:r>
            <a:r>
              <a:rPr dirty="0" sz="1600">
                <a:latin typeface="Times New Roman"/>
                <a:cs typeface="Times New Roman"/>
              </a:rPr>
              <a:t>yang telah  </a:t>
            </a:r>
            <a:r>
              <a:rPr dirty="0" sz="1600" spc="-5">
                <a:latin typeface="Times New Roman"/>
                <a:cs typeface="Times New Roman"/>
              </a:rPr>
              <a:t>ditentukan.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671144"/>
            <a:ext cx="7518400" cy="4584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7620">
              <a:lnSpc>
                <a:spcPct val="143800"/>
              </a:lnSpc>
              <a:spcBef>
                <a:spcPts val="100"/>
              </a:spcBef>
              <a:buAutoNum type="arabicPeriod" startAt="3"/>
              <a:tabLst>
                <a:tab pos="265430" algn="l"/>
              </a:tabLst>
            </a:pPr>
            <a:r>
              <a:rPr dirty="0" sz="1600" spc="-5">
                <a:latin typeface="Times New Roman"/>
                <a:cs typeface="Times New Roman"/>
              </a:rPr>
              <a:t>Pembuatan dan modifikasi berkas dapat dilakukan menggunakan pengedit </a:t>
            </a:r>
            <a:r>
              <a:rPr dirty="0" sz="1600">
                <a:latin typeface="Times New Roman"/>
                <a:cs typeface="Times New Roman"/>
              </a:rPr>
              <a:t>teks </a:t>
            </a:r>
            <a:r>
              <a:rPr dirty="0" sz="1600" spc="-10">
                <a:latin typeface="Times New Roman"/>
                <a:cs typeface="Times New Roman"/>
              </a:rPr>
              <a:t>(</a:t>
            </a:r>
            <a:r>
              <a:rPr dirty="0" sz="1600" spc="-10" i="1">
                <a:latin typeface="Times New Roman"/>
                <a:cs typeface="Times New Roman"/>
              </a:rPr>
              <a:t>text  </a:t>
            </a:r>
            <a:r>
              <a:rPr dirty="0" sz="1600" i="1">
                <a:latin typeface="Times New Roman"/>
                <a:cs typeface="Times New Roman"/>
              </a:rPr>
              <a:t>editor</a:t>
            </a:r>
            <a:r>
              <a:rPr dirty="0" sz="1600">
                <a:latin typeface="Times New Roman"/>
                <a:cs typeface="Times New Roman"/>
              </a:rPr>
              <a:t>) </a:t>
            </a:r>
            <a:r>
              <a:rPr dirty="0" sz="1600" spc="-5">
                <a:latin typeface="Times New Roman"/>
                <a:cs typeface="Times New Roman"/>
              </a:rPr>
              <a:t>atau perintah-perintah khusus untuk melakukan pencarian </a:t>
            </a:r>
            <a:r>
              <a:rPr dirty="0" sz="1600">
                <a:latin typeface="Times New Roman"/>
                <a:cs typeface="Times New Roman"/>
              </a:rPr>
              <a:t>isi dari teks </a:t>
            </a:r>
            <a:r>
              <a:rPr dirty="0" sz="1600" spc="-10">
                <a:latin typeface="Times New Roman"/>
                <a:cs typeface="Times New Roman"/>
              </a:rPr>
              <a:t>atau  </a:t>
            </a:r>
            <a:r>
              <a:rPr dirty="0" sz="1600" spc="-5">
                <a:latin typeface="Times New Roman"/>
                <a:cs typeface="Times New Roman"/>
              </a:rPr>
              <a:t>transformasi </a:t>
            </a:r>
            <a:r>
              <a:rPr dirty="0" sz="1600">
                <a:latin typeface="Times New Roman"/>
                <a:cs typeface="Times New Roman"/>
              </a:rPr>
              <a:t>teks </a:t>
            </a:r>
            <a:r>
              <a:rPr dirty="0" sz="1600" spc="-5">
                <a:latin typeface="Times New Roman"/>
                <a:cs typeface="Times New Roman"/>
              </a:rPr>
              <a:t>itu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sendiri.</a:t>
            </a:r>
            <a:endParaRPr sz="1600">
              <a:latin typeface="Times New Roman"/>
              <a:cs typeface="Times New Roman"/>
            </a:endParaRPr>
          </a:p>
          <a:p>
            <a:pPr algn="just" marL="12700" marR="9525">
              <a:lnSpc>
                <a:spcPct val="143800"/>
              </a:lnSpc>
              <a:buAutoNum type="arabicPeriod" startAt="3"/>
              <a:tabLst>
                <a:tab pos="292735" algn="l"/>
              </a:tabLst>
            </a:pPr>
            <a:r>
              <a:rPr dirty="0" sz="1600" spc="-5">
                <a:latin typeface="Times New Roman"/>
                <a:cs typeface="Times New Roman"/>
              </a:rPr>
              <a:t>Sistem operasi juga kadang </a:t>
            </a:r>
            <a:r>
              <a:rPr dirty="0" sz="1600">
                <a:latin typeface="Times New Roman"/>
                <a:cs typeface="Times New Roman"/>
              </a:rPr>
              <a:t>menyediakan </a:t>
            </a:r>
            <a:r>
              <a:rPr dirty="0" sz="1600" spc="-5">
                <a:latin typeface="Times New Roman"/>
                <a:cs typeface="Times New Roman"/>
              </a:rPr>
              <a:t>program sistem yang berupa </a:t>
            </a:r>
            <a:r>
              <a:rPr dirty="0" sz="1600" spc="-5" i="1">
                <a:latin typeface="Times New Roman"/>
                <a:cs typeface="Times New Roman"/>
              </a:rPr>
              <a:t>compiler</a:t>
            </a:r>
            <a:r>
              <a:rPr dirty="0" sz="1600" spc="-5">
                <a:latin typeface="Times New Roman"/>
                <a:cs typeface="Times New Roman"/>
              </a:rPr>
              <a:t>,  </a:t>
            </a:r>
            <a:r>
              <a:rPr dirty="0" sz="1600" spc="-5" i="1">
                <a:latin typeface="Times New Roman"/>
                <a:cs typeface="Times New Roman"/>
              </a:rPr>
              <a:t>assembler</a:t>
            </a:r>
            <a:r>
              <a:rPr dirty="0" sz="1600" spc="-5">
                <a:latin typeface="Times New Roman"/>
                <a:cs typeface="Times New Roman"/>
              </a:rPr>
              <a:t>, </a:t>
            </a:r>
            <a:r>
              <a:rPr dirty="0" sz="1600" spc="-5" i="1">
                <a:latin typeface="Times New Roman"/>
                <a:cs typeface="Times New Roman"/>
              </a:rPr>
              <a:t>debugger </a:t>
            </a:r>
            <a:r>
              <a:rPr dirty="0" sz="1600" spc="-5">
                <a:latin typeface="Times New Roman"/>
                <a:cs typeface="Times New Roman"/>
              </a:rPr>
              <a:t>dan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 i="1">
                <a:latin typeface="Times New Roman"/>
                <a:cs typeface="Times New Roman"/>
              </a:rPr>
              <a:t>interpreter</a:t>
            </a:r>
            <a:r>
              <a:rPr dirty="0" sz="1600" spc="-5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algn="just" marL="12700" marR="7620">
              <a:lnSpc>
                <a:spcPct val="143800"/>
              </a:lnSpc>
              <a:buAutoNum type="arabicPeriod" startAt="3"/>
              <a:tabLst>
                <a:tab pos="250190" algn="l"/>
              </a:tabLst>
            </a:pPr>
            <a:r>
              <a:rPr dirty="0" sz="1600" spc="-5">
                <a:latin typeface="Times New Roman"/>
                <a:cs typeface="Times New Roman"/>
              </a:rPr>
              <a:t>Beberapa tipe pengangkat (</a:t>
            </a:r>
            <a:r>
              <a:rPr dirty="0" sz="1600" spc="-5" i="1">
                <a:latin typeface="Times New Roman"/>
                <a:cs typeface="Times New Roman"/>
              </a:rPr>
              <a:t>loader</a:t>
            </a:r>
            <a:r>
              <a:rPr dirty="0" sz="1600" spc="-5">
                <a:latin typeface="Times New Roman"/>
                <a:cs typeface="Times New Roman"/>
              </a:rPr>
              <a:t>) dan pengeksekusi program sistem adalah </a:t>
            </a:r>
            <a:r>
              <a:rPr dirty="0" sz="1600" spc="-5" i="1">
                <a:latin typeface="Times New Roman"/>
                <a:cs typeface="Times New Roman"/>
              </a:rPr>
              <a:t>absolute  </a:t>
            </a:r>
            <a:r>
              <a:rPr dirty="0" sz="1600" i="1">
                <a:latin typeface="Times New Roman"/>
                <a:cs typeface="Times New Roman"/>
              </a:rPr>
              <a:t>loader, </a:t>
            </a:r>
            <a:r>
              <a:rPr dirty="0" sz="1600" spc="-10" i="1">
                <a:latin typeface="Times New Roman"/>
                <a:cs typeface="Times New Roman"/>
              </a:rPr>
              <a:t>relocatable </a:t>
            </a:r>
            <a:r>
              <a:rPr dirty="0" sz="1600" spc="-5" i="1">
                <a:latin typeface="Times New Roman"/>
                <a:cs typeface="Times New Roman"/>
              </a:rPr>
              <a:t>loader, linkage editor, overlay </a:t>
            </a:r>
            <a:r>
              <a:rPr dirty="0" sz="1600" spc="5" i="1">
                <a:latin typeface="Times New Roman"/>
                <a:cs typeface="Times New Roman"/>
              </a:rPr>
              <a:t>loader</a:t>
            </a:r>
            <a:r>
              <a:rPr dirty="0" sz="1600" spc="5">
                <a:latin typeface="Times New Roman"/>
                <a:cs typeface="Times New Roman"/>
              </a:rPr>
              <a:t>, </a:t>
            </a:r>
            <a:r>
              <a:rPr dirty="0" sz="1600" spc="-5" i="1">
                <a:latin typeface="Times New Roman"/>
                <a:cs typeface="Times New Roman"/>
              </a:rPr>
              <a:t>debugging system </a:t>
            </a:r>
            <a:r>
              <a:rPr dirty="0" sz="1600" spc="-5">
                <a:latin typeface="Times New Roman"/>
                <a:cs typeface="Times New Roman"/>
              </a:rPr>
              <a:t>untuk tingkat  tinggi, dan bahasa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mesin.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800"/>
              </a:lnSpc>
              <a:buAutoNum type="arabicPeriod" startAt="3"/>
              <a:tabLst>
                <a:tab pos="247015" algn="l"/>
              </a:tabLst>
            </a:pPr>
            <a:r>
              <a:rPr dirty="0" sz="1600" spc="-5">
                <a:latin typeface="Times New Roman"/>
                <a:cs typeface="Times New Roman"/>
              </a:rPr>
              <a:t>Melalui komunikasi dapat diciptakan mekanisme hubungan </a:t>
            </a:r>
            <a:r>
              <a:rPr dirty="0" sz="1600" spc="-15">
                <a:latin typeface="Times New Roman"/>
                <a:cs typeface="Times New Roman"/>
              </a:rPr>
              <a:t>maya </a:t>
            </a:r>
            <a:r>
              <a:rPr dirty="0" sz="1600">
                <a:latin typeface="Times New Roman"/>
                <a:cs typeface="Times New Roman"/>
              </a:rPr>
              <a:t>(</a:t>
            </a:r>
            <a:r>
              <a:rPr dirty="0" sz="1600" i="1">
                <a:latin typeface="Times New Roman"/>
                <a:cs typeface="Times New Roman"/>
              </a:rPr>
              <a:t>virtual </a:t>
            </a:r>
            <a:r>
              <a:rPr dirty="0" sz="1600" spc="-5" i="1">
                <a:latin typeface="Times New Roman"/>
                <a:cs typeface="Times New Roman"/>
              </a:rPr>
              <a:t>connection</a:t>
            </a:r>
            <a:r>
              <a:rPr dirty="0" sz="1600" spc="-5">
                <a:latin typeface="Times New Roman"/>
                <a:cs typeface="Times New Roman"/>
              </a:rPr>
              <a:t>)  antara proses, pemakai, dan sistem komputer. </a:t>
            </a:r>
            <a:r>
              <a:rPr dirty="0" sz="1600" spc="-10">
                <a:latin typeface="Times New Roman"/>
                <a:cs typeface="Times New Roman"/>
              </a:rPr>
              <a:t>Contoh </a:t>
            </a:r>
            <a:r>
              <a:rPr dirty="0" sz="1600" spc="-5">
                <a:latin typeface="Times New Roman"/>
                <a:cs typeface="Times New Roman"/>
              </a:rPr>
              <a:t>komunikasi yang dapat dilakukan  adalah mengirimkan </a:t>
            </a:r>
            <a:r>
              <a:rPr dirty="0" sz="1600">
                <a:latin typeface="Times New Roman"/>
                <a:cs typeface="Times New Roman"/>
              </a:rPr>
              <a:t>pesan </a:t>
            </a:r>
            <a:r>
              <a:rPr dirty="0" sz="1600" spc="5">
                <a:latin typeface="Times New Roman"/>
                <a:cs typeface="Times New Roman"/>
              </a:rPr>
              <a:t>ke </a:t>
            </a:r>
            <a:r>
              <a:rPr dirty="0" sz="1600" spc="-5">
                <a:latin typeface="Times New Roman"/>
                <a:cs typeface="Times New Roman"/>
              </a:rPr>
              <a:t>layar komputer </a:t>
            </a:r>
            <a:r>
              <a:rPr dirty="0" sz="1600">
                <a:latin typeface="Times New Roman"/>
                <a:cs typeface="Times New Roman"/>
              </a:rPr>
              <a:t>pemakai </a:t>
            </a:r>
            <a:r>
              <a:rPr dirty="0" sz="1600" spc="-5">
                <a:latin typeface="Times New Roman"/>
                <a:cs typeface="Times New Roman"/>
              </a:rPr>
              <a:t>lain, </a:t>
            </a:r>
            <a:r>
              <a:rPr dirty="0" sz="1600" spc="-5" i="1">
                <a:latin typeface="Times New Roman"/>
                <a:cs typeface="Times New Roman"/>
              </a:rPr>
              <a:t>browsing </a:t>
            </a:r>
            <a:r>
              <a:rPr dirty="0" sz="1600" spc="-5">
                <a:latin typeface="Times New Roman"/>
                <a:cs typeface="Times New Roman"/>
              </a:rPr>
              <a:t>halaman </a:t>
            </a:r>
            <a:r>
              <a:rPr dirty="0" sz="1600" spc="-10">
                <a:latin typeface="Times New Roman"/>
                <a:cs typeface="Times New Roman"/>
              </a:rPr>
              <a:t>web,  </a:t>
            </a:r>
            <a:r>
              <a:rPr dirty="0" sz="1600" spc="-5">
                <a:latin typeface="Times New Roman"/>
                <a:cs typeface="Times New Roman"/>
              </a:rPr>
              <a:t>mengirim </a:t>
            </a:r>
            <a:r>
              <a:rPr dirty="0" sz="1600" spc="-10" i="1">
                <a:latin typeface="Times New Roman"/>
                <a:cs typeface="Times New Roman"/>
              </a:rPr>
              <a:t>electronic </a:t>
            </a:r>
            <a:r>
              <a:rPr dirty="0" sz="1600" spc="-5" i="1">
                <a:latin typeface="Times New Roman"/>
                <a:cs typeface="Times New Roman"/>
              </a:rPr>
              <a:t>mail </a:t>
            </a:r>
            <a:r>
              <a:rPr dirty="0" sz="1600" spc="-5">
                <a:latin typeface="Times New Roman"/>
                <a:cs typeface="Times New Roman"/>
              </a:rPr>
              <a:t>(</a:t>
            </a:r>
            <a:r>
              <a:rPr dirty="0" sz="1600" spc="-5" i="1">
                <a:latin typeface="Times New Roman"/>
                <a:cs typeface="Times New Roman"/>
              </a:rPr>
              <a:t>email</a:t>
            </a:r>
            <a:r>
              <a:rPr dirty="0" sz="1600" spc="-5">
                <a:latin typeface="Times New Roman"/>
                <a:cs typeface="Times New Roman"/>
              </a:rPr>
              <a:t>), melakukan akses jarak jauh, </a:t>
            </a:r>
            <a:r>
              <a:rPr dirty="0" sz="1600" spc="-10">
                <a:latin typeface="Times New Roman"/>
                <a:cs typeface="Times New Roman"/>
              </a:rPr>
              <a:t>mengirimkan </a:t>
            </a:r>
            <a:r>
              <a:rPr dirty="0" sz="1600">
                <a:latin typeface="Times New Roman"/>
                <a:cs typeface="Times New Roman"/>
              </a:rPr>
              <a:t>berkas </a:t>
            </a:r>
            <a:r>
              <a:rPr dirty="0" sz="1600" spc="-5">
                <a:latin typeface="Times New Roman"/>
                <a:cs typeface="Times New Roman"/>
              </a:rPr>
              <a:t>dari  satu komputer </a:t>
            </a:r>
            <a:r>
              <a:rPr dirty="0" sz="1600" spc="5">
                <a:latin typeface="Times New Roman"/>
                <a:cs typeface="Times New Roman"/>
              </a:rPr>
              <a:t>ke </a:t>
            </a:r>
            <a:r>
              <a:rPr dirty="0" sz="1600" spc="-5">
                <a:latin typeface="Times New Roman"/>
                <a:cs typeface="Times New Roman"/>
              </a:rPr>
              <a:t>komputer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lainnya.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1660" y="783463"/>
            <a:ext cx="3839210" cy="42100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00" spc="-10" b="1">
                <a:latin typeface="Calibri"/>
                <a:cs typeface="Calibri"/>
              </a:rPr>
              <a:t>STRUKTUR </a:t>
            </a:r>
            <a:r>
              <a:rPr dirty="0" sz="2600" spc="-5" b="1">
                <a:latin typeface="Calibri"/>
                <a:cs typeface="Calibri"/>
              </a:rPr>
              <a:t>SISTEM</a:t>
            </a:r>
            <a:r>
              <a:rPr dirty="0" sz="2600" spc="-30" b="1">
                <a:latin typeface="Calibri"/>
                <a:cs typeface="Calibri"/>
              </a:rPr>
              <a:t> </a:t>
            </a:r>
            <a:r>
              <a:rPr dirty="0" sz="2600" spc="-5" b="1">
                <a:latin typeface="Calibri"/>
                <a:cs typeface="Calibri"/>
              </a:rPr>
              <a:t>OPERASI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5961" y="5354218"/>
            <a:ext cx="2078989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latin typeface="Calibri"/>
                <a:cs typeface="Calibri"/>
              </a:rPr>
              <a:t>Struktur Lapisan </a:t>
            </a:r>
            <a:r>
              <a:rPr dirty="0" sz="1600">
                <a:latin typeface="Calibri"/>
                <a:cs typeface="Calibri"/>
              </a:rPr>
              <a:t>MS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DOS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1427" y="1459779"/>
            <a:ext cx="3875449" cy="37502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786130"/>
            <a:ext cx="7510145" cy="17068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14655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Calibri"/>
                <a:cs typeface="Calibri"/>
              </a:rPr>
              <a:t>PENDEKATAN YANG </a:t>
            </a:r>
            <a:r>
              <a:rPr dirty="0" sz="1600" spc="-5">
                <a:latin typeface="Calibri"/>
                <a:cs typeface="Calibri"/>
              </a:rPr>
              <a:t>DILAKUKAN </a:t>
            </a:r>
            <a:r>
              <a:rPr dirty="0" sz="1600" spc="-10">
                <a:latin typeface="Calibri"/>
                <a:cs typeface="Calibri"/>
              </a:rPr>
              <a:t>UNTUK </a:t>
            </a:r>
            <a:r>
              <a:rPr dirty="0" sz="1600">
                <a:latin typeface="Calibri"/>
                <a:cs typeface="Calibri"/>
              </a:rPr>
              <a:t>MENYUSUN STRUKTUR </a:t>
            </a:r>
            <a:r>
              <a:rPr dirty="0" sz="1600" spc="-5">
                <a:latin typeface="Calibri"/>
                <a:cs typeface="Calibri"/>
              </a:rPr>
              <a:t>SISTEM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OPERASI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5">
                <a:latin typeface="Times New Roman"/>
                <a:cs typeface="Times New Roman"/>
              </a:rPr>
              <a:t>1. </a:t>
            </a:r>
            <a:r>
              <a:rPr dirty="0" sz="1600" spc="-5">
                <a:latin typeface="Times New Roman"/>
                <a:cs typeface="Times New Roman"/>
              </a:rPr>
              <a:t>Pendekatan</a:t>
            </a:r>
            <a:r>
              <a:rPr dirty="0" sz="1600" spc="-2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berlapis.</a:t>
            </a:r>
            <a:endParaRPr sz="1600">
              <a:latin typeface="Times New Roman"/>
              <a:cs typeface="Times New Roman"/>
            </a:endParaRPr>
          </a:p>
          <a:p>
            <a:pPr marL="469900" marR="5080">
              <a:lnSpc>
                <a:spcPct val="143700"/>
              </a:lnSpc>
              <a:spcBef>
                <a:spcPts val="5"/>
              </a:spcBef>
            </a:pPr>
            <a:r>
              <a:rPr dirty="0" sz="1600">
                <a:latin typeface="Times New Roman"/>
                <a:cs typeface="Times New Roman"/>
              </a:rPr>
              <a:t>Sistem </a:t>
            </a:r>
            <a:r>
              <a:rPr dirty="0" sz="1600" spc="-5">
                <a:latin typeface="Times New Roman"/>
                <a:cs typeface="Times New Roman"/>
              </a:rPr>
              <a:t>operasi </a:t>
            </a:r>
            <a:r>
              <a:rPr dirty="0" sz="1600">
                <a:latin typeface="Times New Roman"/>
                <a:cs typeface="Times New Roman"/>
              </a:rPr>
              <a:t>dibagi </a:t>
            </a:r>
            <a:r>
              <a:rPr dirty="0" sz="1600" spc="5">
                <a:latin typeface="Times New Roman"/>
                <a:cs typeface="Times New Roman"/>
              </a:rPr>
              <a:t>ke </a:t>
            </a:r>
            <a:r>
              <a:rPr dirty="0" sz="1600" spc="-5">
                <a:latin typeface="Times New Roman"/>
                <a:cs typeface="Times New Roman"/>
              </a:rPr>
              <a:t>dalam beberapa </a:t>
            </a:r>
            <a:r>
              <a:rPr dirty="0" sz="1600" spc="-10">
                <a:latin typeface="Times New Roman"/>
                <a:cs typeface="Times New Roman"/>
              </a:rPr>
              <a:t>lapis, </a:t>
            </a:r>
            <a:r>
              <a:rPr dirty="0" sz="1600" spc="-5">
                <a:latin typeface="Times New Roman"/>
                <a:cs typeface="Times New Roman"/>
              </a:rPr>
              <a:t>dimana setiap lapis dibangun diatas  lapisan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sebelumnya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9385" y="5360289"/>
            <a:ext cx="260477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Times New Roman"/>
                <a:cs typeface="Times New Roman"/>
              </a:rPr>
              <a:t>Pendekatan </a:t>
            </a:r>
            <a:r>
              <a:rPr dirty="0" sz="1400" spc="-10">
                <a:latin typeface="Times New Roman"/>
                <a:cs typeface="Times New Roman"/>
              </a:rPr>
              <a:t>Berlapis </a:t>
            </a:r>
            <a:r>
              <a:rPr dirty="0" sz="1400" spc="-5">
                <a:latin typeface="Times New Roman"/>
                <a:cs typeface="Times New Roman"/>
              </a:rPr>
              <a:t>Sistem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Operasi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33698" y="2606565"/>
            <a:ext cx="2682986" cy="2626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671144"/>
            <a:ext cx="6967855" cy="142875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600" spc="5">
                <a:latin typeface="Times New Roman"/>
                <a:cs typeface="Times New Roman"/>
              </a:rPr>
              <a:t>2. </a:t>
            </a:r>
            <a:r>
              <a:rPr dirty="0" sz="1600" spc="-10">
                <a:latin typeface="Times New Roman"/>
                <a:cs typeface="Times New Roman"/>
              </a:rPr>
              <a:t>Pendekatan </a:t>
            </a:r>
            <a:r>
              <a:rPr dirty="0" sz="1600" spc="-5">
                <a:latin typeface="Times New Roman"/>
                <a:cs typeface="Times New Roman"/>
              </a:rPr>
              <a:t>mikrokernel</a:t>
            </a:r>
            <a:endParaRPr sz="1600">
              <a:latin typeface="Times New Roman"/>
              <a:cs typeface="Times New Roman"/>
            </a:endParaRPr>
          </a:p>
          <a:p>
            <a:pPr marL="469900" marR="5080">
              <a:lnSpc>
                <a:spcPct val="143800"/>
              </a:lnSpc>
            </a:pPr>
            <a:r>
              <a:rPr dirty="0" sz="1600" spc="-10">
                <a:latin typeface="Times New Roman"/>
                <a:cs typeface="Times New Roman"/>
              </a:rPr>
              <a:t>Ide </a:t>
            </a:r>
            <a:r>
              <a:rPr dirty="0" sz="1600">
                <a:latin typeface="Times New Roman"/>
                <a:cs typeface="Times New Roman"/>
              </a:rPr>
              <a:t>dari </a:t>
            </a:r>
            <a:r>
              <a:rPr dirty="0" sz="1600" spc="-5">
                <a:latin typeface="Times New Roman"/>
                <a:cs typeface="Times New Roman"/>
              </a:rPr>
              <a:t>konsep mikrokernel sangatlah sederhana, yaitu memindahkan </a:t>
            </a:r>
            <a:r>
              <a:rPr dirty="0" sz="1600" spc="-15">
                <a:latin typeface="Times New Roman"/>
                <a:cs typeface="Times New Roman"/>
              </a:rPr>
              <a:t>sebanyak  </a:t>
            </a:r>
            <a:r>
              <a:rPr dirty="0" sz="1600" spc="-5">
                <a:latin typeface="Times New Roman"/>
                <a:cs typeface="Times New Roman"/>
              </a:rPr>
              <a:t>mungkin fungsi-fungsi yang ada </a:t>
            </a:r>
            <a:r>
              <a:rPr dirty="0" sz="1600" spc="-10">
                <a:latin typeface="Times New Roman"/>
                <a:cs typeface="Times New Roman"/>
              </a:rPr>
              <a:t>dalam </a:t>
            </a:r>
            <a:r>
              <a:rPr dirty="0" sz="1600" spc="-5">
                <a:latin typeface="Times New Roman"/>
                <a:cs typeface="Times New Roman"/>
              </a:rPr>
              <a:t>kernel </a:t>
            </a:r>
            <a:r>
              <a:rPr dirty="0" sz="1600" spc="5">
                <a:latin typeface="Times New Roman"/>
                <a:cs typeface="Times New Roman"/>
              </a:rPr>
              <a:t>ke </a:t>
            </a:r>
            <a:r>
              <a:rPr dirty="0" sz="1600" spc="-5">
                <a:latin typeface="Times New Roman"/>
                <a:cs typeface="Times New Roman"/>
              </a:rPr>
              <a:t>ruang atau lapisan </a:t>
            </a:r>
            <a:r>
              <a:rPr dirty="0" sz="1600">
                <a:latin typeface="Times New Roman"/>
                <a:cs typeface="Times New Roman"/>
              </a:rPr>
              <a:t>pemakai  </a:t>
            </a:r>
            <a:r>
              <a:rPr dirty="0" sz="1600" spc="-5">
                <a:latin typeface="Times New Roman"/>
                <a:cs typeface="Times New Roman"/>
              </a:rPr>
              <a:t>sehingga ukuran kernel menjadi sekecil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mungkin.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2914" y="5177155"/>
            <a:ext cx="253746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Times New Roman"/>
                <a:cs typeface="Times New Roman"/>
              </a:rPr>
              <a:t>Struktur </a:t>
            </a:r>
            <a:r>
              <a:rPr dirty="0" sz="1400">
                <a:latin typeface="Times New Roman"/>
                <a:cs typeface="Times New Roman"/>
              </a:rPr>
              <a:t>Sistem Operasi </a:t>
            </a:r>
            <a:r>
              <a:rPr dirty="0" sz="1400" spc="-5">
                <a:latin typeface="Times New Roman"/>
                <a:cs typeface="Times New Roman"/>
              </a:rPr>
              <a:t>Mac.OS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8400" y="2212848"/>
            <a:ext cx="4671390" cy="2876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671144"/>
            <a:ext cx="6983730" cy="107823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600" spc="5">
                <a:latin typeface="Times New Roman"/>
                <a:cs typeface="Times New Roman"/>
              </a:rPr>
              <a:t>3. </a:t>
            </a:r>
            <a:r>
              <a:rPr dirty="0" sz="1600" spc="-10">
                <a:latin typeface="Times New Roman"/>
                <a:cs typeface="Times New Roman"/>
              </a:rPr>
              <a:t>Pendekatan </a:t>
            </a:r>
            <a:r>
              <a:rPr dirty="0" sz="1600" spc="-5">
                <a:latin typeface="Times New Roman"/>
                <a:cs typeface="Times New Roman"/>
              </a:rPr>
              <a:t>modular</a:t>
            </a:r>
            <a:endParaRPr sz="1600">
              <a:latin typeface="Times New Roman"/>
              <a:cs typeface="Times New Roman"/>
            </a:endParaRPr>
          </a:p>
          <a:p>
            <a:pPr marL="469900" marR="5080">
              <a:lnSpc>
                <a:spcPct val="143800"/>
              </a:lnSpc>
            </a:pPr>
            <a:r>
              <a:rPr dirty="0" sz="1600" spc="-5">
                <a:latin typeface="Times New Roman"/>
                <a:cs typeface="Times New Roman"/>
              </a:rPr>
              <a:t>Kebanyakan sistem </a:t>
            </a:r>
            <a:r>
              <a:rPr dirty="0" sz="1600" spc="-10">
                <a:latin typeface="Times New Roman"/>
                <a:cs typeface="Times New Roman"/>
              </a:rPr>
              <a:t>operasi modern </a:t>
            </a:r>
            <a:r>
              <a:rPr dirty="0" sz="1600" spc="-5">
                <a:latin typeface="Times New Roman"/>
                <a:cs typeface="Times New Roman"/>
              </a:rPr>
              <a:t>mengimplementasikan </a:t>
            </a:r>
            <a:r>
              <a:rPr dirty="0" sz="1600">
                <a:latin typeface="Times New Roman"/>
                <a:cs typeface="Times New Roman"/>
              </a:rPr>
              <a:t>modul-modul </a:t>
            </a:r>
            <a:r>
              <a:rPr dirty="0" sz="1600" spc="-5">
                <a:latin typeface="Times New Roman"/>
                <a:cs typeface="Times New Roman"/>
              </a:rPr>
              <a:t>kernel  menggunakan pendekatan berorientasi </a:t>
            </a:r>
            <a:r>
              <a:rPr dirty="0" sz="1600" spc="-15">
                <a:latin typeface="Times New Roman"/>
                <a:cs typeface="Times New Roman"/>
              </a:rPr>
              <a:t>obyek </a:t>
            </a:r>
            <a:r>
              <a:rPr dirty="0" sz="1600">
                <a:latin typeface="Times New Roman"/>
                <a:cs typeface="Times New Roman"/>
              </a:rPr>
              <a:t>(</a:t>
            </a:r>
            <a:r>
              <a:rPr dirty="0" sz="1600" i="1">
                <a:latin typeface="Times New Roman"/>
                <a:cs typeface="Times New Roman"/>
              </a:rPr>
              <a:t>object </a:t>
            </a:r>
            <a:r>
              <a:rPr dirty="0" sz="1600" spc="-5" i="1">
                <a:latin typeface="Times New Roman"/>
                <a:cs typeface="Times New Roman"/>
              </a:rPr>
              <a:t>oriented</a:t>
            </a:r>
            <a:r>
              <a:rPr dirty="0" sz="1600" spc="45" i="1">
                <a:latin typeface="Times New Roman"/>
                <a:cs typeface="Times New Roman"/>
              </a:rPr>
              <a:t> </a:t>
            </a:r>
            <a:r>
              <a:rPr dirty="0" sz="1600" spc="-5" i="1">
                <a:latin typeface="Times New Roman"/>
                <a:cs typeface="Times New Roman"/>
              </a:rPr>
              <a:t>approach</a:t>
            </a:r>
            <a:r>
              <a:rPr dirty="0" sz="1600" spc="-5">
                <a:latin typeface="Times New Roman"/>
                <a:cs typeface="Times New Roman"/>
              </a:rPr>
              <a:t>).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7026" y="5140579"/>
            <a:ext cx="226695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Times New Roman"/>
                <a:cs typeface="Times New Roman"/>
              </a:rPr>
              <a:t>Sturktur </a:t>
            </a:r>
            <a:r>
              <a:rPr dirty="0" sz="1400">
                <a:latin typeface="Times New Roman"/>
                <a:cs typeface="Times New Roman"/>
              </a:rPr>
              <a:t>Sistem Operasi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Solaris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38325" y="2212848"/>
            <a:ext cx="5859790" cy="2840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9114" y="780415"/>
            <a:ext cx="239331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5" b="1">
                <a:latin typeface="Calibri"/>
                <a:cs typeface="Calibri"/>
              </a:rPr>
              <a:t>Virtual</a:t>
            </a:r>
            <a:r>
              <a:rPr dirty="0" sz="2800" spc="-6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Machine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9228" y="1448892"/>
            <a:ext cx="7515859" cy="1779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43800"/>
              </a:lnSpc>
              <a:spcBef>
                <a:spcPts val="100"/>
              </a:spcBef>
            </a:pPr>
            <a:r>
              <a:rPr dirty="0" sz="1600" spc="-5">
                <a:latin typeface="Times New Roman"/>
                <a:cs typeface="Times New Roman"/>
              </a:rPr>
              <a:t>Secara logika, </a:t>
            </a:r>
            <a:r>
              <a:rPr dirty="0" sz="1600" spc="-10">
                <a:latin typeface="Times New Roman"/>
                <a:cs typeface="Times New Roman"/>
              </a:rPr>
              <a:t>mesin </a:t>
            </a:r>
            <a:r>
              <a:rPr dirty="0" sz="1600" spc="-5">
                <a:latin typeface="Times New Roman"/>
                <a:cs typeface="Times New Roman"/>
              </a:rPr>
              <a:t>maya dapat dipandang </a:t>
            </a:r>
            <a:r>
              <a:rPr dirty="0" sz="1600" spc="-10">
                <a:latin typeface="Times New Roman"/>
                <a:cs typeface="Times New Roman"/>
              </a:rPr>
              <a:t>mengadopsi </a:t>
            </a:r>
            <a:r>
              <a:rPr dirty="0" sz="1600" spc="-5">
                <a:latin typeface="Times New Roman"/>
                <a:cs typeface="Times New Roman"/>
              </a:rPr>
              <a:t>pendekatan berlapis. </a:t>
            </a:r>
            <a:r>
              <a:rPr dirty="0" sz="1600">
                <a:latin typeface="Times New Roman"/>
                <a:cs typeface="Times New Roman"/>
              </a:rPr>
              <a:t>Mesin </a:t>
            </a:r>
            <a:r>
              <a:rPr dirty="0" sz="1600" spc="-5">
                <a:latin typeface="Times New Roman"/>
                <a:cs typeface="Times New Roman"/>
              </a:rPr>
              <a:t>maya  memperlakukan </a:t>
            </a:r>
            <a:r>
              <a:rPr dirty="0" sz="1600" spc="-5" i="1">
                <a:latin typeface="Times New Roman"/>
                <a:cs typeface="Times New Roman"/>
              </a:rPr>
              <a:t>hardware </a:t>
            </a:r>
            <a:r>
              <a:rPr dirty="0" sz="1600" spc="-5">
                <a:latin typeface="Times New Roman"/>
                <a:cs typeface="Times New Roman"/>
              </a:rPr>
              <a:t>dan </a:t>
            </a:r>
            <a:r>
              <a:rPr dirty="0" sz="1600" spc="-5" i="1">
                <a:latin typeface="Times New Roman"/>
                <a:cs typeface="Times New Roman"/>
              </a:rPr>
              <a:t>kernel </a:t>
            </a:r>
            <a:r>
              <a:rPr dirty="0" sz="1600">
                <a:latin typeface="Times New Roman"/>
                <a:cs typeface="Times New Roman"/>
              </a:rPr>
              <a:t>sistem </a:t>
            </a:r>
            <a:r>
              <a:rPr dirty="0" sz="1600" spc="-5">
                <a:latin typeface="Times New Roman"/>
                <a:cs typeface="Times New Roman"/>
              </a:rPr>
              <a:t>operasi sebagai satu kesatuan </a:t>
            </a:r>
            <a:r>
              <a:rPr dirty="0" sz="1600" spc="-5" i="1">
                <a:latin typeface="Times New Roman"/>
                <a:cs typeface="Times New Roman"/>
              </a:rPr>
              <a:t>hardware</a:t>
            </a:r>
            <a:r>
              <a:rPr dirty="0" sz="1600" spc="-5">
                <a:latin typeface="Times New Roman"/>
                <a:cs typeface="Times New Roman"/>
              </a:rPr>
              <a:t>, dan  menyediakan </a:t>
            </a:r>
            <a:r>
              <a:rPr dirty="0" sz="1600" spc="-5" i="1">
                <a:latin typeface="Times New Roman"/>
                <a:cs typeface="Times New Roman"/>
              </a:rPr>
              <a:t>similar identic interface </a:t>
            </a:r>
            <a:r>
              <a:rPr dirty="0" sz="1600" spc="-5">
                <a:latin typeface="Times New Roman"/>
                <a:cs typeface="Times New Roman"/>
              </a:rPr>
              <a:t>dengan </a:t>
            </a:r>
            <a:r>
              <a:rPr dirty="0" sz="1600" i="1">
                <a:latin typeface="Times New Roman"/>
                <a:cs typeface="Times New Roman"/>
              </a:rPr>
              <a:t>hardware</a:t>
            </a:r>
            <a:r>
              <a:rPr dirty="0" sz="1600">
                <a:latin typeface="Times New Roman"/>
                <a:cs typeface="Times New Roman"/>
              </a:rPr>
              <a:t>. </a:t>
            </a:r>
            <a:r>
              <a:rPr dirty="0" sz="1600" spc="-5">
                <a:latin typeface="Times New Roman"/>
                <a:cs typeface="Times New Roman"/>
              </a:rPr>
              <a:t>Dalam </a:t>
            </a:r>
            <a:r>
              <a:rPr dirty="0" sz="1600">
                <a:latin typeface="Times New Roman"/>
                <a:cs typeface="Times New Roman"/>
              </a:rPr>
              <a:t>hal </a:t>
            </a:r>
            <a:r>
              <a:rPr dirty="0" sz="1600" spc="-5">
                <a:latin typeface="Times New Roman"/>
                <a:cs typeface="Times New Roman"/>
              </a:rPr>
              <a:t>ini, sistem operasi  menciptakan ilusi multi-proses, dimana setiap mesin maya memiliki prosesor dan memori  sendiri-sendiri.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8069" y="4573651"/>
            <a:ext cx="386842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Times New Roman"/>
                <a:cs typeface="Times New Roman"/>
              </a:rPr>
              <a:t>Ilustrasi </a:t>
            </a:r>
            <a:r>
              <a:rPr dirty="0" sz="1400" spc="-10">
                <a:latin typeface="Times New Roman"/>
                <a:cs typeface="Times New Roman"/>
              </a:rPr>
              <a:t>(a) </a:t>
            </a:r>
            <a:r>
              <a:rPr dirty="0" sz="1400" spc="-5">
                <a:latin typeface="Times New Roman"/>
                <a:cs typeface="Times New Roman"/>
              </a:rPr>
              <a:t>mesin sebenarnya </a:t>
            </a:r>
            <a:r>
              <a:rPr dirty="0" sz="1400">
                <a:latin typeface="Times New Roman"/>
                <a:cs typeface="Times New Roman"/>
              </a:rPr>
              <a:t>dan </a:t>
            </a:r>
            <a:r>
              <a:rPr dirty="0" sz="1400" spc="-10">
                <a:latin typeface="Times New Roman"/>
                <a:cs typeface="Times New Roman"/>
              </a:rPr>
              <a:t>(b) </a:t>
            </a:r>
            <a:r>
              <a:rPr dirty="0" sz="1400" spc="-5" i="1">
                <a:latin typeface="Times New Roman"/>
                <a:cs typeface="Times New Roman"/>
              </a:rPr>
              <a:t>virtual</a:t>
            </a:r>
            <a:r>
              <a:rPr dirty="0" sz="1400" spc="60" i="1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machine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0932" y="833365"/>
            <a:ext cx="5281341" cy="3608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44069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PEMBANGKITAN </a:t>
            </a:r>
            <a:r>
              <a:rPr dirty="0"/>
              <a:t>SISTEM</a:t>
            </a:r>
            <a:r>
              <a:rPr dirty="0" spc="-30"/>
              <a:t> </a:t>
            </a:r>
            <a:r>
              <a:rPr dirty="0" spc="-5"/>
              <a:t>OPERASI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9228" y="1281252"/>
            <a:ext cx="7513955" cy="2831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627380">
              <a:lnSpc>
                <a:spcPct val="14380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Sistem </a:t>
            </a:r>
            <a:r>
              <a:rPr dirty="0" sz="1600" spc="-5">
                <a:latin typeface="Times New Roman"/>
                <a:cs typeface="Times New Roman"/>
              </a:rPr>
              <a:t>operasi dirancang untuk dapat dijalankan pada setiap mesin yang </a:t>
            </a:r>
            <a:r>
              <a:rPr dirty="0" sz="1600" spc="5">
                <a:latin typeface="Times New Roman"/>
                <a:cs typeface="Times New Roman"/>
              </a:rPr>
              <a:t>ada </a:t>
            </a:r>
            <a:r>
              <a:rPr dirty="0" sz="1600" spc="-5">
                <a:latin typeface="Times New Roman"/>
                <a:cs typeface="Times New Roman"/>
              </a:rPr>
              <a:t>dalam  satu kelas yang </a:t>
            </a:r>
            <a:r>
              <a:rPr dirty="0" sz="1600">
                <a:latin typeface="Times New Roman"/>
                <a:cs typeface="Times New Roman"/>
              </a:rPr>
              <a:t>sama, </a:t>
            </a:r>
            <a:r>
              <a:rPr dirty="0" sz="1600" spc="-5">
                <a:latin typeface="Times New Roman"/>
                <a:cs typeface="Times New Roman"/>
              </a:rPr>
              <a:t>karena </a:t>
            </a:r>
            <a:r>
              <a:rPr dirty="0" sz="1600">
                <a:latin typeface="Times New Roman"/>
                <a:cs typeface="Times New Roman"/>
              </a:rPr>
              <a:t>sistem </a:t>
            </a:r>
            <a:r>
              <a:rPr dirty="0" sz="1600" spc="-5">
                <a:latin typeface="Times New Roman"/>
                <a:cs typeface="Times New Roman"/>
              </a:rPr>
              <a:t>operasi harus dikonfigurasikan untuk setiap komputer.  Program pembangkitan sistem </a:t>
            </a:r>
            <a:r>
              <a:rPr dirty="0" sz="1600" spc="-10">
                <a:latin typeface="Times New Roman"/>
                <a:cs typeface="Times New Roman"/>
              </a:rPr>
              <a:t>operasi (SYSGEN </a:t>
            </a:r>
            <a:r>
              <a:rPr dirty="0" sz="1600">
                <a:latin typeface="Times New Roman"/>
                <a:cs typeface="Times New Roman"/>
              </a:rPr>
              <a:t>– </a:t>
            </a:r>
            <a:r>
              <a:rPr dirty="0" sz="1600" i="1">
                <a:latin typeface="Times New Roman"/>
                <a:cs typeface="Times New Roman"/>
              </a:rPr>
              <a:t>System </a:t>
            </a:r>
            <a:r>
              <a:rPr dirty="0" sz="1600" spc="-5" i="1">
                <a:latin typeface="Times New Roman"/>
                <a:cs typeface="Times New Roman"/>
              </a:rPr>
              <a:t>Generation</a:t>
            </a:r>
            <a:r>
              <a:rPr dirty="0" sz="1600" spc="-5">
                <a:latin typeface="Times New Roman"/>
                <a:cs typeface="Times New Roman"/>
              </a:rPr>
              <a:t>) </a:t>
            </a:r>
            <a:r>
              <a:rPr dirty="0" sz="1600" spc="-10">
                <a:latin typeface="Times New Roman"/>
                <a:cs typeface="Times New Roman"/>
              </a:rPr>
              <a:t>memperoleh </a:t>
            </a:r>
            <a:r>
              <a:rPr dirty="0" sz="1600">
                <a:latin typeface="Times New Roman"/>
                <a:cs typeface="Times New Roman"/>
              </a:rPr>
              <a:t>detail  </a:t>
            </a:r>
            <a:r>
              <a:rPr dirty="0" sz="1600" spc="-5">
                <a:latin typeface="Times New Roman"/>
                <a:cs typeface="Times New Roman"/>
              </a:rPr>
              <a:t>informasi tentang konfigurasi dari </a:t>
            </a:r>
            <a:r>
              <a:rPr dirty="0" sz="1600" spc="-10">
                <a:latin typeface="Times New Roman"/>
                <a:cs typeface="Times New Roman"/>
              </a:rPr>
              <a:t>sistem </a:t>
            </a:r>
            <a:r>
              <a:rPr dirty="0" sz="1600" spc="-5">
                <a:latin typeface="Times New Roman"/>
                <a:cs typeface="Times New Roman"/>
              </a:rPr>
              <a:t>perangkat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keras.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627380">
              <a:lnSpc>
                <a:spcPct val="143800"/>
              </a:lnSpc>
            </a:pPr>
            <a:r>
              <a:rPr dirty="0" sz="1600" spc="-10">
                <a:latin typeface="Times New Roman"/>
                <a:cs typeface="Times New Roman"/>
              </a:rPr>
              <a:t>Proses </a:t>
            </a:r>
            <a:r>
              <a:rPr dirty="0" sz="1600">
                <a:latin typeface="Times New Roman"/>
                <a:cs typeface="Times New Roman"/>
              </a:rPr>
              <a:t>memulai </a:t>
            </a:r>
            <a:r>
              <a:rPr dirty="0" sz="1600" spc="-5">
                <a:latin typeface="Times New Roman"/>
                <a:cs typeface="Times New Roman"/>
              </a:rPr>
              <a:t>komputer dengan mengangkat </a:t>
            </a:r>
            <a:r>
              <a:rPr dirty="0" sz="1600">
                <a:latin typeface="Times New Roman"/>
                <a:cs typeface="Times New Roman"/>
              </a:rPr>
              <a:t>(</a:t>
            </a:r>
            <a:r>
              <a:rPr dirty="0" sz="1600" i="1">
                <a:latin typeface="Times New Roman"/>
                <a:cs typeface="Times New Roman"/>
              </a:rPr>
              <a:t>loading</a:t>
            </a:r>
            <a:r>
              <a:rPr dirty="0" sz="1600">
                <a:latin typeface="Times New Roman"/>
                <a:cs typeface="Times New Roman"/>
              </a:rPr>
              <a:t>) </a:t>
            </a:r>
            <a:r>
              <a:rPr dirty="0" sz="1600" spc="-5">
                <a:latin typeface="Times New Roman"/>
                <a:cs typeface="Times New Roman"/>
              </a:rPr>
              <a:t>dan </a:t>
            </a:r>
            <a:r>
              <a:rPr dirty="0" sz="1600" spc="-10">
                <a:latin typeface="Times New Roman"/>
                <a:cs typeface="Times New Roman"/>
              </a:rPr>
              <a:t>menjalankan </a:t>
            </a:r>
            <a:r>
              <a:rPr dirty="0" sz="1600" spc="-5">
                <a:latin typeface="Times New Roman"/>
                <a:cs typeface="Times New Roman"/>
              </a:rPr>
              <a:t>kernel  </a:t>
            </a:r>
            <a:r>
              <a:rPr dirty="0" sz="1600">
                <a:latin typeface="Times New Roman"/>
                <a:cs typeface="Times New Roman"/>
              </a:rPr>
              <a:t>disebut </a:t>
            </a:r>
            <a:r>
              <a:rPr dirty="0" sz="1600" spc="-5">
                <a:latin typeface="Times New Roman"/>
                <a:cs typeface="Times New Roman"/>
              </a:rPr>
              <a:t>dengan </a:t>
            </a:r>
            <a:r>
              <a:rPr dirty="0" sz="1600" spc="-5" i="1">
                <a:latin typeface="Times New Roman"/>
                <a:cs typeface="Times New Roman"/>
              </a:rPr>
              <a:t>booting</a:t>
            </a:r>
            <a:r>
              <a:rPr dirty="0" sz="1600" spc="-5">
                <a:latin typeface="Times New Roman"/>
                <a:cs typeface="Times New Roman"/>
              </a:rPr>
              <a:t>. Program untuk </a:t>
            </a:r>
            <a:r>
              <a:rPr dirty="0" sz="1600" spc="-5" i="1">
                <a:latin typeface="Times New Roman"/>
                <a:cs typeface="Times New Roman"/>
              </a:rPr>
              <a:t>booting </a:t>
            </a:r>
            <a:r>
              <a:rPr dirty="0" sz="1600" spc="-5">
                <a:latin typeface="Times New Roman"/>
                <a:cs typeface="Times New Roman"/>
              </a:rPr>
              <a:t>disebut dengan </a:t>
            </a:r>
            <a:r>
              <a:rPr dirty="0" sz="1600" spc="-5" i="1">
                <a:latin typeface="Times New Roman"/>
                <a:cs typeface="Times New Roman"/>
              </a:rPr>
              <a:t>bootstrap program/loader  </a:t>
            </a:r>
            <a:r>
              <a:rPr dirty="0" sz="1600" spc="-5">
                <a:latin typeface="Times New Roman"/>
                <a:cs typeface="Times New Roman"/>
              </a:rPr>
              <a:t>yang disimpan dalam ROM. Program </a:t>
            </a:r>
            <a:r>
              <a:rPr dirty="0" sz="1600" spc="-5" i="1">
                <a:latin typeface="Times New Roman"/>
                <a:cs typeface="Times New Roman"/>
              </a:rPr>
              <a:t>bootstrap </a:t>
            </a:r>
            <a:r>
              <a:rPr dirty="0" sz="1600" spc="-5">
                <a:latin typeface="Times New Roman"/>
                <a:cs typeface="Times New Roman"/>
              </a:rPr>
              <a:t>memiliki kemampuan untuk mengetahui  lokasi kernel, mengangkatnya </a:t>
            </a:r>
            <a:r>
              <a:rPr dirty="0" sz="1600" spc="5">
                <a:latin typeface="Times New Roman"/>
                <a:cs typeface="Times New Roman"/>
              </a:rPr>
              <a:t>ke </a:t>
            </a:r>
            <a:r>
              <a:rPr dirty="0" sz="1600" spc="-10">
                <a:latin typeface="Times New Roman"/>
                <a:cs typeface="Times New Roman"/>
              </a:rPr>
              <a:t>memori, dan </a:t>
            </a:r>
            <a:r>
              <a:rPr dirty="0" sz="1600" spc="-5">
                <a:latin typeface="Times New Roman"/>
                <a:cs typeface="Times New Roman"/>
              </a:rPr>
              <a:t>memulai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eksekusinya.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783082"/>
            <a:ext cx="7515225" cy="30702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b="1" i="1">
                <a:latin typeface="Times New Roman"/>
                <a:cs typeface="Times New Roman"/>
              </a:rPr>
              <a:t>BOOT </a:t>
            </a:r>
            <a:r>
              <a:rPr dirty="0" sz="1600" spc="-5" b="1" i="1">
                <a:latin typeface="Times New Roman"/>
                <a:cs typeface="Times New Roman"/>
              </a:rPr>
              <a:t>SYSTEM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Times New Roman"/>
              <a:cs typeface="Times New Roman"/>
            </a:endParaRPr>
          </a:p>
          <a:p>
            <a:pPr algn="just" marL="12700" marR="5080" indent="627380">
              <a:lnSpc>
                <a:spcPct val="143800"/>
              </a:lnSpc>
              <a:spcBef>
                <a:spcPts val="5"/>
              </a:spcBef>
            </a:pPr>
            <a:r>
              <a:rPr dirty="0" sz="1600">
                <a:latin typeface="Times New Roman"/>
                <a:cs typeface="Times New Roman"/>
              </a:rPr>
              <a:t>Sistem </a:t>
            </a:r>
            <a:r>
              <a:rPr dirty="0" sz="1600" spc="-5">
                <a:latin typeface="Times New Roman"/>
                <a:cs typeface="Times New Roman"/>
              </a:rPr>
              <a:t>operasi harus dibuat terlihat </a:t>
            </a:r>
            <a:r>
              <a:rPr dirty="0" sz="1600" spc="-20">
                <a:latin typeface="Times New Roman"/>
                <a:cs typeface="Times New Roman"/>
              </a:rPr>
              <a:t>oleh </a:t>
            </a:r>
            <a:r>
              <a:rPr dirty="0" sz="1600" spc="-5">
                <a:latin typeface="Times New Roman"/>
                <a:cs typeface="Times New Roman"/>
              </a:rPr>
              <a:t>perangkat keras, </a:t>
            </a:r>
            <a:r>
              <a:rPr dirty="0" sz="1600" spc="-10">
                <a:latin typeface="Times New Roman"/>
                <a:cs typeface="Times New Roman"/>
              </a:rPr>
              <a:t>sehingga </a:t>
            </a:r>
            <a:r>
              <a:rPr dirty="0" sz="1600" spc="-5">
                <a:latin typeface="Times New Roman"/>
                <a:cs typeface="Times New Roman"/>
              </a:rPr>
              <a:t>perangkat keras  dapat menjalankannya. Sepenggalan </a:t>
            </a:r>
            <a:r>
              <a:rPr dirty="0" sz="1600">
                <a:latin typeface="Times New Roman"/>
                <a:cs typeface="Times New Roman"/>
              </a:rPr>
              <a:t>kecil </a:t>
            </a:r>
            <a:r>
              <a:rPr dirty="0" sz="1600" spc="-5">
                <a:latin typeface="Times New Roman"/>
                <a:cs typeface="Times New Roman"/>
              </a:rPr>
              <a:t>program yang </a:t>
            </a:r>
            <a:r>
              <a:rPr dirty="0" sz="1600">
                <a:latin typeface="Times New Roman"/>
                <a:cs typeface="Times New Roman"/>
              </a:rPr>
              <a:t>disebut </a:t>
            </a:r>
            <a:r>
              <a:rPr dirty="0" sz="1600" spc="-5" i="1">
                <a:latin typeface="Times New Roman"/>
                <a:cs typeface="Times New Roman"/>
              </a:rPr>
              <a:t>bootstrap loader  </a:t>
            </a:r>
            <a:r>
              <a:rPr dirty="0" sz="1600" spc="-5">
                <a:latin typeface="Times New Roman"/>
                <a:cs typeface="Times New Roman"/>
              </a:rPr>
              <a:t>menentukan lokasi kernel, mengangkatnya </a:t>
            </a:r>
            <a:r>
              <a:rPr dirty="0" sz="1600" spc="5">
                <a:latin typeface="Times New Roman"/>
                <a:cs typeface="Times New Roman"/>
              </a:rPr>
              <a:t>ke </a:t>
            </a:r>
            <a:r>
              <a:rPr dirty="0" sz="1600" spc="-5">
                <a:latin typeface="Times New Roman"/>
                <a:cs typeface="Times New Roman"/>
              </a:rPr>
              <a:t>memori, dan </a:t>
            </a:r>
            <a:r>
              <a:rPr dirty="0" sz="1600" spc="-10">
                <a:latin typeface="Times New Roman"/>
                <a:cs typeface="Times New Roman"/>
              </a:rPr>
              <a:t>menjalankannya. </a:t>
            </a:r>
            <a:r>
              <a:rPr dirty="0" sz="1600" i="1">
                <a:latin typeface="Times New Roman"/>
                <a:cs typeface="Times New Roman"/>
              </a:rPr>
              <a:t>Boot </a:t>
            </a:r>
            <a:r>
              <a:rPr dirty="0" sz="1600" spc="-5">
                <a:latin typeface="Times New Roman"/>
                <a:cs typeface="Times New Roman"/>
              </a:rPr>
              <a:t>sistem  merupakan proses </a:t>
            </a:r>
            <a:r>
              <a:rPr dirty="0" sz="1600">
                <a:latin typeface="Times New Roman"/>
                <a:cs typeface="Times New Roman"/>
              </a:rPr>
              <a:t>dua </a:t>
            </a:r>
            <a:r>
              <a:rPr dirty="0" sz="1600" spc="-5">
                <a:latin typeface="Times New Roman"/>
                <a:cs typeface="Times New Roman"/>
              </a:rPr>
              <a:t>tahap </a:t>
            </a:r>
            <a:r>
              <a:rPr dirty="0" sz="1600">
                <a:latin typeface="Times New Roman"/>
                <a:cs typeface="Times New Roman"/>
              </a:rPr>
              <a:t>(</a:t>
            </a:r>
            <a:r>
              <a:rPr dirty="0" sz="1600" i="1">
                <a:latin typeface="Times New Roman"/>
                <a:cs typeface="Times New Roman"/>
              </a:rPr>
              <a:t>two-step </a:t>
            </a:r>
            <a:r>
              <a:rPr dirty="0" sz="1600" spc="-5" i="1">
                <a:latin typeface="Times New Roman"/>
                <a:cs typeface="Times New Roman"/>
              </a:rPr>
              <a:t>process</a:t>
            </a:r>
            <a:r>
              <a:rPr dirty="0" sz="1600" spc="-5">
                <a:latin typeface="Times New Roman"/>
                <a:cs typeface="Times New Roman"/>
              </a:rPr>
              <a:t>), yaitu </a:t>
            </a:r>
            <a:r>
              <a:rPr dirty="0" sz="1600" i="1">
                <a:latin typeface="Times New Roman"/>
                <a:cs typeface="Times New Roman"/>
              </a:rPr>
              <a:t>boot </a:t>
            </a:r>
            <a:r>
              <a:rPr dirty="0" sz="1600" spc="-5" i="1">
                <a:latin typeface="Times New Roman"/>
                <a:cs typeface="Times New Roman"/>
              </a:rPr>
              <a:t>block </a:t>
            </a:r>
            <a:r>
              <a:rPr dirty="0" sz="1600" spc="-5">
                <a:latin typeface="Times New Roman"/>
                <a:cs typeface="Times New Roman"/>
              </a:rPr>
              <a:t>pada lokasi yang </a:t>
            </a:r>
            <a:r>
              <a:rPr dirty="0" sz="1600">
                <a:latin typeface="Times New Roman"/>
                <a:cs typeface="Times New Roman"/>
              </a:rPr>
              <a:t>sudah  </a:t>
            </a:r>
            <a:r>
              <a:rPr dirty="0" sz="1600" spc="-5">
                <a:latin typeface="Times New Roman"/>
                <a:cs typeface="Times New Roman"/>
              </a:rPr>
              <a:t>ditentukan mengangkat </a:t>
            </a:r>
            <a:r>
              <a:rPr dirty="0" sz="1600" spc="-5" i="1">
                <a:latin typeface="Times New Roman"/>
                <a:cs typeface="Times New Roman"/>
              </a:rPr>
              <a:t>bootstrap loader</a:t>
            </a:r>
            <a:r>
              <a:rPr dirty="0" sz="1600" spc="-5">
                <a:latin typeface="Times New Roman"/>
                <a:cs typeface="Times New Roman"/>
              </a:rPr>
              <a:t>. Ketika sistem komputer dinyalakan, </a:t>
            </a:r>
            <a:r>
              <a:rPr dirty="0" sz="1600" spc="-10">
                <a:latin typeface="Times New Roman"/>
                <a:cs typeface="Times New Roman"/>
              </a:rPr>
              <a:t>eksekusi  </a:t>
            </a:r>
            <a:r>
              <a:rPr dirty="0" sz="1600">
                <a:latin typeface="Times New Roman"/>
                <a:cs typeface="Times New Roman"/>
              </a:rPr>
              <a:t>mulai </a:t>
            </a:r>
            <a:r>
              <a:rPr dirty="0" sz="1600" spc="-5">
                <a:latin typeface="Times New Roman"/>
                <a:cs typeface="Times New Roman"/>
              </a:rPr>
              <a:t>dari lokasi memori yang sudah ditetapkan yang disebut dengan </a:t>
            </a:r>
            <a:r>
              <a:rPr dirty="0" sz="1600" spc="-5" i="1">
                <a:latin typeface="Times New Roman"/>
                <a:cs typeface="Times New Roman"/>
              </a:rPr>
              <a:t>firmware </a:t>
            </a:r>
            <a:r>
              <a:rPr dirty="0" sz="1600" spc="-5">
                <a:latin typeface="Times New Roman"/>
                <a:cs typeface="Times New Roman"/>
              </a:rPr>
              <a:t>yang berisi  awal </a:t>
            </a:r>
            <a:r>
              <a:rPr dirty="0" sz="1600">
                <a:latin typeface="Times New Roman"/>
                <a:cs typeface="Times New Roman"/>
              </a:rPr>
              <a:t>kode </a:t>
            </a:r>
            <a:r>
              <a:rPr dirty="0" sz="1600" spc="-5">
                <a:latin typeface="Times New Roman"/>
                <a:cs typeface="Times New Roman"/>
              </a:rPr>
              <a:t>boot (</a:t>
            </a:r>
            <a:r>
              <a:rPr dirty="0" sz="1600" spc="-5" i="1">
                <a:latin typeface="Times New Roman"/>
                <a:cs typeface="Times New Roman"/>
              </a:rPr>
              <a:t>initial </a:t>
            </a:r>
            <a:r>
              <a:rPr dirty="0" sz="1600" i="1">
                <a:latin typeface="Times New Roman"/>
                <a:cs typeface="Times New Roman"/>
              </a:rPr>
              <a:t>boot</a:t>
            </a:r>
            <a:r>
              <a:rPr dirty="0" sz="1600" spc="-20" i="1">
                <a:latin typeface="Times New Roman"/>
                <a:cs typeface="Times New Roman"/>
              </a:rPr>
              <a:t> </a:t>
            </a:r>
            <a:r>
              <a:rPr dirty="0" sz="1600" spc="-5" i="1">
                <a:latin typeface="Times New Roman"/>
                <a:cs typeface="Times New Roman"/>
              </a:rPr>
              <a:t>code</a:t>
            </a:r>
            <a:r>
              <a:rPr dirty="0" sz="1600" spc="-5">
                <a:latin typeface="Times New Roman"/>
                <a:cs typeface="Times New Roman"/>
              </a:rPr>
              <a:t>).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775" y="780415"/>
            <a:ext cx="5577840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5">
                <a:latin typeface="Calibri"/>
                <a:cs typeface="Calibri"/>
              </a:rPr>
              <a:t>LAYANAN-LAYANAN SISTEM OPERASI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9228" y="1411351"/>
            <a:ext cx="7514590" cy="42291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10" i="1">
                <a:solidFill>
                  <a:srgbClr val="FF0000"/>
                </a:solidFill>
                <a:latin typeface="Calibri"/>
                <a:cs typeface="Calibri"/>
              </a:rPr>
              <a:t>User </a:t>
            </a:r>
            <a:r>
              <a:rPr dirty="0" sz="2000" spc="-5" i="1">
                <a:solidFill>
                  <a:srgbClr val="FF0000"/>
                </a:solidFill>
                <a:latin typeface="Calibri"/>
                <a:cs typeface="Calibri"/>
              </a:rPr>
              <a:t>Interface </a:t>
            </a:r>
            <a:r>
              <a:rPr dirty="0" sz="1150">
                <a:latin typeface="Times New Roman"/>
                <a:cs typeface="Times New Roman"/>
              </a:rPr>
              <a:t>, </a:t>
            </a:r>
            <a:r>
              <a:rPr dirty="0" sz="1600">
                <a:latin typeface="Times New Roman"/>
                <a:cs typeface="Times New Roman"/>
              </a:rPr>
              <a:t>hampir semua sistem </a:t>
            </a:r>
            <a:r>
              <a:rPr dirty="0" sz="1600" spc="-5">
                <a:latin typeface="Times New Roman"/>
                <a:cs typeface="Times New Roman"/>
              </a:rPr>
              <a:t>operasi memiliki antarmuka pengguna,</a:t>
            </a:r>
            <a:r>
              <a:rPr dirty="0" sz="1600" spc="2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baik</a:t>
            </a:r>
            <a:endParaRPr sz="1600">
              <a:latin typeface="Times New Roman"/>
              <a:cs typeface="Times New Roman"/>
            </a:endParaRPr>
          </a:p>
          <a:p>
            <a:pPr marL="12700" marR="10160">
              <a:lnSpc>
                <a:spcPct val="148700"/>
              </a:lnSpc>
              <a:spcBef>
                <a:spcPts val="284"/>
              </a:spcBef>
              <a:tabLst>
                <a:tab pos="1038225" algn="l"/>
              </a:tabLst>
            </a:pPr>
            <a:r>
              <a:rPr dirty="0" sz="1600" spc="-5">
                <a:latin typeface="Times New Roman"/>
                <a:cs typeface="Times New Roman"/>
              </a:rPr>
              <a:t>berupa </a:t>
            </a:r>
            <a:r>
              <a:rPr dirty="0" sz="1600" spc="-5" i="1">
                <a:latin typeface="Times New Roman"/>
                <a:cs typeface="Times New Roman"/>
              </a:rPr>
              <a:t>Command </a:t>
            </a:r>
            <a:r>
              <a:rPr dirty="0" sz="1600" spc="-10" i="1">
                <a:latin typeface="Times New Roman"/>
                <a:cs typeface="Times New Roman"/>
              </a:rPr>
              <a:t>Line Interface </a:t>
            </a:r>
            <a:r>
              <a:rPr dirty="0" sz="1600" spc="-5">
                <a:latin typeface="Times New Roman"/>
                <a:cs typeface="Times New Roman"/>
              </a:rPr>
              <a:t>(CLI), </a:t>
            </a:r>
            <a:r>
              <a:rPr dirty="0" sz="1600" spc="-5" i="1">
                <a:latin typeface="Times New Roman"/>
                <a:cs typeface="Times New Roman"/>
              </a:rPr>
              <a:t>Graphical </a:t>
            </a:r>
            <a:r>
              <a:rPr dirty="0" sz="1600" i="1">
                <a:latin typeface="Times New Roman"/>
                <a:cs typeface="Times New Roman"/>
              </a:rPr>
              <a:t>User </a:t>
            </a:r>
            <a:r>
              <a:rPr dirty="0" sz="1600" spc="-5" i="1">
                <a:latin typeface="Times New Roman"/>
                <a:cs typeface="Times New Roman"/>
              </a:rPr>
              <a:t>Interface </a:t>
            </a:r>
            <a:r>
              <a:rPr dirty="0" sz="1600" spc="-10">
                <a:latin typeface="Times New Roman"/>
                <a:cs typeface="Times New Roman"/>
              </a:rPr>
              <a:t>(GUI), </a:t>
            </a:r>
            <a:r>
              <a:rPr dirty="0" sz="1600">
                <a:latin typeface="Times New Roman"/>
                <a:cs typeface="Times New Roman"/>
              </a:rPr>
              <a:t>maupun </a:t>
            </a:r>
            <a:r>
              <a:rPr dirty="0" sz="1600" spc="-5" i="1">
                <a:latin typeface="Times New Roman"/>
                <a:cs typeface="Times New Roman"/>
              </a:rPr>
              <a:t>batch</a:t>
            </a:r>
            <a:r>
              <a:rPr dirty="0" sz="1600" spc="-5">
                <a:latin typeface="Times New Roman"/>
                <a:cs typeface="Times New Roman"/>
              </a:rPr>
              <a:t>.  </a:t>
            </a:r>
            <a:r>
              <a:rPr dirty="0" sz="2000" spc="-10" i="1">
                <a:solidFill>
                  <a:srgbClr val="FF0000"/>
                </a:solidFill>
                <a:latin typeface="Calibri"/>
                <a:cs typeface="Calibri"/>
              </a:rPr>
              <a:t>Program	</a:t>
            </a:r>
            <a:r>
              <a:rPr dirty="0" sz="2000" spc="-5" i="1">
                <a:solidFill>
                  <a:srgbClr val="FF0000"/>
                </a:solidFill>
                <a:latin typeface="Calibri"/>
                <a:cs typeface="Calibri"/>
              </a:rPr>
              <a:t>Executor </a:t>
            </a:r>
            <a:r>
              <a:rPr dirty="0" sz="1150">
                <a:latin typeface="Times New Roman"/>
                <a:cs typeface="Times New Roman"/>
              </a:rPr>
              <a:t>,</a:t>
            </a:r>
            <a:r>
              <a:rPr dirty="0" sz="1600">
                <a:latin typeface="Times New Roman"/>
                <a:cs typeface="Times New Roman"/>
              </a:rPr>
              <a:t>sistem </a:t>
            </a:r>
            <a:r>
              <a:rPr dirty="0" sz="1600" spc="-5">
                <a:latin typeface="Times New Roman"/>
                <a:cs typeface="Times New Roman"/>
              </a:rPr>
              <a:t>operasi harus dapat mengangkat program </a:t>
            </a:r>
            <a:r>
              <a:rPr dirty="0" sz="1600" spc="5">
                <a:latin typeface="Times New Roman"/>
                <a:cs typeface="Times New Roman"/>
              </a:rPr>
              <a:t>ke </a:t>
            </a:r>
            <a:r>
              <a:rPr dirty="0" sz="1600" spc="-5">
                <a:latin typeface="Times New Roman"/>
                <a:cs typeface="Times New Roman"/>
              </a:rPr>
              <a:t>memori,  menjalankannya, dan mengakhirinya, </a:t>
            </a:r>
            <a:r>
              <a:rPr dirty="0" sz="1600">
                <a:latin typeface="Times New Roman"/>
                <a:cs typeface="Times New Roman"/>
              </a:rPr>
              <a:t>baik </a:t>
            </a:r>
            <a:r>
              <a:rPr dirty="0" sz="1600" spc="-5">
                <a:latin typeface="Times New Roman"/>
                <a:cs typeface="Times New Roman"/>
              </a:rPr>
              <a:t>secara </a:t>
            </a:r>
            <a:r>
              <a:rPr dirty="0" sz="1600">
                <a:latin typeface="Times New Roman"/>
                <a:cs typeface="Times New Roman"/>
              </a:rPr>
              <a:t>normal </a:t>
            </a:r>
            <a:r>
              <a:rPr dirty="0" sz="1600" spc="-5">
                <a:latin typeface="Times New Roman"/>
                <a:cs typeface="Times New Roman"/>
              </a:rPr>
              <a:t>maupun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abnormal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600" spc="-5">
                <a:latin typeface="Times New Roman"/>
                <a:cs typeface="Times New Roman"/>
              </a:rPr>
              <a:t>dengan memberikan </a:t>
            </a:r>
            <a:r>
              <a:rPr dirty="0" sz="1600" spc="-10">
                <a:latin typeface="Times New Roman"/>
                <a:cs typeface="Times New Roman"/>
              </a:rPr>
              <a:t>sinyal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status.</a:t>
            </a:r>
            <a:endParaRPr sz="1600">
              <a:latin typeface="Times New Roman"/>
              <a:cs typeface="Times New Roman"/>
            </a:endParaRPr>
          </a:p>
          <a:p>
            <a:pPr marL="12700" marR="5715">
              <a:lnSpc>
                <a:spcPts val="3190"/>
              </a:lnSpc>
              <a:spcBef>
                <a:spcPts val="345"/>
              </a:spcBef>
              <a:tabLst>
                <a:tab pos="506095" algn="l"/>
                <a:tab pos="1692275" algn="l"/>
                <a:tab pos="2453005" algn="l"/>
                <a:tab pos="3302635" algn="l"/>
                <a:tab pos="3853815" algn="l"/>
                <a:tab pos="4578350" algn="l"/>
                <a:tab pos="5391150" algn="l"/>
                <a:tab pos="5997575" algn="l"/>
                <a:tab pos="6868159" algn="l"/>
              </a:tabLst>
            </a:pPr>
            <a:r>
              <a:rPr dirty="0" sz="2000" spc="-5" i="1">
                <a:solidFill>
                  <a:srgbClr val="FF0000"/>
                </a:solidFill>
                <a:latin typeface="Calibri"/>
                <a:cs typeface="Calibri"/>
              </a:rPr>
              <a:t>I/O</a:t>
            </a:r>
            <a:r>
              <a:rPr dirty="0" sz="2000" spc="-5" i="1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dirty="0" sz="2000" spc="-20" i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z="2000" i="1">
                <a:solidFill>
                  <a:srgbClr val="FF0000"/>
                </a:solidFill>
                <a:latin typeface="Calibri"/>
                <a:cs typeface="Calibri"/>
              </a:rPr>
              <a:t>pe</a:t>
            </a:r>
            <a:r>
              <a:rPr dirty="0" sz="2000" spc="-20" i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2000" i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2000" spc="-5" i="1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dirty="0" sz="2000" spc="5" i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z="2000" spc="-5" i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z="2000" i="1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dirty="0" sz="1150">
                <a:latin typeface="Times New Roman"/>
                <a:cs typeface="Times New Roman"/>
              </a:rPr>
              <a:t>,</a:t>
            </a:r>
            <a:r>
              <a:rPr dirty="0" sz="1600">
                <a:latin typeface="Times New Roman"/>
                <a:cs typeface="Times New Roman"/>
              </a:rPr>
              <a:t>s</a:t>
            </a:r>
            <a:r>
              <a:rPr dirty="0" sz="1600" spc="-20">
                <a:latin typeface="Times New Roman"/>
                <a:cs typeface="Times New Roman"/>
              </a:rPr>
              <a:t>e</a:t>
            </a:r>
            <a:r>
              <a:rPr dirty="0" sz="1600" spc="5">
                <a:latin typeface="Times New Roman"/>
                <a:cs typeface="Times New Roman"/>
              </a:rPr>
              <a:t>bu</a:t>
            </a:r>
            <a:r>
              <a:rPr dirty="0" sz="1600">
                <a:latin typeface="Times New Roman"/>
                <a:cs typeface="Times New Roman"/>
              </a:rPr>
              <a:t>ah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5">
                <a:latin typeface="Times New Roman"/>
                <a:cs typeface="Times New Roman"/>
              </a:rPr>
              <a:t>p</a:t>
            </a:r>
            <a:r>
              <a:rPr dirty="0" sz="1600" spc="-10">
                <a:latin typeface="Times New Roman"/>
                <a:cs typeface="Times New Roman"/>
              </a:rPr>
              <a:t>r</a:t>
            </a:r>
            <a:r>
              <a:rPr dirty="0" sz="1600" spc="-15">
                <a:latin typeface="Times New Roman"/>
                <a:cs typeface="Times New Roman"/>
              </a:rPr>
              <a:t>og</a:t>
            </a:r>
            <a:r>
              <a:rPr dirty="0" sz="1600" spc="-10">
                <a:latin typeface="Times New Roman"/>
                <a:cs typeface="Times New Roman"/>
              </a:rPr>
              <a:t>r</a:t>
            </a:r>
            <a:r>
              <a:rPr dirty="0" sz="1600">
                <a:latin typeface="Times New Roman"/>
                <a:cs typeface="Times New Roman"/>
              </a:rPr>
              <a:t>am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40">
                <a:latin typeface="Times New Roman"/>
                <a:cs typeface="Times New Roman"/>
              </a:rPr>
              <a:t>y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5">
                <a:latin typeface="Times New Roman"/>
                <a:cs typeface="Times New Roman"/>
              </a:rPr>
              <a:t>n</a:t>
            </a:r>
            <a:r>
              <a:rPr dirty="0" sz="1600">
                <a:latin typeface="Times New Roman"/>
                <a:cs typeface="Times New Roman"/>
              </a:rPr>
              <a:t>g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>
                <a:latin typeface="Times New Roman"/>
                <a:cs typeface="Times New Roman"/>
              </a:rPr>
              <a:t>s</a:t>
            </a:r>
            <a:r>
              <a:rPr dirty="0" sz="1600" spc="-20">
                <a:latin typeface="Times New Roman"/>
                <a:cs typeface="Times New Roman"/>
              </a:rPr>
              <a:t>e</a:t>
            </a:r>
            <a:r>
              <a:rPr dirty="0" sz="1600" spc="5">
                <a:latin typeface="Times New Roman"/>
                <a:cs typeface="Times New Roman"/>
              </a:rPr>
              <a:t>d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5">
                <a:latin typeface="Times New Roman"/>
                <a:cs typeface="Times New Roman"/>
              </a:rPr>
              <a:t>n</a:t>
            </a:r>
            <a:r>
              <a:rPr dirty="0" sz="1600">
                <a:latin typeface="Times New Roman"/>
                <a:cs typeface="Times New Roman"/>
              </a:rPr>
              <a:t>g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5">
                <a:latin typeface="Times New Roman"/>
                <a:cs typeface="Times New Roman"/>
              </a:rPr>
              <a:t>b</a:t>
            </a:r>
            <a:r>
              <a:rPr dirty="0" sz="1600" spc="-20">
                <a:latin typeface="Times New Roman"/>
                <a:cs typeface="Times New Roman"/>
              </a:rPr>
              <a:t>e</a:t>
            </a:r>
            <a:r>
              <a:rPr dirty="0" sz="1600" spc="-10">
                <a:latin typeface="Times New Roman"/>
                <a:cs typeface="Times New Roman"/>
              </a:rPr>
              <a:t>r</a:t>
            </a:r>
            <a:r>
              <a:rPr dirty="0" sz="1600" spc="5">
                <a:latin typeface="Times New Roman"/>
                <a:cs typeface="Times New Roman"/>
              </a:rPr>
              <a:t>j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15">
                <a:latin typeface="Times New Roman"/>
                <a:cs typeface="Times New Roman"/>
              </a:rPr>
              <a:t>l</a:t>
            </a:r>
            <a:r>
              <a:rPr dirty="0" sz="1600">
                <a:latin typeface="Times New Roman"/>
                <a:cs typeface="Times New Roman"/>
              </a:rPr>
              <a:t>an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5">
                <a:latin typeface="Times New Roman"/>
                <a:cs typeface="Times New Roman"/>
              </a:rPr>
              <a:t>d</a:t>
            </a:r>
            <a:r>
              <a:rPr dirty="0" sz="1600" spc="30">
                <a:latin typeface="Times New Roman"/>
                <a:cs typeface="Times New Roman"/>
              </a:rPr>
              <a:t>a</a:t>
            </a:r>
            <a:r>
              <a:rPr dirty="0" sz="1600" spc="5">
                <a:latin typeface="Times New Roman"/>
                <a:cs typeface="Times New Roman"/>
              </a:rPr>
              <a:t>p</a:t>
            </a:r>
            <a:r>
              <a:rPr dirty="0" sz="1600" spc="-20">
                <a:latin typeface="Times New Roman"/>
                <a:cs typeface="Times New Roman"/>
              </a:rPr>
              <a:t>a</a:t>
            </a:r>
            <a:r>
              <a:rPr dirty="0" sz="1600">
                <a:latin typeface="Times New Roman"/>
                <a:cs typeface="Times New Roman"/>
              </a:rPr>
              <a:t>t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5">
                <a:latin typeface="Times New Roman"/>
                <a:cs typeface="Times New Roman"/>
              </a:rPr>
              <a:t>m</a:t>
            </a:r>
            <a:r>
              <a:rPr dirty="0" sz="1600" spc="-25">
                <a:latin typeface="Times New Roman"/>
                <a:cs typeface="Times New Roman"/>
              </a:rPr>
              <a:t>e</a:t>
            </a:r>
            <a:r>
              <a:rPr dirty="0" sz="1600" spc="5">
                <a:latin typeface="Times New Roman"/>
                <a:cs typeface="Times New Roman"/>
              </a:rPr>
              <a:t>m</a:t>
            </a:r>
            <a:r>
              <a:rPr dirty="0" sz="1600" spc="5">
                <a:latin typeface="Times New Roman"/>
                <a:cs typeface="Times New Roman"/>
              </a:rPr>
              <a:t>in</a:t>
            </a:r>
            <a:r>
              <a:rPr dirty="0" sz="1600" spc="-15">
                <a:latin typeface="Times New Roman"/>
                <a:cs typeface="Times New Roman"/>
              </a:rPr>
              <a:t>t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15">
                <a:latin typeface="Times New Roman"/>
                <a:cs typeface="Times New Roman"/>
              </a:rPr>
              <a:t>l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40">
                <a:latin typeface="Times New Roman"/>
                <a:cs typeface="Times New Roman"/>
              </a:rPr>
              <a:t>y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5">
                <a:latin typeface="Times New Roman"/>
                <a:cs typeface="Times New Roman"/>
              </a:rPr>
              <a:t>n</a:t>
            </a:r>
            <a:r>
              <a:rPr dirty="0" sz="1600">
                <a:latin typeface="Times New Roman"/>
                <a:cs typeface="Times New Roman"/>
              </a:rPr>
              <a:t>an  </a:t>
            </a:r>
            <a:r>
              <a:rPr dirty="0" sz="1600" spc="-5">
                <a:latin typeface="Times New Roman"/>
                <a:cs typeface="Times New Roman"/>
              </a:rPr>
              <a:t>masukan/keluaran yang melibatkan berkas ataupun piranti masukan/keluaran itu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sendiri.</a:t>
            </a:r>
            <a:endParaRPr sz="16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80"/>
              </a:spcBef>
            </a:pPr>
            <a:r>
              <a:rPr dirty="0" sz="2000" spc="-10" i="1">
                <a:solidFill>
                  <a:srgbClr val="FF0000"/>
                </a:solidFill>
                <a:latin typeface="Calibri"/>
                <a:cs typeface="Calibri"/>
              </a:rPr>
              <a:t>File </a:t>
            </a:r>
            <a:r>
              <a:rPr dirty="0" sz="2000" spc="-5" i="1">
                <a:solidFill>
                  <a:srgbClr val="FF0000"/>
                </a:solidFill>
                <a:latin typeface="Calibri"/>
                <a:cs typeface="Calibri"/>
              </a:rPr>
              <a:t>Manipulation </a:t>
            </a:r>
            <a:r>
              <a:rPr dirty="0" sz="1150" spc="-5">
                <a:latin typeface="Times New Roman"/>
                <a:cs typeface="Times New Roman"/>
              </a:rPr>
              <a:t>,</a:t>
            </a:r>
            <a:r>
              <a:rPr dirty="0" sz="1600" spc="-5">
                <a:latin typeface="Times New Roman"/>
                <a:cs typeface="Times New Roman"/>
              </a:rPr>
              <a:t>sudah </a:t>
            </a:r>
            <a:r>
              <a:rPr dirty="0" sz="1600" spc="-10">
                <a:latin typeface="Times New Roman"/>
                <a:cs typeface="Times New Roman"/>
              </a:rPr>
              <a:t>tentu </a:t>
            </a:r>
            <a:r>
              <a:rPr dirty="0" sz="1600" spc="-5">
                <a:latin typeface="Times New Roman"/>
                <a:cs typeface="Times New Roman"/>
              </a:rPr>
              <a:t>program-program yang berjalan </a:t>
            </a:r>
            <a:r>
              <a:rPr dirty="0" sz="1600" spc="-10">
                <a:latin typeface="Times New Roman"/>
                <a:cs typeface="Times New Roman"/>
              </a:rPr>
              <a:t>perlu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melakukan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800"/>
              </a:lnSpc>
              <a:spcBef>
                <a:spcPts val="380"/>
              </a:spcBef>
            </a:pPr>
            <a:r>
              <a:rPr dirty="0" sz="1600" spc="-5">
                <a:latin typeface="Times New Roman"/>
                <a:cs typeface="Times New Roman"/>
              </a:rPr>
              <a:t>pembacaan ataupun penulisan </a:t>
            </a:r>
            <a:r>
              <a:rPr dirty="0" sz="1600" spc="5">
                <a:latin typeface="Times New Roman"/>
                <a:cs typeface="Times New Roman"/>
              </a:rPr>
              <a:t>ke </a:t>
            </a:r>
            <a:r>
              <a:rPr dirty="0" sz="1600">
                <a:latin typeface="Times New Roman"/>
                <a:cs typeface="Times New Roman"/>
              </a:rPr>
              <a:t>berkas </a:t>
            </a:r>
            <a:r>
              <a:rPr dirty="0" sz="1600" spc="-10">
                <a:latin typeface="Times New Roman"/>
                <a:cs typeface="Times New Roman"/>
              </a:rPr>
              <a:t>atau </a:t>
            </a:r>
            <a:r>
              <a:rPr dirty="0" sz="1600" spc="-5">
                <a:latin typeface="Times New Roman"/>
                <a:cs typeface="Times New Roman"/>
              </a:rPr>
              <a:t>direktori, membuat </a:t>
            </a:r>
            <a:r>
              <a:rPr dirty="0" sz="1600" spc="20">
                <a:latin typeface="Times New Roman"/>
                <a:cs typeface="Times New Roman"/>
              </a:rPr>
              <a:t>dan </a:t>
            </a:r>
            <a:r>
              <a:rPr dirty="0" sz="1600" spc="-5">
                <a:latin typeface="Times New Roman"/>
                <a:cs typeface="Times New Roman"/>
              </a:rPr>
              <a:t>menghapus </a:t>
            </a:r>
            <a:r>
              <a:rPr dirty="0" sz="1600">
                <a:latin typeface="Times New Roman"/>
                <a:cs typeface="Times New Roman"/>
              </a:rPr>
              <a:t>berkas  </a:t>
            </a:r>
            <a:r>
              <a:rPr dirty="0" sz="1600" spc="-5">
                <a:latin typeface="Times New Roman"/>
                <a:cs typeface="Times New Roman"/>
              </a:rPr>
              <a:t>atau direktori, </a:t>
            </a:r>
            <a:r>
              <a:rPr dirty="0" sz="1600" spc="-10">
                <a:latin typeface="Times New Roman"/>
                <a:cs typeface="Times New Roman"/>
              </a:rPr>
              <a:t>melakukan </a:t>
            </a:r>
            <a:r>
              <a:rPr dirty="0" sz="1600" spc="-5">
                <a:latin typeface="Times New Roman"/>
                <a:cs typeface="Times New Roman"/>
              </a:rPr>
              <a:t>pencarian </a:t>
            </a:r>
            <a:r>
              <a:rPr dirty="0" sz="1600">
                <a:latin typeface="Times New Roman"/>
                <a:cs typeface="Times New Roman"/>
              </a:rPr>
              <a:t>berkas </a:t>
            </a:r>
            <a:r>
              <a:rPr dirty="0" sz="1600" spc="-10">
                <a:latin typeface="Times New Roman"/>
                <a:cs typeface="Times New Roman"/>
              </a:rPr>
              <a:t>atau </a:t>
            </a:r>
            <a:r>
              <a:rPr dirty="0" sz="1600" spc="-5">
                <a:latin typeface="Times New Roman"/>
                <a:cs typeface="Times New Roman"/>
              </a:rPr>
              <a:t>direktori, menampilkan informasi tentang  </a:t>
            </a:r>
            <a:r>
              <a:rPr dirty="0" sz="1600">
                <a:latin typeface="Times New Roman"/>
                <a:cs typeface="Times New Roman"/>
              </a:rPr>
              <a:t>berkas </a:t>
            </a:r>
            <a:r>
              <a:rPr dirty="0" sz="1600" spc="-5">
                <a:latin typeface="Times New Roman"/>
                <a:cs typeface="Times New Roman"/>
              </a:rPr>
              <a:t>atau direktori, dan </a:t>
            </a:r>
            <a:r>
              <a:rPr dirty="0" sz="1600" spc="-10">
                <a:latin typeface="Times New Roman"/>
                <a:cs typeface="Times New Roman"/>
              </a:rPr>
              <a:t>melakukan </a:t>
            </a:r>
            <a:r>
              <a:rPr dirty="0" sz="1600" spc="-5">
                <a:latin typeface="Times New Roman"/>
                <a:cs typeface="Times New Roman"/>
              </a:rPr>
              <a:t>pengelolaan hak akses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</a:t>
            </a:r>
            <a:r>
              <a:rPr dirty="0" sz="1600" spc="-5" i="1">
                <a:latin typeface="Times New Roman"/>
                <a:cs typeface="Times New Roman"/>
              </a:rPr>
              <a:t>permission</a:t>
            </a:r>
            <a:r>
              <a:rPr dirty="0" sz="1600" spc="-5">
                <a:latin typeface="Times New Roman"/>
                <a:cs typeface="Times New Roman"/>
              </a:rPr>
              <a:t>).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228" y="786130"/>
            <a:ext cx="7514590" cy="142938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0"/>
              </a:spcBef>
            </a:pPr>
            <a:r>
              <a:rPr dirty="0" sz="2000" i="1">
                <a:solidFill>
                  <a:srgbClr val="FF0000"/>
                </a:solidFill>
                <a:latin typeface="Calibri"/>
                <a:cs typeface="Calibri"/>
              </a:rPr>
              <a:t>Communication</a:t>
            </a:r>
            <a:r>
              <a:rPr dirty="0" sz="1150"/>
              <a:t>, </a:t>
            </a:r>
            <a:r>
              <a:rPr dirty="0" sz="1600" spc="-5"/>
              <a:t>proses-proses </a:t>
            </a:r>
            <a:r>
              <a:rPr dirty="0" sz="1600"/>
              <a:t>dapat </a:t>
            </a:r>
            <a:r>
              <a:rPr dirty="0" sz="1600" spc="-5"/>
              <a:t>saling bertukar informasi, </a:t>
            </a:r>
            <a:r>
              <a:rPr dirty="0" sz="1600"/>
              <a:t>baik pada</a:t>
            </a:r>
            <a:r>
              <a:rPr dirty="0" sz="1600" spc="285"/>
              <a:t> </a:t>
            </a:r>
            <a:r>
              <a:rPr dirty="0" sz="1600"/>
              <a:t>komputer</a:t>
            </a:r>
            <a:endParaRPr sz="1600">
              <a:latin typeface="Calibri"/>
              <a:cs typeface="Calibri"/>
            </a:endParaRPr>
          </a:p>
          <a:p>
            <a:pPr algn="just" marL="12700" marR="7620">
              <a:lnSpc>
                <a:spcPct val="143800"/>
              </a:lnSpc>
              <a:spcBef>
                <a:spcPts val="380"/>
              </a:spcBef>
            </a:pPr>
            <a:r>
              <a:rPr dirty="0" sz="1600" spc="-5"/>
              <a:t>yang </a:t>
            </a:r>
            <a:r>
              <a:rPr dirty="0" sz="1600"/>
              <a:t>sama maupun </a:t>
            </a:r>
            <a:r>
              <a:rPr dirty="0" sz="1600" spc="-5"/>
              <a:t>komputer </a:t>
            </a:r>
            <a:r>
              <a:rPr dirty="0" sz="1600" spc="-10"/>
              <a:t>yang </a:t>
            </a:r>
            <a:r>
              <a:rPr dirty="0" sz="1600" spc="-5"/>
              <a:t>berbeda yang </a:t>
            </a:r>
            <a:r>
              <a:rPr dirty="0" sz="1600"/>
              <a:t>saling </a:t>
            </a:r>
            <a:r>
              <a:rPr dirty="0" sz="1600" spc="-5"/>
              <a:t>terhubung melalui jaringan  komputer. Komunikasi </a:t>
            </a:r>
            <a:r>
              <a:rPr dirty="0" sz="1600"/>
              <a:t>antar </a:t>
            </a:r>
            <a:r>
              <a:rPr dirty="0" sz="1600" spc="-5"/>
              <a:t>proses dilakukan melalui penggunaan </a:t>
            </a:r>
            <a:r>
              <a:rPr dirty="0" sz="1600" spc="-10"/>
              <a:t>memori </a:t>
            </a:r>
            <a:r>
              <a:rPr dirty="0" sz="1600"/>
              <a:t>bersama </a:t>
            </a:r>
            <a:r>
              <a:rPr dirty="0" sz="1600" spc="-5"/>
              <a:t>atau  pengiriman pesan (</a:t>
            </a:r>
            <a:r>
              <a:rPr dirty="0" sz="1600" spc="-5" i="1">
                <a:latin typeface="Times New Roman"/>
                <a:cs typeface="Times New Roman"/>
              </a:rPr>
              <a:t>message passing</a:t>
            </a:r>
            <a:r>
              <a:rPr dirty="0" sz="1600" spc="-5"/>
              <a:t>), dimana paket </a:t>
            </a:r>
            <a:r>
              <a:rPr dirty="0" sz="1600"/>
              <a:t>pesan </a:t>
            </a:r>
            <a:r>
              <a:rPr dirty="0" sz="1600" spc="-5"/>
              <a:t>dikirimkan </a:t>
            </a:r>
            <a:r>
              <a:rPr dirty="0" sz="1600" spc="-10"/>
              <a:t>oleh </a:t>
            </a:r>
            <a:r>
              <a:rPr dirty="0" sz="1600"/>
              <a:t>sistem</a:t>
            </a:r>
            <a:r>
              <a:rPr dirty="0" sz="1600" spc="70"/>
              <a:t> </a:t>
            </a:r>
            <a:r>
              <a:rPr dirty="0" sz="1600" spc="-5"/>
              <a:t>operasi.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9228" y="2305050"/>
            <a:ext cx="164973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10" i="1">
                <a:solidFill>
                  <a:srgbClr val="FF0000"/>
                </a:solidFill>
                <a:latin typeface="Calibri"/>
                <a:cs typeface="Calibri"/>
              </a:rPr>
              <a:t>Error</a:t>
            </a:r>
            <a:r>
              <a:rPr dirty="0" sz="2000" spc="42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FF0000"/>
                </a:solidFill>
                <a:latin typeface="Calibri"/>
                <a:cs typeface="Calibri"/>
              </a:rPr>
              <a:t>Detection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2517" y="2353818"/>
            <a:ext cx="569150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>
                <a:latin typeface="Times New Roman"/>
                <a:cs typeface="Times New Roman"/>
              </a:rPr>
              <a:t>,</a:t>
            </a:r>
            <a:r>
              <a:rPr dirty="0" sz="1600">
                <a:latin typeface="Times New Roman"/>
                <a:cs typeface="Times New Roman"/>
              </a:rPr>
              <a:t>sistem </a:t>
            </a:r>
            <a:r>
              <a:rPr dirty="0" sz="1600" spc="-5">
                <a:latin typeface="Times New Roman"/>
                <a:cs typeface="Times New Roman"/>
              </a:rPr>
              <a:t>operasi harus memiliki kemampuan yang</a:t>
            </a:r>
            <a:r>
              <a:rPr dirty="0" sz="1600" spc="27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selalu </a:t>
            </a:r>
            <a:r>
              <a:rPr dirty="0" sz="1600">
                <a:latin typeface="Times New Roman"/>
                <a:cs typeface="Times New Roman"/>
              </a:rPr>
              <a:t>waspada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9228" y="2653487"/>
            <a:ext cx="7513320" cy="2129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43800"/>
              </a:lnSpc>
              <a:spcBef>
                <a:spcPts val="100"/>
              </a:spcBef>
            </a:pPr>
            <a:r>
              <a:rPr dirty="0" sz="1600" spc="-5">
                <a:latin typeface="Times New Roman"/>
                <a:cs typeface="Times New Roman"/>
              </a:rPr>
              <a:t>terhadap kemungkinan </a:t>
            </a:r>
            <a:r>
              <a:rPr dirty="0" sz="1600" spc="-10">
                <a:latin typeface="Times New Roman"/>
                <a:cs typeface="Times New Roman"/>
              </a:rPr>
              <a:t>terjadinya </a:t>
            </a:r>
            <a:r>
              <a:rPr dirty="0" sz="1600" spc="-5">
                <a:latin typeface="Times New Roman"/>
                <a:cs typeface="Times New Roman"/>
              </a:rPr>
              <a:t>kesalahan. </a:t>
            </a:r>
            <a:r>
              <a:rPr dirty="0" sz="1600" spc="-10">
                <a:latin typeface="Times New Roman"/>
                <a:cs typeface="Times New Roman"/>
              </a:rPr>
              <a:t>Adapun </a:t>
            </a:r>
            <a:r>
              <a:rPr dirty="0" sz="1600">
                <a:latin typeface="Times New Roman"/>
                <a:cs typeface="Times New Roman"/>
              </a:rPr>
              <a:t>sumber-sumber </a:t>
            </a:r>
            <a:r>
              <a:rPr dirty="0" sz="1600" spc="-5">
                <a:latin typeface="Times New Roman"/>
                <a:cs typeface="Times New Roman"/>
              </a:rPr>
              <a:t>kesalahan tersebut  adalah </a:t>
            </a:r>
            <a:r>
              <a:rPr dirty="0" sz="1600">
                <a:latin typeface="Times New Roman"/>
                <a:cs typeface="Times New Roman"/>
              </a:rPr>
              <a:t>CPU, </a:t>
            </a:r>
            <a:r>
              <a:rPr dirty="0" sz="1600" spc="-5">
                <a:latin typeface="Times New Roman"/>
                <a:cs typeface="Times New Roman"/>
              </a:rPr>
              <a:t>perangkat keras memori, piranti masukan/ keluaran, ataupun program  pemakai. Setiap kesalahan yang muncul harus dapat ditangani </a:t>
            </a:r>
            <a:r>
              <a:rPr dirty="0" sz="1600" spc="-10">
                <a:latin typeface="Times New Roman"/>
                <a:cs typeface="Times New Roman"/>
              </a:rPr>
              <a:t>oleh </a:t>
            </a:r>
            <a:r>
              <a:rPr dirty="0" sz="1600" spc="-5">
                <a:latin typeface="Times New Roman"/>
                <a:cs typeface="Times New Roman"/>
              </a:rPr>
              <a:t>sistem operasi dengan  melakukan tindakan yang tepat untuk menjamin kebenaran dan konsistensi hasil komputasi.  Penyediaan fasilitas </a:t>
            </a:r>
            <a:r>
              <a:rPr dirty="0" sz="1600">
                <a:latin typeface="Times New Roman"/>
                <a:cs typeface="Times New Roman"/>
              </a:rPr>
              <a:t>untuk </a:t>
            </a:r>
            <a:r>
              <a:rPr dirty="0" sz="1600" spc="-10">
                <a:latin typeface="Times New Roman"/>
                <a:cs typeface="Times New Roman"/>
              </a:rPr>
              <a:t>melakukan </a:t>
            </a:r>
            <a:r>
              <a:rPr dirty="0" sz="1600" spc="-5" i="1">
                <a:latin typeface="Times New Roman"/>
                <a:cs typeface="Times New Roman"/>
              </a:rPr>
              <a:t>debugging </a:t>
            </a:r>
            <a:r>
              <a:rPr dirty="0" sz="1600" spc="-5">
                <a:latin typeface="Times New Roman"/>
                <a:cs typeface="Times New Roman"/>
              </a:rPr>
              <a:t>dapat meningkatkan kemampuan pemakai  dan pemrogram secara signifikan untuk pemakaian sistem komputer yang lebih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efisien.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604088"/>
            <a:ext cx="7517765" cy="3224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52800"/>
              </a:lnSpc>
              <a:spcBef>
                <a:spcPts val="100"/>
              </a:spcBef>
            </a:pPr>
            <a:r>
              <a:rPr dirty="0" sz="2200" spc="-5">
                <a:latin typeface="Calibri"/>
                <a:cs typeface="Calibri"/>
              </a:rPr>
              <a:t>Selain </a:t>
            </a:r>
            <a:r>
              <a:rPr dirty="0" sz="2200">
                <a:latin typeface="Calibri"/>
                <a:cs typeface="Calibri"/>
              </a:rPr>
              <a:t>itu, </a:t>
            </a:r>
            <a:r>
              <a:rPr dirty="0" sz="2200" spc="-10">
                <a:latin typeface="Calibri"/>
                <a:cs typeface="Calibri"/>
              </a:rPr>
              <a:t>sistem </a:t>
            </a:r>
            <a:r>
              <a:rPr dirty="0" sz="2200">
                <a:latin typeface="Calibri"/>
                <a:cs typeface="Calibri"/>
              </a:rPr>
              <a:t>operasi </a:t>
            </a:r>
            <a:r>
              <a:rPr dirty="0" sz="2200" spc="-5">
                <a:latin typeface="Calibri"/>
                <a:cs typeface="Calibri"/>
              </a:rPr>
              <a:t>juga memiliki layanan-layanan </a:t>
            </a:r>
            <a:r>
              <a:rPr dirty="0" sz="2200">
                <a:latin typeface="Calibri"/>
                <a:cs typeface="Calibri"/>
              </a:rPr>
              <a:t>yang  disediakan </a:t>
            </a:r>
            <a:r>
              <a:rPr dirty="0" sz="2200" spc="-5">
                <a:latin typeface="Calibri"/>
                <a:cs typeface="Calibri"/>
              </a:rPr>
              <a:t>untuk menjamin efisiensi </a:t>
            </a:r>
            <a:r>
              <a:rPr dirty="0" sz="2200">
                <a:latin typeface="Calibri"/>
                <a:cs typeface="Calibri"/>
              </a:rPr>
              <a:t>operasi dari </a:t>
            </a:r>
            <a:r>
              <a:rPr dirty="0" sz="2200" spc="-5">
                <a:latin typeface="Calibri"/>
                <a:cs typeface="Calibri"/>
              </a:rPr>
              <a:t>sistem  </a:t>
            </a:r>
            <a:r>
              <a:rPr dirty="0" sz="2200">
                <a:latin typeface="Calibri"/>
                <a:cs typeface="Calibri"/>
              </a:rPr>
              <a:t>komputer itu sendiri </a:t>
            </a:r>
            <a:r>
              <a:rPr dirty="0" sz="2200" spc="-5">
                <a:latin typeface="Calibri"/>
                <a:cs typeface="Calibri"/>
              </a:rPr>
              <a:t>melalui </a:t>
            </a:r>
            <a:r>
              <a:rPr dirty="0" sz="2200">
                <a:latin typeface="Calibri"/>
                <a:cs typeface="Calibri"/>
              </a:rPr>
              <a:t>pemakaian </a:t>
            </a:r>
            <a:r>
              <a:rPr dirty="0" sz="2200" spc="-5">
                <a:latin typeface="Calibri"/>
                <a:cs typeface="Calibri"/>
              </a:rPr>
              <a:t>bersama sumber </a:t>
            </a:r>
            <a:r>
              <a:rPr dirty="0" sz="2200">
                <a:latin typeface="Calibri"/>
                <a:cs typeface="Calibri"/>
              </a:rPr>
              <a:t>daya</a:t>
            </a:r>
            <a:r>
              <a:rPr dirty="0" sz="2200" spc="-8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241300" marR="4810760">
              <a:lnSpc>
                <a:spcPct val="152700"/>
              </a:lnSpc>
              <a:spcBef>
                <a:spcPts val="985"/>
              </a:spcBef>
            </a:pPr>
            <a:r>
              <a:rPr dirty="0" sz="2200" spc="10" i="1">
                <a:solidFill>
                  <a:srgbClr val="FF0000"/>
                </a:solidFill>
                <a:latin typeface="Calibri"/>
                <a:cs typeface="Calibri"/>
              </a:rPr>
              <a:t>1.Resource</a:t>
            </a:r>
            <a:r>
              <a:rPr dirty="0" sz="2200" spc="-5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200" spc="-5" i="1">
                <a:solidFill>
                  <a:srgbClr val="FF0000"/>
                </a:solidFill>
                <a:latin typeface="Calibri"/>
                <a:cs typeface="Calibri"/>
              </a:rPr>
              <a:t>Allocation  </a:t>
            </a:r>
            <a:r>
              <a:rPr dirty="0" sz="2200" spc="5" i="1">
                <a:solidFill>
                  <a:srgbClr val="FF0000"/>
                </a:solidFill>
                <a:latin typeface="Calibri"/>
                <a:cs typeface="Calibri"/>
              </a:rPr>
              <a:t>2.Accounting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395"/>
              </a:spcBef>
            </a:pPr>
            <a:r>
              <a:rPr dirty="0" sz="2200" spc="10" i="1">
                <a:solidFill>
                  <a:srgbClr val="FF0000"/>
                </a:solidFill>
                <a:latin typeface="Calibri"/>
                <a:cs typeface="Calibri"/>
              </a:rPr>
              <a:t>3.Security </a:t>
            </a:r>
            <a:r>
              <a:rPr dirty="0" sz="2200" spc="-5" i="1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dirty="0" sz="2200" spc="-5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200" spc="-5" i="1">
                <a:solidFill>
                  <a:srgbClr val="FF0000"/>
                </a:solidFill>
                <a:latin typeface="Calibri"/>
                <a:cs typeface="Calibri"/>
              </a:rPr>
              <a:t>Protection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228" y="780034"/>
            <a:ext cx="3702050" cy="3619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i="1">
                <a:latin typeface="Calibri"/>
                <a:cs typeface="Calibri"/>
              </a:rPr>
              <a:t>Operating </a:t>
            </a:r>
            <a:r>
              <a:rPr dirty="0" spc="-5" i="1">
                <a:latin typeface="Calibri"/>
                <a:cs typeface="Calibri"/>
              </a:rPr>
              <a:t>System </a:t>
            </a:r>
            <a:r>
              <a:rPr dirty="0" spc="-10" i="1">
                <a:latin typeface="Calibri"/>
                <a:cs typeface="Calibri"/>
              </a:rPr>
              <a:t>User</a:t>
            </a:r>
            <a:r>
              <a:rPr dirty="0" spc="-35" i="1">
                <a:latin typeface="Calibri"/>
                <a:cs typeface="Calibri"/>
              </a:rPr>
              <a:t> </a:t>
            </a:r>
            <a:r>
              <a:rPr dirty="0" spc="-5" i="1">
                <a:latin typeface="Calibri"/>
                <a:cs typeface="Calibri"/>
              </a:rPr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9228" y="1299540"/>
            <a:ext cx="7514590" cy="3566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marR="10795" indent="-228600">
              <a:lnSpc>
                <a:spcPct val="152600"/>
              </a:lnSpc>
              <a:spcBef>
                <a:spcPts val="95"/>
              </a:spcBef>
              <a:buAutoNum type="arabicPeriod"/>
              <a:tabLst>
                <a:tab pos="469900" algn="l"/>
              </a:tabLst>
            </a:pP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CLI </a:t>
            </a:r>
            <a:r>
              <a:rPr dirty="0" sz="1600">
                <a:latin typeface="Calibri"/>
                <a:cs typeface="Calibri"/>
              </a:rPr>
              <a:t>– </a:t>
            </a:r>
            <a:r>
              <a:rPr dirty="0" sz="1600" spc="-5">
                <a:latin typeface="Calibri"/>
                <a:cs typeface="Calibri"/>
              </a:rPr>
              <a:t>Mengizinkan pemakai </a:t>
            </a:r>
            <a:r>
              <a:rPr dirty="0" sz="1600">
                <a:latin typeface="Calibri"/>
                <a:cs typeface="Calibri"/>
              </a:rPr>
              <a:t>untuk dapat </a:t>
            </a:r>
            <a:r>
              <a:rPr dirty="0" sz="1600" spc="-5">
                <a:latin typeface="Calibri"/>
                <a:cs typeface="Calibri"/>
              </a:rPr>
              <a:t>mengetikkan dan mengeksekusi perintah  secara langsung ke </a:t>
            </a:r>
            <a:r>
              <a:rPr dirty="0" sz="1600" spc="-5" i="1">
                <a:latin typeface="Calibri"/>
                <a:cs typeface="Calibri"/>
              </a:rPr>
              <a:t>shell </a:t>
            </a:r>
            <a:r>
              <a:rPr dirty="0" sz="1600" spc="-5">
                <a:latin typeface="Calibri"/>
                <a:cs typeface="Calibri"/>
              </a:rPr>
              <a:t>sistem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operasi</a:t>
            </a:r>
            <a:endParaRPr sz="16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469900" algn="l"/>
              </a:tabLst>
            </a:pP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GUI </a:t>
            </a:r>
            <a:r>
              <a:rPr dirty="0" sz="1600">
                <a:latin typeface="Calibri"/>
                <a:cs typeface="Calibri"/>
              </a:rPr>
              <a:t>- </a:t>
            </a:r>
            <a:r>
              <a:rPr dirty="0" sz="1600" spc="-5" i="1">
                <a:latin typeface="Calibri"/>
                <a:cs typeface="Calibri"/>
              </a:rPr>
              <a:t>user </a:t>
            </a:r>
            <a:r>
              <a:rPr dirty="0" sz="1600" spc="-10" i="1">
                <a:latin typeface="Calibri"/>
                <a:cs typeface="Calibri"/>
              </a:rPr>
              <a:t>interface </a:t>
            </a:r>
            <a:r>
              <a:rPr dirty="0" sz="1600" spc="-5">
                <a:latin typeface="Calibri"/>
                <a:cs typeface="Calibri"/>
              </a:rPr>
              <a:t>yang </a:t>
            </a:r>
            <a:r>
              <a:rPr dirty="0" sz="1600" spc="-5" i="1">
                <a:latin typeface="Calibri"/>
                <a:cs typeface="Calibri"/>
              </a:rPr>
              <a:t>user friendly, </a:t>
            </a:r>
            <a:r>
              <a:rPr dirty="0" sz="1600" spc="-5">
                <a:latin typeface="Calibri"/>
                <a:cs typeface="Calibri"/>
              </a:rPr>
              <a:t>biasanya menyerupai</a:t>
            </a:r>
            <a:r>
              <a:rPr dirty="0" sz="1600" spc="65">
                <a:latin typeface="Calibri"/>
                <a:cs typeface="Calibri"/>
              </a:rPr>
              <a:t> </a:t>
            </a:r>
            <a:r>
              <a:rPr dirty="0" sz="1600" spc="-10" i="1">
                <a:latin typeface="Calibri"/>
                <a:cs typeface="Calibri"/>
              </a:rPr>
              <a:t>desktop.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2200" spc="-5" i="1">
                <a:latin typeface="Calibri"/>
                <a:cs typeface="Calibri"/>
              </a:rPr>
              <a:t>System</a:t>
            </a:r>
            <a:r>
              <a:rPr dirty="0" sz="2200" spc="5" i="1">
                <a:latin typeface="Calibri"/>
                <a:cs typeface="Calibri"/>
              </a:rPr>
              <a:t> </a:t>
            </a:r>
            <a:r>
              <a:rPr dirty="0" sz="2200" spc="-5" i="1">
                <a:latin typeface="Calibri"/>
                <a:cs typeface="Calibri"/>
              </a:rPr>
              <a:t>Call</a:t>
            </a:r>
            <a:endParaRPr sz="2200">
              <a:latin typeface="Calibri"/>
              <a:cs typeface="Calibri"/>
            </a:endParaRPr>
          </a:p>
          <a:p>
            <a:pPr algn="just" marL="12700" marR="5080">
              <a:lnSpc>
                <a:spcPct val="143800"/>
              </a:lnSpc>
              <a:spcBef>
                <a:spcPts val="1510"/>
              </a:spcBef>
            </a:pPr>
            <a:r>
              <a:rPr dirty="0" sz="1600" spc="-5">
                <a:latin typeface="Times New Roman"/>
                <a:cs typeface="Times New Roman"/>
              </a:rPr>
              <a:t>Antarmuka pemrograman </a:t>
            </a:r>
            <a:r>
              <a:rPr dirty="0" sz="1600" spc="5">
                <a:latin typeface="Times New Roman"/>
                <a:cs typeface="Times New Roman"/>
              </a:rPr>
              <a:t>ke </a:t>
            </a:r>
            <a:r>
              <a:rPr dirty="0" sz="1600" spc="-5">
                <a:latin typeface="Times New Roman"/>
                <a:cs typeface="Times New Roman"/>
              </a:rPr>
              <a:t>layanan-layanan yang diberikan </a:t>
            </a:r>
            <a:r>
              <a:rPr dirty="0" sz="1600" spc="-10">
                <a:latin typeface="Times New Roman"/>
                <a:cs typeface="Times New Roman"/>
              </a:rPr>
              <a:t>oleh </a:t>
            </a:r>
            <a:r>
              <a:rPr dirty="0" sz="1600">
                <a:latin typeface="Times New Roman"/>
                <a:cs typeface="Times New Roman"/>
              </a:rPr>
              <a:t>sistem </a:t>
            </a:r>
            <a:r>
              <a:rPr dirty="0" sz="1600" spc="-5">
                <a:latin typeface="Times New Roman"/>
                <a:cs typeface="Times New Roman"/>
              </a:rPr>
              <a:t>operasi.  Antarmuka </a:t>
            </a:r>
            <a:r>
              <a:rPr dirty="0" sz="1600" spc="-10">
                <a:latin typeface="Times New Roman"/>
                <a:cs typeface="Times New Roman"/>
              </a:rPr>
              <a:t>ini </a:t>
            </a:r>
            <a:r>
              <a:rPr dirty="0" sz="1600" spc="-5">
                <a:latin typeface="Times New Roman"/>
                <a:cs typeface="Times New Roman"/>
              </a:rPr>
              <a:t>ditulis dalam bahasa tingkat tinggi </a:t>
            </a:r>
            <a:r>
              <a:rPr dirty="0" sz="1600" spc="5">
                <a:latin typeface="Times New Roman"/>
                <a:cs typeface="Times New Roman"/>
              </a:rPr>
              <a:t>(</a:t>
            </a:r>
            <a:r>
              <a:rPr dirty="0" sz="1600" spc="5" i="1">
                <a:latin typeface="Times New Roman"/>
                <a:cs typeface="Times New Roman"/>
              </a:rPr>
              <a:t>high </a:t>
            </a:r>
            <a:r>
              <a:rPr dirty="0" sz="1600" spc="-5" i="1">
                <a:latin typeface="Times New Roman"/>
                <a:cs typeface="Times New Roman"/>
              </a:rPr>
              <a:t>level language</a:t>
            </a:r>
            <a:r>
              <a:rPr dirty="0" sz="1600" spc="-5">
                <a:latin typeface="Times New Roman"/>
                <a:cs typeface="Times New Roman"/>
              </a:rPr>
              <a:t>), seperti </a:t>
            </a:r>
            <a:r>
              <a:rPr dirty="0" sz="1600">
                <a:latin typeface="Times New Roman"/>
                <a:cs typeface="Times New Roman"/>
              </a:rPr>
              <a:t>Bahasa  </a:t>
            </a:r>
            <a:r>
              <a:rPr dirty="0" sz="1600" spc="-5">
                <a:latin typeface="Times New Roman"/>
                <a:cs typeface="Times New Roman"/>
              </a:rPr>
              <a:t>C/C++. </a:t>
            </a:r>
            <a:r>
              <a:rPr dirty="0" sz="1600" spc="-5" i="1">
                <a:latin typeface="Times New Roman"/>
                <a:cs typeface="Times New Roman"/>
              </a:rPr>
              <a:t>System call</a:t>
            </a:r>
            <a:r>
              <a:rPr dirty="0" sz="1600" spc="-5">
                <a:latin typeface="Times New Roman"/>
                <a:cs typeface="Times New Roman"/>
              </a:rPr>
              <a:t>, pada </a:t>
            </a:r>
            <a:r>
              <a:rPr dirty="0" sz="1600" spc="-10">
                <a:latin typeface="Times New Roman"/>
                <a:cs typeface="Times New Roman"/>
              </a:rPr>
              <a:t>umumnya, </a:t>
            </a:r>
            <a:r>
              <a:rPr dirty="0" sz="1600" spc="-5">
                <a:latin typeface="Times New Roman"/>
                <a:cs typeface="Times New Roman"/>
              </a:rPr>
              <a:t>diakses melalui </a:t>
            </a:r>
            <a:r>
              <a:rPr dirty="0" sz="1600" spc="-5" i="1">
                <a:latin typeface="Times New Roman"/>
                <a:cs typeface="Times New Roman"/>
              </a:rPr>
              <a:t>Application Programming Interface  </a:t>
            </a:r>
            <a:r>
              <a:rPr dirty="0" sz="1600" spc="-5">
                <a:latin typeface="Times New Roman"/>
                <a:cs typeface="Times New Roman"/>
              </a:rPr>
              <a:t>(API), </a:t>
            </a:r>
            <a:r>
              <a:rPr dirty="0" sz="1600">
                <a:latin typeface="Times New Roman"/>
                <a:cs typeface="Times New Roman"/>
              </a:rPr>
              <a:t>jarang </a:t>
            </a:r>
            <a:r>
              <a:rPr dirty="0" sz="1600" spc="-5">
                <a:latin typeface="Times New Roman"/>
                <a:cs typeface="Times New Roman"/>
              </a:rPr>
              <a:t>sekali yang melakukan </a:t>
            </a:r>
            <a:r>
              <a:rPr dirty="0" sz="1600">
                <a:latin typeface="Times New Roman"/>
                <a:cs typeface="Times New Roman"/>
              </a:rPr>
              <a:t>akses </a:t>
            </a:r>
            <a:r>
              <a:rPr dirty="0" sz="1600" spc="-5">
                <a:latin typeface="Times New Roman"/>
                <a:cs typeface="Times New Roman"/>
              </a:rPr>
              <a:t>langsung </a:t>
            </a:r>
            <a:r>
              <a:rPr dirty="0" sz="1600" spc="5">
                <a:latin typeface="Times New Roman"/>
                <a:cs typeface="Times New Roman"/>
              </a:rPr>
              <a:t>ke </a:t>
            </a:r>
            <a:r>
              <a:rPr dirty="0" sz="1600" spc="-5" i="1">
                <a:latin typeface="Times New Roman"/>
                <a:cs typeface="Times New Roman"/>
              </a:rPr>
              <a:t>system call </a:t>
            </a:r>
            <a:r>
              <a:rPr dirty="0" sz="1600" spc="-5">
                <a:latin typeface="Times New Roman"/>
                <a:cs typeface="Times New Roman"/>
              </a:rPr>
              <a:t>itu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sendiri.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0222" y="5213985"/>
            <a:ext cx="603059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latin typeface="Times New Roman"/>
                <a:cs typeface="Times New Roman"/>
              </a:rPr>
              <a:t>Sederetan perintah </a:t>
            </a:r>
            <a:r>
              <a:rPr dirty="0" sz="1600" i="1">
                <a:latin typeface="Times New Roman"/>
                <a:cs typeface="Times New Roman"/>
              </a:rPr>
              <a:t>system call </a:t>
            </a:r>
            <a:r>
              <a:rPr dirty="0" sz="1600" spc="-5">
                <a:latin typeface="Times New Roman"/>
                <a:cs typeface="Times New Roman"/>
              </a:rPr>
              <a:t>yang digunakan untuk menyalin </a:t>
            </a:r>
            <a:r>
              <a:rPr dirty="0" sz="1600" spc="-10">
                <a:latin typeface="Times New Roman"/>
                <a:cs typeface="Times New Roman"/>
              </a:rPr>
              <a:t>isi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berkas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62100" y="811036"/>
            <a:ext cx="5943616" cy="4141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47086" y="4951603"/>
            <a:ext cx="439801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latin typeface="Times New Roman"/>
                <a:cs typeface="Times New Roman"/>
              </a:rPr>
              <a:t>Hubungan antara </a:t>
            </a:r>
            <a:r>
              <a:rPr dirty="0" sz="1600" spc="-20">
                <a:latin typeface="Times New Roman"/>
                <a:cs typeface="Times New Roman"/>
              </a:rPr>
              <a:t>API, </a:t>
            </a:r>
            <a:r>
              <a:rPr dirty="0" sz="1600" i="1">
                <a:latin typeface="Times New Roman"/>
                <a:cs typeface="Times New Roman"/>
              </a:rPr>
              <a:t>system </a:t>
            </a:r>
            <a:r>
              <a:rPr dirty="0" sz="1600" spc="-5" i="1">
                <a:latin typeface="Times New Roman"/>
                <a:cs typeface="Times New Roman"/>
              </a:rPr>
              <a:t>call, </a:t>
            </a:r>
            <a:r>
              <a:rPr dirty="0" sz="1600" spc="-10">
                <a:latin typeface="Times New Roman"/>
                <a:cs typeface="Times New Roman"/>
              </a:rPr>
              <a:t>dan </a:t>
            </a:r>
            <a:r>
              <a:rPr dirty="0" sz="1600" spc="-5">
                <a:latin typeface="Times New Roman"/>
                <a:cs typeface="Times New Roman"/>
              </a:rPr>
              <a:t>sistem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operasi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7677" y="868017"/>
            <a:ext cx="6572176" cy="4067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228" y="1066927"/>
            <a:ext cx="5040630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5"/>
              <a:t>Metode pengiriman parameter </a:t>
            </a:r>
            <a:r>
              <a:rPr dirty="0" sz="2000" spc="-15"/>
              <a:t>ke </a:t>
            </a:r>
            <a:r>
              <a:rPr dirty="0" sz="2000" spc="-5"/>
              <a:t>sistem </a:t>
            </a:r>
            <a:r>
              <a:rPr dirty="0" sz="2000"/>
              <a:t>operasi</a:t>
            </a:r>
            <a:r>
              <a:rPr dirty="0" sz="2000" spc="20"/>
              <a:t> </a:t>
            </a:r>
            <a:r>
              <a:rPr dirty="0" sz="2000" spc="-5"/>
              <a:t>: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89228" y="1549984"/>
            <a:ext cx="7516495" cy="31781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43800"/>
              </a:lnSpc>
              <a:spcBef>
                <a:spcPts val="95"/>
              </a:spcBef>
              <a:buAutoNum type="arabicPeriod"/>
              <a:tabLst>
                <a:tab pos="234950" algn="l"/>
              </a:tabLst>
            </a:pPr>
            <a:r>
              <a:rPr dirty="0" sz="1600" spc="-10">
                <a:latin typeface="Times New Roman"/>
                <a:cs typeface="Times New Roman"/>
              </a:rPr>
              <a:t>Parameter </a:t>
            </a:r>
            <a:r>
              <a:rPr dirty="0" sz="1600" spc="-5">
                <a:latin typeface="Times New Roman"/>
                <a:cs typeface="Times New Roman"/>
              </a:rPr>
              <a:t>dikirimkan melalui register; kadang </a:t>
            </a:r>
            <a:r>
              <a:rPr dirty="0" sz="1600" spc="-10">
                <a:latin typeface="Times New Roman"/>
                <a:cs typeface="Times New Roman"/>
              </a:rPr>
              <a:t>banyaknya </a:t>
            </a:r>
            <a:r>
              <a:rPr dirty="0" sz="1600" spc="-5">
                <a:latin typeface="Times New Roman"/>
                <a:cs typeface="Times New Roman"/>
              </a:rPr>
              <a:t>parameter melebihi kapasitas  memori.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>
              <a:lnSpc>
                <a:spcPts val="2760"/>
              </a:lnSpc>
              <a:spcBef>
                <a:spcPts val="210"/>
              </a:spcBef>
              <a:buAutoNum type="arabicPeriod"/>
              <a:tabLst>
                <a:tab pos="234950" algn="l"/>
              </a:tabLst>
            </a:pPr>
            <a:r>
              <a:rPr dirty="0" sz="1600" spc="-10">
                <a:latin typeface="Times New Roman"/>
                <a:cs typeface="Times New Roman"/>
              </a:rPr>
              <a:t>Parameter </a:t>
            </a:r>
            <a:r>
              <a:rPr dirty="0" sz="1600" spc="-5">
                <a:latin typeface="Times New Roman"/>
                <a:cs typeface="Times New Roman"/>
              </a:rPr>
              <a:t>disimpan dalam sebuah blok, </a:t>
            </a:r>
            <a:r>
              <a:rPr dirty="0" sz="1600" spc="-10">
                <a:latin typeface="Times New Roman"/>
                <a:cs typeface="Times New Roman"/>
              </a:rPr>
              <a:t>atau tabel, </a:t>
            </a:r>
            <a:r>
              <a:rPr dirty="0" sz="1600">
                <a:latin typeface="Times New Roman"/>
                <a:cs typeface="Times New Roman"/>
              </a:rPr>
              <a:t>dalam </a:t>
            </a:r>
            <a:r>
              <a:rPr dirty="0" sz="1600" spc="-5">
                <a:latin typeface="Times New Roman"/>
                <a:cs typeface="Times New Roman"/>
              </a:rPr>
              <a:t>memori dan alamat </a:t>
            </a:r>
            <a:r>
              <a:rPr dirty="0" sz="1600">
                <a:latin typeface="Times New Roman"/>
                <a:cs typeface="Times New Roman"/>
              </a:rPr>
              <a:t>dari </a:t>
            </a:r>
            <a:r>
              <a:rPr dirty="0" sz="1600" spc="-5">
                <a:latin typeface="Times New Roman"/>
                <a:cs typeface="Times New Roman"/>
              </a:rPr>
              <a:t>blok  tersebut dikirimkan melalui register sebagai parameter. Pendekatan ini dipakai </a:t>
            </a:r>
            <a:r>
              <a:rPr dirty="0" sz="1600" spc="-10">
                <a:latin typeface="Times New Roman"/>
                <a:cs typeface="Times New Roman"/>
              </a:rPr>
              <a:t>oleh </a:t>
            </a:r>
            <a:r>
              <a:rPr dirty="0" sz="1600" spc="-5">
                <a:latin typeface="Times New Roman"/>
                <a:cs typeface="Times New Roman"/>
              </a:rPr>
              <a:t>Linux  dan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Solaris.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Blok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tidak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membatasi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banyaknya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atau</a:t>
            </a:r>
            <a:r>
              <a:rPr dirty="0" sz="1600" spc="16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panjangnya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parameter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yang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akan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600" spc="-5">
                <a:latin typeface="Times New Roman"/>
                <a:cs typeface="Times New Roman"/>
              </a:rPr>
              <a:t>dikirimkan.</a:t>
            </a:r>
            <a:endParaRPr sz="1600">
              <a:latin typeface="Times New Roman"/>
              <a:cs typeface="Times New Roman"/>
            </a:endParaRPr>
          </a:p>
          <a:p>
            <a:pPr algn="just" marL="12700" marR="160655">
              <a:lnSpc>
                <a:spcPct val="143700"/>
              </a:lnSpc>
              <a:spcBef>
                <a:spcPts val="5"/>
              </a:spcBef>
              <a:buAutoNum type="arabicPeriod" startAt="3"/>
              <a:tabLst>
                <a:tab pos="219710" algn="l"/>
              </a:tabLst>
            </a:pPr>
            <a:r>
              <a:rPr dirty="0" sz="1600" spc="-10">
                <a:latin typeface="Times New Roman"/>
                <a:cs typeface="Times New Roman"/>
              </a:rPr>
              <a:t>Parameter </a:t>
            </a:r>
            <a:r>
              <a:rPr dirty="0" sz="1600" spc="-5">
                <a:latin typeface="Times New Roman"/>
                <a:cs typeface="Times New Roman"/>
              </a:rPr>
              <a:t>disimpan </a:t>
            </a:r>
            <a:r>
              <a:rPr dirty="0" sz="1600" spc="5">
                <a:latin typeface="Times New Roman"/>
                <a:cs typeface="Times New Roman"/>
              </a:rPr>
              <a:t>ke </a:t>
            </a:r>
            <a:r>
              <a:rPr dirty="0" sz="1600" spc="-5">
                <a:latin typeface="Times New Roman"/>
                <a:cs typeface="Times New Roman"/>
              </a:rPr>
              <a:t>(</a:t>
            </a:r>
            <a:r>
              <a:rPr dirty="0" sz="1600" spc="-5" i="1">
                <a:latin typeface="Times New Roman"/>
                <a:cs typeface="Times New Roman"/>
              </a:rPr>
              <a:t>pushed </a:t>
            </a:r>
            <a:r>
              <a:rPr dirty="0" sz="1600" i="1">
                <a:latin typeface="Times New Roman"/>
                <a:cs typeface="Times New Roman"/>
              </a:rPr>
              <a:t>onto</a:t>
            </a:r>
            <a:r>
              <a:rPr dirty="0" sz="1600">
                <a:latin typeface="Times New Roman"/>
                <a:cs typeface="Times New Roman"/>
              </a:rPr>
              <a:t>) </a:t>
            </a:r>
            <a:r>
              <a:rPr dirty="0" sz="1600" spc="-5" i="1">
                <a:latin typeface="Times New Roman"/>
                <a:cs typeface="Times New Roman"/>
              </a:rPr>
              <a:t>stack </a:t>
            </a:r>
            <a:r>
              <a:rPr dirty="0" sz="1600" spc="-10">
                <a:latin typeface="Times New Roman"/>
                <a:cs typeface="Times New Roman"/>
              </a:rPr>
              <a:t>oleh </a:t>
            </a:r>
            <a:r>
              <a:rPr dirty="0" sz="1600" spc="-5">
                <a:latin typeface="Times New Roman"/>
                <a:cs typeface="Times New Roman"/>
              </a:rPr>
              <a:t>program dan diambil dari (</a:t>
            </a:r>
            <a:r>
              <a:rPr dirty="0" sz="1600" spc="-5" i="1">
                <a:latin typeface="Times New Roman"/>
                <a:cs typeface="Times New Roman"/>
              </a:rPr>
              <a:t>popped </a:t>
            </a:r>
            <a:r>
              <a:rPr dirty="0" sz="1600" i="1">
                <a:latin typeface="Times New Roman"/>
                <a:cs typeface="Times New Roman"/>
              </a:rPr>
              <a:t>off</a:t>
            </a:r>
            <a:r>
              <a:rPr dirty="0" sz="1600">
                <a:latin typeface="Times New Roman"/>
                <a:cs typeface="Times New Roman"/>
              </a:rPr>
              <a:t>)  </a:t>
            </a:r>
            <a:r>
              <a:rPr dirty="0" sz="1600" i="1">
                <a:latin typeface="Times New Roman"/>
                <a:cs typeface="Times New Roman"/>
              </a:rPr>
              <a:t>stack </a:t>
            </a:r>
            <a:r>
              <a:rPr dirty="0" sz="1600" spc="-10">
                <a:latin typeface="Times New Roman"/>
                <a:cs typeface="Times New Roman"/>
              </a:rPr>
              <a:t>oleh </a:t>
            </a:r>
            <a:r>
              <a:rPr dirty="0" sz="1600" spc="-5">
                <a:latin typeface="Times New Roman"/>
                <a:cs typeface="Times New Roman"/>
              </a:rPr>
              <a:t>sistem operasi. </a:t>
            </a:r>
            <a:r>
              <a:rPr dirty="0" sz="1600" spc="-10">
                <a:latin typeface="Times New Roman"/>
                <a:cs typeface="Times New Roman"/>
              </a:rPr>
              <a:t>Dengan menggunakan </a:t>
            </a:r>
            <a:r>
              <a:rPr dirty="0" sz="1600" spc="-5" i="1">
                <a:latin typeface="Times New Roman"/>
                <a:cs typeface="Times New Roman"/>
              </a:rPr>
              <a:t>stack </a:t>
            </a:r>
            <a:r>
              <a:rPr dirty="0" sz="1600" spc="-5">
                <a:latin typeface="Times New Roman"/>
                <a:cs typeface="Times New Roman"/>
              </a:rPr>
              <a:t>banyak dan ukuran parameter tidak  dibatasi.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3413" y="4390390"/>
            <a:ext cx="324167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Times New Roman"/>
                <a:cs typeface="Times New Roman"/>
              </a:rPr>
              <a:t>Metode </a:t>
            </a:r>
            <a:r>
              <a:rPr dirty="0" sz="1600" spc="-5">
                <a:latin typeface="Times New Roman"/>
                <a:cs typeface="Times New Roman"/>
              </a:rPr>
              <a:t>pengiriman pesan melalui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table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14393" y="867978"/>
            <a:ext cx="6419913" cy="3400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ifa</dc:creator>
  <dcterms:created xsi:type="dcterms:W3CDTF">2020-02-11T16:13:35Z</dcterms:created>
  <dcterms:modified xsi:type="dcterms:W3CDTF">2020-02-11T16:13:35Z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2014-03-25T00:00:00Z</vt:filetime>
  </property>
  <property fmtid="{D5CDD505-2E9C-101B-9397-08002B2CF9AE}" pid="3" name="Creator">
    <vt:lpwstr>Microsoft® Office Word 2007</vt:lpwstr>
  </property>
  <property fmtid="{D5CDD505-2E9C-101B-9397-08002B2CF9AE}" pid="4" name="LastSaved">
    <vt:filetime>2020-02-11T00:00:00Z</vt:filetime>
  </property>
</Properties>
</file>