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18600" cy="6838950"/>
  <p:notesSz cx="9118600" cy="6838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0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4371" y="2120074"/>
            <a:ext cx="7756207" cy="143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8742" y="3829812"/>
            <a:ext cx="6387465" cy="1709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6247" y="1572958"/>
            <a:ext cx="3969353" cy="4513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9349" y="1572958"/>
            <a:ext cx="3969353" cy="4513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8695" y="1493327"/>
            <a:ext cx="4607559" cy="1995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2692"/>
            <a:ext cx="7546492" cy="353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2483" y="6360223"/>
            <a:ext cx="2919984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6247" y="6360223"/>
            <a:ext cx="2098738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9964" y="6360223"/>
            <a:ext cx="2098738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marR="5080" indent="-222885">
              <a:lnSpc>
                <a:spcPct val="134700"/>
              </a:lnSpc>
              <a:spcBef>
                <a:spcPts val="95"/>
              </a:spcBef>
            </a:pPr>
            <a:r>
              <a:rPr spc="-5" dirty="0"/>
              <a:t>DESKRIPSI</a:t>
            </a:r>
            <a:r>
              <a:rPr spc="-75" dirty="0"/>
              <a:t> </a:t>
            </a:r>
            <a:r>
              <a:rPr spc="-5" dirty="0"/>
              <a:t>PROSES  SISTEM</a:t>
            </a:r>
            <a:r>
              <a:rPr spc="-40" dirty="0"/>
              <a:t> </a:t>
            </a:r>
            <a:r>
              <a:rPr dirty="0"/>
              <a:t>OPERASI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71144"/>
            <a:ext cx="7516495" cy="480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438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Untuk </a:t>
            </a:r>
            <a:r>
              <a:rPr sz="1600" spc="-10" dirty="0">
                <a:latin typeface="Times New Roman"/>
                <a:cs typeface="Times New Roman"/>
              </a:rPr>
              <a:t>melakukan </a:t>
            </a:r>
            <a:r>
              <a:rPr sz="1600" spc="-5" dirty="0">
                <a:latin typeface="Times New Roman"/>
                <a:cs typeface="Times New Roman"/>
              </a:rPr>
              <a:t>penjadwalan, sistem operasi menugaskan penjadwal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i="1" spc="5" dirty="0">
                <a:latin typeface="Times New Roman"/>
                <a:cs typeface="Times New Roman"/>
              </a:rPr>
              <a:t>scheduler</a:t>
            </a:r>
            <a:r>
              <a:rPr sz="1600" spc="5" dirty="0">
                <a:latin typeface="Times New Roman"/>
                <a:cs typeface="Times New Roman"/>
              </a:rPr>
              <a:t>) </a:t>
            </a:r>
            <a:r>
              <a:rPr sz="1600" spc="-5" dirty="0">
                <a:latin typeface="Times New Roman"/>
                <a:cs typeface="Times New Roman"/>
              </a:rPr>
              <a:t>untuk  menentukan siapa/apa yang </a:t>
            </a:r>
            <a:r>
              <a:rPr sz="1600" dirty="0">
                <a:latin typeface="Times New Roman"/>
                <a:cs typeface="Times New Roman"/>
              </a:rPr>
              <a:t>akan </a:t>
            </a:r>
            <a:r>
              <a:rPr sz="1600" spc="-5" dirty="0">
                <a:latin typeface="Times New Roman"/>
                <a:cs typeface="Times New Roman"/>
              </a:rPr>
              <a:t>dieksekusi </a:t>
            </a:r>
            <a:r>
              <a:rPr sz="1600" spc="-10" dirty="0">
                <a:latin typeface="Times New Roman"/>
                <a:cs typeface="Times New Roman"/>
              </a:rPr>
              <a:t>atau </a:t>
            </a:r>
            <a:r>
              <a:rPr sz="1600" spc="-5" dirty="0">
                <a:latin typeface="Times New Roman"/>
                <a:cs typeface="Times New Roman"/>
              </a:rPr>
              <a:t>harus menunggu </a:t>
            </a:r>
            <a:r>
              <a:rPr sz="1600" dirty="0">
                <a:latin typeface="Times New Roman"/>
                <a:cs typeface="Times New Roman"/>
              </a:rPr>
              <a:t>dalam </a:t>
            </a:r>
            <a:r>
              <a:rPr sz="1600" spc="-5" dirty="0">
                <a:latin typeface="Times New Roman"/>
                <a:cs typeface="Times New Roman"/>
              </a:rPr>
              <a:t>antrian.  </a:t>
            </a:r>
            <a:r>
              <a:rPr sz="1600" spc="-10" dirty="0">
                <a:latin typeface="Times New Roman"/>
                <a:cs typeface="Times New Roman"/>
              </a:rPr>
              <a:t>Umumnya </a:t>
            </a:r>
            <a:r>
              <a:rPr sz="1600" dirty="0">
                <a:latin typeface="Times New Roman"/>
                <a:cs typeface="Times New Roman"/>
              </a:rPr>
              <a:t>sistem </a:t>
            </a:r>
            <a:r>
              <a:rPr sz="1600" spc="-5" dirty="0">
                <a:latin typeface="Times New Roman"/>
                <a:cs typeface="Times New Roman"/>
              </a:rPr>
              <a:t>operasi memiliki tiga </a:t>
            </a:r>
            <a:r>
              <a:rPr sz="1600" spc="-10" dirty="0">
                <a:latin typeface="Times New Roman"/>
                <a:cs typeface="Times New Roman"/>
              </a:rPr>
              <a:t>penjadwal,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yaitu:</a:t>
            </a:r>
            <a:endParaRPr sz="1600" dirty="0">
              <a:latin typeface="Times New Roman"/>
              <a:cs typeface="Times New Roman"/>
            </a:endParaRPr>
          </a:p>
          <a:p>
            <a:pPr marL="1097915" indent="-229235" algn="just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109855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Penjadwal </a:t>
            </a:r>
            <a:r>
              <a:rPr sz="1600" b="1" spc="-15" dirty="0">
                <a:latin typeface="Times New Roman"/>
                <a:cs typeface="Times New Roman"/>
              </a:rPr>
              <a:t>jangka </a:t>
            </a:r>
            <a:r>
              <a:rPr sz="1600" b="1" spc="-5" dirty="0">
                <a:latin typeface="Times New Roman"/>
                <a:cs typeface="Times New Roman"/>
              </a:rPr>
              <a:t>panjang (</a:t>
            </a:r>
            <a:r>
              <a:rPr sz="1600" b="1" i="1" spc="-5" dirty="0">
                <a:latin typeface="Times New Roman"/>
                <a:cs typeface="Times New Roman"/>
              </a:rPr>
              <a:t>long term</a:t>
            </a:r>
            <a:r>
              <a:rPr sz="1600" b="1" i="1" spc="7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scheduler</a:t>
            </a:r>
            <a:r>
              <a:rPr sz="1600" b="1" spc="-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 marL="1097915" marR="9525" algn="just">
              <a:lnSpc>
                <a:spcPct val="14450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Penjadwal jangka </a:t>
            </a:r>
            <a:r>
              <a:rPr sz="1400" dirty="0">
                <a:latin typeface="Times New Roman"/>
                <a:cs typeface="Times New Roman"/>
              </a:rPr>
              <a:t>panjang </a:t>
            </a:r>
            <a:r>
              <a:rPr sz="1400" spc="-5" dirty="0">
                <a:latin typeface="Times New Roman"/>
                <a:cs typeface="Times New Roman"/>
              </a:rPr>
              <a:t>disebut </a:t>
            </a:r>
            <a:r>
              <a:rPr sz="1400" dirty="0">
                <a:latin typeface="Times New Roman"/>
                <a:cs typeface="Times New Roman"/>
              </a:rPr>
              <a:t>penjadwal pekerjaan 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i="1" spc="-5" dirty="0">
                <a:latin typeface="Times New Roman"/>
                <a:cs typeface="Times New Roman"/>
              </a:rPr>
              <a:t>job scheduler</a:t>
            </a:r>
            <a:r>
              <a:rPr sz="1400" spc="-5" dirty="0">
                <a:latin typeface="Times New Roman"/>
                <a:cs typeface="Times New Roman"/>
              </a:rPr>
              <a:t>), </a:t>
            </a:r>
            <a:r>
              <a:rPr sz="1400" spc="-10" dirty="0">
                <a:latin typeface="Times New Roman"/>
                <a:cs typeface="Times New Roman"/>
              </a:rPr>
              <a:t>karena </a:t>
            </a:r>
            <a:r>
              <a:rPr sz="1400" spc="-20" dirty="0">
                <a:latin typeface="Times New Roman"/>
                <a:cs typeface="Times New Roman"/>
              </a:rPr>
              <a:t>ia </a:t>
            </a:r>
            <a:r>
              <a:rPr sz="1400" dirty="0">
                <a:latin typeface="Times New Roman"/>
                <a:cs typeface="Times New Roman"/>
              </a:rPr>
              <a:t>akan  </a:t>
            </a:r>
            <a:r>
              <a:rPr sz="1400" spc="-10" dirty="0">
                <a:latin typeface="Times New Roman"/>
                <a:cs typeface="Times New Roman"/>
              </a:rPr>
              <a:t>memilih </a:t>
            </a:r>
            <a:r>
              <a:rPr sz="1400" spc="-5" dirty="0">
                <a:latin typeface="Times New Roman"/>
                <a:cs typeface="Times New Roman"/>
              </a:rPr>
              <a:t>proses-proses </a:t>
            </a:r>
            <a:r>
              <a:rPr sz="1400" spc="-20" dirty="0">
                <a:latin typeface="Times New Roman"/>
                <a:cs typeface="Times New Roman"/>
              </a:rPr>
              <a:t>mana </a:t>
            </a:r>
            <a:r>
              <a:rPr sz="1400" dirty="0">
                <a:latin typeface="Times New Roman"/>
                <a:cs typeface="Times New Roman"/>
              </a:rPr>
              <a:t>sajakah </a:t>
            </a:r>
            <a:r>
              <a:rPr sz="1400" spc="-5" dirty="0">
                <a:latin typeface="Times New Roman"/>
                <a:cs typeface="Times New Roman"/>
              </a:rPr>
              <a:t>yang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harus</a:t>
            </a:r>
            <a:endParaRPr sz="1400" dirty="0">
              <a:latin typeface="Times New Roman"/>
              <a:cs typeface="Times New Roman"/>
            </a:endParaRPr>
          </a:p>
          <a:p>
            <a:pPr marL="1097915" algn="just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Times New Roman"/>
                <a:cs typeface="Times New Roman"/>
              </a:rPr>
              <a:t>dimasukkan ke </a:t>
            </a:r>
            <a:r>
              <a:rPr sz="1400" dirty="0">
                <a:latin typeface="Times New Roman"/>
                <a:cs typeface="Times New Roman"/>
              </a:rPr>
              <a:t>dalam antrian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siap.</a:t>
            </a:r>
            <a:endParaRPr sz="1400" dirty="0">
              <a:latin typeface="Times New Roman"/>
              <a:cs typeface="Times New Roman"/>
            </a:endParaRPr>
          </a:p>
          <a:p>
            <a:pPr marL="1097915" indent="-229235" algn="just">
              <a:lnSpc>
                <a:spcPct val="100000"/>
              </a:lnSpc>
              <a:spcBef>
                <a:spcPts val="765"/>
              </a:spcBef>
              <a:buAutoNum type="arabicPeriod" startAt="2"/>
              <a:tabLst>
                <a:tab pos="109855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Penjadwal </a:t>
            </a:r>
            <a:r>
              <a:rPr sz="1600" b="1" spc="-15" dirty="0">
                <a:latin typeface="Times New Roman"/>
                <a:cs typeface="Times New Roman"/>
              </a:rPr>
              <a:t>jangka </a:t>
            </a:r>
            <a:r>
              <a:rPr sz="1600" b="1" spc="-5" dirty="0">
                <a:latin typeface="Times New Roman"/>
                <a:cs typeface="Times New Roman"/>
              </a:rPr>
              <a:t>pendek </a:t>
            </a:r>
            <a:r>
              <a:rPr sz="1600" b="1" spc="5" dirty="0">
                <a:latin typeface="Times New Roman"/>
                <a:cs typeface="Times New Roman"/>
              </a:rPr>
              <a:t>(</a:t>
            </a:r>
            <a:r>
              <a:rPr sz="1600" b="1" i="1" spc="5" dirty="0">
                <a:latin typeface="Times New Roman"/>
                <a:cs typeface="Times New Roman"/>
              </a:rPr>
              <a:t>short </a:t>
            </a:r>
            <a:r>
              <a:rPr sz="1600" b="1" i="1" spc="-10" dirty="0">
                <a:latin typeface="Times New Roman"/>
                <a:cs typeface="Times New Roman"/>
              </a:rPr>
              <a:t>term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scheduler</a:t>
            </a:r>
            <a:r>
              <a:rPr sz="1600" b="1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 marL="1097915" algn="just">
              <a:lnSpc>
                <a:spcPct val="100000"/>
              </a:lnSpc>
              <a:spcBef>
                <a:spcPts val="815"/>
              </a:spcBef>
            </a:pPr>
            <a:r>
              <a:rPr sz="1600" spc="-5" dirty="0">
                <a:latin typeface="Times New Roman"/>
                <a:cs typeface="Times New Roman"/>
              </a:rPr>
              <a:t>Tugas penjadwal jangka pendek </a:t>
            </a:r>
            <a:r>
              <a:rPr sz="1600" spc="-10" dirty="0">
                <a:latin typeface="Times New Roman"/>
                <a:cs typeface="Times New Roman"/>
              </a:rPr>
              <a:t>(atau </a:t>
            </a:r>
            <a:r>
              <a:rPr sz="1600" spc="-5" dirty="0">
                <a:latin typeface="Times New Roman"/>
                <a:cs typeface="Times New Roman"/>
              </a:rPr>
              <a:t>disebut juga </a:t>
            </a:r>
            <a:r>
              <a:rPr sz="1600" spc="-10" dirty="0">
                <a:latin typeface="Times New Roman"/>
                <a:cs typeface="Times New Roman"/>
              </a:rPr>
              <a:t>penjadwal </a:t>
            </a:r>
            <a:r>
              <a:rPr sz="1600" dirty="0">
                <a:latin typeface="Times New Roman"/>
                <a:cs typeface="Times New Roman"/>
              </a:rPr>
              <a:t>CPU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 </a:t>
            </a:r>
            <a:r>
              <a:rPr sz="1600" i="1" spc="-5" dirty="0">
                <a:latin typeface="Times New Roman"/>
                <a:cs typeface="Times New Roman"/>
              </a:rPr>
              <a:t>CPU</a:t>
            </a:r>
            <a:endParaRPr sz="1600" dirty="0">
              <a:latin typeface="Times New Roman"/>
              <a:cs typeface="Times New Roman"/>
            </a:endParaRPr>
          </a:p>
          <a:p>
            <a:pPr marL="1097915" marR="5080" algn="just">
              <a:lnSpc>
                <a:spcPct val="143800"/>
              </a:lnSpc>
            </a:pPr>
            <a:r>
              <a:rPr sz="1600" i="1" dirty="0">
                <a:latin typeface="Times New Roman"/>
                <a:cs typeface="Times New Roman"/>
              </a:rPr>
              <a:t>scheduler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-5" dirty="0">
                <a:latin typeface="Times New Roman"/>
                <a:cs typeface="Times New Roman"/>
              </a:rPr>
              <a:t>adalah menentukan proses </a:t>
            </a:r>
            <a:r>
              <a:rPr sz="1600" dirty="0">
                <a:latin typeface="Times New Roman"/>
                <a:cs typeface="Times New Roman"/>
              </a:rPr>
              <a:t>mana </a:t>
            </a:r>
            <a:r>
              <a:rPr sz="1600" spc="-5" dirty="0">
                <a:latin typeface="Times New Roman"/>
                <a:cs typeface="Times New Roman"/>
              </a:rPr>
              <a:t>yang akan dieksekusi </a:t>
            </a:r>
            <a:r>
              <a:rPr sz="1600" spc="-10" dirty="0">
                <a:latin typeface="Times New Roman"/>
                <a:cs typeface="Times New Roman"/>
              </a:rPr>
              <a:t>berikutnya  </a:t>
            </a:r>
            <a:r>
              <a:rPr sz="1600" spc="-5" dirty="0">
                <a:latin typeface="Times New Roman"/>
                <a:cs typeface="Times New Roman"/>
              </a:rPr>
              <a:t>dan mengalokasikan </a:t>
            </a:r>
            <a:r>
              <a:rPr sz="1600" dirty="0">
                <a:latin typeface="Times New Roman"/>
                <a:cs typeface="Times New Roman"/>
              </a:rPr>
              <a:t>CPU </a:t>
            </a:r>
            <a:r>
              <a:rPr sz="1600" spc="-5" dirty="0">
                <a:latin typeface="Times New Roman"/>
                <a:cs typeface="Times New Roman"/>
              </a:rPr>
              <a:t>untuk </a:t>
            </a:r>
            <a:r>
              <a:rPr sz="1600" spc="-10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tersebut. </a:t>
            </a:r>
            <a:r>
              <a:rPr sz="1600" spc="-5" dirty="0">
                <a:latin typeface="Times New Roman"/>
                <a:cs typeface="Times New Roman"/>
              </a:rPr>
              <a:t>Penjadwal yang </a:t>
            </a:r>
            <a:r>
              <a:rPr sz="1600" dirty="0">
                <a:latin typeface="Times New Roman"/>
                <a:cs typeface="Times New Roman"/>
              </a:rPr>
              <a:t>sering  </a:t>
            </a:r>
            <a:r>
              <a:rPr sz="1600" spc="-5" dirty="0">
                <a:latin typeface="Times New Roman"/>
                <a:cs typeface="Times New Roman"/>
              </a:rPr>
              <a:t>dipanggil adalah penjadwal </a:t>
            </a:r>
            <a:r>
              <a:rPr sz="1600" spc="-10" dirty="0">
                <a:latin typeface="Times New Roman"/>
                <a:cs typeface="Times New Roman"/>
              </a:rPr>
              <a:t>jangka </a:t>
            </a:r>
            <a:r>
              <a:rPr sz="1600" spc="-5" dirty="0">
                <a:latin typeface="Times New Roman"/>
                <a:cs typeface="Times New Roman"/>
              </a:rPr>
              <a:t>pendek (dalam </a:t>
            </a:r>
            <a:r>
              <a:rPr sz="1600" spc="-10" dirty="0">
                <a:latin typeface="Times New Roman"/>
                <a:cs typeface="Times New Roman"/>
              </a:rPr>
              <a:t>satuan </a:t>
            </a:r>
            <a:r>
              <a:rPr sz="1600" i="1" spc="-5" dirty="0">
                <a:latin typeface="Times New Roman"/>
                <a:cs typeface="Times New Roman"/>
              </a:rPr>
              <a:t>milisecond</a:t>
            </a:r>
            <a:r>
              <a:rPr sz="1600" spc="-5" dirty="0">
                <a:latin typeface="Times New Roman"/>
                <a:cs typeface="Times New Roman"/>
              </a:rPr>
              <a:t>),  sedangkan </a:t>
            </a:r>
            <a:r>
              <a:rPr sz="1600" spc="-10" dirty="0">
                <a:latin typeface="Times New Roman"/>
                <a:cs typeface="Times New Roman"/>
              </a:rPr>
              <a:t>sebaliknya </a:t>
            </a:r>
            <a:r>
              <a:rPr sz="1600" spc="-5" dirty="0">
                <a:latin typeface="Times New Roman"/>
                <a:cs typeface="Times New Roman"/>
              </a:rPr>
              <a:t>adalah </a:t>
            </a:r>
            <a:r>
              <a:rPr sz="1600" spc="-10" dirty="0">
                <a:latin typeface="Times New Roman"/>
                <a:cs typeface="Times New Roman"/>
              </a:rPr>
              <a:t>penjadwal </a:t>
            </a:r>
            <a:r>
              <a:rPr sz="1600" dirty="0">
                <a:latin typeface="Times New Roman"/>
                <a:cs typeface="Times New Roman"/>
              </a:rPr>
              <a:t>jangka panjang </a:t>
            </a:r>
            <a:r>
              <a:rPr sz="1600" spc="-5" dirty="0">
                <a:latin typeface="Times New Roman"/>
                <a:cs typeface="Times New Roman"/>
              </a:rPr>
              <a:t>(dalam satuan detik  atau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menit).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6047" y="677240"/>
            <a:ext cx="6647815" cy="107188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600" b="1" spc="5" dirty="0">
                <a:latin typeface="Times New Roman"/>
                <a:cs typeface="Times New Roman"/>
              </a:rPr>
              <a:t>3. </a:t>
            </a:r>
            <a:r>
              <a:rPr sz="1600" b="1" spc="-5" dirty="0">
                <a:latin typeface="Times New Roman"/>
                <a:cs typeface="Times New Roman"/>
              </a:rPr>
              <a:t>Penjadwal </a:t>
            </a:r>
            <a:r>
              <a:rPr sz="1600" b="1" spc="-15" dirty="0">
                <a:latin typeface="Times New Roman"/>
                <a:cs typeface="Times New Roman"/>
              </a:rPr>
              <a:t>jangka </a:t>
            </a:r>
            <a:r>
              <a:rPr sz="1600" b="1" spc="-5" dirty="0">
                <a:latin typeface="Times New Roman"/>
                <a:cs typeface="Times New Roman"/>
              </a:rPr>
              <a:t>menengah (</a:t>
            </a:r>
            <a:r>
              <a:rPr sz="1600" b="1" i="1" spc="-5" dirty="0">
                <a:latin typeface="Times New Roman"/>
                <a:cs typeface="Times New Roman"/>
              </a:rPr>
              <a:t>mid </a:t>
            </a:r>
            <a:r>
              <a:rPr sz="1600" b="1" i="1" spc="-10" dirty="0">
                <a:latin typeface="Times New Roman"/>
                <a:cs typeface="Times New Roman"/>
              </a:rPr>
              <a:t>term</a:t>
            </a:r>
            <a:r>
              <a:rPr sz="1600" b="1" i="1" spc="-12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scheduler</a:t>
            </a:r>
            <a:r>
              <a:rPr sz="1600" b="1" spc="-5" dirty="0">
                <a:latin typeface="Times New Roman"/>
                <a:cs typeface="Times New Roman"/>
              </a:rPr>
              <a:t>).</a:t>
            </a:r>
            <a:endParaRPr sz="1600">
              <a:latin typeface="Times New Roman"/>
              <a:cs typeface="Times New Roman"/>
            </a:endParaRPr>
          </a:p>
          <a:p>
            <a:pPr marL="241300" marR="5080">
              <a:lnSpc>
                <a:spcPts val="2760"/>
              </a:lnSpc>
              <a:spcBef>
                <a:spcPts val="210"/>
              </a:spcBef>
            </a:pPr>
            <a:r>
              <a:rPr sz="1600" spc="-10" dirty="0">
                <a:latin typeface="Times New Roman"/>
                <a:cs typeface="Times New Roman"/>
              </a:rPr>
              <a:t>Seandainya </a:t>
            </a:r>
            <a:r>
              <a:rPr sz="1600" spc="5" dirty="0">
                <a:latin typeface="Times New Roman"/>
                <a:cs typeface="Times New Roman"/>
              </a:rPr>
              <a:t>ada </a:t>
            </a:r>
            <a:r>
              <a:rPr sz="1600" spc="-5" dirty="0">
                <a:latin typeface="Times New Roman"/>
                <a:cs typeface="Times New Roman"/>
              </a:rPr>
              <a:t>proses yang </a:t>
            </a:r>
            <a:r>
              <a:rPr sz="1600" spc="-10" dirty="0">
                <a:latin typeface="Times New Roman"/>
                <a:cs typeface="Times New Roman"/>
              </a:rPr>
              <a:t>bagiannya </a:t>
            </a:r>
            <a:r>
              <a:rPr sz="1600" dirty="0">
                <a:latin typeface="Times New Roman"/>
                <a:cs typeface="Times New Roman"/>
              </a:rPr>
              <a:t>harus </a:t>
            </a:r>
            <a:r>
              <a:rPr sz="1600" spc="-5" dirty="0">
                <a:latin typeface="Times New Roman"/>
                <a:cs typeface="Times New Roman"/>
              </a:rPr>
              <a:t>disimpan sementara </a:t>
            </a:r>
            <a:r>
              <a:rPr sz="1600" spc="5" dirty="0">
                <a:latin typeface="Times New Roman"/>
                <a:cs typeface="Times New Roman"/>
              </a:rPr>
              <a:t>ke </a:t>
            </a:r>
            <a:r>
              <a:rPr sz="1600" spc="-5" dirty="0">
                <a:latin typeface="Times New Roman"/>
                <a:cs typeface="Times New Roman"/>
              </a:rPr>
              <a:t>memori  </a:t>
            </a:r>
            <a:r>
              <a:rPr sz="1600" dirty="0">
                <a:latin typeface="Times New Roman"/>
                <a:cs typeface="Times New Roman"/>
              </a:rPr>
              <a:t>utama, </a:t>
            </a:r>
            <a:r>
              <a:rPr sz="1600" spc="-5" dirty="0">
                <a:latin typeface="Times New Roman"/>
                <a:cs typeface="Times New Roman"/>
              </a:rPr>
              <a:t>maka pekerjaan ini termasuk tugas dari penjadwal jangka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menengah.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6817" y="4875403"/>
            <a:ext cx="20974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Penjadwal Jangka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Menengah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2813" y="1957259"/>
            <a:ext cx="7220073" cy="2667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036" y="774319"/>
            <a:ext cx="2399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Penciptaan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1372692"/>
            <a:ext cx="7515225" cy="3532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627380" algn="just">
              <a:lnSpc>
                <a:spcPct val="1438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induk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parent</a:t>
            </a:r>
            <a:r>
              <a:rPr sz="1600" spc="-5" dirty="0">
                <a:latin typeface="Times New Roman"/>
                <a:cs typeface="Times New Roman"/>
              </a:rPr>
              <a:t>) </a:t>
            </a:r>
            <a:r>
              <a:rPr sz="1600" spc="-10" dirty="0">
                <a:latin typeface="Times New Roman"/>
                <a:cs typeface="Times New Roman"/>
              </a:rPr>
              <a:t>menciptakan </a:t>
            </a:r>
            <a:r>
              <a:rPr sz="1600" spc="-5" dirty="0">
                <a:latin typeface="Times New Roman"/>
                <a:cs typeface="Times New Roman"/>
              </a:rPr>
              <a:t>proses-proses </a:t>
            </a:r>
            <a:r>
              <a:rPr sz="1600" spc="5" dirty="0">
                <a:latin typeface="Times New Roman"/>
                <a:cs typeface="Times New Roman"/>
              </a:rPr>
              <a:t>anak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children</a:t>
            </a:r>
            <a:r>
              <a:rPr sz="1600" spc="-5" dirty="0">
                <a:latin typeface="Times New Roman"/>
                <a:cs typeface="Times New Roman"/>
              </a:rPr>
              <a:t>), dimana, lebih  </a:t>
            </a:r>
            <a:r>
              <a:rPr sz="1600" dirty="0">
                <a:latin typeface="Times New Roman"/>
                <a:cs typeface="Times New Roman"/>
              </a:rPr>
              <a:t>jauh </a:t>
            </a:r>
            <a:r>
              <a:rPr sz="1600" spc="-5" dirty="0">
                <a:latin typeface="Times New Roman"/>
                <a:cs typeface="Times New Roman"/>
              </a:rPr>
              <a:t>lagi proses </a:t>
            </a:r>
            <a:r>
              <a:rPr sz="1600" dirty="0">
                <a:latin typeface="Times New Roman"/>
                <a:cs typeface="Times New Roman"/>
              </a:rPr>
              <a:t>anak </a:t>
            </a:r>
            <a:r>
              <a:rPr sz="1600" spc="-5" dirty="0">
                <a:latin typeface="Times New Roman"/>
                <a:cs typeface="Times New Roman"/>
              </a:rPr>
              <a:t>akan menciptakan proses-proses lainnya, sehingga </a:t>
            </a:r>
            <a:r>
              <a:rPr sz="1600" dirty="0">
                <a:latin typeface="Times New Roman"/>
                <a:cs typeface="Times New Roman"/>
              </a:rPr>
              <a:t>akan </a:t>
            </a:r>
            <a:r>
              <a:rPr sz="1600" spc="-5" dirty="0">
                <a:latin typeface="Times New Roman"/>
                <a:cs typeface="Times New Roman"/>
              </a:rPr>
              <a:t>membentuk  sebuah pohon proses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tree </a:t>
            </a:r>
            <a:r>
              <a:rPr sz="1600" i="1" spc="5" dirty="0">
                <a:latin typeface="Times New Roman"/>
                <a:cs typeface="Times New Roman"/>
              </a:rPr>
              <a:t>of </a:t>
            </a:r>
            <a:r>
              <a:rPr sz="1600" i="1" spc="-5" dirty="0">
                <a:latin typeface="Times New Roman"/>
                <a:cs typeface="Times New Roman"/>
              </a:rPr>
              <a:t>processes</a:t>
            </a:r>
            <a:r>
              <a:rPr sz="1600" spc="-5" dirty="0">
                <a:latin typeface="Times New Roman"/>
                <a:cs typeface="Times New Roman"/>
              </a:rPr>
              <a:t>). </a:t>
            </a:r>
            <a:r>
              <a:rPr sz="1600" spc="-10" dirty="0">
                <a:latin typeface="Times New Roman"/>
                <a:cs typeface="Times New Roman"/>
              </a:rPr>
              <a:t>Proses </a:t>
            </a:r>
            <a:r>
              <a:rPr sz="1600" spc="-5" dirty="0">
                <a:latin typeface="Times New Roman"/>
                <a:cs typeface="Times New Roman"/>
              </a:rPr>
              <a:t>induk dan proses anak dapat berjalan  secara bersamaan (</a:t>
            </a:r>
            <a:r>
              <a:rPr sz="1600" i="1" spc="-5" dirty="0">
                <a:latin typeface="Times New Roman"/>
                <a:cs typeface="Times New Roman"/>
              </a:rPr>
              <a:t>concurrent</a:t>
            </a:r>
            <a:r>
              <a:rPr sz="1600" spc="-5" dirty="0">
                <a:latin typeface="Times New Roman"/>
                <a:cs typeface="Times New Roman"/>
              </a:rPr>
              <a:t>) </a:t>
            </a:r>
            <a:r>
              <a:rPr sz="1600" spc="-10" dirty="0">
                <a:latin typeface="Times New Roman"/>
                <a:cs typeface="Times New Roman"/>
              </a:rPr>
              <a:t>atau </a:t>
            </a:r>
            <a:r>
              <a:rPr sz="1600" spc="-5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induk </a:t>
            </a:r>
            <a:r>
              <a:rPr sz="1600" spc="-5" dirty="0">
                <a:latin typeface="Times New Roman"/>
                <a:cs typeface="Times New Roman"/>
              </a:rPr>
              <a:t>harus </a:t>
            </a:r>
            <a:r>
              <a:rPr sz="1600" spc="-10" dirty="0">
                <a:latin typeface="Times New Roman"/>
                <a:cs typeface="Times New Roman"/>
              </a:rPr>
              <a:t>menunggu </a:t>
            </a:r>
            <a:r>
              <a:rPr sz="1600" spc="-5" dirty="0">
                <a:latin typeface="Times New Roman"/>
                <a:cs typeface="Times New Roman"/>
              </a:rPr>
              <a:t>sampai proses </a:t>
            </a:r>
            <a:r>
              <a:rPr sz="1600" dirty="0">
                <a:latin typeface="Times New Roman"/>
                <a:cs typeface="Times New Roman"/>
              </a:rPr>
              <a:t>anak  </a:t>
            </a:r>
            <a:r>
              <a:rPr sz="1600" spc="-5" dirty="0">
                <a:latin typeface="Times New Roman"/>
                <a:cs typeface="Times New Roman"/>
              </a:rPr>
              <a:t>selesai dieksekusi setelah </a:t>
            </a:r>
            <a:r>
              <a:rPr sz="1600" spc="-10" dirty="0">
                <a:latin typeface="Times New Roman"/>
                <a:cs typeface="Times New Roman"/>
              </a:rPr>
              <a:t>itu </a:t>
            </a:r>
            <a:r>
              <a:rPr sz="1600" dirty="0">
                <a:latin typeface="Times New Roman"/>
                <a:cs typeface="Times New Roman"/>
              </a:rPr>
              <a:t>dapat berjalan</a:t>
            </a:r>
            <a:r>
              <a:rPr sz="1600" spc="-5" dirty="0">
                <a:latin typeface="Times New Roman"/>
                <a:cs typeface="Times New Roman"/>
              </a:rPr>
              <a:t> kembali</a:t>
            </a:r>
            <a:endParaRPr sz="1600">
              <a:latin typeface="Times New Roman"/>
              <a:cs typeface="Times New Roman"/>
            </a:endParaRPr>
          </a:p>
          <a:p>
            <a:pPr marL="12700" marR="5080" indent="627380" algn="just">
              <a:lnSpc>
                <a:spcPct val="143800"/>
              </a:lnSpc>
            </a:pPr>
            <a:r>
              <a:rPr sz="1600" spc="-10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induk </a:t>
            </a:r>
            <a:r>
              <a:rPr sz="1600" spc="-5" dirty="0">
                <a:latin typeface="Times New Roman"/>
                <a:cs typeface="Times New Roman"/>
              </a:rPr>
              <a:t>dan proses </a:t>
            </a:r>
            <a:r>
              <a:rPr sz="1600" dirty="0">
                <a:latin typeface="Times New Roman"/>
                <a:cs typeface="Times New Roman"/>
              </a:rPr>
              <a:t>anak memiliki </a:t>
            </a:r>
            <a:r>
              <a:rPr sz="1600" spc="-5" dirty="0">
                <a:latin typeface="Times New Roman"/>
                <a:cs typeface="Times New Roman"/>
              </a:rPr>
              <a:t>beberapa </a:t>
            </a:r>
            <a:r>
              <a:rPr sz="1600" spc="5" dirty="0">
                <a:latin typeface="Times New Roman"/>
                <a:cs typeface="Times New Roman"/>
              </a:rPr>
              <a:t>mekanisme </a:t>
            </a:r>
            <a:r>
              <a:rPr sz="1600" dirty="0">
                <a:latin typeface="Times New Roman"/>
                <a:cs typeface="Times New Roman"/>
              </a:rPr>
              <a:t>dalam </a:t>
            </a:r>
            <a:r>
              <a:rPr sz="1600" spc="-5" dirty="0">
                <a:latin typeface="Times New Roman"/>
                <a:cs typeface="Times New Roman"/>
              </a:rPr>
              <a:t>cara berbagi  sumber daya. Berikut adalah </a:t>
            </a:r>
            <a:r>
              <a:rPr sz="1600" dirty="0">
                <a:latin typeface="Times New Roman"/>
                <a:cs typeface="Times New Roman"/>
              </a:rPr>
              <a:t>tiga </a:t>
            </a:r>
            <a:r>
              <a:rPr sz="1600" spc="-5" dirty="0">
                <a:latin typeface="Times New Roman"/>
                <a:cs typeface="Times New Roman"/>
              </a:rPr>
              <a:t>mekanisme yang </a:t>
            </a:r>
            <a:r>
              <a:rPr sz="1600" dirty="0">
                <a:latin typeface="Times New Roman"/>
                <a:cs typeface="Times New Roman"/>
              </a:rPr>
              <a:t>sering </a:t>
            </a:r>
            <a:r>
              <a:rPr sz="1600" spc="-5" dirty="0">
                <a:latin typeface="Times New Roman"/>
                <a:cs typeface="Times New Roman"/>
              </a:rPr>
              <a:t>digunakan: </a:t>
            </a:r>
            <a:r>
              <a:rPr sz="1600" spc="-10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induk </a:t>
            </a:r>
            <a:r>
              <a:rPr sz="1600" spc="-5" dirty="0">
                <a:latin typeface="Times New Roman"/>
                <a:cs typeface="Times New Roman"/>
              </a:rPr>
              <a:t>dan  proses </a:t>
            </a:r>
            <a:r>
              <a:rPr sz="1600" dirty="0">
                <a:latin typeface="Times New Roman"/>
                <a:cs typeface="Times New Roman"/>
              </a:rPr>
              <a:t>anak </a:t>
            </a:r>
            <a:r>
              <a:rPr sz="1600" spc="-5" dirty="0">
                <a:latin typeface="Times New Roman"/>
                <a:cs typeface="Times New Roman"/>
              </a:rPr>
              <a:t>berbagi semua sumber daya, proses </a:t>
            </a:r>
            <a:r>
              <a:rPr sz="1600" dirty="0">
                <a:latin typeface="Times New Roman"/>
                <a:cs typeface="Times New Roman"/>
              </a:rPr>
              <a:t>anak </a:t>
            </a:r>
            <a:r>
              <a:rPr sz="1600" spc="-10" dirty="0">
                <a:latin typeface="Times New Roman"/>
                <a:cs typeface="Times New Roman"/>
              </a:rPr>
              <a:t>hanya berbagi </a:t>
            </a:r>
            <a:r>
              <a:rPr sz="1600" spc="-5" dirty="0">
                <a:latin typeface="Times New Roman"/>
                <a:cs typeface="Times New Roman"/>
              </a:rPr>
              <a:t>sebagian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i="1" spc="5" dirty="0">
                <a:latin typeface="Times New Roman"/>
                <a:cs typeface="Times New Roman"/>
              </a:rPr>
              <a:t>subset</a:t>
            </a:r>
            <a:r>
              <a:rPr sz="1600" spc="5" dirty="0">
                <a:latin typeface="Times New Roman"/>
                <a:cs typeface="Times New Roman"/>
              </a:rPr>
              <a:t>)  </a:t>
            </a:r>
            <a:r>
              <a:rPr sz="1600" spc="-5" dirty="0">
                <a:latin typeface="Times New Roman"/>
                <a:cs typeface="Times New Roman"/>
              </a:rPr>
              <a:t>sumber daya proses induk, dan proses induk dan proses </a:t>
            </a:r>
            <a:r>
              <a:rPr sz="1600" dirty="0">
                <a:latin typeface="Times New Roman"/>
                <a:cs typeface="Times New Roman"/>
              </a:rPr>
              <a:t>anak </a:t>
            </a:r>
            <a:r>
              <a:rPr sz="1600" spc="-5" dirty="0">
                <a:latin typeface="Times New Roman"/>
                <a:cs typeface="Times New Roman"/>
              </a:rPr>
              <a:t>memiliki </a:t>
            </a:r>
            <a:r>
              <a:rPr sz="1600" spc="-10" dirty="0">
                <a:latin typeface="Times New Roman"/>
                <a:cs typeface="Times New Roman"/>
              </a:rPr>
              <a:t>sumber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daya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spc="-5" dirty="0">
                <a:latin typeface="Times New Roman"/>
                <a:cs typeface="Times New Roman"/>
              </a:rPr>
              <a:t>masing-masing.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71144"/>
            <a:ext cx="7514590" cy="2831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7380" algn="just">
              <a:lnSpc>
                <a:spcPct val="1438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Ketika </a:t>
            </a:r>
            <a:r>
              <a:rPr sz="1600" spc="-5" dirty="0">
                <a:latin typeface="Times New Roman"/>
                <a:cs typeface="Times New Roman"/>
              </a:rPr>
              <a:t>sebuah proses selesai dieksekusi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terminated</a:t>
            </a:r>
            <a:r>
              <a:rPr sz="1600" dirty="0">
                <a:latin typeface="Times New Roman"/>
                <a:cs typeface="Times New Roman"/>
              </a:rPr>
              <a:t>), maka </a:t>
            </a:r>
            <a:r>
              <a:rPr sz="1600" spc="-5" dirty="0">
                <a:latin typeface="Times New Roman"/>
                <a:cs typeface="Times New Roman"/>
              </a:rPr>
              <a:t>proses tersebut akan  meminta sistem operasi untuk </a:t>
            </a:r>
            <a:r>
              <a:rPr sz="1600" spc="-10" dirty="0">
                <a:latin typeface="Times New Roman"/>
                <a:cs typeface="Times New Roman"/>
              </a:rPr>
              <a:t>menghapus dirinya </a:t>
            </a:r>
            <a:r>
              <a:rPr sz="1600" spc="-5" dirty="0">
                <a:latin typeface="Times New Roman"/>
                <a:cs typeface="Times New Roman"/>
              </a:rPr>
              <a:t>(dengan perintah </a:t>
            </a:r>
            <a:r>
              <a:rPr sz="1600" b="1" spc="-5" dirty="0">
                <a:latin typeface="Times New Roman"/>
                <a:cs typeface="Times New Roman"/>
              </a:rPr>
              <a:t>exit</a:t>
            </a:r>
            <a:r>
              <a:rPr sz="1600" spc="-5" dirty="0">
                <a:latin typeface="Times New Roman"/>
                <a:cs typeface="Times New Roman"/>
              </a:rPr>
              <a:t>) dan jika </a:t>
            </a:r>
            <a:r>
              <a:rPr sz="1600" dirty="0">
                <a:latin typeface="Times New Roman"/>
                <a:cs typeface="Times New Roman"/>
              </a:rPr>
              <a:t>itu </a:t>
            </a:r>
            <a:r>
              <a:rPr sz="1600" spc="-5" dirty="0">
                <a:latin typeface="Times New Roman"/>
                <a:cs typeface="Times New Roman"/>
              </a:rPr>
              <a:t>adalah  </a:t>
            </a:r>
            <a:r>
              <a:rPr sz="1600" dirty="0">
                <a:latin typeface="Times New Roman"/>
                <a:cs typeface="Times New Roman"/>
              </a:rPr>
              <a:t>anak </a:t>
            </a:r>
            <a:r>
              <a:rPr sz="1600" spc="-5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maka </a:t>
            </a:r>
            <a:r>
              <a:rPr sz="1600" spc="-10" dirty="0">
                <a:latin typeface="Times New Roman"/>
                <a:cs typeface="Times New Roman"/>
              </a:rPr>
              <a:t>keluarannya </a:t>
            </a:r>
            <a:r>
              <a:rPr sz="1600" dirty="0">
                <a:latin typeface="Times New Roman"/>
                <a:cs typeface="Times New Roman"/>
              </a:rPr>
              <a:t>akan </a:t>
            </a:r>
            <a:r>
              <a:rPr sz="1600" spc="-5" dirty="0">
                <a:latin typeface="Times New Roman"/>
                <a:cs typeface="Times New Roman"/>
              </a:rPr>
              <a:t>diberikan </a:t>
            </a:r>
            <a:r>
              <a:rPr sz="1600" spc="5" dirty="0">
                <a:latin typeface="Times New Roman"/>
                <a:cs typeface="Times New Roman"/>
              </a:rPr>
              <a:t>ke </a:t>
            </a:r>
            <a:r>
              <a:rPr sz="1600" spc="-5" dirty="0">
                <a:latin typeface="Times New Roman"/>
                <a:cs typeface="Times New Roman"/>
              </a:rPr>
              <a:t>proses induk melalui perintah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wait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 marR="8890" indent="627380" algn="just">
              <a:lnSpc>
                <a:spcPct val="143800"/>
              </a:lnSpc>
            </a:pPr>
            <a:r>
              <a:rPr sz="1600" spc="-5" dirty="0">
                <a:latin typeface="Times New Roman"/>
                <a:cs typeface="Times New Roman"/>
              </a:rPr>
              <a:t>Selanjutnya </a:t>
            </a:r>
            <a:r>
              <a:rPr sz="1600" dirty="0">
                <a:latin typeface="Times New Roman"/>
                <a:cs typeface="Times New Roman"/>
              </a:rPr>
              <a:t>sistem </a:t>
            </a:r>
            <a:r>
              <a:rPr sz="1600" spc="-10" dirty="0">
                <a:latin typeface="Times New Roman"/>
                <a:cs typeface="Times New Roman"/>
              </a:rPr>
              <a:t>operasi </a:t>
            </a:r>
            <a:r>
              <a:rPr sz="1600" spc="-5" dirty="0">
                <a:latin typeface="Times New Roman"/>
                <a:cs typeface="Times New Roman"/>
              </a:rPr>
              <a:t>akan mengambil semua sumber </a:t>
            </a:r>
            <a:r>
              <a:rPr sz="1600" spc="-10" dirty="0">
                <a:latin typeface="Times New Roman"/>
                <a:cs typeface="Times New Roman"/>
              </a:rPr>
              <a:t>daya </a:t>
            </a:r>
            <a:r>
              <a:rPr sz="1600" spc="-5" dirty="0">
                <a:latin typeface="Times New Roman"/>
                <a:cs typeface="Times New Roman"/>
              </a:rPr>
              <a:t>yang sebelumnya  dialokasikan untuk proses tersebut. </a:t>
            </a:r>
            <a:r>
              <a:rPr sz="1600" spc="-10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induk </a:t>
            </a:r>
            <a:r>
              <a:rPr sz="1600" spc="-5" dirty="0">
                <a:latin typeface="Times New Roman"/>
                <a:cs typeface="Times New Roman"/>
              </a:rPr>
              <a:t>dapat mengakhiri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i="1" spc="5" dirty="0">
                <a:latin typeface="Times New Roman"/>
                <a:cs typeface="Times New Roman"/>
              </a:rPr>
              <a:t>abort</a:t>
            </a:r>
            <a:r>
              <a:rPr sz="1600" spc="5" dirty="0">
                <a:latin typeface="Times New Roman"/>
                <a:cs typeface="Times New Roman"/>
              </a:rPr>
              <a:t>) </a:t>
            </a:r>
            <a:r>
              <a:rPr sz="1600" spc="-5" dirty="0">
                <a:latin typeface="Times New Roman"/>
                <a:cs typeface="Times New Roman"/>
              </a:rPr>
              <a:t>proses-proses  </a:t>
            </a:r>
            <a:r>
              <a:rPr sz="1600" spc="-10" dirty="0">
                <a:latin typeface="Times New Roman"/>
                <a:cs typeface="Times New Roman"/>
              </a:rPr>
              <a:t>anaknya </a:t>
            </a:r>
            <a:r>
              <a:rPr sz="1600" dirty="0">
                <a:latin typeface="Times New Roman"/>
                <a:cs typeface="Times New Roman"/>
              </a:rPr>
              <a:t>jika </a:t>
            </a:r>
            <a:r>
              <a:rPr sz="1600" spc="-5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anak </a:t>
            </a:r>
            <a:r>
              <a:rPr sz="1600" spc="-5" dirty="0">
                <a:latin typeface="Times New Roman"/>
                <a:cs typeface="Times New Roman"/>
              </a:rPr>
              <a:t>telah melebihi </a:t>
            </a:r>
            <a:r>
              <a:rPr sz="1600" dirty="0">
                <a:latin typeface="Times New Roman"/>
                <a:cs typeface="Times New Roman"/>
              </a:rPr>
              <a:t>batas </a:t>
            </a:r>
            <a:r>
              <a:rPr sz="1600" spc="-5" dirty="0">
                <a:latin typeface="Times New Roman"/>
                <a:cs typeface="Times New Roman"/>
              </a:rPr>
              <a:t>sumber </a:t>
            </a:r>
            <a:r>
              <a:rPr sz="1600" spc="-10" dirty="0">
                <a:latin typeface="Times New Roman"/>
                <a:cs typeface="Times New Roman"/>
              </a:rPr>
              <a:t>daya </a:t>
            </a:r>
            <a:r>
              <a:rPr sz="1600" spc="-5" dirty="0">
                <a:latin typeface="Times New Roman"/>
                <a:cs typeface="Times New Roman"/>
              </a:rPr>
              <a:t>yang dialokasikan untuknya,  pekerjaan yang diberikan </a:t>
            </a:r>
            <a:r>
              <a:rPr sz="1600" spc="5" dirty="0">
                <a:latin typeface="Times New Roman"/>
                <a:cs typeface="Times New Roman"/>
              </a:rPr>
              <a:t>ke </a:t>
            </a:r>
            <a:r>
              <a:rPr sz="1600" spc="-5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anak </a:t>
            </a:r>
            <a:r>
              <a:rPr sz="1600" spc="-5" dirty="0">
                <a:latin typeface="Times New Roman"/>
                <a:cs typeface="Times New Roman"/>
              </a:rPr>
              <a:t>sudah tidak dibutuhkan lagi, atau proses induk  diakhiri (</a:t>
            </a:r>
            <a:r>
              <a:rPr sz="1600" i="1" spc="-5" dirty="0">
                <a:latin typeface="Times New Roman"/>
                <a:cs typeface="Times New Roman"/>
              </a:rPr>
              <a:t>cascade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termination</a:t>
            </a:r>
            <a:r>
              <a:rPr sz="1600" spc="-10" dirty="0">
                <a:latin typeface="Times New Roman"/>
                <a:cs typeface="Times New Roman"/>
              </a:rPr>
              <a:t>).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213" y="1124839"/>
            <a:ext cx="3391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Komunikasi </a:t>
            </a:r>
            <a:r>
              <a:rPr sz="2400" b="1" dirty="0">
                <a:latin typeface="Times New Roman"/>
                <a:cs typeface="Times New Roman"/>
              </a:rPr>
              <a:t>Antar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Proses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1723720"/>
            <a:ext cx="7514590" cy="107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Komunikasi </a:t>
            </a:r>
            <a:r>
              <a:rPr sz="1600" dirty="0">
                <a:latin typeface="Times New Roman"/>
                <a:cs typeface="Times New Roman"/>
              </a:rPr>
              <a:t>antar </a:t>
            </a:r>
            <a:r>
              <a:rPr sz="1600" spc="-5" dirty="0">
                <a:latin typeface="Times New Roman"/>
                <a:cs typeface="Times New Roman"/>
              </a:rPr>
              <a:t>proses dapat dilakukan melalui pengiriman pesan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message passing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-5" dirty="0">
                <a:latin typeface="Times New Roman"/>
                <a:cs typeface="Times New Roman"/>
              </a:rPr>
              <a:t>atau  berbagi memori (</a:t>
            </a:r>
            <a:r>
              <a:rPr sz="1600" i="1" spc="-5" dirty="0">
                <a:latin typeface="Times New Roman"/>
                <a:cs typeface="Times New Roman"/>
              </a:rPr>
              <a:t>shared memory</a:t>
            </a:r>
            <a:r>
              <a:rPr sz="1600" spc="-5" dirty="0">
                <a:latin typeface="Times New Roman"/>
                <a:cs typeface="Times New Roman"/>
              </a:rPr>
              <a:t>). Mekanisme </a:t>
            </a:r>
            <a:r>
              <a:rPr sz="1600" spc="-10" dirty="0">
                <a:latin typeface="Times New Roman"/>
                <a:cs typeface="Times New Roman"/>
              </a:rPr>
              <a:t>komunikasi </a:t>
            </a:r>
            <a:r>
              <a:rPr sz="1600" spc="-5" dirty="0">
                <a:latin typeface="Times New Roman"/>
                <a:cs typeface="Times New Roman"/>
              </a:rPr>
              <a:t>antar proses ditunjukkan pada  Gambar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berikut.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8301" y="5072024"/>
            <a:ext cx="4274820" cy="6356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1400" spc="-10" dirty="0">
                <a:latin typeface="Times New Roman"/>
                <a:cs typeface="Times New Roman"/>
              </a:rPr>
              <a:t>Mekanisme </a:t>
            </a:r>
            <a:r>
              <a:rPr sz="1400" dirty="0">
                <a:latin typeface="Times New Roman"/>
                <a:cs typeface="Times New Roman"/>
              </a:rPr>
              <a:t>komunikasi </a:t>
            </a:r>
            <a:r>
              <a:rPr sz="1400" spc="-5" dirty="0">
                <a:latin typeface="Times New Roman"/>
                <a:cs typeface="Times New Roman"/>
              </a:rPr>
              <a:t>antar proses (kiri) </a:t>
            </a:r>
            <a:r>
              <a:rPr sz="1400" i="1" spc="-5" dirty="0">
                <a:latin typeface="Times New Roman"/>
                <a:cs typeface="Times New Roman"/>
              </a:rPr>
              <a:t>message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passing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1400" spc="-5" dirty="0">
                <a:latin typeface="Times New Roman"/>
                <a:cs typeface="Times New Roman"/>
              </a:rPr>
              <a:t>(kanan) </a:t>
            </a:r>
            <a:r>
              <a:rPr sz="1400" i="1" spc="-5" dirty="0">
                <a:latin typeface="Times New Roman"/>
                <a:cs typeface="Times New Roman"/>
              </a:rPr>
              <a:t>shared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memory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2250" y="2913907"/>
            <a:ext cx="3581530" cy="2131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71144"/>
            <a:ext cx="7516495" cy="458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438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Paradigma proses-proses yang </a:t>
            </a:r>
            <a:r>
              <a:rPr sz="1600" dirty="0">
                <a:latin typeface="Times New Roman"/>
                <a:cs typeface="Times New Roman"/>
              </a:rPr>
              <a:t>saling </a:t>
            </a:r>
            <a:r>
              <a:rPr sz="1600" spc="-5" dirty="0">
                <a:latin typeface="Times New Roman"/>
                <a:cs typeface="Times New Roman"/>
              </a:rPr>
              <a:t>bekerjasama adalah </a:t>
            </a:r>
            <a:r>
              <a:rPr sz="1600" i="1" dirty="0">
                <a:latin typeface="Times New Roman"/>
                <a:cs typeface="Times New Roman"/>
              </a:rPr>
              <a:t>producer  </a:t>
            </a:r>
            <a:r>
              <a:rPr sz="1600" spc="-5" dirty="0">
                <a:latin typeface="Times New Roman"/>
                <a:cs typeface="Times New Roman"/>
              </a:rPr>
              <a:t>menghasilkan informasi yang </a:t>
            </a:r>
            <a:r>
              <a:rPr sz="1600" dirty="0">
                <a:latin typeface="Times New Roman"/>
                <a:cs typeface="Times New Roman"/>
              </a:rPr>
              <a:t>akan </a:t>
            </a:r>
            <a:r>
              <a:rPr sz="1600" spc="-5" dirty="0">
                <a:latin typeface="Times New Roman"/>
                <a:cs typeface="Times New Roman"/>
              </a:rPr>
              <a:t>dikonsumsi </a:t>
            </a:r>
            <a:r>
              <a:rPr sz="1600" spc="-10" dirty="0">
                <a:latin typeface="Times New Roman"/>
                <a:cs typeface="Times New Roman"/>
              </a:rPr>
              <a:t>oleh </a:t>
            </a:r>
            <a:r>
              <a:rPr sz="1600" spc="-5" dirty="0">
                <a:latin typeface="Times New Roman"/>
                <a:cs typeface="Times New Roman"/>
              </a:rPr>
              <a:t>proses </a:t>
            </a:r>
            <a:r>
              <a:rPr sz="1600" i="1" spc="-5" dirty="0">
                <a:latin typeface="Times New Roman"/>
                <a:cs typeface="Times New Roman"/>
              </a:rPr>
              <a:t>consumer</a:t>
            </a:r>
            <a:r>
              <a:rPr sz="1600" spc="-5" dirty="0">
                <a:latin typeface="Times New Roman"/>
                <a:cs typeface="Times New Roman"/>
              </a:rPr>
              <a:t>. Ukuran dari </a:t>
            </a:r>
            <a:r>
              <a:rPr sz="1600" spc="-10" dirty="0">
                <a:latin typeface="Times New Roman"/>
                <a:cs typeface="Times New Roman"/>
              </a:rPr>
              <a:t>tempat  </a:t>
            </a:r>
            <a:r>
              <a:rPr sz="1600" spc="-5" dirty="0">
                <a:latin typeface="Times New Roman"/>
                <a:cs typeface="Times New Roman"/>
              </a:rPr>
              <a:t>penyimpanan informasi yang dihasilkan atau dikonsumsi memiliki </a:t>
            </a:r>
            <a:r>
              <a:rPr sz="1600" dirty="0">
                <a:latin typeface="Times New Roman"/>
                <a:cs typeface="Times New Roman"/>
              </a:rPr>
              <a:t>dua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tipe:</a:t>
            </a:r>
            <a:endParaRPr sz="1600" dirty="0">
              <a:latin typeface="Times New Roman"/>
              <a:cs typeface="Times New Roman"/>
            </a:endParaRPr>
          </a:p>
          <a:p>
            <a:pPr marL="1097915" indent="-229235" algn="just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1098550" algn="l"/>
              </a:tabLst>
            </a:pPr>
            <a:r>
              <a:rPr sz="1600" spc="-5" dirty="0">
                <a:latin typeface="Times New Roman"/>
                <a:cs typeface="Times New Roman"/>
              </a:rPr>
              <a:t>terbatas (</a:t>
            </a:r>
            <a:r>
              <a:rPr sz="1600" i="1" spc="-5" dirty="0">
                <a:latin typeface="Times New Roman"/>
                <a:cs typeface="Times New Roman"/>
              </a:rPr>
              <a:t>bounded </a:t>
            </a:r>
            <a:r>
              <a:rPr sz="1600" i="1" dirty="0">
                <a:latin typeface="Times New Roman"/>
                <a:cs typeface="Times New Roman"/>
              </a:rPr>
              <a:t>buffer</a:t>
            </a:r>
            <a:r>
              <a:rPr sz="1600" dirty="0">
                <a:latin typeface="Times New Roman"/>
                <a:cs typeface="Times New Roman"/>
              </a:rPr>
              <a:t>)</a:t>
            </a:r>
          </a:p>
          <a:p>
            <a:pPr marL="1097915" indent="-229235" algn="just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1098550" algn="l"/>
              </a:tabLst>
            </a:pPr>
            <a:r>
              <a:rPr sz="1600" spc="-5" dirty="0">
                <a:latin typeface="Times New Roman"/>
                <a:cs typeface="Times New Roman"/>
              </a:rPr>
              <a:t>tak tebatas 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i="1" spc="-10" dirty="0">
                <a:latin typeface="Times New Roman"/>
                <a:cs typeface="Times New Roman"/>
              </a:rPr>
              <a:t>unbounded</a:t>
            </a:r>
            <a:r>
              <a:rPr sz="1600" i="1" spc="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buffer</a:t>
            </a:r>
            <a:r>
              <a:rPr sz="1600" spc="-5" dirty="0">
                <a:latin typeface="Times New Roman"/>
                <a:cs typeface="Times New Roman"/>
              </a:rPr>
              <a:t>).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 marR="5080" indent="914400" algn="just">
              <a:lnSpc>
                <a:spcPct val="144000"/>
              </a:lnSpc>
            </a:pPr>
            <a:r>
              <a:rPr sz="1600" spc="-5" dirty="0">
                <a:latin typeface="Times New Roman"/>
                <a:cs typeface="Times New Roman"/>
              </a:rPr>
              <a:t>Proses-proses yang berkomunikasi dengan mekanisme pengiriman </a:t>
            </a:r>
            <a:r>
              <a:rPr sz="1600" dirty="0">
                <a:latin typeface="Times New Roman"/>
                <a:cs typeface="Times New Roman"/>
              </a:rPr>
              <a:t>pesan </a:t>
            </a:r>
            <a:r>
              <a:rPr sz="1600" spc="-5" dirty="0">
                <a:latin typeface="Times New Roman"/>
                <a:cs typeface="Times New Roman"/>
              </a:rPr>
              <a:t>tidak  perlu berbagi memori (secara langsung). Namun </a:t>
            </a:r>
            <a:r>
              <a:rPr sz="1600" dirty="0">
                <a:latin typeface="Times New Roman"/>
                <a:cs typeface="Times New Roman"/>
              </a:rPr>
              <a:t>demikian, </a:t>
            </a:r>
            <a:r>
              <a:rPr sz="1600" spc="-5" dirty="0">
                <a:latin typeface="Times New Roman"/>
                <a:cs typeface="Times New Roman"/>
              </a:rPr>
              <a:t>implementasi untuk  membangun hubungan komunikasi (</a:t>
            </a:r>
            <a:r>
              <a:rPr sz="1600" i="1" spc="-5" dirty="0">
                <a:latin typeface="Times New Roman"/>
                <a:cs typeface="Times New Roman"/>
              </a:rPr>
              <a:t>communication </a:t>
            </a:r>
            <a:r>
              <a:rPr sz="1600" i="1" dirty="0">
                <a:latin typeface="Times New Roman"/>
                <a:cs typeface="Times New Roman"/>
              </a:rPr>
              <a:t>link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-5" dirty="0">
                <a:latin typeface="Times New Roman"/>
                <a:cs typeface="Times New Roman"/>
              </a:rPr>
              <a:t>dapat dilakukan </a:t>
            </a:r>
            <a:r>
              <a:rPr sz="1600" dirty="0">
                <a:latin typeface="Times New Roman"/>
                <a:cs typeface="Times New Roman"/>
              </a:rPr>
              <a:t>baik </a:t>
            </a:r>
            <a:r>
              <a:rPr sz="1600" spc="-10" dirty="0">
                <a:latin typeface="Times New Roman"/>
                <a:cs typeface="Times New Roman"/>
              </a:rPr>
              <a:t>secara </a:t>
            </a:r>
            <a:r>
              <a:rPr sz="1600" spc="-5" dirty="0">
                <a:latin typeface="Times New Roman"/>
                <a:cs typeface="Times New Roman"/>
              </a:rPr>
              <a:t>fisik  </a:t>
            </a:r>
            <a:r>
              <a:rPr sz="1600" dirty="0">
                <a:latin typeface="Times New Roman"/>
                <a:cs typeface="Times New Roman"/>
              </a:rPr>
              <a:t>(misal: </a:t>
            </a:r>
            <a:r>
              <a:rPr sz="1600" spc="-5" dirty="0">
                <a:latin typeface="Times New Roman"/>
                <a:cs typeface="Times New Roman"/>
              </a:rPr>
              <a:t>berbagi memori, </a:t>
            </a:r>
            <a:r>
              <a:rPr sz="1600" i="1" dirty="0">
                <a:latin typeface="Times New Roman"/>
                <a:cs typeface="Times New Roman"/>
              </a:rPr>
              <a:t>bus </a:t>
            </a:r>
            <a:r>
              <a:rPr sz="1600" spc="-5" dirty="0">
                <a:latin typeface="Times New Roman"/>
                <a:cs typeface="Times New Roman"/>
              </a:rPr>
              <a:t>perangkat keras) maupun logis </a:t>
            </a:r>
            <a:r>
              <a:rPr sz="1600" dirty="0">
                <a:latin typeface="Times New Roman"/>
                <a:cs typeface="Times New Roman"/>
              </a:rPr>
              <a:t>(misal: </a:t>
            </a:r>
            <a:r>
              <a:rPr sz="1600" i="1" dirty="0">
                <a:latin typeface="Times New Roman"/>
                <a:cs typeface="Times New Roman"/>
              </a:rPr>
              <a:t>logical </a:t>
            </a:r>
            <a:r>
              <a:rPr sz="1600" i="1" spc="-5" dirty="0">
                <a:latin typeface="Times New Roman"/>
                <a:cs typeface="Times New Roman"/>
              </a:rPr>
              <a:t>properties</a:t>
            </a:r>
            <a:r>
              <a:rPr sz="1600" spc="-5" dirty="0">
                <a:latin typeface="Times New Roman"/>
                <a:cs typeface="Times New Roman"/>
              </a:rPr>
              <a:t>).  Fasilitas pengiriman </a:t>
            </a:r>
            <a:r>
              <a:rPr sz="1600" dirty="0">
                <a:latin typeface="Times New Roman"/>
                <a:cs typeface="Times New Roman"/>
              </a:rPr>
              <a:t>pesan </a:t>
            </a:r>
            <a:r>
              <a:rPr sz="1600" spc="-5" dirty="0">
                <a:latin typeface="Times New Roman"/>
                <a:cs typeface="Times New Roman"/>
              </a:rPr>
              <a:t>membutuhkan </a:t>
            </a:r>
            <a:r>
              <a:rPr sz="1600" dirty="0">
                <a:latin typeface="Times New Roman"/>
                <a:cs typeface="Times New Roman"/>
              </a:rPr>
              <a:t>dua </a:t>
            </a:r>
            <a:r>
              <a:rPr sz="1600" spc="-5" dirty="0">
                <a:latin typeface="Times New Roman"/>
                <a:cs typeface="Times New Roman"/>
              </a:rPr>
              <a:t>operasi: </a:t>
            </a:r>
            <a:r>
              <a:rPr sz="1600" i="1" spc="-5" dirty="0">
                <a:latin typeface="Arial"/>
                <a:cs typeface="Arial"/>
              </a:rPr>
              <a:t>send</a:t>
            </a:r>
            <a:r>
              <a:rPr sz="1600" spc="-5" dirty="0">
                <a:latin typeface="Times New Roman"/>
                <a:cs typeface="Times New Roman"/>
              </a:rPr>
              <a:t>(pesan) untuk mengirim pesan  dan </a:t>
            </a:r>
            <a:r>
              <a:rPr sz="1600" i="1" spc="-5" dirty="0">
                <a:latin typeface="Arial"/>
                <a:cs typeface="Arial"/>
              </a:rPr>
              <a:t>receive</a:t>
            </a:r>
            <a:r>
              <a:rPr sz="1600" spc="-5" dirty="0">
                <a:latin typeface="Times New Roman"/>
                <a:cs typeface="Times New Roman"/>
              </a:rPr>
              <a:t>(pesan) untuk menerima pesan. Panjang pesan dapat ditentukan </a:t>
            </a:r>
            <a:r>
              <a:rPr sz="1600" spc="-10" dirty="0">
                <a:latin typeface="Times New Roman"/>
                <a:cs typeface="Times New Roman"/>
              </a:rPr>
              <a:t>atau </a:t>
            </a:r>
            <a:r>
              <a:rPr sz="1600" spc="-5" dirty="0">
                <a:latin typeface="Times New Roman"/>
                <a:cs typeface="Times New Roman"/>
              </a:rPr>
              <a:t>dapat juga  bervariasi sesuai dengan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kebutuhan.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68096"/>
            <a:ext cx="7512050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52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Proses-proses yang </a:t>
            </a:r>
            <a:r>
              <a:rPr sz="1600" dirty="0">
                <a:latin typeface="Times New Roman"/>
                <a:cs typeface="Times New Roman"/>
              </a:rPr>
              <a:t>akan </a:t>
            </a:r>
            <a:r>
              <a:rPr sz="1600" spc="-5" dirty="0">
                <a:latin typeface="Times New Roman"/>
                <a:cs typeface="Times New Roman"/>
              </a:rPr>
              <a:t>berkomunikasi </a:t>
            </a:r>
            <a:r>
              <a:rPr sz="1600" spc="-10" dirty="0">
                <a:latin typeface="Times New Roman"/>
                <a:cs typeface="Times New Roman"/>
              </a:rPr>
              <a:t>satu </a:t>
            </a:r>
            <a:r>
              <a:rPr sz="1600" spc="-5" dirty="0">
                <a:latin typeface="Times New Roman"/>
                <a:cs typeface="Times New Roman"/>
              </a:rPr>
              <a:t>sama lain harus melakukan </a:t>
            </a:r>
            <a:r>
              <a:rPr sz="1600" dirty="0">
                <a:latin typeface="Times New Roman"/>
                <a:cs typeface="Times New Roman"/>
              </a:rPr>
              <a:t>dua </a:t>
            </a:r>
            <a:r>
              <a:rPr sz="1600" spc="-5" dirty="0">
                <a:latin typeface="Times New Roman"/>
                <a:cs typeface="Times New Roman"/>
              </a:rPr>
              <a:t>tahapan, yaitu:  pembentukan hubungan </a:t>
            </a:r>
            <a:r>
              <a:rPr sz="1600" spc="-10" dirty="0">
                <a:latin typeface="Times New Roman"/>
                <a:cs typeface="Times New Roman"/>
              </a:rPr>
              <a:t>komunikasi </a:t>
            </a:r>
            <a:r>
              <a:rPr sz="1600" spc="-5" dirty="0">
                <a:latin typeface="Times New Roman"/>
                <a:cs typeface="Times New Roman"/>
              </a:rPr>
              <a:t>dan pertukaran pesan melalui operasi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Arial"/>
                <a:cs typeface="Arial"/>
              </a:rPr>
              <a:t>send/receive</a:t>
            </a:r>
            <a:r>
              <a:rPr sz="1600" i="1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780034"/>
            <a:ext cx="6963409" cy="4853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Times New Roman"/>
                <a:cs typeface="Times New Roman"/>
              </a:rPr>
              <a:t>KARAKTERISTIK KOMUNIKASI </a:t>
            </a:r>
            <a:r>
              <a:rPr sz="1600" b="1" dirty="0">
                <a:latin typeface="Times New Roman"/>
                <a:cs typeface="Times New Roman"/>
              </a:rPr>
              <a:t>PADA PROSES </a:t>
            </a:r>
            <a:r>
              <a:rPr sz="1600" b="1" spc="-5" dirty="0">
                <a:latin typeface="Times New Roman"/>
                <a:cs typeface="Times New Roman"/>
              </a:rPr>
              <a:t>SISTEM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OPERASI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Times New Roman"/>
                <a:cs typeface="Times New Roman"/>
              </a:rPr>
              <a:t>Karakteristik dari hubungan komunikasi adalah sebagai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berikut:</a:t>
            </a:r>
            <a:endParaRPr sz="1600">
              <a:latin typeface="Times New Roman"/>
              <a:cs typeface="Times New Roman"/>
            </a:endParaRPr>
          </a:p>
          <a:p>
            <a:pPr marL="219075" indent="-207010">
              <a:lnSpc>
                <a:spcPct val="100000"/>
              </a:lnSpc>
              <a:spcBef>
                <a:spcPts val="845"/>
              </a:spcBef>
              <a:buAutoNum type="arabicPeriod"/>
              <a:tabLst>
                <a:tab pos="219710" algn="l"/>
              </a:tabLst>
            </a:pPr>
            <a:r>
              <a:rPr sz="1600" spc="-10" dirty="0">
                <a:latin typeface="Times New Roman"/>
                <a:cs typeface="Times New Roman"/>
              </a:rPr>
              <a:t>Hubungan </a:t>
            </a:r>
            <a:r>
              <a:rPr sz="1600" spc="-5" dirty="0">
                <a:latin typeface="Times New Roman"/>
                <a:cs typeface="Times New Roman"/>
              </a:rPr>
              <a:t>dibangun secara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otomatis.</a:t>
            </a:r>
            <a:endParaRPr sz="1600">
              <a:latin typeface="Times New Roman"/>
              <a:cs typeface="Times New Roman"/>
            </a:endParaRPr>
          </a:p>
          <a:p>
            <a:pPr marL="219710" marR="227329" indent="-219710">
              <a:lnSpc>
                <a:spcPts val="2760"/>
              </a:lnSpc>
              <a:spcBef>
                <a:spcPts val="229"/>
              </a:spcBef>
              <a:buAutoNum type="arabicPeriod"/>
              <a:tabLst>
                <a:tab pos="219710" algn="l"/>
              </a:tabLst>
            </a:pPr>
            <a:r>
              <a:rPr sz="1600" spc="-10" dirty="0">
                <a:latin typeface="Times New Roman"/>
                <a:cs typeface="Times New Roman"/>
              </a:rPr>
              <a:t>Satu </a:t>
            </a:r>
            <a:r>
              <a:rPr sz="1600" spc="-5" dirty="0">
                <a:latin typeface="Times New Roman"/>
                <a:cs typeface="Times New Roman"/>
              </a:rPr>
              <a:t>hubungan </a:t>
            </a:r>
            <a:r>
              <a:rPr sz="1600" spc="-10" dirty="0">
                <a:latin typeface="Times New Roman"/>
                <a:cs typeface="Times New Roman"/>
              </a:rPr>
              <a:t>hanya </a:t>
            </a:r>
            <a:r>
              <a:rPr sz="1600" spc="-5" dirty="0">
                <a:latin typeface="Times New Roman"/>
                <a:cs typeface="Times New Roman"/>
              </a:rPr>
              <a:t>diasosiasikan dengan tepat </a:t>
            </a:r>
            <a:r>
              <a:rPr sz="1600" spc="-10" dirty="0">
                <a:latin typeface="Times New Roman"/>
                <a:cs typeface="Times New Roman"/>
              </a:rPr>
              <a:t>satu </a:t>
            </a:r>
            <a:r>
              <a:rPr sz="1600" dirty="0">
                <a:latin typeface="Times New Roman"/>
                <a:cs typeface="Times New Roman"/>
              </a:rPr>
              <a:t>pasang </a:t>
            </a:r>
            <a:r>
              <a:rPr sz="1600" spc="-5" dirty="0">
                <a:latin typeface="Times New Roman"/>
                <a:cs typeface="Times New Roman"/>
              </a:rPr>
              <a:t>proses yang </a:t>
            </a:r>
            <a:r>
              <a:rPr sz="1600" dirty="0">
                <a:latin typeface="Times New Roman"/>
                <a:cs typeface="Times New Roman"/>
              </a:rPr>
              <a:t>saling  </a:t>
            </a:r>
            <a:r>
              <a:rPr sz="1600" spc="-5" dirty="0">
                <a:latin typeface="Times New Roman"/>
                <a:cs typeface="Times New Roman"/>
              </a:rPr>
              <a:t>berkomunikasi.</a:t>
            </a:r>
            <a:endParaRPr sz="1600">
              <a:latin typeface="Times New Roman"/>
              <a:cs typeface="Times New Roman"/>
            </a:endParaRPr>
          </a:p>
          <a:p>
            <a:pPr marL="219075" indent="-207010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219710" algn="l"/>
              </a:tabLst>
            </a:pPr>
            <a:r>
              <a:rPr sz="1600" spc="-10" dirty="0">
                <a:latin typeface="Times New Roman"/>
                <a:cs typeface="Times New Roman"/>
              </a:rPr>
              <a:t>Dalam setiap </a:t>
            </a:r>
            <a:r>
              <a:rPr sz="1600" dirty="0">
                <a:latin typeface="Times New Roman"/>
                <a:cs typeface="Times New Roman"/>
              </a:rPr>
              <a:t>pasang </a:t>
            </a:r>
            <a:r>
              <a:rPr sz="1600" spc="-5" dirty="0">
                <a:latin typeface="Times New Roman"/>
                <a:cs typeface="Times New Roman"/>
              </a:rPr>
              <a:t>proses </a:t>
            </a:r>
            <a:r>
              <a:rPr sz="1600" spc="-10" dirty="0">
                <a:latin typeface="Times New Roman"/>
                <a:cs typeface="Times New Roman"/>
              </a:rPr>
              <a:t>hanya </a:t>
            </a:r>
            <a:r>
              <a:rPr sz="1600" spc="-5" dirty="0">
                <a:latin typeface="Times New Roman"/>
                <a:cs typeface="Times New Roman"/>
              </a:rPr>
              <a:t>ada tepat satu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hubungan.</a:t>
            </a:r>
            <a:endParaRPr sz="1600">
              <a:latin typeface="Times New Roman"/>
              <a:cs typeface="Times New Roman"/>
            </a:endParaRPr>
          </a:p>
          <a:p>
            <a:pPr marL="219075" indent="-207010">
              <a:lnSpc>
                <a:spcPct val="100000"/>
              </a:lnSpc>
              <a:spcBef>
                <a:spcPts val="845"/>
              </a:spcBef>
              <a:buAutoNum type="arabicPeriod"/>
              <a:tabLst>
                <a:tab pos="219710" algn="l"/>
              </a:tabLst>
            </a:pPr>
            <a:r>
              <a:rPr sz="1600" spc="-10" dirty="0">
                <a:latin typeface="Times New Roman"/>
                <a:cs typeface="Times New Roman"/>
              </a:rPr>
              <a:t>Hubungan </a:t>
            </a:r>
            <a:r>
              <a:rPr sz="1600" spc="-5" dirty="0">
                <a:latin typeface="Times New Roman"/>
                <a:cs typeface="Times New Roman"/>
              </a:rPr>
              <a:t>dapat berupa </a:t>
            </a:r>
            <a:r>
              <a:rPr sz="1600" spc="-10" dirty="0">
                <a:latin typeface="Times New Roman"/>
                <a:cs typeface="Times New Roman"/>
              </a:rPr>
              <a:t>satu arah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uni-directional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-5" dirty="0">
                <a:latin typeface="Times New Roman"/>
                <a:cs typeface="Times New Roman"/>
              </a:rPr>
              <a:t>atau </a:t>
            </a:r>
            <a:r>
              <a:rPr sz="1600" dirty="0">
                <a:latin typeface="Times New Roman"/>
                <a:cs typeface="Times New Roman"/>
              </a:rPr>
              <a:t>dua </a:t>
            </a:r>
            <a:r>
              <a:rPr sz="1600" spc="-5" dirty="0">
                <a:latin typeface="Times New Roman"/>
                <a:cs typeface="Times New Roman"/>
              </a:rPr>
              <a:t>arah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bi-directional</a:t>
            </a:r>
            <a:r>
              <a:rPr sz="1600" spc="-5" dirty="0">
                <a:latin typeface="Times New Roman"/>
                <a:cs typeface="Times New Roman"/>
              </a:rPr>
              <a:t>).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600" spc="-5" dirty="0">
                <a:latin typeface="Times New Roman"/>
                <a:cs typeface="Times New Roman"/>
              </a:rPr>
              <a:t>Sifat-sifat dari komunikasi tidak langsung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adalah:</a:t>
            </a:r>
            <a:endParaRPr sz="1600">
              <a:latin typeface="Times New Roman"/>
              <a:cs typeface="Times New Roman"/>
            </a:endParaRPr>
          </a:p>
          <a:p>
            <a:pPr marL="219075" indent="-2070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9710" algn="l"/>
              </a:tabLst>
            </a:pPr>
            <a:r>
              <a:rPr sz="1600" spc="-10" dirty="0">
                <a:latin typeface="Times New Roman"/>
                <a:cs typeface="Times New Roman"/>
              </a:rPr>
              <a:t>Hubungan </a:t>
            </a:r>
            <a:r>
              <a:rPr sz="1600" spc="-5" dirty="0">
                <a:latin typeface="Times New Roman"/>
                <a:cs typeface="Times New Roman"/>
              </a:rPr>
              <a:t>terbentuk </a:t>
            </a:r>
            <a:r>
              <a:rPr sz="1600" spc="-10" dirty="0">
                <a:latin typeface="Times New Roman"/>
                <a:cs typeface="Times New Roman"/>
              </a:rPr>
              <a:t>hanya </a:t>
            </a:r>
            <a:r>
              <a:rPr sz="1600" spc="-5" dirty="0">
                <a:latin typeface="Times New Roman"/>
                <a:cs typeface="Times New Roman"/>
              </a:rPr>
              <a:t>jika proses-proses berbagi </a:t>
            </a:r>
            <a:r>
              <a:rPr sz="1600" i="1" spc="-5" dirty="0">
                <a:latin typeface="Times New Roman"/>
                <a:cs typeface="Times New Roman"/>
              </a:rPr>
              <a:t>mailbox </a:t>
            </a:r>
            <a:r>
              <a:rPr sz="1600" spc="-5" dirty="0">
                <a:latin typeface="Times New Roman"/>
                <a:cs typeface="Times New Roman"/>
              </a:rPr>
              <a:t>yang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sama.</a:t>
            </a:r>
            <a:endParaRPr sz="1600">
              <a:latin typeface="Times New Roman"/>
              <a:cs typeface="Times New Roman"/>
            </a:endParaRPr>
          </a:p>
          <a:p>
            <a:pPr marL="219075" indent="-207010">
              <a:lnSpc>
                <a:spcPct val="100000"/>
              </a:lnSpc>
              <a:spcBef>
                <a:spcPts val="845"/>
              </a:spcBef>
              <a:buAutoNum type="arabicPeriod"/>
              <a:tabLst>
                <a:tab pos="219710" algn="l"/>
              </a:tabLst>
            </a:pPr>
            <a:r>
              <a:rPr sz="1600" spc="-10" dirty="0">
                <a:latin typeface="Times New Roman"/>
                <a:cs typeface="Times New Roman"/>
              </a:rPr>
              <a:t>Sebuah </a:t>
            </a:r>
            <a:r>
              <a:rPr sz="1600" spc="-5" dirty="0">
                <a:latin typeface="Times New Roman"/>
                <a:cs typeface="Times New Roman"/>
              </a:rPr>
              <a:t>hubungan dapat diasosiasikan dengan banyak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proses.</a:t>
            </a:r>
            <a:endParaRPr sz="1600">
              <a:latin typeface="Times New Roman"/>
              <a:cs typeface="Times New Roman"/>
            </a:endParaRPr>
          </a:p>
          <a:p>
            <a:pPr marL="219075" indent="-20701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219710" algn="l"/>
              </a:tabLst>
            </a:pPr>
            <a:r>
              <a:rPr sz="1600" spc="-10" dirty="0">
                <a:latin typeface="Times New Roman"/>
                <a:cs typeface="Times New Roman"/>
              </a:rPr>
              <a:t>Setiap </a:t>
            </a:r>
            <a:r>
              <a:rPr sz="1600" dirty="0">
                <a:latin typeface="Times New Roman"/>
                <a:cs typeface="Times New Roman"/>
              </a:rPr>
              <a:t>pasang </a:t>
            </a:r>
            <a:r>
              <a:rPr sz="1600" spc="-5" dirty="0">
                <a:latin typeface="Times New Roman"/>
                <a:cs typeface="Times New Roman"/>
              </a:rPr>
              <a:t>proses dapat </a:t>
            </a:r>
            <a:r>
              <a:rPr sz="1600" spc="-10" dirty="0">
                <a:latin typeface="Times New Roman"/>
                <a:cs typeface="Times New Roman"/>
              </a:rPr>
              <a:t>memiliki </a:t>
            </a:r>
            <a:r>
              <a:rPr sz="1600" spc="-5" dirty="0">
                <a:latin typeface="Times New Roman"/>
                <a:cs typeface="Times New Roman"/>
              </a:rPr>
              <a:t>hubungan </a:t>
            </a:r>
            <a:r>
              <a:rPr sz="1600" spc="-10" dirty="0">
                <a:latin typeface="Times New Roman"/>
                <a:cs typeface="Times New Roman"/>
              </a:rPr>
              <a:t>lebih </a:t>
            </a:r>
            <a:r>
              <a:rPr sz="1600" spc="-5" dirty="0">
                <a:latin typeface="Times New Roman"/>
                <a:cs typeface="Times New Roman"/>
              </a:rPr>
              <a:t>dari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satu.</a:t>
            </a:r>
            <a:endParaRPr sz="1600">
              <a:latin typeface="Times New Roman"/>
              <a:cs typeface="Times New Roman"/>
            </a:endParaRPr>
          </a:p>
          <a:p>
            <a:pPr marL="219075" indent="-20701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9710" algn="l"/>
              </a:tabLst>
            </a:pPr>
            <a:r>
              <a:rPr sz="1600" spc="-10" dirty="0">
                <a:latin typeface="Times New Roman"/>
                <a:cs typeface="Times New Roman"/>
              </a:rPr>
              <a:t>Hubungan </a:t>
            </a:r>
            <a:r>
              <a:rPr sz="1600" spc="-5" dirty="0">
                <a:latin typeface="Times New Roman"/>
                <a:cs typeface="Times New Roman"/>
              </a:rPr>
              <a:t>yang terbangun dapat </a:t>
            </a:r>
            <a:r>
              <a:rPr sz="1600" spc="-10" dirty="0">
                <a:latin typeface="Times New Roman"/>
                <a:cs typeface="Times New Roman"/>
              </a:rPr>
              <a:t>berupa satu </a:t>
            </a:r>
            <a:r>
              <a:rPr sz="1600" spc="-5" dirty="0">
                <a:latin typeface="Times New Roman"/>
                <a:cs typeface="Times New Roman"/>
              </a:rPr>
              <a:t>arah atau </a:t>
            </a:r>
            <a:r>
              <a:rPr sz="1600" spc="-10" dirty="0">
                <a:latin typeface="Times New Roman"/>
                <a:cs typeface="Times New Roman"/>
              </a:rPr>
              <a:t>dua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arah.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71144"/>
            <a:ext cx="7514590" cy="388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0" algn="just">
              <a:lnSpc>
                <a:spcPct val="1441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Operasi-operasi yang </a:t>
            </a:r>
            <a:r>
              <a:rPr sz="1600" dirty="0">
                <a:latin typeface="Times New Roman"/>
                <a:cs typeface="Times New Roman"/>
              </a:rPr>
              <a:t>terjadi pada </a:t>
            </a:r>
            <a:r>
              <a:rPr sz="1600" spc="-5" dirty="0">
                <a:latin typeface="Times New Roman"/>
                <a:cs typeface="Times New Roman"/>
              </a:rPr>
              <a:t>komunikasi </a:t>
            </a:r>
            <a:r>
              <a:rPr sz="1600" spc="-10" dirty="0">
                <a:latin typeface="Times New Roman"/>
                <a:cs typeface="Times New Roman"/>
              </a:rPr>
              <a:t>tidak </a:t>
            </a:r>
            <a:r>
              <a:rPr sz="1600" spc="-5" dirty="0">
                <a:latin typeface="Times New Roman"/>
                <a:cs typeface="Times New Roman"/>
              </a:rPr>
              <a:t>langsung adalah penciptaan  </a:t>
            </a:r>
            <a:r>
              <a:rPr sz="1600" i="1" spc="-5" dirty="0">
                <a:latin typeface="Times New Roman"/>
                <a:cs typeface="Times New Roman"/>
              </a:rPr>
              <a:t>mailbox</a:t>
            </a:r>
            <a:r>
              <a:rPr sz="1600" spc="-5" dirty="0">
                <a:latin typeface="Times New Roman"/>
                <a:cs typeface="Times New Roman"/>
              </a:rPr>
              <a:t>, kirim dan </a:t>
            </a:r>
            <a:r>
              <a:rPr sz="1600" dirty="0">
                <a:latin typeface="Times New Roman"/>
                <a:cs typeface="Times New Roman"/>
              </a:rPr>
              <a:t>terima </a:t>
            </a:r>
            <a:r>
              <a:rPr sz="1600" spc="-5" dirty="0">
                <a:latin typeface="Times New Roman"/>
                <a:cs typeface="Times New Roman"/>
              </a:rPr>
              <a:t>pesan </a:t>
            </a:r>
            <a:r>
              <a:rPr sz="1600" spc="-10" dirty="0">
                <a:latin typeface="Times New Roman"/>
                <a:cs typeface="Times New Roman"/>
              </a:rPr>
              <a:t>melalui </a:t>
            </a:r>
            <a:r>
              <a:rPr sz="1600" i="1" dirty="0">
                <a:latin typeface="Times New Roman"/>
                <a:cs typeface="Times New Roman"/>
              </a:rPr>
              <a:t>mailbox</a:t>
            </a:r>
            <a:r>
              <a:rPr sz="1600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dan hancurkan </a:t>
            </a:r>
            <a:r>
              <a:rPr sz="1600" i="1" spc="-5" dirty="0">
                <a:latin typeface="Times New Roman"/>
                <a:cs typeface="Times New Roman"/>
              </a:rPr>
              <a:t>mailbox</a:t>
            </a:r>
            <a:r>
              <a:rPr sz="1600" spc="-5" dirty="0">
                <a:latin typeface="Times New Roman"/>
                <a:cs typeface="Times New Roman"/>
              </a:rPr>
              <a:t>. Sedangkan  perintah-perintah </a:t>
            </a:r>
            <a:r>
              <a:rPr sz="1600" dirty="0">
                <a:latin typeface="Times New Roman"/>
                <a:cs typeface="Times New Roman"/>
              </a:rPr>
              <a:t>dasar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dirty="0">
                <a:latin typeface="Times New Roman"/>
                <a:cs typeface="Times New Roman"/>
              </a:rPr>
              <a:t>digunakan </a:t>
            </a:r>
            <a:r>
              <a:rPr sz="1600" spc="-5" dirty="0">
                <a:latin typeface="Times New Roman"/>
                <a:cs typeface="Times New Roman"/>
              </a:rPr>
              <a:t>adalah </a:t>
            </a:r>
            <a:r>
              <a:rPr sz="1600" i="1" spc="-5" dirty="0">
                <a:latin typeface="Arial"/>
                <a:cs typeface="Arial"/>
              </a:rPr>
              <a:t>send</a:t>
            </a:r>
            <a:r>
              <a:rPr sz="1600" spc="-5" dirty="0">
                <a:latin typeface="Times New Roman"/>
                <a:cs typeface="Times New Roman"/>
              </a:rPr>
              <a:t>(M, pesan) untuk mengirim </a:t>
            </a:r>
            <a:r>
              <a:rPr sz="1600" dirty="0">
                <a:latin typeface="Times New Roman"/>
                <a:cs typeface="Times New Roman"/>
              </a:rPr>
              <a:t>pesan </a:t>
            </a:r>
            <a:r>
              <a:rPr sz="1600" spc="5" dirty="0">
                <a:latin typeface="Times New Roman"/>
                <a:cs typeface="Times New Roman"/>
              </a:rPr>
              <a:t>ke  </a:t>
            </a:r>
            <a:r>
              <a:rPr sz="1600" i="1" dirty="0">
                <a:latin typeface="Times New Roman"/>
                <a:cs typeface="Times New Roman"/>
              </a:rPr>
              <a:t>mailbox </a:t>
            </a:r>
            <a:r>
              <a:rPr sz="1600" spc="5" dirty="0">
                <a:latin typeface="Times New Roman"/>
                <a:cs typeface="Times New Roman"/>
              </a:rPr>
              <a:t>M </a:t>
            </a:r>
            <a:r>
              <a:rPr sz="1600" spc="-5" dirty="0">
                <a:latin typeface="Times New Roman"/>
                <a:cs typeface="Times New Roman"/>
              </a:rPr>
              <a:t>dan </a:t>
            </a:r>
            <a:r>
              <a:rPr sz="1600" i="1" spc="-5" dirty="0">
                <a:latin typeface="Arial"/>
                <a:cs typeface="Arial"/>
              </a:rPr>
              <a:t>receive</a:t>
            </a:r>
            <a:r>
              <a:rPr sz="1600" spc="-5" dirty="0">
                <a:latin typeface="Times New Roman"/>
                <a:cs typeface="Times New Roman"/>
              </a:rPr>
              <a:t>(M, pesan) untuk menerima pesan dari </a:t>
            </a:r>
            <a:r>
              <a:rPr sz="1600" i="1" spc="-5" dirty="0">
                <a:latin typeface="Times New Roman"/>
                <a:cs typeface="Times New Roman"/>
              </a:rPr>
              <a:t>mailbox </a:t>
            </a:r>
            <a:r>
              <a:rPr sz="1600" spc="5" dirty="0">
                <a:latin typeface="Times New Roman"/>
                <a:cs typeface="Times New Roman"/>
              </a:rPr>
              <a:t>M. </a:t>
            </a:r>
            <a:r>
              <a:rPr sz="1600" spc="-10" dirty="0">
                <a:latin typeface="Times New Roman"/>
                <a:cs typeface="Times New Roman"/>
              </a:rPr>
              <a:t>Jika </a:t>
            </a:r>
            <a:r>
              <a:rPr sz="1600" spc="-5" dirty="0">
                <a:latin typeface="Times New Roman"/>
                <a:cs typeface="Times New Roman"/>
              </a:rPr>
              <a:t>beberapa  proses berbagi </a:t>
            </a:r>
            <a:r>
              <a:rPr sz="1600" i="1" spc="-5" dirty="0">
                <a:latin typeface="Times New Roman"/>
                <a:cs typeface="Times New Roman"/>
              </a:rPr>
              <a:t>mailbox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spc="-10" dirty="0">
                <a:latin typeface="Times New Roman"/>
                <a:cs typeface="Times New Roman"/>
              </a:rPr>
              <a:t>sama, maka </a:t>
            </a:r>
            <a:r>
              <a:rPr sz="1600" spc="-5" dirty="0">
                <a:latin typeface="Times New Roman"/>
                <a:cs typeface="Times New Roman"/>
              </a:rPr>
              <a:t>siapa yang </a:t>
            </a:r>
            <a:r>
              <a:rPr sz="1600" dirty="0">
                <a:latin typeface="Times New Roman"/>
                <a:cs typeface="Times New Roman"/>
              </a:rPr>
              <a:t>akan </a:t>
            </a:r>
            <a:r>
              <a:rPr sz="1600" spc="-5" dirty="0">
                <a:latin typeface="Times New Roman"/>
                <a:cs typeface="Times New Roman"/>
              </a:rPr>
              <a:t>menerima </a:t>
            </a:r>
            <a:r>
              <a:rPr sz="1600" dirty="0">
                <a:latin typeface="Times New Roman"/>
                <a:cs typeface="Times New Roman"/>
              </a:rPr>
              <a:t>pesan </a:t>
            </a:r>
            <a:r>
              <a:rPr sz="1600" spc="-5" dirty="0">
                <a:latin typeface="Times New Roman"/>
                <a:cs typeface="Times New Roman"/>
              </a:rPr>
              <a:t>yang dikirimkan  </a:t>
            </a:r>
            <a:r>
              <a:rPr sz="1600" spc="-10" dirty="0">
                <a:latin typeface="Times New Roman"/>
                <a:cs typeface="Times New Roman"/>
              </a:rPr>
              <a:t>oleh </a:t>
            </a:r>
            <a:r>
              <a:rPr sz="1600" dirty="0">
                <a:latin typeface="Times New Roman"/>
                <a:cs typeface="Times New Roman"/>
              </a:rPr>
              <a:t>salah </a:t>
            </a:r>
            <a:r>
              <a:rPr sz="1600" spc="-10" dirty="0">
                <a:latin typeface="Times New Roman"/>
                <a:cs typeface="Times New Roman"/>
              </a:rPr>
              <a:t>satu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proses.</a:t>
            </a:r>
            <a:endParaRPr sz="1600">
              <a:latin typeface="Times New Roman"/>
              <a:cs typeface="Times New Roman"/>
            </a:endParaRPr>
          </a:p>
          <a:p>
            <a:pPr marL="750570" algn="just">
              <a:lnSpc>
                <a:spcPct val="100000"/>
              </a:lnSpc>
              <a:spcBef>
                <a:spcPts val="840"/>
              </a:spcBef>
            </a:pPr>
            <a:r>
              <a:rPr sz="1600" spc="-5" dirty="0">
                <a:latin typeface="Times New Roman"/>
                <a:cs typeface="Times New Roman"/>
              </a:rPr>
              <a:t>Beberapa alternative penyelesaian untuk </a:t>
            </a:r>
            <a:r>
              <a:rPr sz="1600" spc="-10" dirty="0">
                <a:latin typeface="Times New Roman"/>
                <a:cs typeface="Times New Roman"/>
              </a:rPr>
              <a:t>masalah </a:t>
            </a:r>
            <a:r>
              <a:rPr sz="1600" spc="-5" dirty="0">
                <a:latin typeface="Times New Roman"/>
                <a:cs typeface="Times New Roman"/>
              </a:rPr>
              <a:t>ini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adalah:</a:t>
            </a:r>
            <a:endParaRPr sz="1600">
              <a:latin typeface="Times New Roman"/>
              <a:cs typeface="Times New Roman"/>
            </a:endParaRPr>
          </a:p>
          <a:p>
            <a:pPr marL="219075" indent="-207010" algn="just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9710" algn="l"/>
              </a:tabLst>
            </a:pPr>
            <a:r>
              <a:rPr sz="1600" spc="-10" dirty="0">
                <a:latin typeface="Times New Roman"/>
                <a:cs typeface="Times New Roman"/>
              </a:rPr>
              <a:t>Setiap </a:t>
            </a:r>
            <a:r>
              <a:rPr sz="1600" spc="-5" dirty="0">
                <a:latin typeface="Times New Roman"/>
                <a:cs typeface="Times New Roman"/>
              </a:rPr>
              <a:t>hubungan diasosiasikan </a:t>
            </a:r>
            <a:r>
              <a:rPr sz="1600" spc="-15" dirty="0">
                <a:latin typeface="Times New Roman"/>
                <a:cs typeface="Times New Roman"/>
              </a:rPr>
              <a:t>hanya </a:t>
            </a:r>
            <a:r>
              <a:rPr sz="1600" spc="-5" dirty="0">
                <a:latin typeface="Times New Roman"/>
                <a:cs typeface="Times New Roman"/>
              </a:rPr>
              <a:t>dengan </a:t>
            </a:r>
            <a:r>
              <a:rPr sz="1600" dirty="0">
                <a:latin typeface="Times New Roman"/>
                <a:cs typeface="Times New Roman"/>
              </a:rPr>
              <a:t>paling </a:t>
            </a:r>
            <a:r>
              <a:rPr sz="1600" spc="-5" dirty="0">
                <a:latin typeface="Times New Roman"/>
                <a:cs typeface="Times New Roman"/>
              </a:rPr>
              <a:t>banyak </a:t>
            </a:r>
            <a:r>
              <a:rPr sz="1600" dirty="0">
                <a:latin typeface="Times New Roman"/>
                <a:cs typeface="Times New Roman"/>
              </a:rPr>
              <a:t>dua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proses.</a:t>
            </a:r>
            <a:endParaRPr sz="1600">
              <a:latin typeface="Times New Roman"/>
              <a:cs typeface="Times New Roman"/>
            </a:endParaRPr>
          </a:p>
          <a:p>
            <a:pPr marL="219075" indent="-207010" algn="just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219710" algn="l"/>
              </a:tabLst>
            </a:pPr>
            <a:r>
              <a:rPr sz="1600" spc="-10" dirty="0">
                <a:latin typeface="Times New Roman"/>
                <a:cs typeface="Times New Roman"/>
              </a:rPr>
              <a:t>Hanya </a:t>
            </a:r>
            <a:r>
              <a:rPr sz="1600" spc="-5" dirty="0">
                <a:latin typeface="Times New Roman"/>
                <a:cs typeface="Times New Roman"/>
              </a:rPr>
              <a:t>satu proses yang dapat mengeksekusi perintah </a:t>
            </a:r>
            <a:r>
              <a:rPr sz="1600" spc="-5" dirty="0">
                <a:latin typeface="Arial"/>
                <a:cs typeface="Arial"/>
              </a:rPr>
              <a:t>receive </a:t>
            </a:r>
            <a:r>
              <a:rPr sz="1600" dirty="0">
                <a:latin typeface="Times New Roman"/>
                <a:cs typeface="Times New Roman"/>
              </a:rPr>
              <a:t>pada </a:t>
            </a:r>
            <a:r>
              <a:rPr sz="1600" spc="-5" dirty="0">
                <a:latin typeface="Times New Roman"/>
                <a:cs typeface="Times New Roman"/>
              </a:rPr>
              <a:t>satu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waktu.</a:t>
            </a:r>
            <a:endParaRPr sz="1600">
              <a:latin typeface="Times New Roman"/>
              <a:cs typeface="Times New Roman"/>
            </a:endParaRPr>
          </a:p>
          <a:p>
            <a:pPr marL="219710" marR="900430" indent="-219710" algn="just">
              <a:lnSpc>
                <a:spcPts val="2760"/>
              </a:lnSpc>
              <a:spcBef>
                <a:spcPts val="210"/>
              </a:spcBef>
              <a:buAutoNum type="arabicPeriod"/>
              <a:tabLst>
                <a:tab pos="219710" algn="l"/>
              </a:tabLst>
            </a:pPr>
            <a:r>
              <a:rPr sz="1600" spc="-5" dirty="0">
                <a:latin typeface="Times New Roman"/>
                <a:cs typeface="Times New Roman"/>
              </a:rPr>
              <a:t>Sistem </a:t>
            </a:r>
            <a:r>
              <a:rPr sz="1600" spc="-10" dirty="0">
                <a:latin typeface="Times New Roman"/>
                <a:cs typeface="Times New Roman"/>
              </a:rPr>
              <a:t>operasi </a:t>
            </a:r>
            <a:r>
              <a:rPr sz="1600" spc="-5" dirty="0">
                <a:latin typeface="Times New Roman"/>
                <a:cs typeface="Times New Roman"/>
              </a:rPr>
              <a:t>dapat menentukan </a:t>
            </a:r>
            <a:r>
              <a:rPr sz="1600" spc="-10" dirty="0">
                <a:latin typeface="Times New Roman"/>
                <a:cs typeface="Times New Roman"/>
              </a:rPr>
              <a:t>secara acak </a:t>
            </a:r>
            <a:r>
              <a:rPr sz="1600" spc="-5" dirty="0">
                <a:latin typeface="Times New Roman"/>
                <a:cs typeface="Times New Roman"/>
              </a:rPr>
              <a:t>siapa penerima pesan, kemudian  proses </a:t>
            </a:r>
            <a:r>
              <a:rPr sz="1600" dirty="0">
                <a:latin typeface="Times New Roman"/>
                <a:cs typeface="Times New Roman"/>
              </a:rPr>
              <a:t>pengirim </a:t>
            </a:r>
            <a:r>
              <a:rPr sz="1600" spc="-5" dirty="0">
                <a:latin typeface="Times New Roman"/>
                <a:cs typeface="Times New Roman"/>
              </a:rPr>
              <a:t>diberitahu siapa proses </a:t>
            </a:r>
            <a:r>
              <a:rPr sz="1600" dirty="0">
                <a:latin typeface="Times New Roman"/>
                <a:cs typeface="Times New Roman"/>
              </a:rPr>
              <a:t>penerima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pesannya.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370" y="219075"/>
            <a:ext cx="7756207" cy="738664"/>
          </a:xfrm>
        </p:spPr>
        <p:txBody>
          <a:bodyPr/>
          <a:lstStyle/>
          <a:p>
            <a:r>
              <a:rPr lang="en-US" dirty="0" err="1" smtClean="0"/>
              <a:t>Kuis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684370" y="1209675"/>
            <a:ext cx="7756207" cy="360098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Sebutkan</a:t>
            </a:r>
            <a:r>
              <a:rPr lang="en-US" dirty="0" smtClean="0"/>
              <a:t> Lima </a:t>
            </a:r>
            <a:r>
              <a:rPr lang="en-US" dirty="0" err="1" smtClean="0"/>
              <a:t>Konsep</a:t>
            </a:r>
            <a:r>
              <a:rPr lang="en-US" dirty="0" smtClean="0"/>
              <a:t> Proses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Gambarkan</a:t>
            </a:r>
            <a:r>
              <a:rPr lang="en-US" dirty="0" smtClean="0"/>
              <a:t>?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proses yang </a:t>
            </a:r>
            <a:r>
              <a:rPr lang="en-US" dirty="0" err="1" smtClean="0"/>
              <a:t>berjalan</a:t>
            </a:r>
            <a:r>
              <a:rPr lang="en-US" dirty="0" smtClean="0"/>
              <a:t>?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spc="-5" dirty="0" err="1">
                <a:latin typeface="Times New Roman"/>
                <a:cs typeface="Times New Roman"/>
              </a:rPr>
              <a:t>penyimpanan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informasi</a:t>
            </a:r>
            <a:r>
              <a:rPr lang="en-US" spc="-5" dirty="0">
                <a:latin typeface="Times New Roman"/>
                <a:cs typeface="Times New Roman"/>
              </a:rPr>
              <a:t> yang </a:t>
            </a:r>
            <a:r>
              <a:rPr lang="en-US" spc="-5" dirty="0" err="1">
                <a:latin typeface="Times New Roman"/>
                <a:cs typeface="Times New Roman"/>
              </a:rPr>
              <a:t>dihasilkan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atau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dikonsumsi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memiliki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dua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tipe</a:t>
            </a:r>
            <a:r>
              <a:rPr lang="en-US" spc="-5" dirty="0" smtClean="0">
                <a:latin typeface="Times New Roman"/>
                <a:cs typeface="Times New Roman"/>
              </a:rPr>
              <a:t>?</a:t>
            </a:r>
          </a:p>
          <a:p>
            <a:pPr marL="342900" indent="-342900">
              <a:buAutoNum type="arabicPeriod"/>
            </a:pPr>
            <a:r>
              <a:rPr lang="en-US" spc="-5" dirty="0" err="1" smtClean="0">
                <a:latin typeface="Times New Roman"/>
                <a:cs typeface="Times New Roman"/>
              </a:rPr>
              <a:t>Gambarkan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Komunikasi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antar</a:t>
            </a:r>
            <a:r>
              <a:rPr lang="en-US" spc="-5" dirty="0" smtClean="0">
                <a:latin typeface="Times New Roman"/>
                <a:cs typeface="Times New Roman"/>
              </a:rPr>
              <a:t> proses</a:t>
            </a:r>
          </a:p>
          <a:p>
            <a:pPr marL="342900" indent="-342900">
              <a:buAutoNum type="arabicPeriod"/>
            </a:pPr>
            <a:r>
              <a:rPr lang="en-US" spc="-5" dirty="0" err="1" smtClean="0">
                <a:latin typeface="Times New Roman"/>
                <a:cs typeface="Times New Roman"/>
              </a:rPr>
              <a:t>Sebutkan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sistem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operasi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memiliki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tiga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 err="1" smtClean="0">
                <a:latin typeface="Times New Roman"/>
                <a:cs typeface="Times New Roman"/>
              </a:rPr>
              <a:t>penjadwal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10" dirty="0" err="1" smtClean="0">
                <a:latin typeface="Times New Roman"/>
                <a:cs typeface="Times New Roman"/>
              </a:rPr>
              <a:t>dalam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10" dirty="0" err="1" smtClean="0">
                <a:latin typeface="Times New Roman"/>
                <a:cs typeface="Times New Roman"/>
              </a:rPr>
              <a:t>eksekusi</a:t>
            </a:r>
            <a:r>
              <a:rPr lang="en-US" spc="-10" dirty="0" smtClean="0">
                <a:latin typeface="Times New Roman"/>
                <a:cs typeface="Times New Roman"/>
              </a:rPr>
              <a:t>?</a:t>
            </a:r>
          </a:p>
          <a:p>
            <a:pPr marL="342900" indent="-342900">
              <a:buAutoNum type="arabicPeriod"/>
            </a:pPr>
            <a:r>
              <a:rPr lang="en-US" spc="-10" dirty="0" err="1" smtClean="0">
                <a:latin typeface="Times New Roman"/>
                <a:cs typeface="Times New Roman"/>
              </a:rPr>
              <a:t>Gambarkan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penjadwalan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proses</a:t>
            </a:r>
          </a:p>
          <a:p>
            <a:pPr marL="342900" indent="-342900">
              <a:buFontTx/>
              <a:buAutoNum type="arabicPeriod"/>
            </a:pPr>
            <a:r>
              <a:rPr lang="en-US" spc="-5" dirty="0" err="1" smtClean="0">
                <a:latin typeface="Times New Roman"/>
                <a:cs typeface="Times New Roman"/>
              </a:rPr>
              <a:t>Gambarkan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Peralihan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CPU </a:t>
            </a:r>
            <a:r>
              <a:rPr lang="en-US" spc="-5" dirty="0" err="1">
                <a:latin typeface="Times New Roman"/>
                <a:cs typeface="Times New Roman"/>
              </a:rPr>
              <a:t>Antar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Proses</a:t>
            </a:r>
          </a:p>
          <a:p>
            <a:pPr marL="342900" indent="-342900">
              <a:buFontTx/>
              <a:buAutoNum type="arabicPeriod"/>
            </a:pPr>
            <a:r>
              <a:rPr lang="en-US" spc="-5" dirty="0" err="1" smtClean="0">
                <a:latin typeface="Times New Roman"/>
                <a:cs typeface="Times New Roman"/>
              </a:rPr>
              <a:t>Sebutkan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Keuntungan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dari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penerapan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i="1" spc="-5" dirty="0" smtClean="0">
                <a:latin typeface="Times New Roman"/>
                <a:cs typeface="Times New Roman"/>
              </a:rPr>
              <a:t>thread?</a:t>
            </a:r>
          </a:p>
          <a:p>
            <a:pPr marL="342900" indent="-342900">
              <a:buFontTx/>
              <a:buAutoNum type="arabicPeriod"/>
            </a:pPr>
            <a:r>
              <a:rPr lang="sv-SE" spc="-5" dirty="0" smtClean="0">
                <a:latin typeface="Times New Roman"/>
                <a:cs typeface="Times New Roman"/>
              </a:rPr>
              <a:t>Sebutkan </a:t>
            </a:r>
            <a:r>
              <a:rPr lang="sv-SE" spc="-10" dirty="0" smtClean="0">
                <a:latin typeface="Times New Roman"/>
                <a:cs typeface="Times New Roman"/>
              </a:rPr>
              <a:t>tiga </a:t>
            </a:r>
            <a:r>
              <a:rPr lang="sv-SE" spc="-5" dirty="0">
                <a:latin typeface="Times New Roman"/>
                <a:cs typeface="Times New Roman"/>
              </a:rPr>
              <a:t>model pemetaan </a:t>
            </a:r>
            <a:r>
              <a:rPr lang="sv-SE" i="1" spc="-5" dirty="0">
                <a:latin typeface="Times New Roman"/>
                <a:cs typeface="Times New Roman"/>
              </a:rPr>
              <a:t>thread </a:t>
            </a:r>
            <a:r>
              <a:rPr lang="sv-SE" spc="-5" dirty="0">
                <a:latin typeface="Times New Roman"/>
                <a:cs typeface="Times New Roman"/>
              </a:rPr>
              <a:t>pada </a:t>
            </a:r>
            <a:r>
              <a:rPr lang="sv-SE" spc="-10" dirty="0">
                <a:latin typeface="Times New Roman"/>
                <a:cs typeface="Times New Roman"/>
              </a:rPr>
              <a:t>tingkat </a:t>
            </a:r>
            <a:r>
              <a:rPr lang="sv-SE" spc="-5" dirty="0">
                <a:latin typeface="Times New Roman"/>
                <a:cs typeface="Times New Roman"/>
              </a:rPr>
              <a:t>pemakai ke tingkat</a:t>
            </a:r>
            <a:r>
              <a:rPr lang="sv-SE" spc="150" dirty="0">
                <a:latin typeface="Times New Roman"/>
                <a:cs typeface="Times New Roman"/>
              </a:rPr>
              <a:t> </a:t>
            </a:r>
            <a:r>
              <a:rPr lang="sv-SE" dirty="0" smtClean="0">
                <a:latin typeface="Times New Roman"/>
                <a:cs typeface="Times New Roman"/>
              </a:rPr>
              <a:t>kernel dan Gambarkan</a:t>
            </a:r>
          </a:p>
          <a:p>
            <a:pPr marL="342900" indent="-342900">
              <a:buFontTx/>
              <a:buAutoNum type="arabicPeriod"/>
            </a:pPr>
            <a:r>
              <a:rPr lang="en-US" b="1" dirty="0" err="1" smtClean="0">
                <a:latin typeface="Times New Roman"/>
                <a:cs typeface="Times New Roman"/>
              </a:rPr>
              <a:t>Hitunglah</a:t>
            </a:r>
            <a:r>
              <a:rPr lang="en-US" b="1" dirty="0" smtClean="0">
                <a:latin typeface="Times New Roman"/>
                <a:cs typeface="Times New Roman"/>
              </a:rPr>
              <a:t> FCFS </a:t>
            </a:r>
            <a:r>
              <a:rPr lang="en-US" b="1" spc="-5" dirty="0">
                <a:latin typeface="Times New Roman"/>
                <a:cs typeface="Times New Roman"/>
              </a:rPr>
              <a:t>(</a:t>
            </a:r>
            <a:r>
              <a:rPr lang="en-US" b="1" i="1" spc="-5" dirty="0">
                <a:latin typeface="Times New Roman"/>
                <a:cs typeface="Times New Roman"/>
              </a:rPr>
              <a:t>First Come First</a:t>
            </a:r>
            <a:r>
              <a:rPr lang="en-US" b="1" i="1" spc="70" dirty="0">
                <a:latin typeface="Times New Roman"/>
                <a:cs typeface="Times New Roman"/>
              </a:rPr>
              <a:t> </a:t>
            </a:r>
            <a:r>
              <a:rPr lang="en-US" b="1" i="1" spc="-5" dirty="0">
                <a:latin typeface="Times New Roman"/>
                <a:cs typeface="Times New Roman"/>
              </a:rPr>
              <a:t>Served</a:t>
            </a:r>
            <a:r>
              <a:rPr lang="en-US" b="1" spc="-5" dirty="0" smtClean="0">
                <a:latin typeface="Times New Roman"/>
                <a:cs typeface="Times New Roman"/>
              </a:rPr>
              <a:t>) </a:t>
            </a:r>
            <a:r>
              <a:rPr lang="en-US" dirty="0" err="1" smtClean="0">
                <a:latin typeface="Times New Roman"/>
                <a:cs typeface="Times New Roman"/>
              </a:rPr>
              <a:t>dan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buatlah</a:t>
            </a:r>
            <a:r>
              <a:rPr lang="en-US" dirty="0" smtClean="0">
                <a:latin typeface="Times New Roman"/>
                <a:cs typeface="Times New Roman"/>
              </a:rPr>
              <a:t> Gantt Chart </a:t>
            </a:r>
            <a:r>
              <a:rPr lang="en-US" dirty="0" err="1" smtClean="0">
                <a:latin typeface="Times New Roman"/>
                <a:cs typeface="Times New Roman"/>
              </a:rPr>
              <a:t>untuk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nilai</a:t>
            </a:r>
            <a:r>
              <a:rPr lang="en-US" dirty="0" smtClean="0">
                <a:latin typeface="Times New Roman"/>
                <a:cs typeface="Times New Roman"/>
              </a:rPr>
              <a:t> Proses P1=25 P2=5 P3=5 </a:t>
            </a:r>
            <a:r>
              <a:rPr lang="en-US" dirty="0" err="1" smtClean="0">
                <a:latin typeface="Times New Roman"/>
                <a:cs typeface="Times New Roman"/>
              </a:rPr>
              <a:t>dengan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menggunakan</a:t>
            </a:r>
            <a:r>
              <a:rPr lang="en-US" dirty="0" smtClean="0">
                <a:latin typeface="Times New Roman"/>
                <a:cs typeface="Times New Roman"/>
              </a:rPr>
              <a:t> FIFO </a:t>
            </a:r>
            <a:r>
              <a:rPr lang="en-US" dirty="0" err="1" smtClean="0">
                <a:latin typeface="Times New Roman"/>
                <a:cs typeface="Times New Roman"/>
              </a:rPr>
              <a:t>dan</a:t>
            </a:r>
            <a:r>
              <a:rPr lang="en-US" dirty="0" smtClean="0">
                <a:latin typeface="Times New Roman"/>
                <a:cs typeface="Times New Roman"/>
              </a:rPr>
              <a:t> LIFO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245" y="764870"/>
            <a:ext cx="2884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Konsep</a:t>
            </a:r>
            <a:r>
              <a:rPr sz="3600" b="1" spc="-6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Proses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1723720"/>
            <a:ext cx="7515225" cy="318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Proses </a:t>
            </a:r>
            <a:r>
              <a:rPr sz="1600" spc="-5" dirty="0">
                <a:latin typeface="Times New Roman"/>
                <a:cs typeface="Times New Roman"/>
              </a:rPr>
              <a:t>adalah sebuah program yang sedang berjalan; dimana </a:t>
            </a:r>
            <a:r>
              <a:rPr sz="1600" spc="-10" dirty="0">
                <a:latin typeface="Times New Roman"/>
                <a:cs typeface="Times New Roman"/>
              </a:rPr>
              <a:t>jalannya </a:t>
            </a:r>
            <a:r>
              <a:rPr sz="1600" dirty="0">
                <a:latin typeface="Times New Roman"/>
                <a:cs typeface="Times New Roman"/>
              </a:rPr>
              <a:t>harus </a:t>
            </a:r>
            <a:r>
              <a:rPr sz="1600" spc="-5" dirty="0">
                <a:latin typeface="Times New Roman"/>
                <a:cs typeface="Times New Roman"/>
              </a:rPr>
              <a:t>secara  berurutan (</a:t>
            </a:r>
            <a:r>
              <a:rPr sz="1600" i="1" spc="-5" dirty="0">
                <a:latin typeface="Times New Roman"/>
                <a:cs typeface="Times New Roman"/>
              </a:rPr>
              <a:t>sequential</a:t>
            </a:r>
            <a:r>
              <a:rPr sz="1600" spc="-5" dirty="0">
                <a:latin typeface="Times New Roman"/>
                <a:cs typeface="Times New Roman"/>
              </a:rPr>
              <a:t>). </a:t>
            </a:r>
            <a:r>
              <a:rPr sz="1600" spc="-10" dirty="0">
                <a:latin typeface="Times New Roman"/>
                <a:cs typeface="Times New Roman"/>
              </a:rPr>
              <a:t>Sebuah </a:t>
            </a:r>
            <a:r>
              <a:rPr sz="1600" spc="-5" dirty="0">
                <a:latin typeface="Times New Roman"/>
                <a:cs typeface="Times New Roman"/>
              </a:rPr>
              <a:t>proses terdiri dari </a:t>
            </a:r>
            <a:r>
              <a:rPr sz="1600" i="1" spc="-5" dirty="0">
                <a:latin typeface="Times New Roman"/>
                <a:cs typeface="Times New Roman"/>
              </a:rPr>
              <a:t>program counter </a:t>
            </a:r>
            <a:r>
              <a:rPr sz="1600" spc="-10" dirty="0">
                <a:latin typeface="Times New Roman"/>
                <a:cs typeface="Times New Roman"/>
              </a:rPr>
              <a:t>(PC), </a:t>
            </a:r>
            <a:r>
              <a:rPr sz="1600" i="1" spc="-5" dirty="0">
                <a:latin typeface="Times New Roman"/>
                <a:cs typeface="Times New Roman"/>
              </a:rPr>
              <a:t>stack</a:t>
            </a:r>
            <a:r>
              <a:rPr sz="1600" spc="-5" dirty="0">
                <a:latin typeface="Times New Roman"/>
                <a:cs typeface="Times New Roman"/>
              </a:rPr>
              <a:t>, dan </a:t>
            </a:r>
            <a:r>
              <a:rPr sz="1600" i="1" spc="-5" dirty="0">
                <a:latin typeface="Times New Roman"/>
                <a:cs typeface="Times New Roman"/>
              </a:rPr>
              <a:t>data  section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600" spc="-10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dapat </a:t>
            </a:r>
            <a:r>
              <a:rPr sz="1600" spc="-5" dirty="0">
                <a:latin typeface="Times New Roman"/>
                <a:cs typeface="Times New Roman"/>
              </a:rPr>
              <a:t>mengalami lima kondisi atau status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berikut:</a:t>
            </a:r>
            <a:endParaRPr sz="160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spcBef>
                <a:spcPts val="845"/>
              </a:spcBef>
              <a:buFont typeface="Times New Roman"/>
              <a:buAutoNum type="arabicPeriod"/>
              <a:tabLst>
                <a:tab pos="217170" algn="l"/>
              </a:tabLst>
            </a:pPr>
            <a:r>
              <a:rPr sz="1600" i="1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1600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proses sedang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diciptakan.</a:t>
            </a:r>
            <a:endParaRPr sz="160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spcBef>
                <a:spcPts val="840"/>
              </a:spcBef>
              <a:buFont typeface="Times New Roman"/>
              <a:buAutoNum type="arabicPeriod"/>
              <a:tabLst>
                <a:tab pos="217170" algn="l"/>
              </a:tabLst>
            </a:pPr>
            <a:r>
              <a:rPr sz="16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sz="1600" spc="-5" dirty="0">
                <a:latin typeface="Times New Roman"/>
                <a:cs typeface="Times New Roman"/>
              </a:rPr>
              <a:t>, instruksi sedang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dijalankan.</a:t>
            </a:r>
            <a:endParaRPr sz="160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spcBef>
                <a:spcPts val="840"/>
              </a:spcBef>
              <a:buFont typeface="Times New Roman"/>
              <a:buAutoNum type="arabicPeriod"/>
              <a:tabLst>
                <a:tab pos="217170" algn="l"/>
              </a:tabLst>
            </a:pPr>
            <a:r>
              <a:rPr sz="16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Waiting</a:t>
            </a:r>
            <a:r>
              <a:rPr sz="1600" spc="-5" dirty="0">
                <a:latin typeface="Times New Roman"/>
                <a:cs typeface="Times New Roman"/>
              </a:rPr>
              <a:t>, proses </a:t>
            </a:r>
            <a:r>
              <a:rPr sz="1600" dirty="0">
                <a:latin typeface="Times New Roman"/>
                <a:cs typeface="Times New Roman"/>
              </a:rPr>
              <a:t>sedang </a:t>
            </a:r>
            <a:r>
              <a:rPr sz="1600" spc="-10" dirty="0">
                <a:latin typeface="Times New Roman"/>
                <a:cs typeface="Times New Roman"/>
              </a:rPr>
              <a:t>menunggu </a:t>
            </a:r>
            <a:r>
              <a:rPr sz="1600" spc="-5" dirty="0">
                <a:latin typeface="Times New Roman"/>
                <a:cs typeface="Times New Roman"/>
              </a:rPr>
              <a:t>munculnya sebuah </a:t>
            </a:r>
            <a:r>
              <a:rPr sz="1600" dirty="0">
                <a:latin typeface="Times New Roman"/>
                <a:cs typeface="Times New Roman"/>
              </a:rPr>
              <a:t>kejadian.</a:t>
            </a:r>
            <a:endParaRPr sz="160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spcBef>
                <a:spcPts val="840"/>
              </a:spcBef>
              <a:buFont typeface="Times New Roman"/>
              <a:buAutoNum type="arabicPeriod"/>
              <a:tabLst>
                <a:tab pos="217170" algn="l"/>
              </a:tabLst>
            </a:pPr>
            <a:r>
              <a:rPr sz="1600" i="1" dirty="0">
                <a:solidFill>
                  <a:srgbClr val="FF0000"/>
                </a:solidFill>
                <a:latin typeface="Times New Roman"/>
                <a:cs typeface="Times New Roman"/>
              </a:rPr>
              <a:t>Ready</a:t>
            </a:r>
            <a:r>
              <a:rPr sz="1600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proses sedang menunggu untuk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dijalankan.</a:t>
            </a:r>
            <a:endParaRPr sz="16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845"/>
              </a:spcBef>
              <a:buFont typeface="Times New Roman"/>
              <a:buAutoNum type="arabicPeriod"/>
              <a:tabLst>
                <a:tab pos="220345" algn="l"/>
              </a:tabLst>
            </a:pPr>
            <a:r>
              <a:rPr sz="16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Terminated</a:t>
            </a:r>
            <a:r>
              <a:rPr sz="1600" spc="-5" dirty="0">
                <a:latin typeface="Times New Roman"/>
                <a:cs typeface="Times New Roman"/>
              </a:rPr>
              <a:t>, proses telah selesai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dieksekusi.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1022426"/>
            <a:ext cx="7514590" cy="423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indent="627380" algn="just">
              <a:lnSpc>
                <a:spcPct val="1438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disebut </a:t>
            </a:r>
            <a:r>
              <a:rPr sz="1600" spc="-5" dirty="0">
                <a:latin typeface="Times New Roman"/>
                <a:cs typeface="Times New Roman"/>
              </a:rPr>
              <a:t>juga dengan entitas aktif sedangkan program disebut entitas pasif.  </a:t>
            </a:r>
            <a:r>
              <a:rPr sz="1600" spc="-10" dirty="0">
                <a:latin typeface="Times New Roman"/>
                <a:cs typeface="Times New Roman"/>
              </a:rPr>
              <a:t>Proses </a:t>
            </a:r>
            <a:r>
              <a:rPr sz="1600" spc="-5" dirty="0">
                <a:latin typeface="Times New Roman"/>
                <a:cs typeface="Times New Roman"/>
              </a:rPr>
              <a:t>merupakan sebuah unit </a:t>
            </a:r>
            <a:r>
              <a:rPr sz="1600" spc="-10" dirty="0">
                <a:latin typeface="Times New Roman"/>
                <a:cs typeface="Times New Roman"/>
              </a:rPr>
              <a:t>atau </a:t>
            </a:r>
            <a:r>
              <a:rPr sz="1600" spc="-5" dirty="0">
                <a:latin typeface="Times New Roman"/>
                <a:cs typeface="Times New Roman"/>
              </a:rPr>
              <a:t>satuan </a:t>
            </a:r>
            <a:r>
              <a:rPr sz="1600" dirty="0">
                <a:latin typeface="Times New Roman"/>
                <a:cs typeface="Times New Roman"/>
              </a:rPr>
              <a:t>dari </a:t>
            </a:r>
            <a:r>
              <a:rPr sz="1600" spc="-5" dirty="0">
                <a:latin typeface="Times New Roman"/>
                <a:cs typeface="Times New Roman"/>
              </a:rPr>
              <a:t>pekerjaan. </a:t>
            </a:r>
            <a:r>
              <a:rPr sz="1600" spc="-10" dirty="0">
                <a:latin typeface="Times New Roman"/>
                <a:cs typeface="Times New Roman"/>
              </a:rPr>
              <a:t>Setiap </a:t>
            </a:r>
            <a:r>
              <a:rPr sz="1600" spc="-5" dirty="0">
                <a:latin typeface="Times New Roman"/>
                <a:cs typeface="Times New Roman"/>
              </a:rPr>
              <a:t>proses membutuhkan  sumber daya untuk dapat menyelesaikan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pekerjaannya.</a:t>
            </a:r>
            <a:endParaRPr sz="1600">
              <a:latin typeface="Times New Roman"/>
              <a:cs typeface="Times New Roman"/>
            </a:endParaRPr>
          </a:p>
          <a:p>
            <a:pPr marL="12700" marR="5080" indent="627380" algn="just">
              <a:lnSpc>
                <a:spcPct val="143800"/>
              </a:lnSpc>
            </a:pPr>
            <a:r>
              <a:rPr sz="1600" dirty="0">
                <a:latin typeface="Times New Roman"/>
                <a:cs typeface="Times New Roman"/>
              </a:rPr>
              <a:t>Sumber </a:t>
            </a:r>
            <a:r>
              <a:rPr sz="1600" spc="-5" dirty="0">
                <a:latin typeface="Times New Roman"/>
                <a:cs typeface="Times New Roman"/>
              </a:rPr>
              <a:t>daya dapat berupa </a:t>
            </a:r>
            <a:r>
              <a:rPr sz="1600" dirty="0">
                <a:latin typeface="Times New Roman"/>
                <a:cs typeface="Times New Roman"/>
              </a:rPr>
              <a:t>CPU, </a:t>
            </a:r>
            <a:r>
              <a:rPr sz="1600" spc="-5" dirty="0">
                <a:latin typeface="Times New Roman"/>
                <a:cs typeface="Times New Roman"/>
              </a:rPr>
              <a:t>memori, masukan/keluaran, </a:t>
            </a:r>
            <a:r>
              <a:rPr sz="1600" dirty="0">
                <a:latin typeface="Times New Roman"/>
                <a:cs typeface="Times New Roman"/>
              </a:rPr>
              <a:t>berkas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i="1" spc="5" dirty="0">
                <a:latin typeface="Times New Roman"/>
                <a:cs typeface="Times New Roman"/>
              </a:rPr>
              <a:t>file</a:t>
            </a:r>
            <a:r>
              <a:rPr sz="1600" spc="5" dirty="0">
                <a:latin typeface="Times New Roman"/>
                <a:cs typeface="Times New Roman"/>
              </a:rPr>
              <a:t>), </a:t>
            </a:r>
            <a:r>
              <a:rPr sz="1600" spc="-10" dirty="0">
                <a:latin typeface="Times New Roman"/>
                <a:cs typeface="Times New Roman"/>
              </a:rPr>
              <a:t>atau </a:t>
            </a:r>
            <a:r>
              <a:rPr sz="1600" dirty="0">
                <a:latin typeface="Times New Roman"/>
                <a:cs typeface="Times New Roman"/>
              </a:rPr>
              <a:t>data  </a:t>
            </a:r>
            <a:r>
              <a:rPr sz="1600" spc="-5" dirty="0">
                <a:latin typeface="Times New Roman"/>
                <a:cs typeface="Times New Roman"/>
              </a:rPr>
              <a:t>awal/inisial. </a:t>
            </a:r>
            <a:r>
              <a:rPr sz="1600" spc="-10" dirty="0">
                <a:latin typeface="Times New Roman"/>
                <a:cs typeface="Times New Roman"/>
              </a:rPr>
              <a:t>Setelah </a:t>
            </a:r>
            <a:r>
              <a:rPr sz="1600" spc="-5" dirty="0">
                <a:latin typeface="Times New Roman"/>
                <a:cs typeface="Times New Roman"/>
              </a:rPr>
              <a:t>sebuah proses </a:t>
            </a:r>
            <a:r>
              <a:rPr sz="1600" dirty="0">
                <a:latin typeface="Times New Roman"/>
                <a:cs typeface="Times New Roman"/>
              </a:rPr>
              <a:t>selesai, </a:t>
            </a:r>
            <a:r>
              <a:rPr sz="1600" spc="-10" dirty="0">
                <a:latin typeface="Times New Roman"/>
                <a:cs typeface="Times New Roman"/>
              </a:rPr>
              <a:t>maka </a:t>
            </a:r>
            <a:r>
              <a:rPr sz="1600" spc="-5" dirty="0">
                <a:latin typeface="Times New Roman"/>
                <a:cs typeface="Times New Roman"/>
              </a:rPr>
              <a:t>kendali terhadap semua </a:t>
            </a:r>
            <a:r>
              <a:rPr sz="1600" spc="-10" dirty="0">
                <a:latin typeface="Times New Roman"/>
                <a:cs typeface="Times New Roman"/>
              </a:rPr>
              <a:t>sumber </a:t>
            </a:r>
            <a:r>
              <a:rPr sz="1600" spc="-5" dirty="0">
                <a:latin typeface="Times New Roman"/>
                <a:cs typeface="Times New Roman"/>
              </a:rPr>
              <a:t>daya yang  dapat digunakan ulang harus dikembalikan </a:t>
            </a:r>
            <a:r>
              <a:rPr sz="1600" spc="5" dirty="0">
                <a:latin typeface="Times New Roman"/>
                <a:cs typeface="Times New Roman"/>
              </a:rPr>
              <a:t>ke </a:t>
            </a:r>
            <a:r>
              <a:rPr sz="1600" spc="-5" dirty="0">
                <a:latin typeface="Times New Roman"/>
                <a:cs typeface="Times New Roman"/>
              </a:rPr>
              <a:t>sistem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operasi.</a:t>
            </a:r>
            <a:endParaRPr sz="1600">
              <a:latin typeface="Times New Roman"/>
              <a:cs typeface="Times New Roman"/>
            </a:endParaRPr>
          </a:p>
          <a:p>
            <a:pPr marL="640080" algn="just">
              <a:lnSpc>
                <a:spcPct val="100000"/>
              </a:lnSpc>
              <a:spcBef>
                <a:spcPts val="840"/>
              </a:spcBef>
            </a:pPr>
            <a:r>
              <a:rPr sz="1600" spc="-5" dirty="0">
                <a:latin typeface="Times New Roman"/>
                <a:cs typeface="Times New Roman"/>
              </a:rPr>
              <a:t>Sebuah proses dapat memiliki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869315" algn="just">
              <a:lnSpc>
                <a:spcPct val="100000"/>
              </a:lnSpc>
              <a:spcBef>
                <a:spcPts val="840"/>
              </a:spcBef>
            </a:pPr>
            <a:r>
              <a:rPr sz="1600" spc="5" dirty="0">
                <a:latin typeface="Times New Roman"/>
                <a:cs typeface="Times New Roman"/>
              </a:rPr>
              <a:t>1. </a:t>
            </a:r>
            <a:r>
              <a:rPr sz="1600" i="1" spc="-5" dirty="0">
                <a:latin typeface="Times New Roman"/>
                <a:cs typeface="Times New Roman"/>
              </a:rPr>
              <a:t>thread</a:t>
            </a:r>
            <a:r>
              <a:rPr sz="1600" spc="-5" dirty="0">
                <a:latin typeface="Times New Roman"/>
                <a:cs typeface="Times New Roman"/>
              </a:rPr>
              <a:t>-tunggal</a:t>
            </a:r>
            <a:r>
              <a:rPr sz="1600" spc="-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single-threaded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097915" marR="5715">
              <a:lnSpc>
                <a:spcPct val="1438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Proses </a:t>
            </a:r>
            <a:r>
              <a:rPr sz="1600" i="1" dirty="0">
                <a:latin typeface="Times New Roman"/>
                <a:cs typeface="Times New Roman"/>
              </a:rPr>
              <a:t>thread</a:t>
            </a:r>
            <a:r>
              <a:rPr sz="1600" dirty="0">
                <a:latin typeface="Times New Roman"/>
                <a:cs typeface="Times New Roman"/>
              </a:rPr>
              <a:t>-tunggal </a:t>
            </a:r>
            <a:r>
              <a:rPr sz="1600" spc="-10" dirty="0">
                <a:latin typeface="Times New Roman"/>
                <a:cs typeface="Times New Roman"/>
              </a:rPr>
              <a:t>hanya </a:t>
            </a:r>
            <a:r>
              <a:rPr sz="1600" dirty="0">
                <a:latin typeface="Times New Roman"/>
                <a:cs typeface="Times New Roman"/>
              </a:rPr>
              <a:t>memiliki </a:t>
            </a:r>
            <a:r>
              <a:rPr sz="1600" spc="-5" dirty="0">
                <a:latin typeface="Times New Roman"/>
                <a:cs typeface="Times New Roman"/>
              </a:rPr>
              <a:t>satu </a:t>
            </a:r>
            <a:r>
              <a:rPr sz="1600" dirty="0">
                <a:latin typeface="Times New Roman"/>
                <a:cs typeface="Times New Roman"/>
              </a:rPr>
              <a:t>penghitung </a:t>
            </a:r>
            <a:r>
              <a:rPr sz="1600" spc="-5" dirty="0">
                <a:latin typeface="Times New Roman"/>
                <a:cs typeface="Times New Roman"/>
              </a:rPr>
              <a:t>program (</a:t>
            </a:r>
            <a:r>
              <a:rPr sz="1600" i="1" spc="-5" dirty="0">
                <a:latin typeface="Times New Roman"/>
                <a:cs typeface="Times New Roman"/>
              </a:rPr>
              <a:t>program  </a:t>
            </a:r>
            <a:r>
              <a:rPr sz="1600" i="1" dirty="0">
                <a:latin typeface="Times New Roman"/>
                <a:cs typeface="Times New Roman"/>
              </a:rPr>
              <a:t>counter – </a:t>
            </a:r>
            <a:r>
              <a:rPr sz="1600" dirty="0">
                <a:latin typeface="Times New Roman"/>
                <a:cs typeface="Times New Roman"/>
              </a:rPr>
              <a:t>PC) </a:t>
            </a:r>
            <a:r>
              <a:rPr sz="1600" spc="-5" dirty="0">
                <a:latin typeface="Times New Roman"/>
                <a:cs typeface="Times New Roman"/>
              </a:rPr>
              <a:t>yang berisi lokasi instruksi berikutnya untuk dieksekusi. </a:t>
            </a:r>
            <a:r>
              <a:rPr sz="1600" spc="-10" dirty="0">
                <a:latin typeface="Times New Roman"/>
                <a:cs typeface="Times New Roman"/>
              </a:rPr>
              <a:t>Proses  </a:t>
            </a:r>
            <a:r>
              <a:rPr sz="1600" spc="-5" dirty="0">
                <a:latin typeface="Times New Roman"/>
                <a:cs typeface="Times New Roman"/>
              </a:rPr>
              <a:t>mengeksekusi instruksi-instruksi secara berurutan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sequential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-5" dirty="0">
                <a:latin typeface="Times New Roman"/>
                <a:cs typeface="Times New Roman"/>
              </a:rPr>
              <a:t>satu persatu  </a:t>
            </a:r>
            <a:r>
              <a:rPr sz="1600" dirty="0">
                <a:latin typeface="Times New Roman"/>
                <a:cs typeface="Times New Roman"/>
              </a:rPr>
              <a:t>sampai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selesai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71144"/>
            <a:ext cx="7515859" cy="493522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869315" algn="just">
              <a:lnSpc>
                <a:spcPct val="100000"/>
              </a:lnSpc>
              <a:spcBef>
                <a:spcPts val="940"/>
              </a:spcBef>
            </a:pPr>
            <a:r>
              <a:rPr sz="1600" spc="5" dirty="0">
                <a:latin typeface="Times New Roman"/>
                <a:cs typeface="Times New Roman"/>
              </a:rPr>
              <a:t>2. </a:t>
            </a:r>
            <a:r>
              <a:rPr sz="1600" i="1" spc="-5" dirty="0">
                <a:latin typeface="Times New Roman"/>
                <a:cs typeface="Times New Roman"/>
              </a:rPr>
              <a:t>thread </a:t>
            </a:r>
            <a:r>
              <a:rPr sz="1600" spc="-5" dirty="0">
                <a:latin typeface="Times New Roman"/>
                <a:cs typeface="Times New Roman"/>
              </a:rPr>
              <a:t>jamak</a:t>
            </a:r>
            <a:r>
              <a:rPr sz="1600" spc="-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multi-threaded</a:t>
            </a:r>
            <a:r>
              <a:rPr sz="1600" spc="-5" dirty="0">
                <a:latin typeface="Times New Roman"/>
                <a:cs typeface="Times New Roman"/>
              </a:rPr>
              <a:t>).</a:t>
            </a:r>
            <a:endParaRPr sz="1600">
              <a:latin typeface="Times New Roman"/>
              <a:cs typeface="Times New Roman"/>
            </a:endParaRPr>
          </a:p>
          <a:p>
            <a:pPr marL="1097915" marR="5080" algn="just">
              <a:lnSpc>
                <a:spcPct val="143800"/>
              </a:lnSpc>
            </a:pPr>
            <a:r>
              <a:rPr sz="1600" dirty="0">
                <a:latin typeface="Times New Roman"/>
                <a:cs typeface="Times New Roman"/>
              </a:rPr>
              <a:t>Untuk </a:t>
            </a:r>
            <a:r>
              <a:rPr sz="1600" spc="-5" dirty="0">
                <a:latin typeface="Times New Roman"/>
                <a:cs typeface="Times New Roman"/>
              </a:rPr>
              <a:t>proses </a:t>
            </a:r>
            <a:r>
              <a:rPr sz="1600" i="1" spc="-5" dirty="0">
                <a:latin typeface="Times New Roman"/>
                <a:cs typeface="Times New Roman"/>
              </a:rPr>
              <a:t>thread</a:t>
            </a:r>
            <a:r>
              <a:rPr sz="1600" spc="-5" dirty="0">
                <a:latin typeface="Times New Roman"/>
                <a:cs typeface="Times New Roman"/>
              </a:rPr>
              <a:t>-jamak, setiap thread memiliki </a:t>
            </a:r>
            <a:r>
              <a:rPr sz="1600" spc="-15" dirty="0">
                <a:latin typeface="Times New Roman"/>
                <a:cs typeface="Times New Roman"/>
              </a:rPr>
              <a:t>PC </a:t>
            </a:r>
            <a:r>
              <a:rPr sz="1600" spc="-5" dirty="0">
                <a:latin typeface="Times New Roman"/>
                <a:cs typeface="Times New Roman"/>
              </a:rPr>
              <a:t>masing-masing,  dengan demikian, secara teori, setiap </a:t>
            </a:r>
            <a:r>
              <a:rPr sz="1600" i="1" spc="-5" dirty="0">
                <a:latin typeface="Times New Roman"/>
                <a:cs typeface="Times New Roman"/>
              </a:rPr>
              <a:t>thread </a:t>
            </a:r>
            <a:r>
              <a:rPr sz="1600" spc="-5" dirty="0">
                <a:latin typeface="Times New Roman"/>
                <a:cs typeface="Times New Roman"/>
              </a:rPr>
              <a:t>dapat berjalan sendiri-sendiri </a:t>
            </a:r>
            <a:r>
              <a:rPr sz="1600" spc="-10" dirty="0">
                <a:latin typeface="Times New Roman"/>
                <a:cs typeface="Times New Roman"/>
              </a:rPr>
              <a:t>atau  </a:t>
            </a:r>
            <a:r>
              <a:rPr sz="1600" spc="-5" dirty="0">
                <a:latin typeface="Times New Roman"/>
                <a:cs typeface="Times New Roman"/>
              </a:rPr>
              <a:t>paralel.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800"/>
              </a:lnSpc>
            </a:pPr>
            <a:r>
              <a:rPr sz="1600" spc="-5" dirty="0">
                <a:latin typeface="Times New Roman"/>
                <a:cs typeface="Times New Roman"/>
              </a:rPr>
              <a:t>Umumnya, </a:t>
            </a:r>
            <a:r>
              <a:rPr sz="1600" dirty="0">
                <a:latin typeface="Times New Roman"/>
                <a:cs typeface="Times New Roman"/>
              </a:rPr>
              <a:t>sistem </a:t>
            </a:r>
            <a:r>
              <a:rPr sz="1600" spc="-10" dirty="0">
                <a:latin typeface="Times New Roman"/>
                <a:cs typeface="Times New Roman"/>
              </a:rPr>
              <a:t>operasi </a:t>
            </a:r>
            <a:r>
              <a:rPr sz="1600" spc="-5" dirty="0">
                <a:latin typeface="Times New Roman"/>
                <a:cs typeface="Times New Roman"/>
              </a:rPr>
              <a:t>memiliki banyak proses, beberapa pemakai, dan bahkan  beberapa sistem operasi berjalan secara bersamaan </a:t>
            </a:r>
            <a:r>
              <a:rPr sz="1600" dirty="0">
                <a:latin typeface="Times New Roman"/>
                <a:cs typeface="Times New Roman"/>
              </a:rPr>
              <a:t>pada </a:t>
            </a:r>
            <a:r>
              <a:rPr sz="1600" spc="-10" dirty="0">
                <a:latin typeface="Times New Roman"/>
                <a:cs typeface="Times New Roman"/>
              </a:rPr>
              <a:t>satu atau lebih </a:t>
            </a:r>
            <a:r>
              <a:rPr sz="1600" dirty="0">
                <a:latin typeface="Times New Roman"/>
                <a:cs typeface="Times New Roman"/>
              </a:rPr>
              <a:t>CPU. </a:t>
            </a:r>
            <a:r>
              <a:rPr sz="1600" spc="-10" dirty="0">
                <a:latin typeface="Times New Roman"/>
                <a:cs typeface="Times New Roman"/>
              </a:rPr>
              <a:t>Hal </a:t>
            </a:r>
            <a:r>
              <a:rPr sz="1600" spc="20" dirty="0">
                <a:latin typeface="Times New Roman"/>
                <a:cs typeface="Times New Roman"/>
              </a:rPr>
              <a:t>ini  </a:t>
            </a:r>
            <a:r>
              <a:rPr sz="1600" spc="-5" dirty="0">
                <a:latin typeface="Times New Roman"/>
                <a:cs typeface="Times New Roman"/>
              </a:rPr>
              <a:t>dicapai dengan cara </a:t>
            </a:r>
            <a:r>
              <a:rPr sz="1600" spc="-10" dirty="0">
                <a:latin typeface="Times New Roman"/>
                <a:cs typeface="Times New Roman"/>
              </a:rPr>
              <a:t>melakukan </a:t>
            </a:r>
            <a:r>
              <a:rPr sz="1600" i="1" spc="-5" dirty="0">
                <a:latin typeface="Times New Roman"/>
                <a:cs typeface="Times New Roman"/>
              </a:rPr>
              <a:t>multiplexing </a:t>
            </a:r>
            <a:r>
              <a:rPr sz="1600" dirty="0">
                <a:latin typeface="Times New Roman"/>
                <a:cs typeface="Times New Roman"/>
              </a:rPr>
              <a:t>CPU </a:t>
            </a:r>
            <a:r>
              <a:rPr sz="1600" spc="-5" dirty="0">
                <a:latin typeface="Times New Roman"/>
                <a:cs typeface="Times New Roman"/>
              </a:rPr>
              <a:t>terhadap proses-proses atau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threads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6350">
              <a:lnSpc>
                <a:spcPct val="143800"/>
              </a:lnSpc>
            </a:pPr>
            <a:r>
              <a:rPr sz="1600" spc="-5" dirty="0">
                <a:latin typeface="Times New Roman"/>
                <a:cs typeface="Times New Roman"/>
              </a:rPr>
              <a:t>Beberapa aktivitas yang merupakan tanggung </a:t>
            </a:r>
            <a:r>
              <a:rPr sz="1600" spc="-10" dirty="0">
                <a:latin typeface="Times New Roman"/>
                <a:cs typeface="Times New Roman"/>
              </a:rPr>
              <a:t>jawab </a:t>
            </a:r>
            <a:r>
              <a:rPr sz="1600" spc="-5" dirty="0">
                <a:latin typeface="Times New Roman"/>
                <a:cs typeface="Times New Roman"/>
              </a:rPr>
              <a:t>sistem operasi yang berkenaan dengan  pengelolaan proses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adalah:</a:t>
            </a:r>
            <a:endParaRPr sz="1600">
              <a:latin typeface="Times New Roman"/>
              <a:cs typeface="Times New Roman"/>
            </a:endParaRPr>
          </a:p>
          <a:p>
            <a:pPr marL="215900" indent="-203835">
              <a:lnSpc>
                <a:spcPct val="100000"/>
              </a:lnSpc>
              <a:spcBef>
                <a:spcPts val="845"/>
              </a:spcBef>
              <a:buAutoNum type="arabicPeriod"/>
              <a:tabLst>
                <a:tab pos="216535" algn="l"/>
              </a:tabLst>
            </a:pPr>
            <a:r>
              <a:rPr sz="1600" spc="-5" dirty="0">
                <a:latin typeface="Times New Roman"/>
                <a:cs typeface="Times New Roman"/>
              </a:rPr>
              <a:t>Menciptakan dan menghapus baik proses </a:t>
            </a:r>
            <a:r>
              <a:rPr sz="1600" dirty="0">
                <a:latin typeface="Times New Roman"/>
                <a:cs typeface="Times New Roman"/>
              </a:rPr>
              <a:t>pemakai </a:t>
            </a:r>
            <a:r>
              <a:rPr sz="1600" spc="-5" dirty="0">
                <a:latin typeface="Times New Roman"/>
                <a:cs typeface="Times New Roman"/>
              </a:rPr>
              <a:t>ataupun sistem operasi.</a:t>
            </a:r>
            <a:endParaRPr sz="1600">
              <a:latin typeface="Times New Roman"/>
              <a:cs typeface="Times New Roman"/>
            </a:endParaRPr>
          </a:p>
          <a:p>
            <a:pPr marL="215900" indent="-2038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6535" algn="l"/>
              </a:tabLst>
            </a:pPr>
            <a:r>
              <a:rPr sz="1600" spc="-10" dirty="0">
                <a:latin typeface="Times New Roman"/>
                <a:cs typeface="Times New Roman"/>
              </a:rPr>
              <a:t>Menyela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suspend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-5" dirty="0">
                <a:latin typeface="Times New Roman"/>
                <a:cs typeface="Times New Roman"/>
              </a:rPr>
              <a:t>dan melanjutkan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resume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proses.</a:t>
            </a:r>
            <a:endParaRPr sz="1600">
              <a:latin typeface="Times New Roman"/>
              <a:cs typeface="Times New Roman"/>
            </a:endParaRPr>
          </a:p>
          <a:p>
            <a:pPr marL="215900" indent="-2038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6535" algn="l"/>
              </a:tabLst>
            </a:pPr>
            <a:r>
              <a:rPr sz="1600" spc="-5" dirty="0">
                <a:latin typeface="Times New Roman"/>
                <a:cs typeface="Times New Roman"/>
              </a:rPr>
              <a:t>Menyediakan mekanisme untuk sinkronisasi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proses.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71144"/>
            <a:ext cx="5774690" cy="7277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15900" indent="-203835">
              <a:lnSpc>
                <a:spcPct val="100000"/>
              </a:lnSpc>
              <a:spcBef>
                <a:spcPts val="940"/>
              </a:spcBef>
              <a:buAutoNum type="arabicPeriod" startAt="4"/>
              <a:tabLst>
                <a:tab pos="216535" algn="l"/>
              </a:tabLst>
            </a:pPr>
            <a:r>
              <a:rPr sz="1600" spc="-5" dirty="0">
                <a:latin typeface="Times New Roman"/>
                <a:cs typeface="Times New Roman"/>
              </a:rPr>
              <a:t>Menyediakan mekanisme untuk komunikasi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proses.</a:t>
            </a:r>
            <a:endParaRPr sz="1600">
              <a:latin typeface="Times New Roman"/>
              <a:cs typeface="Times New Roman"/>
            </a:endParaRPr>
          </a:p>
          <a:p>
            <a:pPr marL="215900" indent="-203835">
              <a:lnSpc>
                <a:spcPct val="100000"/>
              </a:lnSpc>
              <a:spcBef>
                <a:spcPts val="845"/>
              </a:spcBef>
              <a:buAutoNum type="arabicPeriod" startAt="4"/>
              <a:tabLst>
                <a:tab pos="216535" algn="l"/>
              </a:tabLst>
            </a:pPr>
            <a:r>
              <a:rPr sz="1600" spc="-5" dirty="0">
                <a:latin typeface="Times New Roman"/>
                <a:cs typeface="Times New Roman"/>
              </a:rPr>
              <a:t>Menyediakan mekanisme untuk penanganan jalan buntu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i="1" spc="-10" dirty="0">
                <a:latin typeface="Times New Roman"/>
                <a:cs typeface="Times New Roman"/>
              </a:rPr>
              <a:t>deadlock</a:t>
            </a:r>
            <a:r>
              <a:rPr sz="1600" spc="-10" dirty="0">
                <a:latin typeface="Times New Roman"/>
                <a:cs typeface="Times New Roman"/>
              </a:rPr>
              <a:t>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8465" y="4665091"/>
            <a:ext cx="16325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Diagram </a:t>
            </a:r>
            <a:r>
              <a:rPr sz="1400" spc="-10" dirty="0">
                <a:latin typeface="Times New Roman"/>
                <a:cs typeface="Times New Roman"/>
              </a:rPr>
              <a:t>Status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Proses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1862367"/>
            <a:ext cx="6648602" cy="2714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617" y="771271"/>
            <a:ext cx="22485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Times New Roman"/>
                <a:cs typeface="Times New Roman"/>
              </a:rPr>
              <a:t>Elemen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Proses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1284300"/>
            <a:ext cx="5637530" cy="318198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940"/>
              </a:spcBef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Selama proses berjalan, </a:t>
            </a:r>
            <a:r>
              <a:rPr sz="1600" spc="5" dirty="0">
                <a:latin typeface="Times New Roman"/>
                <a:cs typeface="Times New Roman"/>
              </a:rPr>
              <a:t>ia </a:t>
            </a:r>
            <a:r>
              <a:rPr sz="1600" spc="-5" dirty="0">
                <a:latin typeface="Times New Roman"/>
                <a:cs typeface="Times New Roman"/>
              </a:rPr>
              <a:t>mempunyai </a:t>
            </a:r>
            <a:r>
              <a:rPr sz="1600" spc="-10" dirty="0">
                <a:latin typeface="Times New Roman"/>
                <a:cs typeface="Times New Roman"/>
              </a:rPr>
              <a:t>sejumlah elemen,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mencakup</a:t>
            </a:r>
            <a:endParaRPr sz="160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840"/>
              </a:spcBef>
              <a:buChar char="–"/>
              <a:tabLst>
                <a:tab pos="168275" algn="l"/>
              </a:tabLst>
            </a:pPr>
            <a:r>
              <a:rPr sz="1600" spc="-5" dirty="0">
                <a:latin typeface="Times New Roman"/>
                <a:cs typeface="Times New Roman"/>
              </a:rPr>
              <a:t>Identifier</a:t>
            </a:r>
            <a:endParaRPr sz="160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840"/>
              </a:spcBef>
              <a:buChar char="–"/>
              <a:tabLst>
                <a:tab pos="168275" algn="l"/>
              </a:tabLst>
            </a:pPr>
            <a:r>
              <a:rPr sz="1600" spc="-5" dirty="0">
                <a:latin typeface="Times New Roman"/>
                <a:cs typeface="Times New Roman"/>
              </a:rPr>
              <a:t>State</a:t>
            </a:r>
            <a:endParaRPr sz="160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844"/>
              </a:spcBef>
              <a:buChar char="–"/>
              <a:tabLst>
                <a:tab pos="168275" algn="l"/>
              </a:tabLst>
            </a:pPr>
            <a:r>
              <a:rPr sz="1600" spc="-5" dirty="0">
                <a:latin typeface="Times New Roman"/>
                <a:cs typeface="Times New Roman"/>
              </a:rPr>
              <a:t>Priority</a:t>
            </a:r>
            <a:endParaRPr sz="160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840"/>
              </a:spcBef>
              <a:buChar char="–"/>
              <a:tabLst>
                <a:tab pos="168275" algn="l"/>
              </a:tabLst>
            </a:pPr>
            <a:r>
              <a:rPr sz="1600" spc="-5" dirty="0">
                <a:latin typeface="Times New Roman"/>
                <a:cs typeface="Times New Roman"/>
              </a:rPr>
              <a:t>Program </a:t>
            </a:r>
            <a:r>
              <a:rPr sz="1600" spc="-10" dirty="0">
                <a:latin typeface="Times New Roman"/>
                <a:cs typeface="Times New Roman"/>
              </a:rPr>
              <a:t>counter</a:t>
            </a:r>
            <a:endParaRPr sz="16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840"/>
              </a:spcBef>
              <a:buChar char="–"/>
              <a:tabLst>
                <a:tab pos="165100" algn="l"/>
              </a:tabLst>
            </a:pPr>
            <a:r>
              <a:rPr sz="1600" dirty="0">
                <a:latin typeface="Times New Roman"/>
                <a:cs typeface="Times New Roman"/>
              </a:rPr>
              <a:t>Memory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pointers</a:t>
            </a:r>
            <a:endParaRPr sz="16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840"/>
              </a:spcBef>
              <a:buChar char="–"/>
              <a:tabLst>
                <a:tab pos="16510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Context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845"/>
              </a:spcBef>
              <a:buChar char="–"/>
              <a:tabLst>
                <a:tab pos="168275" algn="l"/>
              </a:tabLst>
            </a:pPr>
            <a:r>
              <a:rPr sz="1600" spc="-15" dirty="0">
                <a:latin typeface="Times New Roman"/>
                <a:cs typeface="Times New Roman"/>
              </a:rPr>
              <a:t>I/O </a:t>
            </a:r>
            <a:r>
              <a:rPr sz="1600" dirty="0">
                <a:latin typeface="Times New Roman"/>
                <a:cs typeface="Times New Roman"/>
              </a:rPr>
              <a:t>status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information</a:t>
            </a:r>
            <a:endParaRPr sz="160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840"/>
              </a:spcBef>
              <a:buChar char="–"/>
              <a:tabLst>
                <a:tab pos="168275" algn="l"/>
              </a:tabLst>
            </a:pPr>
            <a:r>
              <a:rPr sz="1600" spc="-5" dirty="0">
                <a:latin typeface="Times New Roman"/>
                <a:cs typeface="Times New Roman"/>
              </a:rPr>
              <a:t>Accounting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information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751" y="771271"/>
            <a:ext cx="44329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Times New Roman"/>
                <a:cs typeface="Times New Roman"/>
              </a:rPr>
              <a:t>Process </a:t>
            </a:r>
            <a:r>
              <a:rPr sz="2800" b="1" spc="-5" dirty="0">
                <a:latin typeface="Times New Roman"/>
                <a:cs typeface="Times New Roman"/>
              </a:rPr>
              <a:t>Control </a:t>
            </a:r>
            <a:r>
              <a:rPr sz="2800" b="1" spc="-10" dirty="0">
                <a:latin typeface="Times New Roman"/>
                <a:cs typeface="Times New Roman"/>
              </a:rPr>
              <a:t>Block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(PCB)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1264375"/>
            <a:ext cx="3628390" cy="28670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1095"/>
              </a:spcBef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Berisi elemen-elemen proses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097915" lvl="1" indent="-22923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1098550" algn="l"/>
              </a:tabLst>
            </a:pPr>
            <a:r>
              <a:rPr sz="1400" spc="-10" dirty="0">
                <a:latin typeface="Times New Roman"/>
                <a:cs typeface="Times New Roman"/>
              </a:rPr>
              <a:t>Status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proses,</a:t>
            </a:r>
            <a:endParaRPr sz="1400">
              <a:latin typeface="Times New Roman"/>
              <a:cs typeface="Times New Roman"/>
            </a:endParaRPr>
          </a:p>
          <a:p>
            <a:pPr marL="1097915" lvl="1" indent="-2292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098550" algn="l"/>
              </a:tabLst>
            </a:pPr>
            <a:r>
              <a:rPr sz="1400" spc="-15" dirty="0">
                <a:latin typeface="Times New Roman"/>
                <a:cs typeface="Times New Roman"/>
              </a:rPr>
              <a:t>PC</a:t>
            </a:r>
            <a:endParaRPr sz="1400">
              <a:latin typeface="Times New Roman"/>
              <a:cs typeface="Times New Roman"/>
            </a:endParaRPr>
          </a:p>
          <a:p>
            <a:pPr marL="1097915" lvl="1" indent="-22923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098550" algn="l"/>
              </a:tabLst>
            </a:pPr>
            <a:r>
              <a:rPr sz="1400" spc="-10" dirty="0">
                <a:latin typeface="Times New Roman"/>
                <a:cs typeface="Times New Roman"/>
              </a:rPr>
              <a:t>Register</a:t>
            </a:r>
            <a:endParaRPr sz="1400">
              <a:latin typeface="Times New Roman"/>
              <a:cs typeface="Times New Roman"/>
            </a:endParaRPr>
          </a:p>
          <a:p>
            <a:pPr marL="1097915" lvl="1" indent="-229235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1098550" algn="l"/>
              </a:tabLst>
            </a:pPr>
            <a:r>
              <a:rPr sz="1400" spc="-10" dirty="0">
                <a:latin typeface="Times New Roman"/>
                <a:cs typeface="Times New Roman"/>
              </a:rPr>
              <a:t>CPU</a:t>
            </a:r>
            <a:endParaRPr sz="1400">
              <a:latin typeface="Times New Roman"/>
              <a:cs typeface="Times New Roman"/>
            </a:endParaRPr>
          </a:p>
          <a:p>
            <a:pPr marL="1097915" lvl="1" indent="-2292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098550" algn="l"/>
              </a:tabLst>
            </a:pPr>
            <a:r>
              <a:rPr sz="1400" spc="-5" dirty="0">
                <a:latin typeface="Times New Roman"/>
                <a:cs typeface="Times New Roman"/>
              </a:rPr>
              <a:t>Informasi penjadwalan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CPU</a:t>
            </a:r>
            <a:endParaRPr sz="1400">
              <a:latin typeface="Times New Roman"/>
              <a:cs typeface="Times New Roman"/>
            </a:endParaRPr>
          </a:p>
          <a:p>
            <a:pPr marL="1097915" lvl="1" indent="-22923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098550" algn="l"/>
              </a:tabLst>
            </a:pPr>
            <a:r>
              <a:rPr sz="1400" spc="-5" dirty="0">
                <a:latin typeface="Times New Roman"/>
                <a:cs typeface="Times New Roman"/>
              </a:rPr>
              <a:t>Informasi pengelolaan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memori</a:t>
            </a:r>
            <a:endParaRPr sz="1400">
              <a:latin typeface="Times New Roman"/>
              <a:cs typeface="Times New Roman"/>
            </a:endParaRPr>
          </a:p>
          <a:p>
            <a:pPr marL="1097915" lvl="1" indent="-229235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1098550" algn="l"/>
              </a:tabLst>
            </a:pPr>
            <a:r>
              <a:rPr sz="1400" spc="-5" dirty="0">
                <a:latin typeface="Times New Roman"/>
                <a:cs typeface="Times New Roman"/>
              </a:rPr>
              <a:t>Informasi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akunting</a:t>
            </a:r>
            <a:endParaRPr sz="1400">
              <a:latin typeface="Times New Roman"/>
              <a:cs typeface="Times New Roman"/>
            </a:endParaRPr>
          </a:p>
          <a:p>
            <a:pPr marL="1097915" lvl="1" indent="-229235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1098550" algn="l"/>
              </a:tabLst>
            </a:pPr>
            <a:r>
              <a:rPr sz="1400" spc="-5" dirty="0">
                <a:latin typeface="Times New Roman"/>
                <a:cs typeface="Times New Roman"/>
              </a:rPr>
              <a:t>Informasi </a:t>
            </a:r>
            <a:r>
              <a:rPr sz="1400" spc="-10" dirty="0">
                <a:latin typeface="Times New Roman"/>
                <a:cs typeface="Times New Roman"/>
              </a:rPr>
              <a:t>status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masukan/keluaran.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4149598"/>
            <a:ext cx="4772660" cy="1085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4447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Peralihan </a:t>
            </a:r>
            <a:r>
              <a:rPr sz="1400" spc="-10" dirty="0">
                <a:latin typeface="Times New Roman"/>
                <a:cs typeface="Times New Roman"/>
              </a:rPr>
              <a:t>CPU </a:t>
            </a:r>
            <a:r>
              <a:rPr sz="1400" spc="-5" dirty="0">
                <a:latin typeface="Times New Roman"/>
                <a:cs typeface="Times New Roman"/>
              </a:rPr>
              <a:t>Antar</a:t>
            </a:r>
            <a:r>
              <a:rPr sz="1400" spc="-10" dirty="0">
                <a:latin typeface="Times New Roman"/>
                <a:cs typeface="Times New Roman"/>
              </a:rPr>
              <a:t> Proses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33985" indent="-121920">
              <a:lnSpc>
                <a:spcPct val="100000"/>
              </a:lnSpc>
              <a:spcBef>
                <a:spcPts val="5"/>
              </a:spcBef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Dibuat dan </a:t>
            </a:r>
            <a:r>
              <a:rPr sz="1600" spc="-10" dirty="0">
                <a:latin typeface="Times New Roman"/>
                <a:cs typeface="Times New Roman"/>
              </a:rPr>
              <a:t>dikelola </a:t>
            </a:r>
            <a:r>
              <a:rPr sz="1600" spc="-5" dirty="0">
                <a:latin typeface="Times New Roman"/>
                <a:cs typeface="Times New Roman"/>
              </a:rPr>
              <a:t>oleh </a:t>
            </a:r>
            <a:r>
              <a:rPr sz="1600" dirty="0">
                <a:latin typeface="Times New Roman"/>
                <a:cs typeface="Times New Roman"/>
              </a:rPr>
              <a:t>sistem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operasi</a:t>
            </a:r>
            <a:endParaRPr sz="1600" dirty="0">
              <a:latin typeface="Times New Roman"/>
              <a:cs typeface="Times New Roman"/>
            </a:endParaRPr>
          </a:p>
          <a:p>
            <a:pPr marL="133985" indent="-121920">
              <a:lnSpc>
                <a:spcPct val="100000"/>
              </a:lnSpc>
              <a:spcBef>
                <a:spcPts val="840"/>
              </a:spcBef>
              <a:buChar char="•"/>
              <a:tabLst>
                <a:tab pos="134620" algn="l"/>
              </a:tabLst>
            </a:pPr>
            <a:r>
              <a:rPr sz="1600" spc="-5" dirty="0">
                <a:latin typeface="Times New Roman"/>
                <a:cs typeface="Times New Roman"/>
              </a:rPr>
              <a:t>Memberikan dukungan </a:t>
            </a:r>
            <a:r>
              <a:rPr sz="1600" dirty="0">
                <a:latin typeface="Times New Roman"/>
                <a:cs typeface="Times New Roman"/>
              </a:rPr>
              <a:t>bagi </a:t>
            </a:r>
            <a:r>
              <a:rPr sz="1600" spc="-10" dirty="0">
                <a:latin typeface="Times New Roman"/>
                <a:cs typeface="Times New Roman"/>
              </a:rPr>
              <a:t>banyak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proses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9901" y="810925"/>
            <a:ext cx="4094250" cy="3339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228" y="771271"/>
            <a:ext cx="7515859" cy="1941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Times New Roman"/>
                <a:cs typeface="Times New Roman"/>
              </a:rPr>
              <a:t>PENJADWALAN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PROSES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675"/>
              </a:spcBef>
            </a:pPr>
            <a:r>
              <a:rPr sz="1600" spc="-5" dirty="0">
                <a:latin typeface="Times New Roman"/>
                <a:cs typeface="Times New Roman"/>
              </a:rPr>
              <a:t>Proses-proses </a:t>
            </a:r>
            <a:r>
              <a:rPr sz="1600" dirty="0">
                <a:latin typeface="Times New Roman"/>
                <a:cs typeface="Times New Roman"/>
              </a:rPr>
              <a:t>memerlukan </a:t>
            </a:r>
            <a:r>
              <a:rPr sz="1600" spc="-5" dirty="0">
                <a:latin typeface="Times New Roman"/>
                <a:cs typeface="Times New Roman"/>
              </a:rPr>
              <a:t>penjadwalan agar dapat </a:t>
            </a:r>
            <a:r>
              <a:rPr sz="1600" spc="-10" dirty="0">
                <a:latin typeface="Times New Roman"/>
                <a:cs typeface="Times New Roman"/>
              </a:rPr>
              <a:t>memperoleh </a:t>
            </a:r>
            <a:r>
              <a:rPr sz="1600" spc="-5" dirty="0">
                <a:latin typeface="Times New Roman"/>
                <a:cs typeface="Times New Roman"/>
              </a:rPr>
              <a:t>siklus </a:t>
            </a:r>
            <a:r>
              <a:rPr sz="1600" spc="-10" dirty="0">
                <a:latin typeface="Times New Roman"/>
                <a:cs typeface="Times New Roman"/>
              </a:rPr>
              <a:t>CPU. </a:t>
            </a:r>
            <a:r>
              <a:rPr sz="1600" spc="-5" dirty="0">
                <a:latin typeface="Times New Roman"/>
                <a:cs typeface="Times New Roman"/>
              </a:rPr>
              <a:t>Terlihat pada  </a:t>
            </a:r>
            <a:r>
              <a:rPr sz="1600" dirty="0">
                <a:latin typeface="Times New Roman"/>
                <a:cs typeface="Times New Roman"/>
              </a:rPr>
              <a:t>gambar </a:t>
            </a:r>
            <a:r>
              <a:rPr sz="1600" spc="-5" dirty="0">
                <a:latin typeface="Times New Roman"/>
                <a:cs typeface="Times New Roman"/>
              </a:rPr>
              <a:t>dibawah bahwa proses yang belum selesai terjadi karena beberapa hal, seperti  menunggu layanan masukan/keluaran, </a:t>
            </a:r>
            <a:r>
              <a:rPr sz="1600" dirty="0">
                <a:latin typeface="Times New Roman"/>
                <a:cs typeface="Times New Roman"/>
              </a:rPr>
              <a:t>batas </a:t>
            </a:r>
            <a:r>
              <a:rPr sz="1600" spc="-10" dirty="0">
                <a:latin typeface="Times New Roman"/>
                <a:cs typeface="Times New Roman"/>
              </a:rPr>
              <a:t>waktu </a:t>
            </a:r>
            <a:r>
              <a:rPr sz="1600" spc="-5" dirty="0">
                <a:latin typeface="Times New Roman"/>
                <a:cs typeface="Times New Roman"/>
              </a:rPr>
              <a:t>yang diberikan sudah habis, memanggil  </a:t>
            </a:r>
            <a:r>
              <a:rPr sz="1600" dirty="0">
                <a:latin typeface="Times New Roman"/>
                <a:cs typeface="Times New Roman"/>
              </a:rPr>
              <a:t>anak </a:t>
            </a:r>
            <a:r>
              <a:rPr sz="1600" spc="-5" dirty="0">
                <a:latin typeface="Times New Roman"/>
                <a:cs typeface="Times New Roman"/>
              </a:rPr>
              <a:t>proses, </a:t>
            </a:r>
            <a:r>
              <a:rPr sz="1600" spc="-10" dirty="0">
                <a:latin typeface="Times New Roman"/>
                <a:cs typeface="Times New Roman"/>
              </a:rPr>
              <a:t>atau menunggu </a:t>
            </a:r>
            <a:r>
              <a:rPr sz="1600" spc="-5" dirty="0">
                <a:latin typeface="Times New Roman"/>
                <a:cs typeface="Times New Roman"/>
              </a:rPr>
              <a:t>terjadinya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interupsi.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6228" y="5619394"/>
            <a:ext cx="23723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Representasi penjadwalan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proses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475" y="2826253"/>
            <a:ext cx="4543558" cy="270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1328</Words>
  <Application>Microsoft Office PowerPoint</Application>
  <PresentationFormat>Custom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Office Theme</vt:lpstr>
      <vt:lpstr>DESKRIPSI PROSES  SISTEM OPERASI</vt:lpstr>
      <vt:lpstr>Konsep Proses</vt:lpstr>
      <vt:lpstr>PowerPoint Presentation</vt:lpstr>
      <vt:lpstr>PowerPoint Presentation</vt:lpstr>
      <vt:lpstr>PowerPoint Presentation</vt:lpstr>
      <vt:lpstr>Elemen Proses</vt:lpstr>
      <vt:lpstr>Process Control Block (PCB)</vt:lpstr>
      <vt:lpstr>PowerPoint Presentation</vt:lpstr>
      <vt:lpstr>PENJADWALAN PROSES Proses-proses memerlukan penjadwalan agar dapat memperoleh siklus CPU. Terlihat pada  gambar dibawah bahwa proses yang belum selesai terjadi karena beberapa hal, seperti  menunggu layanan masukan/keluaran, batas waktu yang diberikan sudah habis, memanggil  anak proses, atau menunggu terjadinya interupsi.</vt:lpstr>
      <vt:lpstr>PowerPoint Presentation</vt:lpstr>
      <vt:lpstr>PowerPoint Presentation</vt:lpstr>
      <vt:lpstr>Penciptaan Proses</vt:lpstr>
      <vt:lpstr>PowerPoint Presentation</vt:lpstr>
      <vt:lpstr>Komunikasi Antar Proses</vt:lpstr>
      <vt:lpstr>PowerPoint Presentation</vt:lpstr>
      <vt:lpstr>PowerPoint Presentation</vt:lpstr>
      <vt:lpstr>PowerPoint Presentation</vt:lpstr>
      <vt:lpstr>PowerPoint Presentation</vt:lpstr>
      <vt:lpstr>Kuis Sistem Operasi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DESKRIPSI PROSES  SISTEM OPERASI</dc:title>
  <dc:creator>ifa</dc:creator>
  <cp:lastModifiedBy>dhany indra</cp:lastModifiedBy>
  <cp:revision>1</cp:revision>
  <dcterms:created xsi:type="dcterms:W3CDTF">2020-02-19T00:21:39Z</dcterms:created>
  <dcterms:modified xsi:type="dcterms:W3CDTF">2020-03-11T10:19:57Z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2014-03-25T00:00:00Z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2020-02-19T00:00:00Z</vt:filetime>
  </property>
</Properties>
</file>