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18600" cy="6838950"/>
  <p:notesSz cx="9118600" cy="6838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04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4371" y="2120074"/>
            <a:ext cx="7756207" cy="1436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68742" y="3829812"/>
            <a:ext cx="6387465" cy="17097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6247" y="1572958"/>
            <a:ext cx="3969353" cy="4513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9349" y="1572958"/>
            <a:ext cx="3969353" cy="4513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9228" y="780034"/>
            <a:ext cx="7546492" cy="329565"/>
          </a:xfrm>
          <a:prstGeom prst="rect">
            <a:avLst/>
          </a:prstGeom>
        </p:spPr>
        <p:txBody>
          <a:bodyPr wrap="square" lIns="0" tIns="0" rIns="0" bIns="0">
            <a:spAutoFit/>
          </a:bodyPr>
          <a:lstStyle>
            <a:lvl1pPr>
              <a:defRPr sz="20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22401" y="1571930"/>
            <a:ext cx="7480147" cy="3724275"/>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2483" y="6360223"/>
            <a:ext cx="2919984" cy="34194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6247" y="6360223"/>
            <a:ext cx="2098738" cy="34194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3/11/2020</a:t>
            </a:fld>
            <a:endParaRPr lang="en-US"/>
          </a:p>
        </p:txBody>
      </p:sp>
      <p:sp>
        <p:nvSpPr>
          <p:cNvPr id="6" name="Holder 6"/>
          <p:cNvSpPr>
            <a:spLocks noGrp="1"/>
          </p:cNvSpPr>
          <p:nvPr>
            <p:ph type="sldNum" sz="quarter" idx="7"/>
          </p:nvPr>
        </p:nvSpPr>
        <p:spPr>
          <a:xfrm>
            <a:off x="6569964" y="6360223"/>
            <a:ext cx="2098738" cy="34194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4780" y="2597353"/>
            <a:ext cx="7062470" cy="574675"/>
          </a:xfrm>
          <a:prstGeom prst="rect">
            <a:avLst/>
          </a:prstGeom>
        </p:spPr>
        <p:txBody>
          <a:bodyPr vert="horz" wrap="square" lIns="0" tIns="12700" rIns="0" bIns="0" rtlCol="0">
            <a:spAutoFit/>
          </a:bodyPr>
          <a:lstStyle/>
          <a:p>
            <a:pPr marL="12700">
              <a:lnSpc>
                <a:spcPct val="100000"/>
              </a:lnSpc>
              <a:spcBef>
                <a:spcPts val="100"/>
              </a:spcBef>
            </a:pPr>
            <a:r>
              <a:rPr sz="3600" u="none" spc="-5" dirty="0"/>
              <a:t>SINKRONISASI DAN</a:t>
            </a:r>
            <a:r>
              <a:rPr sz="3600" u="none" spc="-45" dirty="0"/>
              <a:t> </a:t>
            </a:r>
            <a:r>
              <a:rPr sz="3600" i="1" u="none" dirty="0">
                <a:latin typeface="Times New Roman"/>
                <a:cs typeface="Times New Roman"/>
              </a:rPr>
              <a:t>DEADLOCK</a:t>
            </a:r>
            <a:endParaRPr sz="36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228" y="780034"/>
            <a:ext cx="3589654" cy="2808605"/>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Times New Roman"/>
                <a:cs typeface="Times New Roman"/>
              </a:rPr>
              <a:t>Solusi Proses Sinkronisasi </a:t>
            </a:r>
            <a:r>
              <a:rPr sz="1600" b="1" dirty="0">
                <a:latin typeface="Times New Roman"/>
                <a:cs typeface="Times New Roman"/>
              </a:rPr>
              <a:t>( </a:t>
            </a:r>
            <a:r>
              <a:rPr sz="1600" b="1" spc="-5" dirty="0">
                <a:latin typeface="Times New Roman"/>
                <a:cs typeface="Times New Roman"/>
              </a:rPr>
              <a:t>pendekatan</a:t>
            </a:r>
            <a:r>
              <a:rPr sz="1600" b="1" spc="-20" dirty="0">
                <a:latin typeface="Times New Roman"/>
                <a:cs typeface="Times New Roman"/>
              </a:rPr>
              <a:t> </a:t>
            </a:r>
            <a:r>
              <a:rPr sz="1600" b="1" dirty="0">
                <a:latin typeface="Times New Roman"/>
                <a:cs typeface="Times New Roman"/>
              </a:rPr>
              <a:t>)</a:t>
            </a:r>
            <a:endParaRPr sz="1600">
              <a:latin typeface="Times New Roman"/>
              <a:cs typeface="Times New Roman"/>
            </a:endParaRPr>
          </a:p>
          <a:p>
            <a:pPr>
              <a:lnSpc>
                <a:spcPct val="100000"/>
              </a:lnSpc>
            </a:pPr>
            <a:endParaRPr sz="1800">
              <a:latin typeface="Times New Roman"/>
              <a:cs typeface="Times New Roman"/>
            </a:endParaRPr>
          </a:p>
          <a:p>
            <a:pPr marL="182880" indent="-170815">
              <a:lnSpc>
                <a:spcPct val="100000"/>
              </a:lnSpc>
              <a:spcBef>
                <a:spcPts val="1614"/>
              </a:spcBef>
              <a:buFont typeface="Symbol"/>
              <a:buChar char=""/>
              <a:tabLst>
                <a:tab pos="183515" algn="l"/>
              </a:tabLst>
            </a:pPr>
            <a:r>
              <a:rPr sz="1400" spc="-5" dirty="0">
                <a:latin typeface="Times New Roman"/>
                <a:cs typeface="Times New Roman"/>
              </a:rPr>
              <a:t>Solusi Piranti </a:t>
            </a:r>
            <a:r>
              <a:rPr sz="1400" spc="-10" dirty="0">
                <a:latin typeface="Times New Roman"/>
                <a:cs typeface="Times New Roman"/>
              </a:rPr>
              <a:t>lunak </a:t>
            </a:r>
            <a:r>
              <a:rPr sz="1400" spc="-5" dirty="0">
                <a:latin typeface="Times New Roman"/>
                <a:cs typeface="Times New Roman"/>
              </a:rPr>
              <a:t>(Software</a:t>
            </a:r>
            <a:r>
              <a:rPr sz="1400" spc="15" dirty="0">
                <a:latin typeface="Times New Roman"/>
                <a:cs typeface="Times New Roman"/>
              </a:rPr>
              <a:t> </a:t>
            </a:r>
            <a:r>
              <a:rPr sz="1400" spc="-5" dirty="0">
                <a:latin typeface="Times New Roman"/>
                <a:cs typeface="Times New Roman"/>
              </a:rPr>
              <a:t>solution)</a:t>
            </a:r>
            <a:endParaRPr sz="1400">
              <a:latin typeface="Times New Roman"/>
              <a:cs typeface="Times New Roman"/>
            </a:endParaRPr>
          </a:p>
          <a:p>
            <a:pPr marL="289560" lvl="1" indent="-107314">
              <a:lnSpc>
                <a:spcPct val="100000"/>
              </a:lnSpc>
              <a:spcBef>
                <a:spcPts val="745"/>
              </a:spcBef>
              <a:buChar char="•"/>
              <a:tabLst>
                <a:tab pos="290195" algn="l"/>
              </a:tabLst>
            </a:pPr>
            <a:r>
              <a:rPr sz="1400" spc="-10" dirty="0">
                <a:latin typeface="Times New Roman"/>
                <a:cs typeface="Times New Roman"/>
              </a:rPr>
              <a:t>Tanpa</a:t>
            </a:r>
            <a:r>
              <a:rPr sz="1400" spc="5" dirty="0">
                <a:latin typeface="Times New Roman"/>
                <a:cs typeface="Times New Roman"/>
              </a:rPr>
              <a:t> </a:t>
            </a:r>
            <a:r>
              <a:rPr sz="1400" spc="-5" dirty="0">
                <a:latin typeface="Times New Roman"/>
                <a:cs typeface="Times New Roman"/>
              </a:rPr>
              <a:t>Sinkronisasi.</a:t>
            </a:r>
            <a:endParaRPr sz="1400">
              <a:latin typeface="Times New Roman"/>
              <a:cs typeface="Times New Roman"/>
            </a:endParaRPr>
          </a:p>
          <a:p>
            <a:pPr marL="289560" lvl="1" indent="-107314">
              <a:lnSpc>
                <a:spcPct val="100000"/>
              </a:lnSpc>
              <a:spcBef>
                <a:spcPts val="720"/>
              </a:spcBef>
              <a:buChar char="•"/>
              <a:tabLst>
                <a:tab pos="290195" algn="l"/>
              </a:tabLst>
            </a:pPr>
            <a:r>
              <a:rPr sz="1400" spc="-5" dirty="0">
                <a:latin typeface="Times New Roman"/>
                <a:cs typeface="Times New Roman"/>
              </a:rPr>
              <a:t>Dengan</a:t>
            </a:r>
            <a:r>
              <a:rPr sz="1400" spc="-20" dirty="0">
                <a:latin typeface="Times New Roman"/>
                <a:cs typeface="Times New Roman"/>
              </a:rPr>
              <a:t> </a:t>
            </a:r>
            <a:r>
              <a:rPr sz="1400" spc="-5" dirty="0">
                <a:latin typeface="Times New Roman"/>
                <a:cs typeface="Times New Roman"/>
              </a:rPr>
              <a:t>Sinkronisasi.</a:t>
            </a:r>
            <a:endParaRPr sz="1400">
              <a:latin typeface="Times New Roman"/>
              <a:cs typeface="Times New Roman"/>
            </a:endParaRPr>
          </a:p>
          <a:p>
            <a:pPr marL="636905" lvl="2" indent="-109855">
              <a:lnSpc>
                <a:spcPct val="100000"/>
              </a:lnSpc>
              <a:spcBef>
                <a:spcPts val="750"/>
              </a:spcBef>
              <a:buChar char="•"/>
              <a:tabLst>
                <a:tab pos="637540" algn="l"/>
              </a:tabLst>
            </a:pPr>
            <a:r>
              <a:rPr sz="1400" spc="-10" dirty="0">
                <a:latin typeface="Times New Roman"/>
                <a:cs typeface="Times New Roman"/>
              </a:rPr>
              <a:t>Low-level </a:t>
            </a:r>
            <a:r>
              <a:rPr sz="1400" dirty="0">
                <a:latin typeface="Times New Roman"/>
                <a:cs typeface="Times New Roman"/>
              </a:rPr>
              <a:t>primitives:</a:t>
            </a:r>
            <a:r>
              <a:rPr sz="1400" spc="-25" dirty="0">
                <a:latin typeface="Times New Roman"/>
                <a:cs typeface="Times New Roman"/>
              </a:rPr>
              <a:t> </a:t>
            </a:r>
            <a:r>
              <a:rPr sz="1400" i="1" spc="-5" dirty="0">
                <a:latin typeface="Times New Roman"/>
                <a:cs typeface="Times New Roman"/>
              </a:rPr>
              <a:t>semaphore</a:t>
            </a:r>
            <a:endParaRPr sz="1400">
              <a:latin typeface="Times New Roman"/>
              <a:cs typeface="Times New Roman"/>
            </a:endParaRPr>
          </a:p>
          <a:p>
            <a:pPr marL="634365" lvl="2" indent="-107314">
              <a:lnSpc>
                <a:spcPct val="100000"/>
              </a:lnSpc>
              <a:spcBef>
                <a:spcPts val="740"/>
              </a:spcBef>
              <a:buChar char="•"/>
              <a:tabLst>
                <a:tab pos="635000" algn="l"/>
              </a:tabLst>
            </a:pPr>
            <a:r>
              <a:rPr sz="1400" spc="-5" dirty="0">
                <a:latin typeface="Times New Roman"/>
                <a:cs typeface="Times New Roman"/>
              </a:rPr>
              <a:t>High-level </a:t>
            </a:r>
            <a:r>
              <a:rPr sz="1400" dirty="0">
                <a:latin typeface="Times New Roman"/>
                <a:cs typeface="Times New Roman"/>
              </a:rPr>
              <a:t>primitives:</a:t>
            </a:r>
            <a:r>
              <a:rPr sz="1400" spc="-30" dirty="0">
                <a:latin typeface="Times New Roman"/>
                <a:cs typeface="Times New Roman"/>
              </a:rPr>
              <a:t> </a:t>
            </a:r>
            <a:r>
              <a:rPr sz="1400" i="1" spc="-5" dirty="0">
                <a:latin typeface="Times New Roman"/>
                <a:cs typeface="Times New Roman"/>
              </a:rPr>
              <a:t>monitors</a:t>
            </a:r>
            <a:endParaRPr sz="1400">
              <a:latin typeface="Times New Roman"/>
              <a:cs typeface="Times New Roman"/>
            </a:endParaRPr>
          </a:p>
          <a:p>
            <a:pPr lvl="2">
              <a:lnSpc>
                <a:spcPct val="100000"/>
              </a:lnSpc>
              <a:buFont typeface="Times New Roman"/>
              <a:buChar char="•"/>
            </a:pPr>
            <a:endParaRPr sz="1500">
              <a:latin typeface="Times New Roman"/>
              <a:cs typeface="Times New Roman"/>
            </a:endParaRPr>
          </a:p>
          <a:p>
            <a:pPr lvl="2">
              <a:lnSpc>
                <a:spcPct val="100000"/>
              </a:lnSpc>
              <a:spcBef>
                <a:spcPts val="45"/>
              </a:spcBef>
              <a:buFont typeface="Times New Roman"/>
              <a:buChar char="•"/>
            </a:pPr>
            <a:endParaRPr sz="1300">
              <a:latin typeface="Times New Roman"/>
              <a:cs typeface="Times New Roman"/>
            </a:endParaRPr>
          </a:p>
          <a:p>
            <a:pPr marL="182880" indent="-170815">
              <a:lnSpc>
                <a:spcPct val="100000"/>
              </a:lnSpc>
              <a:spcBef>
                <a:spcPts val="5"/>
              </a:spcBef>
              <a:buFont typeface="Symbol"/>
              <a:buChar char=""/>
              <a:tabLst>
                <a:tab pos="183515" algn="l"/>
              </a:tabLst>
            </a:pPr>
            <a:r>
              <a:rPr sz="1400" spc="-5" dirty="0">
                <a:latin typeface="Times New Roman"/>
                <a:cs typeface="Times New Roman"/>
              </a:rPr>
              <a:t>Solusi Piranti </a:t>
            </a:r>
            <a:r>
              <a:rPr sz="1400" spc="-15" dirty="0">
                <a:latin typeface="Times New Roman"/>
                <a:cs typeface="Times New Roman"/>
              </a:rPr>
              <a:t>Keras </a:t>
            </a:r>
            <a:r>
              <a:rPr sz="1400" spc="-5" dirty="0">
                <a:latin typeface="Times New Roman"/>
                <a:cs typeface="Times New Roman"/>
              </a:rPr>
              <a:t>(Hardware</a:t>
            </a:r>
            <a:r>
              <a:rPr sz="1400" spc="40" dirty="0">
                <a:latin typeface="Times New Roman"/>
                <a:cs typeface="Times New Roman"/>
              </a:rPr>
              <a:t> </a:t>
            </a:r>
            <a:r>
              <a:rPr sz="1400" spc="-10" dirty="0">
                <a:latin typeface="Times New Roman"/>
                <a:cs typeface="Times New Roman"/>
              </a:rPr>
              <a:t>solution)</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228" y="780034"/>
            <a:ext cx="1407160" cy="329565"/>
          </a:xfrm>
          <a:prstGeom prst="rect">
            <a:avLst/>
          </a:prstGeom>
        </p:spPr>
        <p:txBody>
          <a:bodyPr vert="horz" wrap="square" lIns="0" tIns="11430" rIns="0" bIns="0" rtlCol="0">
            <a:spAutoFit/>
          </a:bodyPr>
          <a:lstStyle/>
          <a:p>
            <a:pPr marL="12700">
              <a:lnSpc>
                <a:spcPct val="100000"/>
              </a:lnSpc>
              <a:spcBef>
                <a:spcPts val="90"/>
              </a:spcBef>
            </a:pPr>
            <a:r>
              <a:rPr i="1" spc="-10" dirty="0">
                <a:latin typeface="Times New Roman"/>
                <a:cs typeface="Times New Roman"/>
              </a:rPr>
              <a:t>D</a:t>
            </a:r>
            <a:r>
              <a:rPr i="1" spc="-20" dirty="0">
                <a:latin typeface="Times New Roman"/>
                <a:cs typeface="Times New Roman"/>
              </a:rPr>
              <a:t>EA</a:t>
            </a:r>
            <a:r>
              <a:rPr i="1" spc="-10" dirty="0">
                <a:latin typeface="Times New Roman"/>
                <a:cs typeface="Times New Roman"/>
              </a:rPr>
              <a:t>D</a:t>
            </a:r>
            <a:r>
              <a:rPr i="1" spc="20" dirty="0">
                <a:latin typeface="Times New Roman"/>
                <a:cs typeface="Times New Roman"/>
              </a:rPr>
              <a:t>L</a:t>
            </a:r>
            <a:r>
              <a:rPr i="1" spc="-10" dirty="0">
                <a:latin typeface="Times New Roman"/>
                <a:cs typeface="Times New Roman"/>
              </a:rPr>
              <a:t>O</a:t>
            </a:r>
            <a:r>
              <a:rPr i="1" spc="5" dirty="0">
                <a:latin typeface="Times New Roman"/>
                <a:cs typeface="Times New Roman"/>
              </a:rPr>
              <a:t>C</a:t>
            </a:r>
            <a:r>
              <a:rPr i="1" spc="-10" dirty="0">
                <a:latin typeface="Times New Roman"/>
                <a:cs typeface="Times New Roman"/>
              </a:rPr>
              <a:t>K</a:t>
            </a:r>
          </a:p>
        </p:txBody>
      </p:sp>
      <p:sp>
        <p:nvSpPr>
          <p:cNvPr id="3" name="object 3"/>
          <p:cNvSpPr txBox="1"/>
          <p:nvPr/>
        </p:nvSpPr>
        <p:spPr>
          <a:xfrm>
            <a:off x="789228" y="1565833"/>
            <a:ext cx="7509509" cy="4010660"/>
          </a:xfrm>
          <a:prstGeom prst="rect">
            <a:avLst/>
          </a:prstGeom>
        </p:spPr>
        <p:txBody>
          <a:bodyPr vert="horz" wrap="square" lIns="0" tIns="12700" rIns="0" bIns="0" rtlCol="0">
            <a:spAutoFit/>
          </a:bodyPr>
          <a:lstStyle/>
          <a:p>
            <a:pPr marL="469900" marR="5080" indent="-457200">
              <a:lnSpc>
                <a:spcPct val="142900"/>
              </a:lnSpc>
              <a:spcBef>
                <a:spcPts val="100"/>
              </a:spcBef>
              <a:buFont typeface="Wingdings"/>
              <a:buChar char=""/>
              <a:tabLst>
                <a:tab pos="469265" algn="l"/>
                <a:tab pos="469900" algn="l"/>
              </a:tabLst>
            </a:pPr>
            <a:r>
              <a:rPr sz="1400" spc="-10" dirty="0">
                <a:latin typeface="Times New Roman"/>
                <a:cs typeface="Times New Roman"/>
              </a:rPr>
              <a:t>Secara sederhana </a:t>
            </a:r>
            <a:r>
              <a:rPr sz="1400" i="1" spc="-5" dirty="0">
                <a:latin typeface="Times New Roman"/>
                <a:cs typeface="Times New Roman"/>
              </a:rPr>
              <a:t>deadlock </a:t>
            </a:r>
            <a:r>
              <a:rPr sz="1400" spc="-5" dirty="0">
                <a:latin typeface="Times New Roman"/>
                <a:cs typeface="Times New Roman"/>
              </a:rPr>
              <a:t>dapat terjadi dan menjadi hal yang </a:t>
            </a:r>
            <a:r>
              <a:rPr sz="1400" spc="-10" dirty="0">
                <a:latin typeface="Times New Roman"/>
                <a:cs typeface="Times New Roman"/>
              </a:rPr>
              <a:t>merugikan, jika </a:t>
            </a:r>
            <a:r>
              <a:rPr sz="1400" spc="-5" dirty="0">
                <a:latin typeface="Times New Roman"/>
                <a:cs typeface="Times New Roman"/>
              </a:rPr>
              <a:t>pada suatu saat ada  suatu proses yang </a:t>
            </a:r>
            <a:r>
              <a:rPr sz="1400" spc="-10" dirty="0">
                <a:latin typeface="Times New Roman"/>
                <a:cs typeface="Times New Roman"/>
              </a:rPr>
              <a:t>memakai </a:t>
            </a:r>
            <a:r>
              <a:rPr sz="1400" spc="-5" dirty="0">
                <a:latin typeface="Times New Roman"/>
                <a:cs typeface="Times New Roman"/>
              </a:rPr>
              <a:t>sumber daya </a:t>
            </a:r>
            <a:r>
              <a:rPr sz="1400" spc="10" dirty="0">
                <a:latin typeface="Times New Roman"/>
                <a:cs typeface="Times New Roman"/>
              </a:rPr>
              <a:t>dan </a:t>
            </a:r>
            <a:r>
              <a:rPr sz="1400" spc="-5" dirty="0">
                <a:latin typeface="Times New Roman"/>
                <a:cs typeface="Times New Roman"/>
              </a:rPr>
              <a:t>ada proses lain yang</a:t>
            </a:r>
            <a:r>
              <a:rPr sz="1400" spc="75" dirty="0">
                <a:latin typeface="Times New Roman"/>
                <a:cs typeface="Times New Roman"/>
              </a:rPr>
              <a:t> </a:t>
            </a:r>
            <a:r>
              <a:rPr sz="1400" spc="-5" dirty="0">
                <a:latin typeface="Times New Roman"/>
                <a:cs typeface="Times New Roman"/>
              </a:rPr>
              <a:t>menunggunya.</a:t>
            </a:r>
            <a:endParaRPr sz="1400">
              <a:latin typeface="Times New Roman"/>
              <a:cs typeface="Times New Roman"/>
            </a:endParaRPr>
          </a:p>
          <a:p>
            <a:pPr>
              <a:lnSpc>
                <a:spcPct val="100000"/>
              </a:lnSpc>
              <a:buFont typeface="Wingdings"/>
              <a:buChar char=""/>
            </a:pPr>
            <a:endParaRPr sz="1500">
              <a:latin typeface="Times New Roman"/>
              <a:cs typeface="Times New Roman"/>
            </a:endParaRPr>
          </a:p>
          <a:p>
            <a:pPr>
              <a:lnSpc>
                <a:spcPct val="100000"/>
              </a:lnSpc>
              <a:spcBef>
                <a:spcPts val="40"/>
              </a:spcBef>
              <a:buFont typeface="Wingdings"/>
              <a:buChar char=""/>
            </a:pPr>
            <a:endParaRPr sz="1200">
              <a:latin typeface="Times New Roman"/>
              <a:cs typeface="Times New Roman"/>
            </a:endParaRPr>
          </a:p>
          <a:p>
            <a:pPr marL="514984" lvl="1" indent="-274320">
              <a:lnSpc>
                <a:spcPct val="100000"/>
              </a:lnSpc>
              <a:buFont typeface="Wingdings"/>
              <a:buChar char=""/>
              <a:tabLst>
                <a:tab pos="515620" algn="l"/>
              </a:tabLst>
            </a:pPr>
            <a:r>
              <a:rPr sz="1400" spc="-10" dirty="0">
                <a:latin typeface="Times New Roman"/>
                <a:cs typeface="Times New Roman"/>
              </a:rPr>
              <a:t>Jalan </a:t>
            </a:r>
            <a:r>
              <a:rPr sz="1400" dirty="0">
                <a:latin typeface="Times New Roman"/>
                <a:cs typeface="Times New Roman"/>
              </a:rPr>
              <a:t>buntu </a:t>
            </a:r>
            <a:r>
              <a:rPr sz="1400" spc="-5" dirty="0">
                <a:latin typeface="Times New Roman"/>
                <a:cs typeface="Times New Roman"/>
              </a:rPr>
              <a:t>dapat </a:t>
            </a:r>
            <a:r>
              <a:rPr sz="1400" dirty="0">
                <a:latin typeface="Times New Roman"/>
                <a:cs typeface="Times New Roman"/>
              </a:rPr>
              <a:t>terjadi </a:t>
            </a:r>
            <a:r>
              <a:rPr sz="1400" spc="-5" dirty="0">
                <a:latin typeface="Times New Roman"/>
                <a:cs typeface="Times New Roman"/>
              </a:rPr>
              <a:t>seandainya keempat keadaan berikut muncul</a:t>
            </a:r>
            <a:r>
              <a:rPr sz="1400" spc="10" dirty="0">
                <a:latin typeface="Times New Roman"/>
                <a:cs typeface="Times New Roman"/>
              </a:rPr>
              <a:t> </a:t>
            </a:r>
            <a:r>
              <a:rPr sz="1400" spc="-5" dirty="0">
                <a:latin typeface="Times New Roman"/>
                <a:cs typeface="Times New Roman"/>
              </a:rPr>
              <a:t>bersamaan:</a:t>
            </a:r>
            <a:endParaRPr sz="1400">
              <a:latin typeface="Times New Roman"/>
              <a:cs typeface="Times New Roman"/>
            </a:endParaRPr>
          </a:p>
          <a:p>
            <a:pPr marL="707390" lvl="2" indent="-180340">
              <a:lnSpc>
                <a:spcPct val="100000"/>
              </a:lnSpc>
              <a:spcBef>
                <a:spcPts val="745"/>
              </a:spcBef>
              <a:buFont typeface="Times New Roman"/>
              <a:buAutoNum type="arabicPeriod"/>
              <a:tabLst>
                <a:tab pos="708025" algn="l"/>
              </a:tabLst>
            </a:pPr>
            <a:r>
              <a:rPr sz="1400" i="1" spc="-10" dirty="0">
                <a:latin typeface="Times New Roman"/>
                <a:cs typeface="Times New Roman"/>
              </a:rPr>
              <a:t>Mutual</a:t>
            </a:r>
            <a:r>
              <a:rPr sz="1400" i="1" spc="-5" dirty="0">
                <a:latin typeface="Times New Roman"/>
                <a:cs typeface="Times New Roman"/>
              </a:rPr>
              <a:t> exclusion</a:t>
            </a:r>
            <a:endParaRPr sz="1400">
              <a:latin typeface="Times New Roman"/>
              <a:cs typeface="Times New Roman"/>
            </a:endParaRPr>
          </a:p>
          <a:p>
            <a:pPr marL="707390" lvl="2" indent="-180340">
              <a:lnSpc>
                <a:spcPct val="100000"/>
              </a:lnSpc>
              <a:spcBef>
                <a:spcPts val="745"/>
              </a:spcBef>
              <a:buFont typeface="Times New Roman"/>
              <a:buAutoNum type="arabicPeriod"/>
              <a:tabLst>
                <a:tab pos="708025" algn="l"/>
              </a:tabLst>
            </a:pPr>
            <a:r>
              <a:rPr sz="1400" i="1" spc="-5" dirty="0">
                <a:latin typeface="Times New Roman"/>
                <a:cs typeface="Times New Roman"/>
              </a:rPr>
              <a:t>Hold and</a:t>
            </a:r>
            <a:r>
              <a:rPr sz="1400" i="1" spc="35" dirty="0">
                <a:latin typeface="Times New Roman"/>
                <a:cs typeface="Times New Roman"/>
              </a:rPr>
              <a:t> </a:t>
            </a:r>
            <a:r>
              <a:rPr sz="1400" i="1" spc="-15" dirty="0">
                <a:latin typeface="Times New Roman"/>
                <a:cs typeface="Times New Roman"/>
              </a:rPr>
              <a:t>wait</a:t>
            </a:r>
            <a:endParaRPr sz="1400">
              <a:latin typeface="Times New Roman"/>
              <a:cs typeface="Times New Roman"/>
            </a:endParaRPr>
          </a:p>
          <a:p>
            <a:pPr marL="707390" lvl="2" indent="-180340">
              <a:lnSpc>
                <a:spcPct val="100000"/>
              </a:lnSpc>
              <a:spcBef>
                <a:spcPts val="720"/>
              </a:spcBef>
              <a:buFont typeface="Times New Roman"/>
              <a:buAutoNum type="arabicPeriod"/>
              <a:tabLst>
                <a:tab pos="708025" algn="l"/>
              </a:tabLst>
            </a:pPr>
            <a:r>
              <a:rPr sz="1400" i="1" spc="-5" dirty="0">
                <a:latin typeface="Times New Roman"/>
                <a:cs typeface="Times New Roman"/>
              </a:rPr>
              <a:t>No</a:t>
            </a:r>
            <a:r>
              <a:rPr sz="1400" i="1" dirty="0">
                <a:latin typeface="Times New Roman"/>
                <a:cs typeface="Times New Roman"/>
              </a:rPr>
              <a:t> </a:t>
            </a:r>
            <a:r>
              <a:rPr sz="1400" i="1" spc="-5" dirty="0">
                <a:latin typeface="Times New Roman"/>
                <a:cs typeface="Times New Roman"/>
              </a:rPr>
              <a:t>preemption</a:t>
            </a:r>
            <a:endParaRPr sz="1400">
              <a:latin typeface="Times New Roman"/>
              <a:cs typeface="Times New Roman"/>
            </a:endParaRPr>
          </a:p>
          <a:p>
            <a:pPr marL="707390" lvl="2" indent="-180340">
              <a:lnSpc>
                <a:spcPct val="100000"/>
              </a:lnSpc>
              <a:spcBef>
                <a:spcPts val="750"/>
              </a:spcBef>
              <a:buFont typeface="Times New Roman"/>
              <a:buAutoNum type="arabicPeriod"/>
              <a:tabLst>
                <a:tab pos="708025" algn="l"/>
              </a:tabLst>
            </a:pPr>
            <a:r>
              <a:rPr sz="1400" i="1" spc="-5" dirty="0">
                <a:latin typeface="Times New Roman"/>
                <a:cs typeface="Times New Roman"/>
              </a:rPr>
              <a:t>Circular</a:t>
            </a:r>
            <a:r>
              <a:rPr sz="1400" i="1" spc="5" dirty="0">
                <a:latin typeface="Times New Roman"/>
                <a:cs typeface="Times New Roman"/>
              </a:rPr>
              <a:t> </a:t>
            </a:r>
            <a:r>
              <a:rPr sz="1400" i="1" spc="-15" dirty="0">
                <a:latin typeface="Times New Roman"/>
                <a:cs typeface="Times New Roman"/>
              </a:rPr>
              <a:t>wait</a:t>
            </a:r>
            <a:endParaRPr sz="1400">
              <a:latin typeface="Times New Roman"/>
              <a:cs typeface="Times New Roman"/>
            </a:endParaRPr>
          </a:p>
          <a:p>
            <a:pPr lvl="2">
              <a:lnSpc>
                <a:spcPct val="100000"/>
              </a:lnSpc>
              <a:buFont typeface="Times New Roman"/>
              <a:buAutoNum type="arabicPeriod"/>
            </a:pPr>
            <a:endParaRPr sz="1500">
              <a:latin typeface="Times New Roman"/>
              <a:cs typeface="Times New Roman"/>
            </a:endParaRPr>
          </a:p>
          <a:p>
            <a:pPr lvl="2">
              <a:lnSpc>
                <a:spcPct val="100000"/>
              </a:lnSpc>
              <a:spcBef>
                <a:spcPts val="35"/>
              </a:spcBef>
              <a:buFont typeface="Times New Roman"/>
              <a:buAutoNum type="arabicPeriod"/>
            </a:pPr>
            <a:endParaRPr sz="1200">
              <a:latin typeface="Times New Roman"/>
              <a:cs typeface="Times New Roman"/>
            </a:endParaRPr>
          </a:p>
          <a:p>
            <a:pPr marL="469900" lvl="1" indent="-228600">
              <a:lnSpc>
                <a:spcPct val="100000"/>
              </a:lnSpc>
              <a:buFont typeface="Wingdings"/>
              <a:buChar char=""/>
              <a:tabLst>
                <a:tab pos="469900" algn="l"/>
              </a:tabLst>
            </a:pPr>
            <a:r>
              <a:rPr sz="1400" spc="-5" dirty="0">
                <a:latin typeface="Times New Roman"/>
                <a:cs typeface="Times New Roman"/>
              </a:rPr>
              <a:t>Contoh berikut ini terjadi pada sebuah persimpangan jalan. Beberapa hal yang </a:t>
            </a:r>
            <a:r>
              <a:rPr sz="1400" dirty="0">
                <a:latin typeface="Times New Roman"/>
                <a:cs typeface="Times New Roman"/>
              </a:rPr>
              <a:t>dapat</a:t>
            </a:r>
            <a:r>
              <a:rPr sz="1400" spc="275" dirty="0">
                <a:latin typeface="Times New Roman"/>
                <a:cs typeface="Times New Roman"/>
              </a:rPr>
              <a:t> </a:t>
            </a:r>
            <a:r>
              <a:rPr sz="1400" spc="-10" dirty="0">
                <a:latin typeface="Times New Roman"/>
                <a:cs typeface="Times New Roman"/>
              </a:rPr>
              <a:t>membuat</a:t>
            </a:r>
            <a:endParaRPr sz="1400">
              <a:latin typeface="Times New Roman"/>
              <a:cs typeface="Times New Roman"/>
            </a:endParaRPr>
          </a:p>
          <a:p>
            <a:pPr marL="469900">
              <a:lnSpc>
                <a:spcPct val="100000"/>
              </a:lnSpc>
              <a:spcBef>
                <a:spcPts val="750"/>
              </a:spcBef>
            </a:pPr>
            <a:r>
              <a:rPr sz="1400" i="1" spc="-5" dirty="0">
                <a:latin typeface="Times New Roman"/>
                <a:cs typeface="Times New Roman"/>
              </a:rPr>
              <a:t>deadlock </a:t>
            </a:r>
            <a:r>
              <a:rPr sz="1400" spc="-5" dirty="0">
                <a:latin typeface="Times New Roman"/>
                <a:cs typeface="Times New Roman"/>
              </a:rPr>
              <a:t>pada suatu persimpangan,</a:t>
            </a:r>
            <a:r>
              <a:rPr sz="1400" spc="65" dirty="0">
                <a:latin typeface="Times New Roman"/>
                <a:cs typeface="Times New Roman"/>
              </a:rPr>
              <a:t> </a:t>
            </a:r>
            <a:r>
              <a:rPr sz="1400" spc="-10" dirty="0">
                <a:latin typeface="Times New Roman"/>
                <a:cs typeface="Times New Roman"/>
              </a:rPr>
              <a:t>yaitu:</a:t>
            </a:r>
            <a:endParaRPr sz="1400">
              <a:latin typeface="Times New Roman"/>
              <a:cs typeface="Times New Roman"/>
            </a:endParaRPr>
          </a:p>
          <a:p>
            <a:pPr marL="575945" indent="-106680">
              <a:lnSpc>
                <a:spcPct val="100000"/>
              </a:lnSpc>
              <a:spcBef>
                <a:spcPts val="720"/>
              </a:spcBef>
              <a:buChar char="•"/>
              <a:tabLst>
                <a:tab pos="576580" algn="l"/>
              </a:tabLst>
            </a:pPr>
            <a:r>
              <a:rPr sz="1400" spc="-10" dirty="0">
                <a:latin typeface="Times New Roman"/>
                <a:cs typeface="Times New Roman"/>
              </a:rPr>
              <a:t>Terdapat </a:t>
            </a:r>
            <a:r>
              <a:rPr sz="1400" dirty="0">
                <a:latin typeface="Times New Roman"/>
                <a:cs typeface="Times New Roman"/>
              </a:rPr>
              <a:t>satu </a:t>
            </a:r>
            <a:r>
              <a:rPr sz="1400" spc="-5" dirty="0">
                <a:latin typeface="Times New Roman"/>
                <a:cs typeface="Times New Roman"/>
              </a:rPr>
              <a:t>jalur pada</a:t>
            </a:r>
            <a:r>
              <a:rPr sz="1400" spc="10" dirty="0">
                <a:latin typeface="Times New Roman"/>
                <a:cs typeface="Times New Roman"/>
              </a:rPr>
              <a:t> </a:t>
            </a:r>
            <a:r>
              <a:rPr sz="1400" spc="-5" dirty="0">
                <a:latin typeface="Times New Roman"/>
                <a:cs typeface="Times New Roman"/>
              </a:rPr>
              <a:t>jalan.</a:t>
            </a:r>
            <a:endParaRPr sz="1400">
              <a:latin typeface="Times New Roman"/>
              <a:cs typeface="Times New Roman"/>
            </a:endParaRPr>
          </a:p>
          <a:p>
            <a:pPr marL="575945" indent="-106680">
              <a:lnSpc>
                <a:spcPct val="100000"/>
              </a:lnSpc>
              <a:spcBef>
                <a:spcPts val="745"/>
              </a:spcBef>
              <a:buChar char="•"/>
              <a:tabLst>
                <a:tab pos="576580" algn="l"/>
              </a:tabLst>
            </a:pPr>
            <a:r>
              <a:rPr sz="1400" spc="-5" dirty="0">
                <a:latin typeface="Times New Roman"/>
                <a:cs typeface="Times New Roman"/>
              </a:rPr>
              <a:t>Mobil </a:t>
            </a:r>
            <a:r>
              <a:rPr sz="1400" dirty="0">
                <a:latin typeface="Times New Roman"/>
                <a:cs typeface="Times New Roman"/>
              </a:rPr>
              <a:t>digambarkan </a:t>
            </a:r>
            <a:r>
              <a:rPr sz="1400" spc="-5" dirty="0">
                <a:latin typeface="Times New Roman"/>
                <a:cs typeface="Times New Roman"/>
              </a:rPr>
              <a:t>sebagai proses yang </a:t>
            </a:r>
            <a:r>
              <a:rPr sz="1400" dirty="0">
                <a:latin typeface="Times New Roman"/>
                <a:cs typeface="Times New Roman"/>
              </a:rPr>
              <a:t>sedang </a:t>
            </a:r>
            <a:r>
              <a:rPr sz="1400" spc="-5" dirty="0">
                <a:latin typeface="Times New Roman"/>
                <a:cs typeface="Times New Roman"/>
              </a:rPr>
              <a:t>menuju sumber</a:t>
            </a:r>
            <a:r>
              <a:rPr sz="1400" spc="-25" dirty="0">
                <a:latin typeface="Times New Roman"/>
                <a:cs typeface="Times New Roman"/>
              </a:rPr>
              <a:t> </a:t>
            </a:r>
            <a:r>
              <a:rPr sz="1400" spc="-5" dirty="0">
                <a:latin typeface="Times New Roman"/>
                <a:cs typeface="Times New Roman"/>
              </a:rPr>
              <a:t>daya.</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7828" y="683946"/>
            <a:ext cx="7281545" cy="2892425"/>
          </a:xfrm>
          <a:prstGeom prst="rect">
            <a:avLst/>
          </a:prstGeom>
        </p:spPr>
        <p:txBody>
          <a:bodyPr vert="horz" wrap="square" lIns="0" tIns="107314" rIns="0" bIns="0" rtlCol="0">
            <a:spAutoFit/>
          </a:bodyPr>
          <a:lstStyle/>
          <a:p>
            <a:pPr marL="347345" indent="-106680">
              <a:lnSpc>
                <a:spcPct val="100000"/>
              </a:lnSpc>
              <a:spcBef>
                <a:spcPts val="844"/>
              </a:spcBef>
              <a:buChar char="•"/>
              <a:tabLst>
                <a:tab pos="347980" algn="l"/>
              </a:tabLst>
            </a:pPr>
            <a:r>
              <a:rPr sz="1400" spc="-10" dirty="0">
                <a:latin typeface="Times New Roman"/>
                <a:cs typeface="Times New Roman"/>
              </a:rPr>
              <a:t>Untuk mengatasinya </a:t>
            </a:r>
            <a:r>
              <a:rPr sz="1400" spc="-5" dirty="0">
                <a:latin typeface="Times New Roman"/>
                <a:cs typeface="Times New Roman"/>
              </a:rPr>
              <a:t>beberapa </a:t>
            </a:r>
            <a:r>
              <a:rPr sz="1400" spc="-10" dirty="0">
                <a:latin typeface="Times New Roman"/>
                <a:cs typeface="Times New Roman"/>
              </a:rPr>
              <a:t>mobil </a:t>
            </a:r>
            <a:r>
              <a:rPr sz="1400" spc="-5" dirty="0">
                <a:latin typeface="Times New Roman"/>
                <a:cs typeface="Times New Roman"/>
              </a:rPr>
              <a:t>harus </a:t>
            </a:r>
            <a:r>
              <a:rPr sz="1400" i="1" spc="-5" dirty="0">
                <a:latin typeface="Times New Roman"/>
                <a:cs typeface="Times New Roman"/>
              </a:rPr>
              <a:t>preempt</a:t>
            </a:r>
            <a:r>
              <a:rPr sz="1400" i="1" spc="175" dirty="0">
                <a:latin typeface="Times New Roman"/>
                <a:cs typeface="Times New Roman"/>
              </a:rPr>
              <a:t> </a:t>
            </a:r>
            <a:r>
              <a:rPr sz="1400" spc="-10" dirty="0">
                <a:latin typeface="Times New Roman"/>
                <a:cs typeface="Times New Roman"/>
              </a:rPr>
              <a:t>(mundur).</a:t>
            </a:r>
            <a:endParaRPr sz="1400">
              <a:latin typeface="Times New Roman"/>
              <a:cs typeface="Times New Roman"/>
            </a:endParaRPr>
          </a:p>
          <a:p>
            <a:pPr marL="356870" marR="5080" indent="-116205">
              <a:lnSpc>
                <a:spcPct val="142900"/>
              </a:lnSpc>
              <a:spcBef>
                <a:spcPts val="30"/>
              </a:spcBef>
              <a:buFont typeface="Times New Roman"/>
              <a:buChar char="•"/>
              <a:tabLst>
                <a:tab pos="403225" algn="l"/>
              </a:tabLst>
            </a:pPr>
            <a:r>
              <a:rPr dirty="0"/>
              <a:t>	</a:t>
            </a:r>
            <a:r>
              <a:rPr sz="1400" spc="-10" dirty="0">
                <a:latin typeface="Times New Roman"/>
                <a:cs typeface="Times New Roman"/>
              </a:rPr>
              <a:t>Sangat </a:t>
            </a:r>
            <a:r>
              <a:rPr sz="1400" spc="-5" dirty="0">
                <a:latin typeface="Times New Roman"/>
                <a:cs typeface="Times New Roman"/>
              </a:rPr>
              <a:t>memungkinkan </a:t>
            </a:r>
            <a:r>
              <a:rPr sz="1400" spc="-10" dirty="0">
                <a:latin typeface="Times New Roman"/>
                <a:cs typeface="Times New Roman"/>
              </a:rPr>
              <a:t>untuk </a:t>
            </a:r>
            <a:r>
              <a:rPr sz="1400" dirty="0">
                <a:latin typeface="Times New Roman"/>
                <a:cs typeface="Times New Roman"/>
              </a:rPr>
              <a:t>terjadinya </a:t>
            </a:r>
            <a:r>
              <a:rPr sz="1400" i="1" spc="-5" dirty="0">
                <a:latin typeface="Times New Roman"/>
                <a:cs typeface="Times New Roman"/>
              </a:rPr>
              <a:t>starvation </a:t>
            </a:r>
            <a:r>
              <a:rPr sz="1400" spc="-5" dirty="0">
                <a:latin typeface="Times New Roman"/>
                <a:cs typeface="Times New Roman"/>
              </a:rPr>
              <a:t>(kondisi proses tak akan mendapatkan  sumber</a:t>
            </a:r>
            <a:r>
              <a:rPr sz="1400" dirty="0">
                <a:latin typeface="Times New Roman"/>
                <a:cs typeface="Times New Roman"/>
              </a:rPr>
              <a:t> </a:t>
            </a:r>
            <a:r>
              <a:rPr sz="1400" spc="-5" dirty="0">
                <a:latin typeface="Times New Roman"/>
                <a:cs typeface="Times New Roman"/>
              </a:rPr>
              <a:t>daya).</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5"/>
              </a:spcBef>
            </a:pPr>
            <a:endParaRPr sz="1250">
              <a:latin typeface="Times New Roman"/>
              <a:cs typeface="Times New Roman"/>
            </a:endParaRPr>
          </a:p>
          <a:p>
            <a:pPr marL="241300" indent="-228600">
              <a:lnSpc>
                <a:spcPct val="100000"/>
              </a:lnSpc>
              <a:buFont typeface="Wingdings"/>
              <a:buChar char=""/>
              <a:tabLst>
                <a:tab pos="241300" algn="l"/>
              </a:tabLst>
            </a:pPr>
            <a:r>
              <a:rPr sz="1400" b="1" spc="-5" dirty="0">
                <a:latin typeface="Times New Roman"/>
                <a:cs typeface="Times New Roman"/>
              </a:rPr>
              <a:t>Strategi </a:t>
            </a:r>
            <a:r>
              <a:rPr sz="1400" b="1" spc="-10" dirty="0">
                <a:latin typeface="Times New Roman"/>
                <a:cs typeface="Times New Roman"/>
              </a:rPr>
              <a:t>menghadapi</a:t>
            </a:r>
            <a:r>
              <a:rPr sz="1400" b="1" spc="25" dirty="0">
                <a:latin typeface="Times New Roman"/>
                <a:cs typeface="Times New Roman"/>
              </a:rPr>
              <a:t> </a:t>
            </a:r>
            <a:r>
              <a:rPr sz="1400" b="1" i="1" spc="-5" dirty="0">
                <a:latin typeface="Times New Roman"/>
                <a:cs typeface="Times New Roman"/>
              </a:rPr>
              <a:t>Deadlock</a:t>
            </a:r>
            <a:endParaRPr sz="1400">
              <a:latin typeface="Times New Roman"/>
              <a:cs typeface="Times New Roman"/>
            </a:endParaRPr>
          </a:p>
          <a:p>
            <a:pPr>
              <a:lnSpc>
                <a:spcPct val="100000"/>
              </a:lnSpc>
              <a:spcBef>
                <a:spcPts val="50"/>
              </a:spcBef>
              <a:buFont typeface="Wingdings"/>
              <a:buChar char=""/>
            </a:pPr>
            <a:endParaRPr sz="1250">
              <a:latin typeface="Times New Roman"/>
              <a:cs typeface="Times New Roman"/>
            </a:endParaRPr>
          </a:p>
          <a:p>
            <a:pPr marL="747395" lvl="1" indent="-229235">
              <a:lnSpc>
                <a:spcPct val="100000"/>
              </a:lnSpc>
              <a:spcBef>
                <a:spcPts val="5"/>
              </a:spcBef>
              <a:buAutoNum type="arabicPeriod"/>
              <a:tabLst>
                <a:tab pos="748030" algn="l"/>
              </a:tabLst>
            </a:pPr>
            <a:r>
              <a:rPr sz="1400" spc="-5" dirty="0">
                <a:latin typeface="Times New Roman"/>
                <a:cs typeface="Times New Roman"/>
              </a:rPr>
              <a:t>Mengabaikan adanya</a:t>
            </a:r>
            <a:r>
              <a:rPr sz="1400" dirty="0">
                <a:latin typeface="Times New Roman"/>
                <a:cs typeface="Times New Roman"/>
              </a:rPr>
              <a:t> </a:t>
            </a:r>
            <a:r>
              <a:rPr sz="1400" i="1" spc="-5" dirty="0">
                <a:latin typeface="Times New Roman"/>
                <a:cs typeface="Times New Roman"/>
              </a:rPr>
              <a:t>deadlock</a:t>
            </a:r>
            <a:r>
              <a:rPr sz="1400" spc="-5" dirty="0">
                <a:latin typeface="Times New Roman"/>
                <a:cs typeface="Times New Roman"/>
              </a:rPr>
              <a:t>.</a:t>
            </a:r>
            <a:endParaRPr sz="1400">
              <a:latin typeface="Times New Roman"/>
              <a:cs typeface="Times New Roman"/>
            </a:endParaRPr>
          </a:p>
          <a:p>
            <a:pPr marL="747395" marR="11430" lvl="1" indent="-228600">
              <a:lnSpc>
                <a:spcPts val="2420"/>
              </a:lnSpc>
              <a:spcBef>
                <a:spcPts val="180"/>
              </a:spcBef>
              <a:buAutoNum type="arabicPeriod"/>
              <a:tabLst>
                <a:tab pos="748030" algn="l"/>
              </a:tabLst>
            </a:pPr>
            <a:r>
              <a:rPr sz="1400" spc="-5" dirty="0">
                <a:latin typeface="Times New Roman"/>
                <a:cs typeface="Times New Roman"/>
              </a:rPr>
              <a:t>Memastikan bahwa </a:t>
            </a:r>
            <a:r>
              <a:rPr sz="1400" i="1" spc="-5" dirty="0">
                <a:latin typeface="Times New Roman"/>
                <a:cs typeface="Times New Roman"/>
              </a:rPr>
              <a:t>deadlock </a:t>
            </a:r>
            <a:r>
              <a:rPr sz="1400" spc="-10" dirty="0">
                <a:latin typeface="Times New Roman"/>
                <a:cs typeface="Times New Roman"/>
              </a:rPr>
              <a:t>tidak </a:t>
            </a:r>
            <a:r>
              <a:rPr sz="1400" dirty="0">
                <a:latin typeface="Times New Roman"/>
                <a:cs typeface="Times New Roman"/>
              </a:rPr>
              <a:t>akan </a:t>
            </a:r>
            <a:r>
              <a:rPr sz="1400" spc="-5" dirty="0">
                <a:latin typeface="Times New Roman"/>
                <a:cs typeface="Times New Roman"/>
              </a:rPr>
              <a:t>pernah ada, </a:t>
            </a:r>
            <a:r>
              <a:rPr sz="1400" dirty="0">
                <a:latin typeface="Times New Roman"/>
                <a:cs typeface="Times New Roman"/>
              </a:rPr>
              <a:t>baik dengan </a:t>
            </a:r>
            <a:r>
              <a:rPr sz="1400" spc="-10" dirty="0">
                <a:latin typeface="Times New Roman"/>
                <a:cs typeface="Times New Roman"/>
              </a:rPr>
              <a:t>metode </a:t>
            </a:r>
            <a:r>
              <a:rPr sz="1400" spc="-5" dirty="0">
                <a:latin typeface="Times New Roman"/>
                <a:cs typeface="Times New Roman"/>
              </a:rPr>
              <a:t>Pencegahan,  dengan mencegah empat </a:t>
            </a:r>
            <a:r>
              <a:rPr sz="1400" dirty="0">
                <a:latin typeface="Times New Roman"/>
                <a:cs typeface="Times New Roman"/>
              </a:rPr>
              <a:t>kondisi </a:t>
            </a:r>
            <a:r>
              <a:rPr sz="1400" i="1" spc="-5" dirty="0">
                <a:latin typeface="Times New Roman"/>
                <a:cs typeface="Times New Roman"/>
              </a:rPr>
              <a:t>deadlock </a:t>
            </a:r>
            <a:r>
              <a:rPr sz="1400" spc="-10" dirty="0">
                <a:latin typeface="Times New Roman"/>
                <a:cs typeface="Times New Roman"/>
              </a:rPr>
              <a:t>agar </a:t>
            </a:r>
            <a:r>
              <a:rPr sz="1400" spc="-5" dirty="0">
                <a:latin typeface="Times New Roman"/>
                <a:cs typeface="Times New Roman"/>
              </a:rPr>
              <a:t>tidak akan pernah</a:t>
            </a:r>
            <a:r>
              <a:rPr sz="1400" spc="65" dirty="0">
                <a:latin typeface="Times New Roman"/>
                <a:cs typeface="Times New Roman"/>
              </a:rPr>
              <a:t> </a:t>
            </a:r>
            <a:r>
              <a:rPr sz="1400" spc="-5" dirty="0">
                <a:latin typeface="Times New Roman"/>
                <a:cs typeface="Times New Roman"/>
              </a:rPr>
              <a:t>terjadi.</a:t>
            </a:r>
            <a:endParaRPr sz="1400">
              <a:latin typeface="Times New Roman"/>
              <a:cs typeface="Times New Roman"/>
            </a:endParaRPr>
          </a:p>
          <a:p>
            <a:pPr marL="747395" lvl="1" indent="-229235">
              <a:lnSpc>
                <a:spcPct val="100000"/>
              </a:lnSpc>
              <a:spcBef>
                <a:spcPts val="550"/>
              </a:spcBef>
              <a:buAutoNum type="arabicPeriod"/>
              <a:tabLst>
                <a:tab pos="748030" algn="l"/>
              </a:tabLst>
            </a:pPr>
            <a:r>
              <a:rPr sz="1400" spc="-5" dirty="0">
                <a:latin typeface="Times New Roman"/>
                <a:cs typeface="Times New Roman"/>
              </a:rPr>
              <a:t>Metode Menghindari</a:t>
            </a:r>
            <a:r>
              <a:rPr sz="1400" dirty="0">
                <a:latin typeface="Times New Roman"/>
                <a:cs typeface="Times New Roman"/>
              </a:rPr>
              <a:t> </a:t>
            </a:r>
            <a:r>
              <a:rPr sz="1400" i="1" spc="-5" dirty="0">
                <a:latin typeface="Times New Roman"/>
                <a:cs typeface="Times New Roman"/>
              </a:rPr>
              <a:t>deadlock</a:t>
            </a:r>
            <a:endParaRPr sz="1400">
              <a:latin typeface="Times New Roman"/>
              <a:cs typeface="Times New Roman"/>
            </a:endParaRPr>
          </a:p>
        </p:txBody>
      </p:sp>
      <p:sp>
        <p:nvSpPr>
          <p:cNvPr id="3" name="object 3"/>
          <p:cNvSpPr txBox="1"/>
          <p:nvPr/>
        </p:nvSpPr>
        <p:spPr>
          <a:xfrm>
            <a:off x="7309442" y="3643376"/>
            <a:ext cx="991235" cy="238125"/>
          </a:xfrm>
          <a:prstGeom prst="rect">
            <a:avLst/>
          </a:prstGeom>
        </p:spPr>
        <p:txBody>
          <a:bodyPr vert="horz" wrap="square" lIns="0" tIns="11430" rIns="0" bIns="0" rtlCol="0">
            <a:spAutoFit/>
          </a:bodyPr>
          <a:lstStyle/>
          <a:p>
            <a:pPr marL="12700">
              <a:lnSpc>
                <a:spcPct val="100000"/>
              </a:lnSpc>
              <a:spcBef>
                <a:spcPts val="90"/>
              </a:spcBef>
              <a:tabLst>
                <a:tab pos="633095" algn="l"/>
              </a:tabLst>
            </a:pPr>
            <a:r>
              <a:rPr sz="1400" spc="-5" dirty="0">
                <a:latin typeface="Times New Roman"/>
                <a:cs typeface="Times New Roman"/>
              </a:rPr>
              <a:t>p</a:t>
            </a:r>
            <a:r>
              <a:rPr sz="1400" spc="10" dirty="0">
                <a:latin typeface="Times New Roman"/>
                <a:cs typeface="Times New Roman"/>
              </a:rPr>
              <a:t>r</a:t>
            </a:r>
            <a:r>
              <a:rPr sz="1400" spc="-5" dirty="0">
                <a:latin typeface="Times New Roman"/>
                <a:cs typeface="Times New Roman"/>
              </a:rPr>
              <a:t>o</a:t>
            </a:r>
            <a:r>
              <a:rPr sz="1400" dirty="0">
                <a:latin typeface="Times New Roman"/>
                <a:cs typeface="Times New Roman"/>
              </a:rPr>
              <a:t>s</a:t>
            </a:r>
            <a:r>
              <a:rPr sz="1400" spc="-5" dirty="0">
                <a:latin typeface="Times New Roman"/>
                <a:cs typeface="Times New Roman"/>
              </a:rPr>
              <a:t>es</a:t>
            </a:r>
            <a:r>
              <a:rPr sz="1400" dirty="0">
                <a:latin typeface="Times New Roman"/>
                <a:cs typeface="Times New Roman"/>
              </a:rPr>
              <a:t>	</a:t>
            </a:r>
            <a:r>
              <a:rPr sz="1400" spc="-30" dirty="0">
                <a:latin typeface="Times New Roman"/>
                <a:cs typeface="Times New Roman"/>
              </a:rPr>
              <a:t>y</a:t>
            </a:r>
            <a:r>
              <a:rPr sz="1400" spc="20" dirty="0">
                <a:latin typeface="Times New Roman"/>
                <a:cs typeface="Times New Roman"/>
              </a:rPr>
              <a:t>a</a:t>
            </a:r>
            <a:r>
              <a:rPr sz="1400" spc="-5" dirty="0">
                <a:latin typeface="Times New Roman"/>
                <a:cs typeface="Times New Roman"/>
              </a:rPr>
              <a:t>ng</a:t>
            </a:r>
            <a:endParaRPr sz="1400">
              <a:latin typeface="Times New Roman"/>
              <a:cs typeface="Times New Roman"/>
            </a:endParaRPr>
          </a:p>
        </p:txBody>
      </p:sp>
      <p:sp>
        <p:nvSpPr>
          <p:cNvPr id="4" name="object 4"/>
          <p:cNvSpPr txBox="1"/>
          <p:nvPr/>
        </p:nvSpPr>
        <p:spPr>
          <a:xfrm>
            <a:off x="1524127" y="3547415"/>
            <a:ext cx="5646420" cy="1867535"/>
          </a:xfrm>
          <a:prstGeom prst="rect">
            <a:avLst/>
          </a:prstGeom>
        </p:spPr>
        <p:txBody>
          <a:bodyPr vert="horz" wrap="square" lIns="0" tIns="12700" rIns="0" bIns="0" rtlCol="0">
            <a:spAutoFit/>
          </a:bodyPr>
          <a:lstStyle/>
          <a:p>
            <a:pPr marL="250190" marR="5080">
              <a:lnSpc>
                <a:spcPct val="144400"/>
              </a:lnSpc>
              <a:spcBef>
                <a:spcPts val="100"/>
              </a:spcBef>
              <a:tabLst>
                <a:tab pos="1350645" algn="l"/>
                <a:tab pos="1947545" algn="l"/>
                <a:tab pos="2637155" algn="l"/>
                <a:tab pos="3490595" algn="l"/>
                <a:tab pos="4050665" algn="l"/>
                <a:tab pos="5219700" algn="l"/>
              </a:tabLst>
            </a:pPr>
            <a:r>
              <a:rPr sz="1400" spc="-5" dirty="0">
                <a:latin typeface="Times New Roman"/>
                <a:cs typeface="Times New Roman"/>
              </a:rPr>
              <a:t>Meng</a:t>
            </a:r>
            <a:r>
              <a:rPr sz="1400" spc="-35" dirty="0">
                <a:latin typeface="Times New Roman"/>
                <a:cs typeface="Times New Roman"/>
              </a:rPr>
              <a:t>i</a:t>
            </a:r>
            <a:r>
              <a:rPr sz="1400" spc="20" dirty="0">
                <a:latin typeface="Times New Roman"/>
                <a:cs typeface="Times New Roman"/>
              </a:rPr>
              <a:t>z</a:t>
            </a:r>
            <a:r>
              <a:rPr sz="1400" spc="-5" dirty="0">
                <a:latin typeface="Times New Roman"/>
                <a:cs typeface="Times New Roman"/>
              </a:rPr>
              <a:t>ink</a:t>
            </a:r>
            <a:r>
              <a:rPr sz="1400" spc="20" dirty="0">
                <a:latin typeface="Times New Roman"/>
                <a:cs typeface="Times New Roman"/>
              </a:rPr>
              <a:t>a</a:t>
            </a:r>
            <a:r>
              <a:rPr sz="1400" spc="-5" dirty="0">
                <a:latin typeface="Times New Roman"/>
                <a:cs typeface="Times New Roman"/>
              </a:rPr>
              <a:t>n</a:t>
            </a:r>
            <a:r>
              <a:rPr sz="1400" dirty="0">
                <a:latin typeface="Times New Roman"/>
                <a:cs typeface="Times New Roman"/>
              </a:rPr>
              <a:t>	</a:t>
            </a:r>
            <a:r>
              <a:rPr sz="1400" spc="20" dirty="0">
                <a:latin typeface="Times New Roman"/>
                <a:cs typeface="Times New Roman"/>
              </a:rPr>
              <a:t>e</a:t>
            </a:r>
            <a:r>
              <a:rPr sz="1400" spc="-40" dirty="0">
                <a:latin typeface="Times New Roman"/>
                <a:cs typeface="Times New Roman"/>
              </a:rPr>
              <a:t>m</a:t>
            </a:r>
            <a:r>
              <a:rPr sz="1400" spc="-5" dirty="0">
                <a:latin typeface="Times New Roman"/>
                <a:cs typeface="Times New Roman"/>
              </a:rPr>
              <a:t>pat</a:t>
            </a:r>
            <a:r>
              <a:rPr sz="1400" dirty="0">
                <a:latin typeface="Times New Roman"/>
                <a:cs typeface="Times New Roman"/>
              </a:rPr>
              <a:t>	</a:t>
            </a:r>
            <a:r>
              <a:rPr sz="1400" spc="-5" dirty="0">
                <a:latin typeface="Times New Roman"/>
                <a:cs typeface="Times New Roman"/>
              </a:rPr>
              <a:t>k</a:t>
            </a:r>
            <a:r>
              <a:rPr sz="1400" spc="15" dirty="0">
                <a:latin typeface="Times New Roman"/>
                <a:cs typeface="Times New Roman"/>
              </a:rPr>
              <a:t>o</a:t>
            </a:r>
            <a:r>
              <a:rPr sz="1400" spc="-5" dirty="0">
                <a:latin typeface="Times New Roman"/>
                <a:cs typeface="Times New Roman"/>
              </a:rPr>
              <a:t>n</a:t>
            </a:r>
            <a:r>
              <a:rPr sz="1400" spc="15" dirty="0">
                <a:latin typeface="Times New Roman"/>
                <a:cs typeface="Times New Roman"/>
              </a:rPr>
              <a:t>d</a:t>
            </a:r>
            <a:r>
              <a:rPr sz="1400" spc="-35" dirty="0">
                <a:latin typeface="Times New Roman"/>
                <a:cs typeface="Times New Roman"/>
              </a:rPr>
              <a:t>i</a:t>
            </a:r>
            <a:r>
              <a:rPr sz="1400" spc="25" dirty="0">
                <a:latin typeface="Times New Roman"/>
                <a:cs typeface="Times New Roman"/>
              </a:rPr>
              <a:t>s</a:t>
            </a:r>
            <a:r>
              <a:rPr sz="1400" spc="-5" dirty="0">
                <a:latin typeface="Times New Roman"/>
                <a:cs typeface="Times New Roman"/>
              </a:rPr>
              <a:t>i</a:t>
            </a:r>
            <a:r>
              <a:rPr sz="1400" dirty="0">
                <a:latin typeface="Times New Roman"/>
                <a:cs typeface="Times New Roman"/>
              </a:rPr>
              <a:t>	</a:t>
            </a:r>
            <a:r>
              <a:rPr sz="1400" i="1" spc="-5" dirty="0">
                <a:latin typeface="Times New Roman"/>
                <a:cs typeface="Times New Roman"/>
              </a:rPr>
              <a:t>dead</a:t>
            </a:r>
            <a:r>
              <a:rPr sz="1400" i="1" spc="10" dirty="0">
                <a:latin typeface="Times New Roman"/>
                <a:cs typeface="Times New Roman"/>
              </a:rPr>
              <a:t>l</a:t>
            </a:r>
            <a:r>
              <a:rPr sz="1400" i="1" spc="-5" dirty="0">
                <a:latin typeface="Times New Roman"/>
                <a:cs typeface="Times New Roman"/>
              </a:rPr>
              <a:t>oc</a:t>
            </a:r>
            <a:r>
              <a:rPr sz="1400" i="1" spc="5" dirty="0">
                <a:latin typeface="Times New Roman"/>
                <a:cs typeface="Times New Roman"/>
              </a:rPr>
              <a:t>k</a:t>
            </a:r>
            <a:r>
              <a:rPr sz="1400" spc="-5" dirty="0">
                <a:latin typeface="Times New Roman"/>
                <a:cs typeface="Times New Roman"/>
              </a:rPr>
              <a:t>,</a:t>
            </a:r>
            <a:r>
              <a:rPr sz="1400" dirty="0">
                <a:latin typeface="Times New Roman"/>
                <a:cs typeface="Times New Roman"/>
              </a:rPr>
              <a:t>	</a:t>
            </a:r>
            <a:r>
              <a:rPr sz="1400" spc="-5" dirty="0">
                <a:latin typeface="Times New Roman"/>
                <a:cs typeface="Times New Roman"/>
              </a:rPr>
              <a:t>teta</a:t>
            </a:r>
            <a:r>
              <a:rPr sz="1400" spc="15" dirty="0">
                <a:latin typeface="Times New Roman"/>
                <a:cs typeface="Times New Roman"/>
              </a:rPr>
              <a:t>p</a:t>
            </a:r>
            <a:r>
              <a:rPr sz="1400" spc="-5" dirty="0">
                <a:latin typeface="Times New Roman"/>
                <a:cs typeface="Times New Roman"/>
              </a:rPr>
              <a:t>i</a:t>
            </a:r>
            <a:r>
              <a:rPr sz="1400" dirty="0">
                <a:latin typeface="Times New Roman"/>
                <a:cs typeface="Times New Roman"/>
              </a:rPr>
              <a:t>	</a:t>
            </a:r>
            <a:r>
              <a:rPr sz="1400" spc="-40" dirty="0">
                <a:latin typeface="Times New Roman"/>
                <a:cs typeface="Times New Roman"/>
              </a:rPr>
              <a:t>m</a:t>
            </a:r>
            <a:r>
              <a:rPr sz="1400" spc="20" dirty="0">
                <a:latin typeface="Times New Roman"/>
                <a:cs typeface="Times New Roman"/>
              </a:rPr>
              <a:t>e</a:t>
            </a:r>
            <a:r>
              <a:rPr sz="1400" spc="-5" dirty="0">
                <a:latin typeface="Times New Roman"/>
                <a:cs typeface="Times New Roman"/>
              </a:rPr>
              <a:t>ng</a:t>
            </a:r>
            <a:r>
              <a:rPr sz="1400" spc="-30" dirty="0">
                <a:latin typeface="Times New Roman"/>
                <a:cs typeface="Times New Roman"/>
              </a:rPr>
              <a:t>h</a:t>
            </a:r>
            <a:r>
              <a:rPr sz="1400" spc="20" dirty="0">
                <a:latin typeface="Times New Roman"/>
                <a:cs typeface="Times New Roman"/>
              </a:rPr>
              <a:t>e</a:t>
            </a:r>
            <a:r>
              <a:rPr sz="1400" spc="-30" dirty="0">
                <a:latin typeface="Times New Roman"/>
                <a:cs typeface="Times New Roman"/>
              </a:rPr>
              <a:t>n</a:t>
            </a:r>
            <a:r>
              <a:rPr sz="1400" spc="25" dirty="0">
                <a:latin typeface="Times New Roman"/>
                <a:cs typeface="Times New Roman"/>
              </a:rPr>
              <a:t>t</a:t>
            </a:r>
            <a:r>
              <a:rPr sz="1400" spc="-5" dirty="0">
                <a:latin typeface="Times New Roman"/>
                <a:cs typeface="Times New Roman"/>
              </a:rPr>
              <a:t>ik</a:t>
            </a:r>
            <a:r>
              <a:rPr sz="1400" spc="20" dirty="0">
                <a:latin typeface="Times New Roman"/>
                <a:cs typeface="Times New Roman"/>
              </a:rPr>
              <a:t>a</a:t>
            </a:r>
            <a:r>
              <a:rPr sz="1400" spc="-5" dirty="0">
                <a:latin typeface="Times New Roman"/>
                <a:cs typeface="Times New Roman"/>
              </a:rPr>
              <a:t>n</a:t>
            </a:r>
            <a:r>
              <a:rPr sz="1400" dirty="0">
                <a:latin typeface="Times New Roman"/>
                <a:cs typeface="Times New Roman"/>
              </a:rPr>
              <a:t>	s</a:t>
            </a:r>
            <a:r>
              <a:rPr sz="1400" spc="-5" dirty="0">
                <a:latin typeface="Times New Roman"/>
                <a:cs typeface="Times New Roman"/>
              </a:rPr>
              <a:t>e</a:t>
            </a:r>
            <a:r>
              <a:rPr sz="1400" spc="10" dirty="0">
                <a:latin typeface="Times New Roman"/>
                <a:cs typeface="Times New Roman"/>
              </a:rPr>
              <a:t>t</a:t>
            </a:r>
            <a:r>
              <a:rPr sz="1400" spc="-35" dirty="0">
                <a:latin typeface="Times New Roman"/>
                <a:cs typeface="Times New Roman"/>
              </a:rPr>
              <a:t>i</a:t>
            </a:r>
            <a:r>
              <a:rPr sz="1400" spc="-5" dirty="0">
                <a:latin typeface="Times New Roman"/>
                <a:cs typeface="Times New Roman"/>
              </a:rPr>
              <a:t>ap  kemungkinan mencapai</a:t>
            </a:r>
            <a:r>
              <a:rPr sz="1400" dirty="0">
                <a:latin typeface="Times New Roman"/>
                <a:cs typeface="Times New Roman"/>
              </a:rPr>
              <a:t> </a:t>
            </a:r>
            <a:r>
              <a:rPr sz="1400" i="1" spc="-5" dirty="0">
                <a:latin typeface="Times New Roman"/>
                <a:cs typeface="Times New Roman"/>
              </a:rPr>
              <a:t>deadlock</a:t>
            </a:r>
            <a:r>
              <a:rPr sz="1400" spc="-5" dirty="0">
                <a:latin typeface="Times New Roman"/>
                <a:cs typeface="Times New Roman"/>
              </a:rPr>
              <a:t>.</a:t>
            </a:r>
            <a:endParaRPr sz="1400">
              <a:latin typeface="Times New Roman"/>
              <a:cs typeface="Times New Roman"/>
            </a:endParaRPr>
          </a:p>
          <a:p>
            <a:pPr marL="241300" indent="-228600">
              <a:lnSpc>
                <a:spcPct val="100000"/>
              </a:lnSpc>
              <a:spcBef>
                <a:spcPts val="720"/>
              </a:spcBef>
              <a:buAutoNum type="arabicPeriod" startAt="4"/>
              <a:tabLst>
                <a:tab pos="241300" algn="l"/>
              </a:tabLst>
            </a:pPr>
            <a:r>
              <a:rPr sz="1400" spc="-5" dirty="0">
                <a:latin typeface="Times New Roman"/>
                <a:cs typeface="Times New Roman"/>
              </a:rPr>
              <a:t>Membiarkan </a:t>
            </a:r>
            <a:r>
              <a:rPr sz="1400" i="1" spc="-5" dirty="0">
                <a:latin typeface="Times New Roman"/>
                <a:cs typeface="Times New Roman"/>
              </a:rPr>
              <a:t>deadlock </a:t>
            </a:r>
            <a:r>
              <a:rPr sz="1400" spc="-10" dirty="0">
                <a:latin typeface="Times New Roman"/>
                <a:cs typeface="Times New Roman"/>
              </a:rPr>
              <a:t>untuk</a:t>
            </a:r>
            <a:r>
              <a:rPr sz="1400" spc="45" dirty="0">
                <a:latin typeface="Times New Roman"/>
                <a:cs typeface="Times New Roman"/>
              </a:rPr>
              <a:t> </a:t>
            </a:r>
            <a:r>
              <a:rPr sz="1400" spc="-5" dirty="0">
                <a:latin typeface="Times New Roman"/>
                <a:cs typeface="Times New Roman"/>
              </a:rPr>
              <a:t>terjadi.</a:t>
            </a:r>
            <a:endParaRPr sz="1400">
              <a:latin typeface="Times New Roman"/>
              <a:cs typeface="Times New Roman"/>
            </a:endParaRPr>
          </a:p>
          <a:p>
            <a:pPr marL="240665">
              <a:lnSpc>
                <a:spcPct val="100000"/>
              </a:lnSpc>
              <a:spcBef>
                <a:spcPts val="745"/>
              </a:spcBef>
            </a:pPr>
            <a:r>
              <a:rPr sz="1400" spc="-5" dirty="0">
                <a:latin typeface="Times New Roman"/>
                <a:cs typeface="Times New Roman"/>
              </a:rPr>
              <a:t>Pendekatan ini membutuhkan </a:t>
            </a:r>
            <a:r>
              <a:rPr sz="1400" spc="-10" dirty="0">
                <a:latin typeface="Times New Roman"/>
                <a:cs typeface="Times New Roman"/>
              </a:rPr>
              <a:t>dua metode </a:t>
            </a:r>
            <a:r>
              <a:rPr sz="1400" spc="-5" dirty="0">
                <a:latin typeface="Times New Roman"/>
                <a:cs typeface="Times New Roman"/>
              </a:rPr>
              <a:t>yang </a:t>
            </a:r>
            <a:r>
              <a:rPr sz="1400" dirty="0">
                <a:latin typeface="Times New Roman"/>
                <a:cs typeface="Times New Roman"/>
              </a:rPr>
              <a:t>saling </a:t>
            </a:r>
            <a:r>
              <a:rPr sz="1400" spc="-10" dirty="0">
                <a:latin typeface="Times New Roman"/>
                <a:cs typeface="Times New Roman"/>
              </a:rPr>
              <a:t>mendukung,</a:t>
            </a:r>
            <a:r>
              <a:rPr sz="1400" spc="175" dirty="0">
                <a:latin typeface="Times New Roman"/>
                <a:cs typeface="Times New Roman"/>
              </a:rPr>
              <a:t> </a:t>
            </a:r>
            <a:r>
              <a:rPr sz="1400" spc="-5" dirty="0">
                <a:latin typeface="Times New Roman"/>
                <a:cs typeface="Times New Roman"/>
              </a:rPr>
              <a:t>yaitu:</a:t>
            </a:r>
            <a:endParaRPr sz="1400">
              <a:latin typeface="Times New Roman"/>
              <a:cs typeface="Times New Roman"/>
            </a:endParaRPr>
          </a:p>
          <a:p>
            <a:pPr marL="356870" lvl="1" indent="-107314">
              <a:lnSpc>
                <a:spcPct val="100000"/>
              </a:lnSpc>
              <a:spcBef>
                <a:spcPts val="745"/>
              </a:spcBef>
              <a:buChar char="•"/>
              <a:tabLst>
                <a:tab pos="357505" algn="l"/>
              </a:tabLst>
            </a:pPr>
            <a:r>
              <a:rPr sz="1400" spc="-5" dirty="0">
                <a:latin typeface="Times New Roman"/>
                <a:cs typeface="Times New Roman"/>
              </a:rPr>
              <a:t>Pendeteksian</a:t>
            </a:r>
            <a:r>
              <a:rPr sz="1400" spc="-15" dirty="0">
                <a:latin typeface="Times New Roman"/>
                <a:cs typeface="Times New Roman"/>
              </a:rPr>
              <a:t> </a:t>
            </a:r>
            <a:r>
              <a:rPr sz="1400" i="1" spc="-5" dirty="0">
                <a:latin typeface="Times New Roman"/>
                <a:cs typeface="Times New Roman"/>
              </a:rPr>
              <a:t>deadlock</a:t>
            </a:r>
            <a:endParaRPr sz="1400">
              <a:latin typeface="Times New Roman"/>
              <a:cs typeface="Times New Roman"/>
            </a:endParaRPr>
          </a:p>
          <a:p>
            <a:pPr marL="356870" lvl="1" indent="-107314">
              <a:lnSpc>
                <a:spcPct val="100000"/>
              </a:lnSpc>
              <a:spcBef>
                <a:spcPts val="720"/>
              </a:spcBef>
              <a:buChar char="•"/>
              <a:tabLst>
                <a:tab pos="357505" algn="l"/>
              </a:tabLst>
            </a:pPr>
            <a:r>
              <a:rPr sz="1400" spc="-5" dirty="0">
                <a:latin typeface="Times New Roman"/>
                <a:cs typeface="Times New Roman"/>
              </a:rPr>
              <a:t>Pemulihan</a:t>
            </a:r>
            <a:r>
              <a:rPr sz="1400" spc="-20" dirty="0">
                <a:latin typeface="Times New Roman"/>
                <a:cs typeface="Times New Roman"/>
              </a:rPr>
              <a:t> </a:t>
            </a:r>
            <a:r>
              <a:rPr sz="1400" i="1" spc="-5" dirty="0">
                <a:latin typeface="Times New Roman"/>
                <a:cs typeface="Times New Roman"/>
              </a:rPr>
              <a:t>deadlock</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228" y="780034"/>
            <a:ext cx="7426959" cy="2823845"/>
          </a:xfrm>
          <a:prstGeom prst="rect">
            <a:avLst/>
          </a:prstGeom>
        </p:spPr>
        <p:txBody>
          <a:bodyPr vert="horz" wrap="square" lIns="0" tIns="11430" rIns="0" bIns="0" rtlCol="0">
            <a:spAutoFit/>
          </a:bodyPr>
          <a:lstStyle/>
          <a:p>
            <a:pPr marL="12700">
              <a:lnSpc>
                <a:spcPct val="100000"/>
              </a:lnSpc>
              <a:spcBef>
                <a:spcPts val="90"/>
              </a:spcBef>
            </a:pPr>
            <a:r>
              <a:rPr dirty="0"/>
              <a:t>Strategi</a:t>
            </a:r>
            <a:r>
              <a:rPr spc="5" dirty="0"/>
              <a:t> </a:t>
            </a:r>
            <a:r>
              <a:rPr i="1" spc="-10" dirty="0">
                <a:latin typeface="Times New Roman"/>
                <a:cs typeface="Times New Roman"/>
              </a:rPr>
              <a:t>Ostrich</a:t>
            </a:r>
          </a:p>
          <a:p>
            <a:pPr marL="12700" marR="5080">
              <a:lnSpc>
                <a:spcPct val="143700"/>
              </a:lnSpc>
              <a:spcBef>
                <a:spcPts val="325"/>
              </a:spcBef>
            </a:pPr>
            <a:r>
              <a:rPr sz="1400" b="0" u="none" spc="-5" dirty="0">
                <a:latin typeface="Times New Roman"/>
                <a:cs typeface="Times New Roman"/>
              </a:rPr>
              <a:t>Pendekatan yang paling sederhana adalah dengan menggunakan strategi </a:t>
            </a:r>
            <a:r>
              <a:rPr sz="1400" b="0" u="none" dirty="0">
                <a:latin typeface="Times New Roman"/>
                <a:cs typeface="Times New Roman"/>
              </a:rPr>
              <a:t>burung </a:t>
            </a:r>
            <a:r>
              <a:rPr sz="1400" b="0" u="none" spc="-5" dirty="0">
                <a:latin typeface="Times New Roman"/>
                <a:cs typeface="Times New Roman"/>
              </a:rPr>
              <a:t>unta: masukkan kepala  </a:t>
            </a:r>
            <a:r>
              <a:rPr sz="1400" b="0" u="none" dirty="0">
                <a:latin typeface="Times New Roman"/>
                <a:cs typeface="Times New Roman"/>
              </a:rPr>
              <a:t>dalam </a:t>
            </a:r>
            <a:r>
              <a:rPr sz="1400" b="0" u="none" spc="-5" dirty="0">
                <a:latin typeface="Times New Roman"/>
                <a:cs typeface="Times New Roman"/>
              </a:rPr>
              <a:t>pasir </a:t>
            </a:r>
            <a:r>
              <a:rPr sz="1400" b="0" u="none" dirty="0">
                <a:latin typeface="Times New Roman"/>
                <a:cs typeface="Times New Roman"/>
              </a:rPr>
              <a:t>dan seolah-olah </a:t>
            </a:r>
            <a:r>
              <a:rPr sz="1400" b="0" u="none" spc="-10" dirty="0">
                <a:latin typeface="Times New Roman"/>
                <a:cs typeface="Times New Roman"/>
              </a:rPr>
              <a:t>tidak </a:t>
            </a:r>
            <a:r>
              <a:rPr sz="1400" b="0" u="none" spc="-5" dirty="0">
                <a:latin typeface="Times New Roman"/>
                <a:cs typeface="Times New Roman"/>
              </a:rPr>
              <a:t>pernah </a:t>
            </a:r>
            <a:r>
              <a:rPr sz="1400" b="0" u="none" dirty="0">
                <a:latin typeface="Times New Roman"/>
                <a:cs typeface="Times New Roman"/>
              </a:rPr>
              <a:t>ada </a:t>
            </a:r>
            <a:r>
              <a:rPr sz="1400" b="0" u="none" spc="-10" dirty="0">
                <a:latin typeface="Times New Roman"/>
                <a:cs typeface="Times New Roman"/>
              </a:rPr>
              <a:t>masalah </a:t>
            </a:r>
            <a:r>
              <a:rPr sz="1400" b="0" u="none" spc="-15" dirty="0">
                <a:latin typeface="Times New Roman"/>
                <a:cs typeface="Times New Roman"/>
              </a:rPr>
              <a:t>sama </a:t>
            </a:r>
            <a:r>
              <a:rPr sz="1400" b="0" u="none" spc="-5" dirty="0">
                <a:latin typeface="Times New Roman"/>
                <a:cs typeface="Times New Roman"/>
              </a:rPr>
              <a:t>sekali. Beragam pendapat </a:t>
            </a:r>
            <a:r>
              <a:rPr sz="1400" b="0" u="none" spc="-10" dirty="0">
                <a:latin typeface="Times New Roman"/>
                <a:cs typeface="Times New Roman"/>
              </a:rPr>
              <a:t>muncul </a:t>
            </a:r>
            <a:r>
              <a:rPr sz="1400" b="0" u="none" dirty="0">
                <a:latin typeface="Times New Roman"/>
                <a:cs typeface="Times New Roman"/>
              </a:rPr>
              <a:t>berkaitan  </a:t>
            </a:r>
            <a:r>
              <a:rPr sz="1400" b="0" u="none" spc="-5" dirty="0">
                <a:latin typeface="Times New Roman"/>
                <a:cs typeface="Times New Roman"/>
              </a:rPr>
              <a:t>dengan strategi </a:t>
            </a:r>
            <a:r>
              <a:rPr sz="1400" b="0" u="none" spc="-15" dirty="0">
                <a:latin typeface="Times New Roman"/>
                <a:cs typeface="Times New Roman"/>
              </a:rPr>
              <a:t>ini. </a:t>
            </a:r>
            <a:r>
              <a:rPr sz="1400" b="0" u="none" spc="-5" dirty="0">
                <a:latin typeface="Times New Roman"/>
                <a:cs typeface="Times New Roman"/>
              </a:rPr>
              <a:t>Menurut </a:t>
            </a:r>
            <a:r>
              <a:rPr sz="1400" b="0" u="none" spc="-10" dirty="0">
                <a:latin typeface="Times New Roman"/>
                <a:cs typeface="Times New Roman"/>
              </a:rPr>
              <a:t>para </a:t>
            </a:r>
            <a:r>
              <a:rPr sz="1400" b="0" u="none" spc="-5" dirty="0">
                <a:latin typeface="Times New Roman"/>
                <a:cs typeface="Times New Roman"/>
              </a:rPr>
              <a:t>ahli Matematika, </a:t>
            </a:r>
            <a:r>
              <a:rPr sz="1400" b="0" u="none" spc="-10" dirty="0">
                <a:latin typeface="Times New Roman"/>
                <a:cs typeface="Times New Roman"/>
              </a:rPr>
              <a:t>cara </a:t>
            </a:r>
            <a:r>
              <a:rPr sz="1400" b="0" u="none" spc="-5" dirty="0">
                <a:latin typeface="Times New Roman"/>
                <a:cs typeface="Times New Roman"/>
              </a:rPr>
              <a:t>ini sama sekali </a:t>
            </a:r>
            <a:r>
              <a:rPr sz="1400" b="0" u="none" spc="-10" dirty="0">
                <a:latin typeface="Times New Roman"/>
                <a:cs typeface="Times New Roman"/>
              </a:rPr>
              <a:t>tidak </a:t>
            </a:r>
            <a:r>
              <a:rPr sz="1400" b="0" u="none" spc="-5" dirty="0">
                <a:latin typeface="Times New Roman"/>
                <a:cs typeface="Times New Roman"/>
              </a:rPr>
              <a:t>dapat diterima </a:t>
            </a:r>
            <a:r>
              <a:rPr sz="1400" b="0" u="none" dirty="0">
                <a:latin typeface="Times New Roman"/>
                <a:cs typeface="Times New Roman"/>
              </a:rPr>
              <a:t>dan </a:t>
            </a:r>
            <a:r>
              <a:rPr sz="1400" b="0" u="none" spc="-10" dirty="0">
                <a:latin typeface="Times New Roman"/>
                <a:cs typeface="Times New Roman"/>
              </a:rPr>
              <a:t>semua  </a:t>
            </a:r>
            <a:r>
              <a:rPr sz="1400" b="0" u="none" spc="-5" dirty="0">
                <a:latin typeface="Times New Roman"/>
                <a:cs typeface="Times New Roman"/>
              </a:rPr>
              <a:t>keadaan </a:t>
            </a:r>
            <a:r>
              <a:rPr sz="1400" b="0" i="1" u="none" spc="-5" dirty="0">
                <a:latin typeface="Times New Roman"/>
                <a:cs typeface="Times New Roman"/>
              </a:rPr>
              <a:t>deadlock </a:t>
            </a:r>
            <a:r>
              <a:rPr sz="1400" b="0" u="none" spc="-15" dirty="0">
                <a:latin typeface="Times New Roman"/>
                <a:cs typeface="Times New Roman"/>
              </a:rPr>
              <a:t>harus </a:t>
            </a:r>
            <a:r>
              <a:rPr sz="1400" b="0" u="none" spc="-5" dirty="0">
                <a:latin typeface="Times New Roman"/>
                <a:cs typeface="Times New Roman"/>
              </a:rPr>
              <a:t>ditangani. Sementara </a:t>
            </a:r>
            <a:r>
              <a:rPr sz="1400" b="0" u="none" spc="-10" dirty="0">
                <a:latin typeface="Times New Roman"/>
                <a:cs typeface="Times New Roman"/>
              </a:rPr>
              <a:t>menurut para </a:t>
            </a:r>
            <a:r>
              <a:rPr sz="1400" b="0" u="none" dirty="0">
                <a:latin typeface="Times New Roman"/>
                <a:cs typeface="Times New Roman"/>
              </a:rPr>
              <a:t>ahli </a:t>
            </a:r>
            <a:r>
              <a:rPr sz="1400" b="0" u="none" spc="-5" dirty="0">
                <a:latin typeface="Times New Roman"/>
                <a:cs typeface="Times New Roman"/>
              </a:rPr>
              <a:t>Teknik, </a:t>
            </a:r>
            <a:r>
              <a:rPr sz="1400" b="0" u="none" spc="-10" dirty="0">
                <a:latin typeface="Times New Roman"/>
                <a:cs typeface="Times New Roman"/>
              </a:rPr>
              <a:t>jika </a:t>
            </a:r>
            <a:r>
              <a:rPr sz="1400" b="0" u="none" spc="-5" dirty="0">
                <a:latin typeface="Times New Roman"/>
                <a:cs typeface="Times New Roman"/>
              </a:rPr>
              <a:t>komputer </a:t>
            </a:r>
            <a:r>
              <a:rPr sz="1400" b="0" u="none" spc="-10" dirty="0">
                <a:latin typeface="Times New Roman"/>
                <a:cs typeface="Times New Roman"/>
              </a:rPr>
              <a:t>lebih </a:t>
            </a:r>
            <a:r>
              <a:rPr sz="1400" b="0" u="none" dirty="0">
                <a:latin typeface="Times New Roman"/>
                <a:cs typeface="Times New Roman"/>
              </a:rPr>
              <a:t>sering  </a:t>
            </a:r>
            <a:r>
              <a:rPr sz="1400" b="0" u="none" spc="-10" dirty="0">
                <a:latin typeface="Times New Roman"/>
                <a:cs typeface="Times New Roman"/>
              </a:rPr>
              <a:t>mengalami </a:t>
            </a:r>
            <a:r>
              <a:rPr sz="1400" b="0" u="none" spc="-5" dirty="0">
                <a:latin typeface="Times New Roman"/>
                <a:cs typeface="Times New Roman"/>
              </a:rPr>
              <a:t>kerusakkan disebabkan </a:t>
            </a:r>
            <a:r>
              <a:rPr sz="1400" b="0" u="none" dirty="0">
                <a:latin typeface="Times New Roman"/>
                <a:cs typeface="Times New Roman"/>
              </a:rPr>
              <a:t>oleh </a:t>
            </a:r>
            <a:r>
              <a:rPr sz="1400" b="0" u="none" spc="-5" dirty="0">
                <a:latin typeface="Times New Roman"/>
                <a:cs typeface="Times New Roman"/>
              </a:rPr>
              <a:t>kegagalan </a:t>
            </a:r>
            <a:r>
              <a:rPr sz="1400" b="0" i="1" u="none" spc="-5" dirty="0">
                <a:latin typeface="Times New Roman"/>
                <a:cs typeface="Times New Roman"/>
              </a:rPr>
              <a:t>hardware</a:t>
            </a:r>
            <a:r>
              <a:rPr sz="1400" b="0" u="none" spc="-5" dirty="0">
                <a:latin typeface="Times New Roman"/>
                <a:cs typeface="Times New Roman"/>
              </a:rPr>
              <a:t>, </a:t>
            </a:r>
            <a:r>
              <a:rPr sz="1400" b="0" i="1" u="none" spc="-5" dirty="0">
                <a:latin typeface="Times New Roman"/>
                <a:cs typeface="Times New Roman"/>
              </a:rPr>
              <a:t>error </a:t>
            </a:r>
            <a:r>
              <a:rPr sz="1400" b="0" u="none" spc="-5" dirty="0">
                <a:latin typeface="Times New Roman"/>
                <a:cs typeface="Times New Roman"/>
              </a:rPr>
              <a:t>pada </a:t>
            </a:r>
            <a:r>
              <a:rPr sz="1400" b="0" u="none" spc="-10" dirty="0">
                <a:latin typeface="Times New Roman"/>
                <a:cs typeface="Times New Roman"/>
              </a:rPr>
              <a:t>kompilator </a:t>
            </a:r>
            <a:r>
              <a:rPr sz="1400" b="0" u="none" dirty="0">
                <a:latin typeface="Times New Roman"/>
                <a:cs typeface="Times New Roman"/>
              </a:rPr>
              <a:t>atau </a:t>
            </a:r>
            <a:r>
              <a:rPr sz="1400" b="0" i="1" u="none" spc="-5" dirty="0">
                <a:latin typeface="Times New Roman"/>
                <a:cs typeface="Times New Roman"/>
              </a:rPr>
              <a:t>bugs </a:t>
            </a:r>
            <a:r>
              <a:rPr sz="1400" b="0" u="none" spc="-5" dirty="0">
                <a:latin typeface="Times New Roman"/>
                <a:cs typeface="Times New Roman"/>
              </a:rPr>
              <a:t>pada  sistem operasi. Maka </a:t>
            </a:r>
            <a:r>
              <a:rPr sz="1400" b="0" u="none" spc="-10" dirty="0">
                <a:latin typeface="Times New Roman"/>
                <a:cs typeface="Times New Roman"/>
              </a:rPr>
              <a:t>ongkos </a:t>
            </a:r>
            <a:r>
              <a:rPr sz="1400" b="0" u="none" spc="-5" dirty="0">
                <a:latin typeface="Times New Roman"/>
                <a:cs typeface="Times New Roman"/>
              </a:rPr>
              <a:t>yang dibayar </a:t>
            </a:r>
            <a:r>
              <a:rPr sz="1400" b="0" u="none" spc="-10" dirty="0">
                <a:latin typeface="Times New Roman"/>
                <a:cs typeface="Times New Roman"/>
              </a:rPr>
              <a:t>untuk melakukan </a:t>
            </a:r>
            <a:r>
              <a:rPr sz="1400" b="0" u="none" spc="-5" dirty="0">
                <a:latin typeface="Times New Roman"/>
                <a:cs typeface="Times New Roman"/>
              </a:rPr>
              <a:t>penanganan </a:t>
            </a:r>
            <a:r>
              <a:rPr sz="1400" b="0" i="1" u="none" spc="-5" dirty="0">
                <a:latin typeface="Times New Roman"/>
                <a:cs typeface="Times New Roman"/>
              </a:rPr>
              <a:t>deadlock </a:t>
            </a:r>
            <a:r>
              <a:rPr sz="1400" b="0" u="none" spc="-5" dirty="0">
                <a:latin typeface="Times New Roman"/>
                <a:cs typeface="Times New Roman"/>
              </a:rPr>
              <a:t>sangatlah besar </a:t>
            </a:r>
            <a:r>
              <a:rPr sz="1400" b="0" u="none" dirty="0">
                <a:latin typeface="Times New Roman"/>
                <a:cs typeface="Times New Roman"/>
              </a:rPr>
              <a:t>dan  </a:t>
            </a:r>
            <a:r>
              <a:rPr sz="1400" b="0" u="none" spc="-10" dirty="0">
                <a:latin typeface="Times New Roman"/>
                <a:cs typeface="Times New Roman"/>
              </a:rPr>
              <a:t>lebih </a:t>
            </a:r>
            <a:r>
              <a:rPr sz="1400" b="0" u="none" dirty="0">
                <a:latin typeface="Times New Roman"/>
                <a:cs typeface="Times New Roman"/>
              </a:rPr>
              <a:t>baik </a:t>
            </a:r>
            <a:r>
              <a:rPr sz="1400" b="0" u="none" spc="-5" dirty="0">
                <a:latin typeface="Times New Roman"/>
                <a:cs typeface="Times New Roman"/>
              </a:rPr>
              <a:t>mengabaikan keadaan </a:t>
            </a:r>
            <a:r>
              <a:rPr sz="1400" b="0" i="1" u="none" spc="-5" dirty="0">
                <a:latin typeface="Times New Roman"/>
                <a:cs typeface="Times New Roman"/>
              </a:rPr>
              <a:t>deadlock </a:t>
            </a:r>
            <a:r>
              <a:rPr sz="1400" b="0" u="none" spc="-5" dirty="0">
                <a:latin typeface="Times New Roman"/>
                <a:cs typeface="Times New Roman"/>
              </a:rPr>
              <a:t>tersebut. Metode ini diterapkan pada sistem operasi UNIX  dan</a:t>
            </a:r>
            <a:r>
              <a:rPr sz="1400" b="0" u="none" spc="-20" dirty="0">
                <a:latin typeface="Times New Roman"/>
                <a:cs typeface="Times New Roman"/>
              </a:rPr>
              <a:t> </a:t>
            </a:r>
            <a:r>
              <a:rPr sz="1400" b="0" u="none" spc="-5" dirty="0">
                <a:latin typeface="Times New Roman"/>
                <a:cs typeface="Times New Roman"/>
              </a:rPr>
              <a:t>MINIX.</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228" y="780034"/>
            <a:ext cx="2190750" cy="329565"/>
          </a:xfrm>
          <a:prstGeom prst="rect">
            <a:avLst/>
          </a:prstGeom>
        </p:spPr>
        <p:txBody>
          <a:bodyPr vert="horz" wrap="square" lIns="0" tIns="11430" rIns="0" bIns="0" rtlCol="0">
            <a:spAutoFit/>
          </a:bodyPr>
          <a:lstStyle/>
          <a:p>
            <a:pPr marL="12700">
              <a:lnSpc>
                <a:spcPct val="100000"/>
              </a:lnSpc>
              <a:spcBef>
                <a:spcPts val="90"/>
              </a:spcBef>
            </a:pPr>
            <a:r>
              <a:rPr spc="-5" dirty="0"/>
              <a:t>Mencegah</a:t>
            </a:r>
            <a:r>
              <a:rPr spc="-30" dirty="0"/>
              <a:t> </a:t>
            </a:r>
            <a:r>
              <a:rPr i="1" spc="-5" dirty="0">
                <a:latin typeface="Times New Roman"/>
                <a:cs typeface="Times New Roman"/>
              </a:rPr>
              <a:t>Deadlock</a:t>
            </a:r>
          </a:p>
        </p:txBody>
      </p:sp>
      <p:sp>
        <p:nvSpPr>
          <p:cNvPr id="3" name="object 3"/>
          <p:cNvSpPr txBox="1"/>
          <p:nvPr/>
        </p:nvSpPr>
        <p:spPr>
          <a:xfrm>
            <a:off x="1017828" y="1126668"/>
            <a:ext cx="7282815" cy="3089910"/>
          </a:xfrm>
          <a:prstGeom prst="rect">
            <a:avLst/>
          </a:prstGeom>
        </p:spPr>
        <p:txBody>
          <a:bodyPr vert="horz" wrap="square" lIns="0" tIns="11430" rIns="0" bIns="0" rtlCol="0">
            <a:spAutoFit/>
          </a:bodyPr>
          <a:lstStyle/>
          <a:p>
            <a:pPr marL="241300" marR="5080" indent="-228600" algn="just">
              <a:lnSpc>
                <a:spcPct val="143600"/>
              </a:lnSpc>
              <a:spcBef>
                <a:spcPts val="90"/>
              </a:spcBef>
              <a:buFont typeface="Wingdings"/>
              <a:buChar char=""/>
              <a:tabLst>
                <a:tab pos="241300" algn="l"/>
              </a:tabLst>
            </a:pPr>
            <a:r>
              <a:rPr sz="1400" spc="-5" dirty="0">
                <a:latin typeface="Times New Roman"/>
                <a:cs typeface="Times New Roman"/>
              </a:rPr>
              <a:t>Metode ini merupakan </a:t>
            </a:r>
            <a:r>
              <a:rPr sz="1400" spc="-10" dirty="0">
                <a:latin typeface="Times New Roman"/>
                <a:cs typeface="Times New Roman"/>
              </a:rPr>
              <a:t>metode </a:t>
            </a:r>
            <a:r>
              <a:rPr sz="1400" spc="-5" dirty="0">
                <a:latin typeface="Times New Roman"/>
                <a:cs typeface="Times New Roman"/>
              </a:rPr>
              <a:t>yang paling </a:t>
            </a:r>
            <a:r>
              <a:rPr sz="1400" dirty="0">
                <a:latin typeface="Times New Roman"/>
                <a:cs typeface="Times New Roman"/>
              </a:rPr>
              <a:t>sering </a:t>
            </a:r>
            <a:r>
              <a:rPr sz="1400" spc="-5" dirty="0">
                <a:latin typeface="Times New Roman"/>
                <a:cs typeface="Times New Roman"/>
              </a:rPr>
              <a:t>digunakan. Metode Pencegahan dianggap  sebagai </a:t>
            </a:r>
            <a:r>
              <a:rPr sz="1400" dirty="0">
                <a:latin typeface="Times New Roman"/>
                <a:cs typeface="Times New Roman"/>
              </a:rPr>
              <a:t>solusi </a:t>
            </a:r>
            <a:r>
              <a:rPr sz="1400" spc="-5" dirty="0">
                <a:latin typeface="Times New Roman"/>
                <a:cs typeface="Times New Roman"/>
              </a:rPr>
              <a:t>yang </a:t>
            </a:r>
            <a:r>
              <a:rPr sz="1400" dirty="0">
                <a:latin typeface="Times New Roman"/>
                <a:cs typeface="Times New Roman"/>
              </a:rPr>
              <a:t>bersih dipandang dari </a:t>
            </a:r>
            <a:r>
              <a:rPr sz="1400" spc="-10" dirty="0">
                <a:latin typeface="Times New Roman"/>
                <a:cs typeface="Times New Roman"/>
              </a:rPr>
              <a:t>sudut </a:t>
            </a:r>
            <a:r>
              <a:rPr sz="1400" spc="-5" dirty="0">
                <a:latin typeface="Times New Roman"/>
                <a:cs typeface="Times New Roman"/>
              </a:rPr>
              <a:t>tercegahnya </a:t>
            </a:r>
            <a:r>
              <a:rPr sz="1400" i="1" dirty="0">
                <a:latin typeface="Times New Roman"/>
                <a:cs typeface="Times New Roman"/>
              </a:rPr>
              <a:t>deadlock</a:t>
            </a:r>
            <a:r>
              <a:rPr sz="1400" dirty="0">
                <a:latin typeface="Times New Roman"/>
                <a:cs typeface="Times New Roman"/>
              </a:rPr>
              <a:t>. </a:t>
            </a:r>
            <a:r>
              <a:rPr sz="1400" spc="-5" dirty="0">
                <a:latin typeface="Times New Roman"/>
                <a:cs typeface="Times New Roman"/>
              </a:rPr>
              <a:t>Tetapi pencgahan </a:t>
            </a:r>
            <a:r>
              <a:rPr sz="1400" spc="5" dirty="0">
                <a:latin typeface="Times New Roman"/>
                <a:cs typeface="Times New Roman"/>
              </a:rPr>
              <a:t>akan  </a:t>
            </a:r>
            <a:r>
              <a:rPr sz="1400" spc="-5" dirty="0">
                <a:latin typeface="Times New Roman"/>
                <a:cs typeface="Times New Roman"/>
              </a:rPr>
              <a:t>mengakibatkan kinerja utilisasi sumber </a:t>
            </a:r>
            <a:r>
              <a:rPr sz="1400" dirty="0">
                <a:latin typeface="Times New Roman"/>
                <a:cs typeface="Times New Roman"/>
              </a:rPr>
              <a:t>daya </a:t>
            </a:r>
            <a:r>
              <a:rPr sz="1400" spc="-5" dirty="0">
                <a:latin typeface="Times New Roman"/>
                <a:cs typeface="Times New Roman"/>
              </a:rPr>
              <a:t>yang</a:t>
            </a:r>
            <a:r>
              <a:rPr sz="1400" spc="15" dirty="0">
                <a:latin typeface="Times New Roman"/>
                <a:cs typeface="Times New Roman"/>
              </a:rPr>
              <a:t> </a:t>
            </a:r>
            <a:r>
              <a:rPr sz="1400" spc="-10" dirty="0">
                <a:latin typeface="Times New Roman"/>
                <a:cs typeface="Times New Roman"/>
              </a:rPr>
              <a:t>buruk.</a:t>
            </a:r>
            <a:endParaRPr sz="1400">
              <a:latin typeface="Times New Roman"/>
              <a:cs typeface="Times New Roman"/>
            </a:endParaRPr>
          </a:p>
          <a:p>
            <a:pPr marL="241300" marR="149225" indent="-228600" algn="just">
              <a:lnSpc>
                <a:spcPct val="143000"/>
              </a:lnSpc>
              <a:spcBef>
                <a:spcPts val="20"/>
              </a:spcBef>
              <a:buFont typeface="Wingdings"/>
              <a:buChar char=""/>
              <a:tabLst>
                <a:tab pos="241300" algn="l"/>
              </a:tabLst>
            </a:pPr>
            <a:r>
              <a:rPr sz="1400" spc="-5" dirty="0">
                <a:latin typeface="Times New Roman"/>
                <a:cs typeface="Times New Roman"/>
              </a:rPr>
              <a:t>Metode pencegahan menggunakan pendekatan </a:t>
            </a:r>
            <a:r>
              <a:rPr sz="1400" dirty="0">
                <a:latin typeface="Times New Roman"/>
                <a:cs typeface="Times New Roman"/>
              </a:rPr>
              <a:t>dengan </a:t>
            </a:r>
            <a:r>
              <a:rPr sz="1400" spc="-10" dirty="0">
                <a:latin typeface="Times New Roman"/>
                <a:cs typeface="Times New Roman"/>
              </a:rPr>
              <a:t>cara </a:t>
            </a:r>
            <a:r>
              <a:rPr sz="1400" spc="-5" dirty="0">
                <a:latin typeface="Times New Roman"/>
                <a:cs typeface="Times New Roman"/>
              </a:rPr>
              <a:t>meniadakan empat syarat yang dapat  menyebabkan deadlock terjadi pada saat eksekusi Coffman</a:t>
            </a:r>
            <a:r>
              <a:rPr sz="1400" spc="-15" dirty="0">
                <a:latin typeface="Times New Roman"/>
                <a:cs typeface="Times New Roman"/>
              </a:rPr>
              <a:t> </a:t>
            </a:r>
            <a:r>
              <a:rPr sz="1400" spc="-5" dirty="0">
                <a:latin typeface="Times New Roman"/>
                <a:cs typeface="Times New Roman"/>
              </a:rPr>
              <a:t>(1971).</a:t>
            </a:r>
            <a:endParaRPr sz="1400">
              <a:latin typeface="Times New Roman"/>
              <a:cs typeface="Times New Roman"/>
            </a:endParaRPr>
          </a:p>
          <a:p>
            <a:pPr>
              <a:lnSpc>
                <a:spcPct val="100000"/>
              </a:lnSpc>
              <a:buFont typeface="Wingdings"/>
              <a:buChar char=""/>
            </a:pPr>
            <a:endParaRPr sz="1500">
              <a:latin typeface="Times New Roman"/>
              <a:cs typeface="Times New Roman"/>
            </a:endParaRPr>
          </a:p>
          <a:p>
            <a:pPr>
              <a:lnSpc>
                <a:spcPct val="100000"/>
              </a:lnSpc>
              <a:spcBef>
                <a:spcPts val="40"/>
              </a:spcBef>
              <a:buFont typeface="Wingdings"/>
              <a:buChar char=""/>
            </a:pPr>
            <a:endParaRPr sz="1200">
              <a:latin typeface="Times New Roman"/>
              <a:cs typeface="Times New Roman"/>
            </a:endParaRPr>
          </a:p>
          <a:p>
            <a:pPr marL="241300">
              <a:lnSpc>
                <a:spcPct val="100000"/>
              </a:lnSpc>
            </a:pPr>
            <a:r>
              <a:rPr sz="1400" spc="-5" dirty="0">
                <a:latin typeface="Times New Roman"/>
                <a:cs typeface="Times New Roman"/>
              </a:rPr>
              <a:t>Syarat-syarat pencegahannya diantaranya</a:t>
            </a:r>
            <a:r>
              <a:rPr sz="1400" spc="55"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698500" lvl="1" indent="-229235">
              <a:lnSpc>
                <a:spcPct val="100000"/>
              </a:lnSpc>
              <a:spcBef>
                <a:spcPts val="745"/>
              </a:spcBef>
              <a:buAutoNum type="arabicPeriod"/>
              <a:tabLst>
                <a:tab pos="699135" algn="l"/>
              </a:tabLst>
            </a:pPr>
            <a:r>
              <a:rPr sz="1400" spc="-5" dirty="0">
                <a:latin typeface="Times New Roman"/>
                <a:cs typeface="Times New Roman"/>
              </a:rPr>
              <a:t>Meniadakan </a:t>
            </a:r>
            <a:r>
              <a:rPr sz="1400" i="1" spc="-5" dirty="0">
                <a:latin typeface="Times New Roman"/>
                <a:cs typeface="Times New Roman"/>
              </a:rPr>
              <a:t>Mutual</a:t>
            </a:r>
            <a:r>
              <a:rPr sz="1400" i="1" spc="20" dirty="0">
                <a:latin typeface="Times New Roman"/>
                <a:cs typeface="Times New Roman"/>
              </a:rPr>
              <a:t> </a:t>
            </a:r>
            <a:r>
              <a:rPr sz="1400" i="1" spc="-5" dirty="0">
                <a:latin typeface="Times New Roman"/>
                <a:cs typeface="Times New Roman"/>
              </a:rPr>
              <a:t>Exclusion</a:t>
            </a:r>
            <a:r>
              <a:rPr sz="1400" spc="-5" dirty="0">
                <a:latin typeface="Times New Roman"/>
                <a:cs typeface="Times New Roman"/>
              </a:rPr>
              <a:t>.</a:t>
            </a:r>
            <a:endParaRPr sz="1400">
              <a:latin typeface="Times New Roman"/>
              <a:cs typeface="Times New Roman"/>
            </a:endParaRPr>
          </a:p>
          <a:p>
            <a:pPr marL="698500" marR="9525">
              <a:lnSpc>
                <a:spcPct val="143000"/>
              </a:lnSpc>
              <a:spcBef>
                <a:spcPts val="20"/>
              </a:spcBef>
            </a:pPr>
            <a:r>
              <a:rPr sz="1400" spc="-10" dirty="0">
                <a:latin typeface="Times New Roman"/>
                <a:cs typeface="Times New Roman"/>
              </a:rPr>
              <a:t>Jika </a:t>
            </a:r>
            <a:r>
              <a:rPr sz="1400" spc="-5" dirty="0">
                <a:latin typeface="Times New Roman"/>
                <a:cs typeface="Times New Roman"/>
              </a:rPr>
              <a:t>tidak ada sumber daya yang secara khusus </a:t>
            </a:r>
            <a:r>
              <a:rPr sz="1400" dirty="0">
                <a:latin typeface="Times New Roman"/>
                <a:cs typeface="Times New Roman"/>
              </a:rPr>
              <a:t>diperuntukkan bagi suatu </a:t>
            </a:r>
            <a:r>
              <a:rPr sz="1400" spc="-5" dirty="0">
                <a:latin typeface="Times New Roman"/>
                <a:cs typeface="Times New Roman"/>
              </a:rPr>
              <a:t>proses </a:t>
            </a:r>
            <a:r>
              <a:rPr sz="1400" spc="-15" dirty="0">
                <a:latin typeface="Times New Roman"/>
                <a:cs typeface="Times New Roman"/>
              </a:rPr>
              <a:t>maka </a:t>
            </a:r>
            <a:r>
              <a:rPr sz="1400" spc="-10" dirty="0">
                <a:latin typeface="Times New Roman"/>
                <a:cs typeface="Times New Roman"/>
              </a:rPr>
              <a:t>tidak  </a:t>
            </a:r>
            <a:r>
              <a:rPr sz="1400" spc="-5" dirty="0">
                <a:latin typeface="Times New Roman"/>
                <a:cs typeface="Times New Roman"/>
              </a:rPr>
              <a:t>akan pernah </a:t>
            </a:r>
            <a:r>
              <a:rPr sz="1400" dirty="0">
                <a:latin typeface="Times New Roman"/>
                <a:cs typeface="Times New Roman"/>
              </a:rPr>
              <a:t>terjadi</a:t>
            </a:r>
            <a:r>
              <a:rPr sz="1400" spc="-30" dirty="0">
                <a:latin typeface="Times New Roman"/>
                <a:cs typeface="Times New Roman"/>
              </a:rPr>
              <a:t> </a:t>
            </a:r>
            <a:r>
              <a:rPr sz="1400" i="1" spc="-5" dirty="0">
                <a:latin typeface="Times New Roman"/>
                <a:cs typeface="Times New Roman"/>
              </a:rPr>
              <a:t>deadlock</a:t>
            </a:r>
            <a:r>
              <a:rPr sz="1400" spc="-5" dirty="0">
                <a:latin typeface="Times New Roman"/>
                <a:cs typeface="Times New Roman"/>
              </a:rPr>
              <a:t>.</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75358" y="683946"/>
            <a:ext cx="6822440" cy="4041775"/>
          </a:xfrm>
          <a:prstGeom prst="rect">
            <a:avLst/>
          </a:prstGeom>
        </p:spPr>
        <p:txBody>
          <a:bodyPr vert="horz" wrap="square" lIns="0" tIns="107314" rIns="0" bIns="0" rtlCol="0">
            <a:spAutoFit/>
          </a:bodyPr>
          <a:lstStyle/>
          <a:p>
            <a:pPr marL="698500" indent="-457834">
              <a:lnSpc>
                <a:spcPct val="100000"/>
              </a:lnSpc>
              <a:spcBef>
                <a:spcPts val="844"/>
              </a:spcBef>
              <a:buFont typeface="Wingdings"/>
              <a:buChar char=""/>
              <a:tabLst>
                <a:tab pos="697865" algn="l"/>
                <a:tab pos="698500" algn="l"/>
              </a:tabLst>
            </a:pPr>
            <a:r>
              <a:rPr sz="1400" spc="-10" dirty="0">
                <a:latin typeface="Times New Roman"/>
                <a:cs typeface="Times New Roman"/>
              </a:rPr>
              <a:t>Beberapa </a:t>
            </a:r>
            <a:r>
              <a:rPr sz="1400" spc="-5" dirty="0">
                <a:latin typeface="Times New Roman"/>
                <a:cs typeface="Times New Roman"/>
              </a:rPr>
              <a:t>masalah yang </a:t>
            </a:r>
            <a:r>
              <a:rPr sz="1400" spc="-10" dirty="0">
                <a:latin typeface="Times New Roman"/>
                <a:cs typeface="Times New Roman"/>
              </a:rPr>
              <a:t>mungkin </a:t>
            </a:r>
            <a:r>
              <a:rPr sz="1400" spc="-5" dirty="0">
                <a:latin typeface="Times New Roman"/>
                <a:cs typeface="Times New Roman"/>
              </a:rPr>
              <a:t>terjadi</a:t>
            </a:r>
            <a:r>
              <a:rPr sz="1400" spc="60" dirty="0">
                <a:latin typeface="Times New Roman"/>
                <a:cs typeface="Times New Roman"/>
              </a:rPr>
              <a:t> </a:t>
            </a:r>
            <a:r>
              <a:rPr sz="1400" spc="-5" dirty="0">
                <a:latin typeface="Times New Roman"/>
                <a:cs typeface="Times New Roman"/>
              </a:rPr>
              <a:t>adalah:</a:t>
            </a:r>
            <a:endParaRPr sz="1400">
              <a:latin typeface="Times New Roman"/>
              <a:cs typeface="Times New Roman"/>
            </a:endParaRPr>
          </a:p>
          <a:p>
            <a:pPr marL="835660" lvl="1" indent="-137795">
              <a:lnSpc>
                <a:spcPct val="100000"/>
              </a:lnSpc>
              <a:spcBef>
                <a:spcPts val="750"/>
              </a:spcBef>
              <a:buAutoNum type="romanLcPeriod"/>
              <a:tabLst>
                <a:tab pos="835660" algn="l"/>
              </a:tabLst>
            </a:pPr>
            <a:r>
              <a:rPr sz="1400" spc="-10" dirty="0">
                <a:latin typeface="Times New Roman"/>
                <a:cs typeface="Times New Roman"/>
              </a:rPr>
              <a:t>Tidak </a:t>
            </a:r>
            <a:r>
              <a:rPr sz="1400" spc="-5" dirty="0">
                <a:latin typeface="Times New Roman"/>
                <a:cs typeface="Times New Roman"/>
              </a:rPr>
              <a:t>semua dapat</a:t>
            </a:r>
            <a:r>
              <a:rPr sz="1400" spc="30" dirty="0">
                <a:latin typeface="Times New Roman"/>
                <a:cs typeface="Times New Roman"/>
              </a:rPr>
              <a:t> </a:t>
            </a:r>
            <a:r>
              <a:rPr sz="1400" spc="-5" dirty="0">
                <a:latin typeface="Times New Roman"/>
                <a:cs typeface="Times New Roman"/>
              </a:rPr>
              <a:t>di-</a:t>
            </a:r>
            <a:r>
              <a:rPr sz="1400" i="1" spc="-5" dirty="0">
                <a:latin typeface="Times New Roman"/>
                <a:cs typeface="Times New Roman"/>
              </a:rPr>
              <a:t>spool</a:t>
            </a:r>
            <a:endParaRPr sz="1400">
              <a:latin typeface="Times New Roman"/>
              <a:cs typeface="Times New Roman"/>
            </a:endParaRPr>
          </a:p>
          <a:p>
            <a:pPr marL="1155700" lvl="2" indent="-287655">
              <a:lnSpc>
                <a:spcPct val="100000"/>
              </a:lnSpc>
              <a:spcBef>
                <a:spcPts val="815"/>
              </a:spcBef>
              <a:buFont typeface="Symbol"/>
              <a:buChar char=""/>
              <a:tabLst>
                <a:tab pos="1155700" algn="l"/>
                <a:tab pos="1156335" algn="l"/>
              </a:tabLst>
            </a:pPr>
            <a:r>
              <a:rPr sz="1400" spc="-5" dirty="0">
                <a:latin typeface="Times New Roman"/>
                <a:cs typeface="Times New Roman"/>
              </a:rPr>
              <a:t>Tabel proses </a:t>
            </a:r>
            <a:r>
              <a:rPr sz="1400" spc="-10" dirty="0">
                <a:latin typeface="Times New Roman"/>
                <a:cs typeface="Times New Roman"/>
              </a:rPr>
              <a:t>sendiri </a:t>
            </a:r>
            <a:r>
              <a:rPr sz="1400" spc="-5" dirty="0">
                <a:latin typeface="Times New Roman"/>
                <a:cs typeface="Times New Roman"/>
              </a:rPr>
              <a:t>tidak </a:t>
            </a:r>
            <a:r>
              <a:rPr sz="1400" spc="-10" dirty="0">
                <a:latin typeface="Times New Roman"/>
                <a:cs typeface="Times New Roman"/>
              </a:rPr>
              <a:t>mungkin untuk</a:t>
            </a:r>
            <a:r>
              <a:rPr sz="1400" spc="60" dirty="0">
                <a:latin typeface="Times New Roman"/>
                <a:cs typeface="Times New Roman"/>
              </a:rPr>
              <a:t> </a:t>
            </a:r>
            <a:r>
              <a:rPr sz="1400" dirty="0">
                <a:latin typeface="Times New Roman"/>
                <a:cs typeface="Times New Roman"/>
              </a:rPr>
              <a:t>di-</a:t>
            </a:r>
            <a:r>
              <a:rPr sz="1400" i="1" dirty="0">
                <a:latin typeface="Times New Roman"/>
                <a:cs typeface="Times New Roman"/>
              </a:rPr>
              <a:t>spool</a:t>
            </a:r>
            <a:endParaRPr sz="1400">
              <a:latin typeface="Times New Roman"/>
              <a:cs typeface="Times New Roman"/>
            </a:endParaRPr>
          </a:p>
          <a:p>
            <a:pPr marL="887094" lvl="1" indent="-189230">
              <a:lnSpc>
                <a:spcPct val="100000"/>
              </a:lnSpc>
              <a:spcBef>
                <a:spcPts val="745"/>
              </a:spcBef>
              <a:buAutoNum type="romanLcPeriod"/>
              <a:tabLst>
                <a:tab pos="887094" algn="l"/>
              </a:tabLst>
            </a:pPr>
            <a:r>
              <a:rPr sz="1400" spc="-10" dirty="0">
                <a:latin typeface="Times New Roman"/>
                <a:cs typeface="Times New Roman"/>
              </a:rPr>
              <a:t>Kompetisi </a:t>
            </a:r>
            <a:r>
              <a:rPr sz="1400" spc="-5" dirty="0">
                <a:latin typeface="Times New Roman"/>
                <a:cs typeface="Times New Roman"/>
              </a:rPr>
              <a:t>pada ruang disk </a:t>
            </a:r>
            <a:r>
              <a:rPr sz="1400" spc="-10" dirty="0">
                <a:latin typeface="Times New Roman"/>
                <a:cs typeface="Times New Roman"/>
              </a:rPr>
              <a:t>untuk </a:t>
            </a:r>
            <a:r>
              <a:rPr sz="1400" i="1" spc="-5" dirty="0">
                <a:latin typeface="Times New Roman"/>
                <a:cs typeface="Times New Roman"/>
              </a:rPr>
              <a:t>spooling </a:t>
            </a:r>
            <a:r>
              <a:rPr sz="1400" spc="-10" dirty="0">
                <a:latin typeface="Times New Roman"/>
                <a:cs typeface="Times New Roman"/>
              </a:rPr>
              <a:t>sendiri </a:t>
            </a:r>
            <a:r>
              <a:rPr sz="1400" spc="-5" dirty="0">
                <a:latin typeface="Times New Roman"/>
                <a:cs typeface="Times New Roman"/>
              </a:rPr>
              <a:t>dapat mengarah </a:t>
            </a:r>
            <a:r>
              <a:rPr sz="1400" dirty="0">
                <a:latin typeface="Times New Roman"/>
                <a:cs typeface="Times New Roman"/>
              </a:rPr>
              <a:t>pada</a:t>
            </a:r>
            <a:r>
              <a:rPr sz="1400" spc="180" dirty="0">
                <a:latin typeface="Times New Roman"/>
                <a:cs typeface="Times New Roman"/>
              </a:rPr>
              <a:t> </a:t>
            </a:r>
            <a:r>
              <a:rPr sz="1400" i="1" spc="-5" dirty="0">
                <a:latin typeface="Times New Roman"/>
                <a:cs typeface="Times New Roman"/>
              </a:rPr>
              <a:t>deadlock</a:t>
            </a:r>
            <a:endParaRPr sz="1400">
              <a:latin typeface="Times New Roman"/>
              <a:cs typeface="Times New Roman"/>
            </a:endParaRPr>
          </a:p>
          <a:p>
            <a:pPr marL="868680" marR="7620" lvl="2">
              <a:lnSpc>
                <a:spcPct val="143000"/>
              </a:lnSpc>
              <a:spcBef>
                <a:spcPts val="120"/>
              </a:spcBef>
              <a:buFont typeface="Symbol"/>
              <a:buChar char=""/>
              <a:tabLst>
                <a:tab pos="1155700" algn="l"/>
                <a:tab pos="1156335" algn="l"/>
              </a:tabLst>
            </a:pPr>
            <a:r>
              <a:rPr sz="1400" spc="-5" dirty="0">
                <a:latin typeface="Times New Roman"/>
                <a:cs typeface="Times New Roman"/>
              </a:rPr>
              <a:t>Hal inilah yang menyebabkan mengapa </a:t>
            </a:r>
            <a:r>
              <a:rPr sz="1400" dirty="0">
                <a:latin typeface="Times New Roman"/>
                <a:cs typeface="Times New Roman"/>
              </a:rPr>
              <a:t>syarat </a:t>
            </a:r>
            <a:r>
              <a:rPr sz="1400" spc="-10" dirty="0">
                <a:latin typeface="Times New Roman"/>
                <a:cs typeface="Times New Roman"/>
              </a:rPr>
              <a:t>pertama tidak </a:t>
            </a:r>
            <a:r>
              <a:rPr sz="1400" spc="-5" dirty="0">
                <a:latin typeface="Times New Roman"/>
                <a:cs typeface="Times New Roman"/>
              </a:rPr>
              <a:t>dapat ditiadakan,  jadi </a:t>
            </a:r>
            <a:r>
              <a:rPr sz="1400" i="1" dirty="0">
                <a:latin typeface="Times New Roman"/>
                <a:cs typeface="Times New Roman"/>
              </a:rPr>
              <a:t>mutual </a:t>
            </a:r>
            <a:r>
              <a:rPr sz="1400" i="1" spc="-5" dirty="0">
                <a:latin typeface="Times New Roman"/>
                <a:cs typeface="Times New Roman"/>
              </a:rPr>
              <a:t>exclusion </a:t>
            </a:r>
            <a:r>
              <a:rPr sz="1400" spc="-5" dirty="0">
                <a:latin typeface="Times New Roman"/>
                <a:cs typeface="Times New Roman"/>
              </a:rPr>
              <a:t>benar-benar </a:t>
            </a:r>
            <a:r>
              <a:rPr sz="1400" spc="-10" dirty="0">
                <a:latin typeface="Times New Roman"/>
                <a:cs typeface="Times New Roman"/>
              </a:rPr>
              <a:t>tidak </a:t>
            </a:r>
            <a:r>
              <a:rPr sz="1400" dirty="0">
                <a:latin typeface="Times New Roman"/>
                <a:cs typeface="Times New Roman"/>
              </a:rPr>
              <a:t>dapat</a:t>
            </a:r>
            <a:r>
              <a:rPr sz="1400" spc="30" dirty="0">
                <a:latin typeface="Times New Roman"/>
                <a:cs typeface="Times New Roman"/>
              </a:rPr>
              <a:t> </a:t>
            </a:r>
            <a:r>
              <a:rPr sz="1400" spc="-5" dirty="0">
                <a:latin typeface="Times New Roman"/>
                <a:cs typeface="Times New Roman"/>
              </a:rPr>
              <a:t>dihilangkan.</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241300" indent="-228600">
              <a:lnSpc>
                <a:spcPct val="100000"/>
              </a:lnSpc>
              <a:buAutoNum type="arabicPeriod" startAt="2"/>
              <a:tabLst>
                <a:tab pos="241300" algn="l"/>
              </a:tabLst>
            </a:pPr>
            <a:r>
              <a:rPr sz="1400" spc="-5" dirty="0">
                <a:latin typeface="Times New Roman"/>
                <a:cs typeface="Times New Roman"/>
              </a:rPr>
              <a:t>Meniadakan kondisi </a:t>
            </a:r>
            <a:r>
              <a:rPr sz="1400" i="1" dirty="0">
                <a:latin typeface="Times New Roman"/>
                <a:cs typeface="Times New Roman"/>
              </a:rPr>
              <a:t>hold </a:t>
            </a:r>
            <a:r>
              <a:rPr sz="1400" i="1" spc="-5" dirty="0">
                <a:latin typeface="Times New Roman"/>
                <a:cs typeface="Times New Roman"/>
              </a:rPr>
              <a:t>and</a:t>
            </a:r>
            <a:r>
              <a:rPr sz="1400" i="1" spc="20" dirty="0">
                <a:latin typeface="Times New Roman"/>
                <a:cs typeface="Times New Roman"/>
              </a:rPr>
              <a:t> </a:t>
            </a:r>
            <a:r>
              <a:rPr sz="1400" i="1" spc="-10" dirty="0">
                <a:latin typeface="Times New Roman"/>
                <a:cs typeface="Times New Roman"/>
              </a:rPr>
              <a:t>wait</a:t>
            </a:r>
            <a:r>
              <a:rPr sz="1400" spc="-10" dirty="0">
                <a:latin typeface="Times New Roman"/>
                <a:cs typeface="Times New Roman"/>
              </a:rPr>
              <a:t>.</a:t>
            </a:r>
            <a:endParaRPr sz="1400">
              <a:latin typeface="Times New Roman"/>
              <a:cs typeface="Times New Roman"/>
            </a:endParaRPr>
          </a:p>
          <a:p>
            <a:pPr marL="70485" marR="5080" indent="45720">
              <a:lnSpc>
                <a:spcPts val="2420"/>
              </a:lnSpc>
              <a:spcBef>
                <a:spcPts val="185"/>
              </a:spcBef>
            </a:pPr>
            <a:r>
              <a:rPr sz="1400" spc="-10" dirty="0">
                <a:latin typeface="Times New Roman"/>
                <a:cs typeface="Times New Roman"/>
              </a:rPr>
              <a:t>Jika </a:t>
            </a:r>
            <a:r>
              <a:rPr sz="1400" spc="-5" dirty="0">
                <a:latin typeface="Times New Roman"/>
                <a:cs typeface="Times New Roman"/>
              </a:rPr>
              <a:t>suatu proses yang </a:t>
            </a:r>
            <a:r>
              <a:rPr sz="1400" dirty="0">
                <a:latin typeface="Times New Roman"/>
                <a:cs typeface="Times New Roman"/>
              </a:rPr>
              <a:t>sedang </a:t>
            </a:r>
            <a:r>
              <a:rPr sz="1400" spc="-5" dirty="0">
                <a:latin typeface="Times New Roman"/>
                <a:cs typeface="Times New Roman"/>
              </a:rPr>
              <a:t>menggunakan </a:t>
            </a:r>
            <a:r>
              <a:rPr sz="1400" dirty="0">
                <a:latin typeface="Times New Roman"/>
                <a:cs typeface="Times New Roman"/>
              </a:rPr>
              <a:t>sumber </a:t>
            </a:r>
            <a:r>
              <a:rPr sz="1400" spc="-10" dirty="0">
                <a:latin typeface="Times New Roman"/>
                <a:cs typeface="Times New Roman"/>
              </a:rPr>
              <a:t>daya </a:t>
            </a:r>
            <a:r>
              <a:rPr sz="1400" spc="-5" dirty="0">
                <a:latin typeface="Times New Roman"/>
                <a:cs typeface="Times New Roman"/>
              </a:rPr>
              <a:t>dapat dicegah agar </a:t>
            </a:r>
            <a:r>
              <a:rPr sz="1400" dirty="0">
                <a:latin typeface="Times New Roman"/>
                <a:cs typeface="Times New Roman"/>
              </a:rPr>
              <a:t>tidak </a:t>
            </a:r>
            <a:r>
              <a:rPr sz="1400" spc="-5" dirty="0">
                <a:latin typeface="Times New Roman"/>
                <a:cs typeface="Times New Roman"/>
              </a:rPr>
              <a:t>dapat  menunggu </a:t>
            </a:r>
            <a:r>
              <a:rPr sz="1400" dirty="0">
                <a:latin typeface="Times New Roman"/>
                <a:cs typeface="Times New Roman"/>
              </a:rPr>
              <a:t>sumber </a:t>
            </a:r>
            <a:r>
              <a:rPr sz="1400" spc="-10" dirty="0">
                <a:latin typeface="Times New Roman"/>
                <a:cs typeface="Times New Roman"/>
              </a:rPr>
              <a:t>daya </a:t>
            </a:r>
            <a:r>
              <a:rPr sz="1400" spc="-5" dirty="0">
                <a:latin typeface="Times New Roman"/>
                <a:cs typeface="Times New Roman"/>
              </a:rPr>
              <a:t>yang </a:t>
            </a:r>
            <a:r>
              <a:rPr sz="1400" spc="-10" dirty="0">
                <a:latin typeface="Times New Roman"/>
                <a:cs typeface="Times New Roman"/>
              </a:rPr>
              <a:t>lain, </a:t>
            </a:r>
            <a:r>
              <a:rPr sz="1400" spc="-15" dirty="0">
                <a:latin typeface="Times New Roman"/>
                <a:cs typeface="Times New Roman"/>
              </a:rPr>
              <a:t>maka </a:t>
            </a:r>
            <a:r>
              <a:rPr sz="1400" i="1" spc="-5" dirty="0">
                <a:latin typeface="Times New Roman"/>
                <a:cs typeface="Times New Roman"/>
              </a:rPr>
              <a:t>deadlock </a:t>
            </a:r>
            <a:r>
              <a:rPr sz="1400" spc="-5" dirty="0">
                <a:latin typeface="Times New Roman"/>
                <a:cs typeface="Times New Roman"/>
              </a:rPr>
              <a:t>dapat</a:t>
            </a:r>
            <a:r>
              <a:rPr sz="1400" spc="185" dirty="0">
                <a:latin typeface="Times New Roman"/>
                <a:cs typeface="Times New Roman"/>
              </a:rPr>
              <a:t> </a:t>
            </a:r>
            <a:r>
              <a:rPr sz="1400" spc="-10" dirty="0">
                <a:latin typeface="Times New Roman"/>
                <a:cs typeface="Times New Roman"/>
              </a:rPr>
              <a:t>dicegah.</a:t>
            </a:r>
            <a:endParaRPr sz="1400">
              <a:latin typeface="Times New Roman"/>
              <a:cs typeface="Times New Roman"/>
            </a:endParaRPr>
          </a:p>
          <a:p>
            <a:pPr marL="698500" lvl="1" indent="-457834">
              <a:lnSpc>
                <a:spcPct val="100000"/>
              </a:lnSpc>
              <a:spcBef>
                <a:spcPts val="545"/>
              </a:spcBef>
              <a:buFont typeface="Wingdings"/>
              <a:buChar char=""/>
              <a:tabLst>
                <a:tab pos="697865" algn="l"/>
                <a:tab pos="698500" algn="l"/>
              </a:tabLst>
            </a:pPr>
            <a:r>
              <a:rPr sz="1400" spc="-5" dirty="0">
                <a:latin typeface="Times New Roman"/>
                <a:cs typeface="Times New Roman"/>
              </a:rPr>
              <a:t>Masalah yang mungkin</a:t>
            </a:r>
            <a:r>
              <a:rPr sz="1400" spc="-25" dirty="0">
                <a:latin typeface="Times New Roman"/>
                <a:cs typeface="Times New Roman"/>
              </a:rPr>
              <a:t> </a:t>
            </a:r>
            <a:r>
              <a:rPr sz="1400" dirty="0">
                <a:latin typeface="Times New Roman"/>
                <a:cs typeface="Times New Roman"/>
              </a:rPr>
              <a:t>terjadi:</a:t>
            </a:r>
            <a:endParaRPr sz="1400">
              <a:latin typeface="Times New Roman"/>
              <a:cs typeface="Times New Roman"/>
            </a:endParaRPr>
          </a:p>
          <a:p>
            <a:pPr marL="835025" lvl="2" indent="-137795">
              <a:lnSpc>
                <a:spcPct val="100000"/>
              </a:lnSpc>
              <a:spcBef>
                <a:spcPts val="720"/>
              </a:spcBef>
              <a:buAutoNum type="romanLcPeriod"/>
              <a:tabLst>
                <a:tab pos="835660" algn="l"/>
              </a:tabLst>
            </a:pPr>
            <a:r>
              <a:rPr sz="1400" spc="-5" dirty="0">
                <a:latin typeface="Times New Roman"/>
                <a:cs typeface="Times New Roman"/>
              </a:rPr>
              <a:t>Sulitnya mengetahui berapa sumber daya yang dibutuhkan pada </a:t>
            </a:r>
            <a:r>
              <a:rPr sz="1400" dirty="0">
                <a:latin typeface="Times New Roman"/>
                <a:cs typeface="Times New Roman"/>
              </a:rPr>
              <a:t>awal</a:t>
            </a:r>
            <a:r>
              <a:rPr sz="1400" spc="40" dirty="0">
                <a:latin typeface="Times New Roman"/>
                <a:cs typeface="Times New Roman"/>
              </a:rPr>
              <a:t> </a:t>
            </a:r>
            <a:r>
              <a:rPr sz="1400" spc="-5" dirty="0">
                <a:latin typeface="Times New Roman"/>
                <a:cs typeface="Times New Roman"/>
              </a:rPr>
              <a:t>proses</a:t>
            </a:r>
            <a:endParaRPr sz="1400">
              <a:latin typeface="Times New Roman"/>
              <a:cs typeface="Times New Roman"/>
            </a:endParaRPr>
          </a:p>
          <a:p>
            <a:pPr marL="883919" lvl="2" indent="-186690">
              <a:lnSpc>
                <a:spcPct val="100000"/>
              </a:lnSpc>
              <a:spcBef>
                <a:spcPts val="745"/>
              </a:spcBef>
              <a:buAutoNum type="romanLcPeriod"/>
              <a:tabLst>
                <a:tab pos="884555" algn="l"/>
              </a:tabLst>
            </a:pPr>
            <a:r>
              <a:rPr sz="1400" spc="-5" dirty="0">
                <a:latin typeface="Times New Roman"/>
                <a:cs typeface="Times New Roman"/>
              </a:rPr>
              <a:t>Tidak optimalnya pengunaan sumber daya</a:t>
            </a:r>
            <a:r>
              <a:rPr sz="1400" spc="60" dirty="0">
                <a:latin typeface="Times New Roman"/>
                <a:cs typeface="Times New Roman"/>
              </a:rPr>
              <a:t> </a:t>
            </a:r>
            <a:r>
              <a:rPr sz="1400" spc="-5" dirty="0">
                <a:latin typeface="Times New Roman"/>
                <a:cs typeface="Times New Roman"/>
              </a:rPr>
              <a:t>.</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75358" y="683946"/>
            <a:ext cx="6830059" cy="3709670"/>
          </a:xfrm>
          <a:prstGeom prst="rect">
            <a:avLst/>
          </a:prstGeom>
        </p:spPr>
        <p:txBody>
          <a:bodyPr vert="horz" wrap="square" lIns="0" tIns="12700" rIns="0" bIns="0" rtlCol="0">
            <a:spAutoFit/>
          </a:bodyPr>
          <a:lstStyle/>
          <a:p>
            <a:pPr marL="240665" marR="3575685" indent="-228600">
              <a:lnSpc>
                <a:spcPct val="144500"/>
              </a:lnSpc>
              <a:spcBef>
                <a:spcPts val="100"/>
              </a:spcBef>
              <a:buAutoNum type="arabicPeriod" startAt="3"/>
              <a:tabLst>
                <a:tab pos="241300" algn="l"/>
              </a:tabLst>
            </a:pPr>
            <a:r>
              <a:rPr sz="1400" spc="-5" dirty="0">
                <a:latin typeface="Times New Roman"/>
                <a:cs typeface="Times New Roman"/>
              </a:rPr>
              <a:t>Meniadakan syarat keempat </a:t>
            </a:r>
            <a:r>
              <a:rPr sz="1400" i="1" spc="-5" dirty="0">
                <a:latin typeface="Times New Roman"/>
                <a:cs typeface="Times New Roman"/>
              </a:rPr>
              <a:t>circular </a:t>
            </a:r>
            <a:r>
              <a:rPr sz="1400" i="1" spc="-10" dirty="0">
                <a:latin typeface="Times New Roman"/>
                <a:cs typeface="Times New Roman"/>
              </a:rPr>
              <a:t>wait</a:t>
            </a:r>
            <a:r>
              <a:rPr sz="1400" spc="-10" dirty="0">
                <a:latin typeface="Times New Roman"/>
                <a:cs typeface="Times New Roman"/>
              </a:rPr>
              <a:t>.  Terdapat dua </a:t>
            </a:r>
            <a:r>
              <a:rPr sz="1400" spc="-5" dirty="0">
                <a:latin typeface="Times New Roman"/>
                <a:cs typeface="Times New Roman"/>
              </a:rPr>
              <a:t>pendekatan,</a:t>
            </a:r>
            <a:r>
              <a:rPr sz="1400" spc="50" dirty="0">
                <a:latin typeface="Times New Roman"/>
                <a:cs typeface="Times New Roman"/>
              </a:rPr>
              <a:t> </a:t>
            </a:r>
            <a:r>
              <a:rPr sz="1400" spc="-5" dirty="0">
                <a:latin typeface="Times New Roman"/>
                <a:cs typeface="Times New Roman"/>
              </a:rPr>
              <a:t>yaitu:</a:t>
            </a:r>
            <a:endParaRPr sz="1400">
              <a:latin typeface="Times New Roman"/>
              <a:cs typeface="Times New Roman"/>
            </a:endParaRPr>
          </a:p>
          <a:p>
            <a:pPr marL="240665" marR="16510" lvl="1">
              <a:lnSpc>
                <a:spcPts val="2430"/>
              </a:lnSpc>
              <a:spcBef>
                <a:spcPts val="175"/>
              </a:spcBef>
              <a:buAutoNum type="romanLcPeriod"/>
              <a:tabLst>
                <a:tab pos="393700" algn="l"/>
              </a:tabLst>
            </a:pPr>
            <a:r>
              <a:rPr sz="1400" spc="-5" dirty="0">
                <a:latin typeface="Times New Roman"/>
                <a:cs typeface="Times New Roman"/>
              </a:rPr>
              <a:t>Mengatur agar setiap proses hanya </a:t>
            </a:r>
            <a:r>
              <a:rPr sz="1400" dirty="0">
                <a:latin typeface="Times New Roman"/>
                <a:cs typeface="Times New Roman"/>
              </a:rPr>
              <a:t>dapat </a:t>
            </a:r>
            <a:r>
              <a:rPr sz="1400" spc="-5" dirty="0">
                <a:latin typeface="Times New Roman"/>
                <a:cs typeface="Times New Roman"/>
              </a:rPr>
              <a:t>menggunakan </a:t>
            </a:r>
            <a:r>
              <a:rPr sz="1400" dirty="0">
                <a:latin typeface="Times New Roman"/>
                <a:cs typeface="Times New Roman"/>
              </a:rPr>
              <a:t>sebuah sumber </a:t>
            </a:r>
            <a:r>
              <a:rPr sz="1400" spc="-5" dirty="0">
                <a:latin typeface="Times New Roman"/>
                <a:cs typeface="Times New Roman"/>
              </a:rPr>
              <a:t>daya pada suatu  waktu.</a:t>
            </a:r>
            <a:endParaRPr sz="1400">
              <a:latin typeface="Times New Roman"/>
              <a:cs typeface="Times New Roman"/>
            </a:endParaRPr>
          </a:p>
          <a:p>
            <a:pPr marL="426720" lvl="1" indent="-186690">
              <a:lnSpc>
                <a:spcPct val="100000"/>
              </a:lnSpc>
              <a:spcBef>
                <a:spcPts val="535"/>
              </a:spcBef>
              <a:buAutoNum type="romanLcPeriod"/>
              <a:tabLst>
                <a:tab pos="427355" algn="l"/>
              </a:tabLst>
            </a:pPr>
            <a:r>
              <a:rPr sz="1400" spc="-10" dirty="0">
                <a:latin typeface="Times New Roman"/>
                <a:cs typeface="Times New Roman"/>
              </a:rPr>
              <a:t>Membuat </a:t>
            </a:r>
            <a:r>
              <a:rPr sz="1400" dirty="0">
                <a:latin typeface="Times New Roman"/>
                <a:cs typeface="Times New Roman"/>
              </a:rPr>
              <a:t>penomoran </a:t>
            </a:r>
            <a:r>
              <a:rPr sz="1400" spc="-5" dirty="0">
                <a:latin typeface="Times New Roman"/>
                <a:cs typeface="Times New Roman"/>
              </a:rPr>
              <a:t>pada proses-proses yang </a:t>
            </a:r>
            <a:r>
              <a:rPr sz="1400" spc="-10" dirty="0">
                <a:latin typeface="Times New Roman"/>
                <a:cs typeface="Times New Roman"/>
              </a:rPr>
              <a:t>mengakses </a:t>
            </a:r>
            <a:r>
              <a:rPr sz="1400" spc="-5" dirty="0">
                <a:latin typeface="Times New Roman"/>
                <a:cs typeface="Times New Roman"/>
              </a:rPr>
              <a:t>sumber</a:t>
            </a:r>
            <a:r>
              <a:rPr sz="1400" spc="75" dirty="0">
                <a:latin typeface="Times New Roman"/>
                <a:cs typeface="Times New Roman"/>
              </a:rPr>
              <a:t> </a:t>
            </a:r>
            <a:r>
              <a:rPr sz="1400" spc="-5" dirty="0">
                <a:latin typeface="Times New Roman"/>
                <a:cs typeface="Times New Roman"/>
              </a:rPr>
              <a:t>daya.</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40"/>
              </a:spcBef>
            </a:pPr>
            <a:endParaRPr sz="1200">
              <a:latin typeface="Times New Roman"/>
              <a:cs typeface="Times New Roman"/>
            </a:endParaRPr>
          </a:p>
          <a:p>
            <a:pPr marL="698500" indent="-457834">
              <a:lnSpc>
                <a:spcPct val="100000"/>
              </a:lnSpc>
              <a:buFont typeface="Wingdings"/>
              <a:buChar char=""/>
              <a:tabLst>
                <a:tab pos="697865" algn="l"/>
                <a:tab pos="698500" algn="l"/>
              </a:tabLst>
            </a:pPr>
            <a:r>
              <a:rPr sz="1400" spc="-5" dirty="0">
                <a:latin typeface="Times New Roman"/>
                <a:cs typeface="Times New Roman"/>
              </a:rPr>
              <a:t>Masalah yang mungkin </a:t>
            </a:r>
            <a:r>
              <a:rPr sz="1400" dirty="0">
                <a:latin typeface="Times New Roman"/>
                <a:cs typeface="Times New Roman"/>
              </a:rPr>
              <a:t>terjadi</a:t>
            </a:r>
            <a:r>
              <a:rPr sz="1400" spc="5"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737870" lvl="1" indent="-323215">
              <a:lnSpc>
                <a:spcPct val="100000"/>
              </a:lnSpc>
              <a:spcBef>
                <a:spcPts val="720"/>
              </a:spcBef>
              <a:buAutoNum type="romanLcPeriod"/>
              <a:tabLst>
                <a:tab pos="737870" algn="l"/>
                <a:tab pos="738505" algn="l"/>
              </a:tabLst>
            </a:pPr>
            <a:r>
              <a:rPr sz="1400" spc="-5" dirty="0">
                <a:latin typeface="Times New Roman"/>
                <a:cs typeface="Times New Roman"/>
              </a:rPr>
              <a:t>Dengan </a:t>
            </a:r>
            <a:r>
              <a:rPr sz="1400" spc="-10" dirty="0">
                <a:latin typeface="Times New Roman"/>
                <a:cs typeface="Times New Roman"/>
              </a:rPr>
              <a:t>mengatur </a:t>
            </a:r>
            <a:r>
              <a:rPr sz="1400" dirty="0">
                <a:latin typeface="Times New Roman"/>
                <a:cs typeface="Times New Roman"/>
              </a:rPr>
              <a:t>bahwa </a:t>
            </a:r>
            <a:r>
              <a:rPr sz="1400" spc="-5" dirty="0">
                <a:latin typeface="Times New Roman"/>
                <a:cs typeface="Times New Roman"/>
              </a:rPr>
              <a:t>setiap proses </a:t>
            </a:r>
            <a:r>
              <a:rPr sz="1400" spc="-10" dirty="0">
                <a:latin typeface="Times New Roman"/>
                <a:cs typeface="Times New Roman"/>
              </a:rPr>
              <a:t>hanya </a:t>
            </a:r>
            <a:r>
              <a:rPr sz="1400" spc="-5" dirty="0">
                <a:latin typeface="Times New Roman"/>
                <a:cs typeface="Times New Roman"/>
              </a:rPr>
              <a:t>dapat memiliki </a:t>
            </a:r>
            <a:r>
              <a:rPr sz="1400" dirty="0">
                <a:latin typeface="Times New Roman"/>
                <a:cs typeface="Times New Roman"/>
              </a:rPr>
              <a:t>satu </a:t>
            </a:r>
            <a:r>
              <a:rPr sz="1400" spc="-5" dirty="0">
                <a:latin typeface="Times New Roman"/>
                <a:cs typeface="Times New Roman"/>
              </a:rPr>
              <a:t>proses</a:t>
            </a:r>
            <a:r>
              <a:rPr sz="1400" spc="315" dirty="0">
                <a:latin typeface="Times New Roman"/>
                <a:cs typeface="Times New Roman"/>
              </a:rPr>
              <a:t> </a:t>
            </a:r>
            <a:r>
              <a:rPr sz="1400" spc="-5" dirty="0">
                <a:latin typeface="Times New Roman"/>
                <a:cs typeface="Times New Roman"/>
              </a:rPr>
              <a:t>adalah</a:t>
            </a:r>
            <a:endParaRPr sz="1400">
              <a:latin typeface="Times New Roman"/>
              <a:cs typeface="Times New Roman"/>
            </a:endParaRPr>
          </a:p>
          <a:p>
            <a:pPr marL="737870" marR="12700">
              <a:lnSpc>
                <a:spcPct val="144300"/>
              </a:lnSpc>
              <a:spcBef>
                <a:spcPts val="5"/>
              </a:spcBef>
            </a:pPr>
            <a:r>
              <a:rPr sz="1400" spc="-10" dirty="0">
                <a:latin typeface="Times New Roman"/>
                <a:cs typeface="Times New Roman"/>
              </a:rPr>
              <a:t>bahwa </a:t>
            </a:r>
            <a:r>
              <a:rPr sz="1400" spc="-5" dirty="0">
                <a:latin typeface="Times New Roman"/>
                <a:cs typeface="Times New Roman"/>
              </a:rPr>
              <a:t>tidak </a:t>
            </a:r>
            <a:r>
              <a:rPr sz="1400" spc="-10" dirty="0">
                <a:latin typeface="Times New Roman"/>
                <a:cs typeface="Times New Roman"/>
              </a:rPr>
              <a:t>semua </a:t>
            </a:r>
            <a:r>
              <a:rPr sz="1400" spc="-5" dirty="0">
                <a:latin typeface="Times New Roman"/>
                <a:cs typeface="Times New Roman"/>
              </a:rPr>
              <a:t>proses </a:t>
            </a:r>
            <a:r>
              <a:rPr sz="1400" spc="-10" dirty="0">
                <a:latin typeface="Times New Roman"/>
                <a:cs typeface="Times New Roman"/>
              </a:rPr>
              <a:t>hanya </a:t>
            </a:r>
            <a:r>
              <a:rPr sz="1400" spc="-5" dirty="0">
                <a:latin typeface="Times New Roman"/>
                <a:cs typeface="Times New Roman"/>
              </a:rPr>
              <a:t>membutuhkan </a:t>
            </a:r>
            <a:r>
              <a:rPr sz="1400" dirty="0">
                <a:latin typeface="Times New Roman"/>
                <a:cs typeface="Times New Roman"/>
              </a:rPr>
              <a:t>satu </a:t>
            </a:r>
            <a:r>
              <a:rPr sz="1400" spc="-5" dirty="0">
                <a:latin typeface="Times New Roman"/>
                <a:cs typeface="Times New Roman"/>
              </a:rPr>
              <a:t>sumber daya, </a:t>
            </a:r>
            <a:r>
              <a:rPr sz="1400" spc="-10" dirty="0">
                <a:latin typeface="Times New Roman"/>
                <a:cs typeface="Times New Roman"/>
              </a:rPr>
              <a:t>untuk </a:t>
            </a:r>
            <a:r>
              <a:rPr sz="1400" dirty="0">
                <a:latin typeface="Times New Roman"/>
                <a:cs typeface="Times New Roman"/>
              </a:rPr>
              <a:t>suatu  </a:t>
            </a:r>
            <a:r>
              <a:rPr sz="1400" spc="-5" dirty="0">
                <a:latin typeface="Times New Roman"/>
                <a:cs typeface="Times New Roman"/>
              </a:rPr>
              <a:t>proses yang kompleks dibutuhkan banyak sumber daya pada saat </a:t>
            </a:r>
            <a:r>
              <a:rPr sz="1400" spc="-15" dirty="0">
                <a:latin typeface="Times New Roman"/>
                <a:cs typeface="Times New Roman"/>
              </a:rPr>
              <a:t>yang</a:t>
            </a:r>
            <a:r>
              <a:rPr sz="1400" spc="110" dirty="0">
                <a:latin typeface="Times New Roman"/>
                <a:cs typeface="Times New Roman"/>
              </a:rPr>
              <a:t> </a:t>
            </a:r>
            <a:r>
              <a:rPr sz="1400" spc="-5" dirty="0">
                <a:latin typeface="Times New Roman"/>
                <a:cs typeface="Times New Roman"/>
              </a:rPr>
              <a:t>bersamaan.</a:t>
            </a:r>
            <a:endParaRPr sz="1400">
              <a:latin typeface="Times New Roman"/>
              <a:cs typeface="Times New Roman"/>
            </a:endParaRPr>
          </a:p>
          <a:p>
            <a:pPr marL="737870" marR="12700" lvl="1" indent="-372110">
              <a:lnSpc>
                <a:spcPts val="2420"/>
              </a:lnSpc>
              <a:spcBef>
                <a:spcPts val="185"/>
              </a:spcBef>
              <a:buAutoNum type="romanLcPeriod" startAt="2"/>
              <a:tabLst>
                <a:tab pos="737870" algn="l"/>
                <a:tab pos="738505" algn="l"/>
              </a:tabLst>
            </a:pPr>
            <a:r>
              <a:rPr sz="1400" spc="-5" dirty="0">
                <a:latin typeface="Times New Roman"/>
                <a:cs typeface="Times New Roman"/>
              </a:rPr>
              <a:t>Sedangkan </a:t>
            </a:r>
            <a:r>
              <a:rPr sz="1400" dirty="0">
                <a:latin typeface="Times New Roman"/>
                <a:cs typeface="Times New Roman"/>
              </a:rPr>
              <a:t>dengan </a:t>
            </a:r>
            <a:r>
              <a:rPr sz="1400" spc="-5" dirty="0">
                <a:latin typeface="Times New Roman"/>
                <a:cs typeface="Times New Roman"/>
              </a:rPr>
              <a:t>penomoran masalah yang dihadapi adalah tidak terdapatnya </a:t>
            </a:r>
            <a:r>
              <a:rPr sz="1400" dirty="0">
                <a:latin typeface="Times New Roman"/>
                <a:cs typeface="Times New Roman"/>
              </a:rPr>
              <a:t>suatu  </a:t>
            </a:r>
            <a:r>
              <a:rPr sz="1400" spc="-5" dirty="0">
                <a:latin typeface="Times New Roman"/>
                <a:cs typeface="Times New Roman"/>
              </a:rPr>
              <a:t>penomoran yang dapat memuaskan semua</a:t>
            </a:r>
            <a:r>
              <a:rPr sz="1400" spc="55" dirty="0">
                <a:latin typeface="Times New Roman"/>
                <a:cs typeface="Times New Roman"/>
              </a:rPr>
              <a:t> </a:t>
            </a:r>
            <a:r>
              <a:rPr sz="1400" spc="-5" dirty="0">
                <a:latin typeface="Times New Roman"/>
                <a:cs typeface="Times New Roman"/>
              </a:rPr>
              <a:t>pihak.</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228" y="780034"/>
            <a:ext cx="2501900" cy="329565"/>
          </a:xfrm>
          <a:prstGeom prst="rect">
            <a:avLst/>
          </a:prstGeom>
        </p:spPr>
        <p:txBody>
          <a:bodyPr vert="horz" wrap="square" lIns="0" tIns="11430" rIns="0" bIns="0" rtlCol="0">
            <a:spAutoFit/>
          </a:bodyPr>
          <a:lstStyle/>
          <a:p>
            <a:pPr marL="12700">
              <a:lnSpc>
                <a:spcPct val="100000"/>
              </a:lnSpc>
              <a:spcBef>
                <a:spcPts val="90"/>
              </a:spcBef>
            </a:pPr>
            <a:r>
              <a:rPr spc="-5" dirty="0"/>
              <a:t>Menghindari</a:t>
            </a:r>
            <a:r>
              <a:rPr spc="-20" dirty="0"/>
              <a:t> </a:t>
            </a:r>
            <a:r>
              <a:rPr i="1" spc="-5" dirty="0">
                <a:latin typeface="Times New Roman"/>
                <a:cs typeface="Times New Roman"/>
              </a:rPr>
              <a:t>Deadlock</a:t>
            </a:r>
          </a:p>
        </p:txBody>
      </p:sp>
      <p:sp>
        <p:nvSpPr>
          <p:cNvPr id="3" name="object 3"/>
          <p:cNvSpPr txBox="1"/>
          <p:nvPr/>
        </p:nvSpPr>
        <p:spPr>
          <a:xfrm>
            <a:off x="1017828" y="1126668"/>
            <a:ext cx="7284084" cy="3324860"/>
          </a:xfrm>
          <a:prstGeom prst="rect">
            <a:avLst/>
          </a:prstGeom>
        </p:spPr>
        <p:txBody>
          <a:bodyPr vert="horz" wrap="square" lIns="0" tIns="12700" rIns="0" bIns="0" rtlCol="0">
            <a:spAutoFit/>
          </a:bodyPr>
          <a:lstStyle/>
          <a:p>
            <a:pPr marL="241300" marR="15240" indent="-228600" algn="just">
              <a:lnSpc>
                <a:spcPct val="142900"/>
              </a:lnSpc>
              <a:spcBef>
                <a:spcPts val="100"/>
              </a:spcBef>
              <a:buFont typeface="Wingdings"/>
              <a:buChar char=""/>
              <a:tabLst>
                <a:tab pos="241300" algn="l"/>
              </a:tabLst>
            </a:pPr>
            <a:r>
              <a:rPr sz="1400" spc="-5" dirty="0">
                <a:latin typeface="Times New Roman"/>
                <a:cs typeface="Times New Roman"/>
              </a:rPr>
              <a:t>Pendekatan </a:t>
            </a:r>
            <a:r>
              <a:rPr sz="1400" spc="-10" dirty="0">
                <a:latin typeface="Times New Roman"/>
                <a:cs typeface="Times New Roman"/>
              </a:rPr>
              <a:t>metode </a:t>
            </a:r>
            <a:r>
              <a:rPr sz="1400" spc="-5" dirty="0">
                <a:latin typeface="Times New Roman"/>
                <a:cs typeface="Times New Roman"/>
              </a:rPr>
              <a:t>ini adalah </a:t>
            </a:r>
            <a:r>
              <a:rPr sz="1400" dirty="0">
                <a:latin typeface="Times New Roman"/>
                <a:cs typeface="Times New Roman"/>
              </a:rPr>
              <a:t>dengan </a:t>
            </a:r>
            <a:r>
              <a:rPr sz="1400" spc="-10" dirty="0">
                <a:latin typeface="Times New Roman"/>
                <a:cs typeface="Times New Roman"/>
              </a:rPr>
              <a:t>hanya </a:t>
            </a:r>
            <a:r>
              <a:rPr sz="1400" spc="-5" dirty="0">
                <a:latin typeface="Times New Roman"/>
                <a:cs typeface="Times New Roman"/>
              </a:rPr>
              <a:t>memberi kesempatan ke permintaan sumber daya  yang tidak </a:t>
            </a:r>
            <a:r>
              <a:rPr sz="1400" spc="-10" dirty="0">
                <a:latin typeface="Times New Roman"/>
                <a:cs typeface="Times New Roman"/>
              </a:rPr>
              <a:t>mungkin </a:t>
            </a:r>
            <a:r>
              <a:rPr sz="1400" dirty="0">
                <a:latin typeface="Times New Roman"/>
                <a:cs typeface="Times New Roman"/>
              </a:rPr>
              <a:t>akan </a:t>
            </a:r>
            <a:r>
              <a:rPr sz="1400" spc="-5" dirty="0">
                <a:latin typeface="Times New Roman"/>
                <a:cs typeface="Times New Roman"/>
              </a:rPr>
              <a:t>menyebabkan</a:t>
            </a:r>
            <a:r>
              <a:rPr sz="1400" spc="30" dirty="0">
                <a:latin typeface="Times New Roman"/>
                <a:cs typeface="Times New Roman"/>
              </a:rPr>
              <a:t> </a:t>
            </a:r>
            <a:r>
              <a:rPr sz="1400" i="1" spc="-5" dirty="0">
                <a:latin typeface="Times New Roman"/>
                <a:cs typeface="Times New Roman"/>
              </a:rPr>
              <a:t>deadlock</a:t>
            </a:r>
            <a:r>
              <a:rPr sz="1400" spc="-5" dirty="0">
                <a:latin typeface="Times New Roman"/>
                <a:cs typeface="Times New Roman"/>
              </a:rPr>
              <a:t>.</a:t>
            </a:r>
            <a:endParaRPr sz="1400">
              <a:latin typeface="Times New Roman"/>
              <a:cs typeface="Times New Roman"/>
            </a:endParaRPr>
          </a:p>
          <a:p>
            <a:pPr>
              <a:lnSpc>
                <a:spcPct val="100000"/>
              </a:lnSpc>
              <a:spcBef>
                <a:spcPts val="20"/>
              </a:spcBef>
              <a:buFont typeface="Wingdings"/>
              <a:buChar char=""/>
            </a:pPr>
            <a:endParaRPr sz="2100">
              <a:latin typeface="Times New Roman"/>
              <a:cs typeface="Times New Roman"/>
            </a:endParaRPr>
          </a:p>
          <a:p>
            <a:pPr marL="241300" marR="5080" indent="-228600" algn="just">
              <a:lnSpc>
                <a:spcPct val="143600"/>
              </a:lnSpc>
              <a:buFont typeface="Wingdings"/>
              <a:buChar char=""/>
              <a:tabLst>
                <a:tab pos="241300" algn="l"/>
              </a:tabLst>
            </a:pPr>
            <a:r>
              <a:rPr sz="1400" spc="-5" dirty="0">
                <a:latin typeface="Times New Roman"/>
                <a:cs typeface="Times New Roman"/>
              </a:rPr>
              <a:t>Metode ini </a:t>
            </a:r>
            <a:r>
              <a:rPr sz="1400" spc="-10" dirty="0">
                <a:latin typeface="Times New Roman"/>
                <a:cs typeface="Times New Roman"/>
              </a:rPr>
              <a:t>memeriksa dampak </a:t>
            </a:r>
            <a:r>
              <a:rPr sz="1400" spc="-5" dirty="0">
                <a:latin typeface="Times New Roman"/>
                <a:cs typeface="Times New Roman"/>
              </a:rPr>
              <a:t>pemberian akses pada suatu </a:t>
            </a:r>
            <a:r>
              <a:rPr sz="1400" dirty="0">
                <a:latin typeface="Times New Roman"/>
                <a:cs typeface="Times New Roman"/>
              </a:rPr>
              <a:t>proses, </a:t>
            </a:r>
            <a:r>
              <a:rPr sz="1400" spc="-15" dirty="0">
                <a:latin typeface="Times New Roman"/>
                <a:cs typeface="Times New Roman"/>
              </a:rPr>
              <a:t>jika </a:t>
            </a:r>
            <a:r>
              <a:rPr sz="1400" spc="-5" dirty="0">
                <a:latin typeface="Times New Roman"/>
                <a:cs typeface="Times New Roman"/>
              </a:rPr>
              <a:t>pemberian akses </a:t>
            </a:r>
            <a:r>
              <a:rPr sz="1400" spc="-15" dirty="0">
                <a:latin typeface="Times New Roman"/>
                <a:cs typeface="Times New Roman"/>
              </a:rPr>
              <a:t>tidak  </a:t>
            </a:r>
            <a:r>
              <a:rPr sz="1400" spc="-5" dirty="0">
                <a:latin typeface="Times New Roman"/>
                <a:cs typeface="Times New Roman"/>
              </a:rPr>
              <a:t>mungkin </a:t>
            </a:r>
            <a:r>
              <a:rPr sz="1400" spc="-10" dirty="0">
                <a:latin typeface="Times New Roman"/>
                <a:cs typeface="Times New Roman"/>
              </a:rPr>
              <a:t>menuju </a:t>
            </a:r>
            <a:r>
              <a:rPr sz="1400" dirty="0">
                <a:latin typeface="Times New Roman"/>
                <a:cs typeface="Times New Roman"/>
              </a:rPr>
              <a:t>kepada </a:t>
            </a:r>
            <a:r>
              <a:rPr sz="1400" i="1" spc="-5" dirty="0">
                <a:latin typeface="Times New Roman"/>
                <a:cs typeface="Times New Roman"/>
              </a:rPr>
              <a:t>deadlock</a:t>
            </a:r>
            <a:r>
              <a:rPr sz="1400" spc="-5" dirty="0">
                <a:latin typeface="Times New Roman"/>
                <a:cs typeface="Times New Roman"/>
              </a:rPr>
              <a:t>, </a:t>
            </a:r>
            <a:r>
              <a:rPr sz="1400" spc="-15" dirty="0">
                <a:latin typeface="Times New Roman"/>
                <a:cs typeface="Times New Roman"/>
              </a:rPr>
              <a:t>maka </a:t>
            </a:r>
            <a:r>
              <a:rPr sz="1400" spc="-5" dirty="0">
                <a:latin typeface="Times New Roman"/>
                <a:cs typeface="Times New Roman"/>
              </a:rPr>
              <a:t>sumber daya </a:t>
            </a:r>
            <a:r>
              <a:rPr sz="1400" dirty="0">
                <a:latin typeface="Times New Roman"/>
                <a:cs typeface="Times New Roman"/>
              </a:rPr>
              <a:t>akan diberikan </a:t>
            </a:r>
            <a:r>
              <a:rPr sz="1400" spc="-5" dirty="0">
                <a:latin typeface="Times New Roman"/>
                <a:cs typeface="Times New Roman"/>
              </a:rPr>
              <a:t>pada proses </a:t>
            </a:r>
            <a:r>
              <a:rPr sz="1400" spc="-15" dirty="0">
                <a:latin typeface="Times New Roman"/>
                <a:cs typeface="Times New Roman"/>
              </a:rPr>
              <a:t>yang </a:t>
            </a:r>
            <a:r>
              <a:rPr sz="1400" spc="-10" dirty="0">
                <a:latin typeface="Times New Roman"/>
                <a:cs typeface="Times New Roman"/>
              </a:rPr>
              <a:t>meminta.  Jika tidak </a:t>
            </a:r>
            <a:r>
              <a:rPr sz="1400" dirty="0">
                <a:latin typeface="Times New Roman"/>
                <a:cs typeface="Times New Roman"/>
              </a:rPr>
              <a:t>aman, </a:t>
            </a:r>
            <a:r>
              <a:rPr sz="1400" spc="-5" dirty="0">
                <a:latin typeface="Times New Roman"/>
                <a:cs typeface="Times New Roman"/>
              </a:rPr>
              <a:t>proses yang </a:t>
            </a:r>
            <a:r>
              <a:rPr sz="1400" spc="-10" dirty="0">
                <a:latin typeface="Times New Roman"/>
                <a:cs typeface="Times New Roman"/>
              </a:rPr>
              <a:t>meminta </a:t>
            </a:r>
            <a:r>
              <a:rPr sz="1400" dirty="0">
                <a:latin typeface="Times New Roman"/>
                <a:cs typeface="Times New Roman"/>
              </a:rPr>
              <a:t>akan </a:t>
            </a:r>
            <a:r>
              <a:rPr sz="1400" spc="-5" dirty="0">
                <a:latin typeface="Times New Roman"/>
                <a:cs typeface="Times New Roman"/>
              </a:rPr>
              <a:t>di-</a:t>
            </a:r>
            <a:r>
              <a:rPr sz="1400" i="1" spc="-5" dirty="0">
                <a:latin typeface="Times New Roman"/>
                <a:cs typeface="Times New Roman"/>
              </a:rPr>
              <a:t>suspend </a:t>
            </a:r>
            <a:r>
              <a:rPr sz="1400" dirty="0">
                <a:latin typeface="Times New Roman"/>
                <a:cs typeface="Times New Roman"/>
              </a:rPr>
              <a:t>sampai suatu waktu </a:t>
            </a:r>
            <a:r>
              <a:rPr sz="1400" spc="-5" dirty="0">
                <a:latin typeface="Times New Roman"/>
                <a:cs typeface="Times New Roman"/>
              </a:rPr>
              <a:t>permintaannya </a:t>
            </a:r>
            <a:r>
              <a:rPr sz="1400" dirty="0">
                <a:latin typeface="Times New Roman"/>
                <a:cs typeface="Times New Roman"/>
              </a:rPr>
              <a:t>aman  </a:t>
            </a:r>
            <a:r>
              <a:rPr sz="1400" spc="-10" dirty="0">
                <a:latin typeface="Times New Roman"/>
                <a:cs typeface="Times New Roman"/>
              </a:rPr>
              <a:t>untuk </a:t>
            </a:r>
            <a:r>
              <a:rPr sz="1400" spc="-5" dirty="0">
                <a:latin typeface="Times New Roman"/>
                <a:cs typeface="Times New Roman"/>
              </a:rPr>
              <a:t>diberikan. </a:t>
            </a:r>
            <a:r>
              <a:rPr sz="1400" spc="-10" dirty="0">
                <a:latin typeface="Times New Roman"/>
                <a:cs typeface="Times New Roman"/>
              </a:rPr>
              <a:t>Kondisi </a:t>
            </a:r>
            <a:r>
              <a:rPr sz="1400" spc="-5" dirty="0">
                <a:latin typeface="Times New Roman"/>
                <a:cs typeface="Times New Roman"/>
              </a:rPr>
              <a:t>ini terjadi </a:t>
            </a:r>
            <a:r>
              <a:rPr sz="1400" spc="-10" dirty="0">
                <a:latin typeface="Times New Roman"/>
                <a:cs typeface="Times New Roman"/>
              </a:rPr>
              <a:t>ketika </a:t>
            </a:r>
            <a:r>
              <a:rPr sz="1400" spc="-5" dirty="0">
                <a:latin typeface="Times New Roman"/>
                <a:cs typeface="Times New Roman"/>
              </a:rPr>
              <a:t>setelah sumber daya yang sebelumnya dipegang </a:t>
            </a:r>
            <a:r>
              <a:rPr sz="1400" spc="5" dirty="0">
                <a:latin typeface="Times New Roman"/>
                <a:cs typeface="Times New Roman"/>
              </a:rPr>
              <a:t>oleh </a:t>
            </a:r>
            <a:r>
              <a:rPr sz="1400" spc="360" dirty="0">
                <a:latin typeface="Times New Roman"/>
                <a:cs typeface="Times New Roman"/>
              </a:rPr>
              <a:t> </a:t>
            </a:r>
            <a:r>
              <a:rPr sz="1400" spc="-5" dirty="0">
                <a:latin typeface="Times New Roman"/>
                <a:cs typeface="Times New Roman"/>
              </a:rPr>
              <a:t>proses lain </a:t>
            </a:r>
            <a:r>
              <a:rPr sz="1400" dirty="0">
                <a:latin typeface="Times New Roman"/>
                <a:cs typeface="Times New Roman"/>
              </a:rPr>
              <a:t>telah</a:t>
            </a:r>
            <a:r>
              <a:rPr sz="1400" spc="-15" dirty="0">
                <a:latin typeface="Times New Roman"/>
                <a:cs typeface="Times New Roman"/>
              </a:rPr>
              <a:t> </a:t>
            </a:r>
            <a:r>
              <a:rPr sz="1400" spc="-5" dirty="0">
                <a:latin typeface="Times New Roman"/>
                <a:cs typeface="Times New Roman"/>
              </a:rPr>
              <a:t>dilepaskan.</a:t>
            </a:r>
            <a:endParaRPr sz="1400">
              <a:latin typeface="Times New Roman"/>
              <a:cs typeface="Times New Roman"/>
            </a:endParaRPr>
          </a:p>
          <a:p>
            <a:pPr>
              <a:lnSpc>
                <a:spcPct val="100000"/>
              </a:lnSpc>
              <a:spcBef>
                <a:spcPts val="35"/>
              </a:spcBef>
              <a:buFont typeface="Wingdings"/>
              <a:buChar char=""/>
            </a:pPr>
            <a:endParaRPr sz="1600">
              <a:latin typeface="Times New Roman"/>
              <a:cs typeface="Times New Roman"/>
            </a:endParaRPr>
          </a:p>
          <a:p>
            <a:pPr marL="241300" marR="6985" indent="-228600" algn="just">
              <a:lnSpc>
                <a:spcPct val="142900"/>
              </a:lnSpc>
              <a:buFont typeface="Wingdings"/>
              <a:buChar char=""/>
              <a:tabLst>
                <a:tab pos="241300" algn="l"/>
              </a:tabLst>
            </a:pPr>
            <a:r>
              <a:rPr sz="1400" spc="-5" dirty="0">
                <a:latin typeface="Times New Roman"/>
                <a:cs typeface="Times New Roman"/>
              </a:rPr>
              <a:t>Kondisi </a:t>
            </a:r>
            <a:r>
              <a:rPr sz="1400" dirty="0">
                <a:latin typeface="Times New Roman"/>
                <a:cs typeface="Times New Roman"/>
              </a:rPr>
              <a:t>aman </a:t>
            </a:r>
            <a:r>
              <a:rPr sz="1400" spc="-5" dirty="0">
                <a:latin typeface="Times New Roman"/>
                <a:cs typeface="Times New Roman"/>
              </a:rPr>
              <a:t>yang dimaksudkan </a:t>
            </a:r>
            <a:r>
              <a:rPr sz="1400" spc="-10" dirty="0">
                <a:latin typeface="Times New Roman"/>
                <a:cs typeface="Times New Roman"/>
              </a:rPr>
              <a:t>selanjutnya </a:t>
            </a:r>
            <a:r>
              <a:rPr sz="1400" spc="-5" dirty="0">
                <a:latin typeface="Times New Roman"/>
                <a:cs typeface="Times New Roman"/>
              </a:rPr>
              <a:t>disebut </a:t>
            </a:r>
            <a:r>
              <a:rPr sz="1400" dirty="0">
                <a:latin typeface="Times New Roman"/>
                <a:cs typeface="Times New Roman"/>
              </a:rPr>
              <a:t>sebagai </a:t>
            </a:r>
            <a:r>
              <a:rPr sz="1400" i="1" spc="-5" dirty="0">
                <a:latin typeface="Times New Roman"/>
                <a:cs typeface="Times New Roman"/>
              </a:rPr>
              <a:t>safe-state</a:t>
            </a:r>
            <a:r>
              <a:rPr sz="1400" spc="-5" dirty="0">
                <a:latin typeface="Times New Roman"/>
                <a:cs typeface="Times New Roman"/>
              </a:rPr>
              <a:t>, sedangkan keadaan </a:t>
            </a:r>
            <a:r>
              <a:rPr sz="1400" dirty="0">
                <a:latin typeface="Times New Roman"/>
                <a:cs typeface="Times New Roman"/>
              </a:rPr>
              <a:t>yang  </a:t>
            </a:r>
            <a:r>
              <a:rPr sz="1400" spc="-10" dirty="0">
                <a:latin typeface="Times New Roman"/>
                <a:cs typeface="Times New Roman"/>
              </a:rPr>
              <a:t>tidak </a:t>
            </a:r>
            <a:r>
              <a:rPr sz="1400" spc="-5" dirty="0">
                <a:latin typeface="Times New Roman"/>
                <a:cs typeface="Times New Roman"/>
              </a:rPr>
              <a:t>memungkinkan </a:t>
            </a:r>
            <a:r>
              <a:rPr sz="1400" spc="-15" dirty="0">
                <a:latin typeface="Times New Roman"/>
                <a:cs typeface="Times New Roman"/>
              </a:rPr>
              <a:t>untuk </a:t>
            </a:r>
            <a:r>
              <a:rPr sz="1400" dirty="0">
                <a:latin typeface="Times New Roman"/>
                <a:cs typeface="Times New Roman"/>
              </a:rPr>
              <a:t>diberikan </a:t>
            </a:r>
            <a:r>
              <a:rPr sz="1400" spc="-5" dirty="0">
                <a:latin typeface="Times New Roman"/>
                <a:cs typeface="Times New Roman"/>
              </a:rPr>
              <a:t>sumber </a:t>
            </a:r>
            <a:r>
              <a:rPr sz="1400" spc="-10" dirty="0">
                <a:latin typeface="Times New Roman"/>
                <a:cs typeface="Times New Roman"/>
              </a:rPr>
              <a:t>daya </a:t>
            </a:r>
            <a:r>
              <a:rPr sz="1400" spc="-5" dirty="0">
                <a:latin typeface="Times New Roman"/>
                <a:cs typeface="Times New Roman"/>
              </a:rPr>
              <a:t>yang diminta disebut</a:t>
            </a:r>
            <a:r>
              <a:rPr sz="1400" spc="170" dirty="0">
                <a:latin typeface="Times New Roman"/>
                <a:cs typeface="Times New Roman"/>
              </a:rPr>
              <a:t> </a:t>
            </a:r>
            <a:r>
              <a:rPr sz="1400" i="1" spc="-5" dirty="0">
                <a:latin typeface="Times New Roman"/>
                <a:cs typeface="Times New Roman"/>
              </a:rPr>
              <a:t>unsafe-state</a:t>
            </a:r>
            <a:r>
              <a:rPr sz="1400" spc="-5" dirty="0">
                <a:latin typeface="Times New Roman"/>
                <a:cs typeface="Times New Roman"/>
              </a:rPr>
              <a:t>.</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9969" y="829945"/>
            <a:ext cx="152400" cy="1422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29969" y="2363470"/>
            <a:ext cx="152400" cy="14223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246428" y="690042"/>
            <a:ext cx="7055484" cy="2782570"/>
          </a:xfrm>
          <a:prstGeom prst="rect">
            <a:avLst/>
          </a:prstGeom>
        </p:spPr>
        <p:txBody>
          <a:bodyPr vert="horz" wrap="square" lIns="0" tIns="104775" rIns="0" bIns="0" rtlCol="0">
            <a:spAutoFit/>
          </a:bodyPr>
          <a:lstStyle/>
          <a:p>
            <a:pPr marL="12700">
              <a:lnSpc>
                <a:spcPct val="100000"/>
              </a:lnSpc>
              <a:spcBef>
                <a:spcPts val="825"/>
              </a:spcBef>
            </a:pPr>
            <a:r>
              <a:rPr sz="1400" b="1" spc="-5" dirty="0">
                <a:latin typeface="Times New Roman"/>
                <a:cs typeface="Times New Roman"/>
              </a:rPr>
              <a:t>Kondisi Aman (</a:t>
            </a:r>
            <a:r>
              <a:rPr sz="1400" b="1" i="1" spc="-5" dirty="0">
                <a:latin typeface="Times New Roman"/>
                <a:cs typeface="Times New Roman"/>
              </a:rPr>
              <a:t>Safe state</a:t>
            </a:r>
            <a:r>
              <a:rPr sz="1400" b="1" spc="-5" dirty="0">
                <a:latin typeface="Times New Roman"/>
                <a:cs typeface="Times New Roman"/>
              </a:rPr>
              <a:t>)</a:t>
            </a:r>
            <a:endParaRPr sz="1400">
              <a:latin typeface="Times New Roman"/>
              <a:cs typeface="Times New Roman"/>
            </a:endParaRPr>
          </a:p>
          <a:p>
            <a:pPr marL="12700" marR="5080">
              <a:lnSpc>
                <a:spcPct val="142900"/>
              </a:lnSpc>
            </a:pPr>
            <a:r>
              <a:rPr sz="1400" spc="-5" dirty="0">
                <a:latin typeface="Times New Roman"/>
                <a:cs typeface="Times New Roman"/>
              </a:rPr>
              <a:t>Suatu keadaan </a:t>
            </a:r>
            <a:r>
              <a:rPr sz="1400" dirty="0">
                <a:latin typeface="Times New Roman"/>
                <a:cs typeface="Times New Roman"/>
              </a:rPr>
              <a:t>dapat dinyatakan sebagai </a:t>
            </a:r>
            <a:r>
              <a:rPr sz="1400" i="1" spc="-5" dirty="0">
                <a:latin typeface="Times New Roman"/>
                <a:cs typeface="Times New Roman"/>
              </a:rPr>
              <a:t>safe state </a:t>
            </a:r>
            <a:r>
              <a:rPr sz="1400" spc="-10" dirty="0">
                <a:latin typeface="Times New Roman"/>
                <a:cs typeface="Times New Roman"/>
              </a:rPr>
              <a:t>jika tidak </a:t>
            </a:r>
            <a:r>
              <a:rPr sz="1400" dirty="0">
                <a:latin typeface="Times New Roman"/>
                <a:cs typeface="Times New Roman"/>
              </a:rPr>
              <a:t>terjadi </a:t>
            </a:r>
            <a:r>
              <a:rPr sz="1400" i="1" spc="-5" dirty="0">
                <a:latin typeface="Times New Roman"/>
                <a:cs typeface="Times New Roman"/>
              </a:rPr>
              <a:t>deadlock </a:t>
            </a:r>
            <a:r>
              <a:rPr sz="1400" dirty="0">
                <a:latin typeface="Times New Roman"/>
                <a:cs typeface="Times New Roman"/>
              </a:rPr>
              <a:t>dan </a:t>
            </a:r>
            <a:r>
              <a:rPr sz="1400" spc="-5" dirty="0">
                <a:latin typeface="Times New Roman"/>
                <a:cs typeface="Times New Roman"/>
              </a:rPr>
              <a:t>terdapat </a:t>
            </a:r>
            <a:r>
              <a:rPr sz="1400" spc="-10" dirty="0">
                <a:latin typeface="Times New Roman"/>
                <a:cs typeface="Times New Roman"/>
              </a:rPr>
              <a:t>cara  untuk memenuhi </a:t>
            </a:r>
            <a:r>
              <a:rPr sz="1400" spc="-5" dirty="0">
                <a:latin typeface="Times New Roman"/>
                <a:cs typeface="Times New Roman"/>
              </a:rPr>
              <a:t>semua permintaan </a:t>
            </a:r>
            <a:r>
              <a:rPr sz="1400" dirty="0">
                <a:latin typeface="Times New Roman"/>
                <a:cs typeface="Times New Roman"/>
              </a:rPr>
              <a:t>sumber </a:t>
            </a:r>
            <a:r>
              <a:rPr sz="1400" spc="-5" dirty="0">
                <a:latin typeface="Times New Roman"/>
                <a:cs typeface="Times New Roman"/>
              </a:rPr>
              <a:t>daya yang ditunda tanpa menghasilkan</a:t>
            </a:r>
            <a:r>
              <a:rPr sz="1400" spc="50" dirty="0">
                <a:latin typeface="Times New Roman"/>
                <a:cs typeface="Times New Roman"/>
              </a:rPr>
              <a:t> </a:t>
            </a:r>
            <a:r>
              <a:rPr sz="1400" i="1" dirty="0">
                <a:latin typeface="Times New Roman"/>
                <a:cs typeface="Times New Roman"/>
              </a:rPr>
              <a:t>deadlock</a:t>
            </a:r>
            <a:r>
              <a:rPr sz="1400" dirty="0">
                <a:latin typeface="Times New Roman"/>
                <a:cs typeface="Times New Roman"/>
              </a:rPr>
              <a:t>.</a:t>
            </a:r>
            <a:endParaRPr sz="1400">
              <a:latin typeface="Times New Roman"/>
              <a:cs typeface="Times New Roman"/>
            </a:endParaRPr>
          </a:p>
          <a:p>
            <a:pPr marL="12700">
              <a:lnSpc>
                <a:spcPct val="100000"/>
              </a:lnSpc>
              <a:spcBef>
                <a:spcPts val="745"/>
              </a:spcBef>
            </a:pPr>
            <a:r>
              <a:rPr sz="1400" spc="-5" dirty="0">
                <a:latin typeface="Times New Roman"/>
                <a:cs typeface="Times New Roman"/>
              </a:rPr>
              <a:t>Dengan </a:t>
            </a:r>
            <a:r>
              <a:rPr sz="1400" spc="-10" dirty="0">
                <a:latin typeface="Times New Roman"/>
                <a:cs typeface="Times New Roman"/>
              </a:rPr>
              <a:t>cara </a:t>
            </a:r>
            <a:r>
              <a:rPr sz="1400" spc="-5" dirty="0">
                <a:latin typeface="Times New Roman"/>
                <a:cs typeface="Times New Roman"/>
              </a:rPr>
              <a:t>mengikuti urutan</a:t>
            </a:r>
            <a:r>
              <a:rPr sz="1400" spc="35" dirty="0">
                <a:latin typeface="Times New Roman"/>
                <a:cs typeface="Times New Roman"/>
              </a:rPr>
              <a:t> </a:t>
            </a:r>
            <a:r>
              <a:rPr sz="1400" spc="-5" dirty="0">
                <a:latin typeface="Times New Roman"/>
                <a:cs typeface="Times New Roman"/>
              </a:rPr>
              <a:t>tertentu.</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12700">
              <a:lnSpc>
                <a:spcPct val="100000"/>
              </a:lnSpc>
            </a:pPr>
            <a:r>
              <a:rPr sz="1400" b="1" spc="-5" dirty="0">
                <a:latin typeface="Times New Roman"/>
                <a:cs typeface="Times New Roman"/>
              </a:rPr>
              <a:t>Kondisi </a:t>
            </a:r>
            <a:r>
              <a:rPr sz="1400" b="1" dirty="0">
                <a:latin typeface="Times New Roman"/>
                <a:cs typeface="Times New Roman"/>
              </a:rPr>
              <a:t>Tak </a:t>
            </a:r>
            <a:r>
              <a:rPr sz="1400" b="1" spc="-5" dirty="0">
                <a:latin typeface="Times New Roman"/>
                <a:cs typeface="Times New Roman"/>
              </a:rPr>
              <a:t>Aman </a:t>
            </a:r>
            <a:r>
              <a:rPr sz="1400" b="1" dirty="0">
                <a:latin typeface="Times New Roman"/>
                <a:cs typeface="Times New Roman"/>
              </a:rPr>
              <a:t>(</a:t>
            </a:r>
            <a:r>
              <a:rPr sz="1400" b="1" i="1" dirty="0">
                <a:latin typeface="Times New Roman"/>
                <a:cs typeface="Times New Roman"/>
              </a:rPr>
              <a:t>Unsafe</a:t>
            </a:r>
            <a:r>
              <a:rPr sz="1400" b="1" i="1" spc="-30" dirty="0">
                <a:latin typeface="Times New Roman"/>
                <a:cs typeface="Times New Roman"/>
              </a:rPr>
              <a:t> </a:t>
            </a:r>
            <a:r>
              <a:rPr sz="1400" b="1" i="1" spc="-5" dirty="0">
                <a:latin typeface="Times New Roman"/>
                <a:cs typeface="Times New Roman"/>
              </a:rPr>
              <a:t>state</a:t>
            </a:r>
            <a:r>
              <a:rPr sz="1400" b="1" spc="-5" dirty="0">
                <a:latin typeface="Times New Roman"/>
                <a:cs typeface="Times New Roman"/>
              </a:rPr>
              <a:t>)</a:t>
            </a:r>
            <a:endParaRPr sz="1400">
              <a:latin typeface="Times New Roman"/>
              <a:cs typeface="Times New Roman"/>
            </a:endParaRPr>
          </a:p>
          <a:p>
            <a:pPr marL="12700" marR="5080">
              <a:lnSpc>
                <a:spcPct val="142900"/>
              </a:lnSpc>
              <a:spcBef>
                <a:spcPts val="5"/>
              </a:spcBef>
            </a:pPr>
            <a:r>
              <a:rPr sz="1400" spc="-5" dirty="0">
                <a:latin typeface="Times New Roman"/>
                <a:cs typeface="Times New Roman"/>
              </a:rPr>
              <a:t>Suatu </a:t>
            </a:r>
            <a:r>
              <a:rPr sz="1400" i="1" spc="-5" dirty="0">
                <a:latin typeface="Times New Roman"/>
                <a:cs typeface="Times New Roman"/>
              </a:rPr>
              <a:t>state </a:t>
            </a:r>
            <a:r>
              <a:rPr sz="1400" dirty="0">
                <a:latin typeface="Times New Roman"/>
                <a:cs typeface="Times New Roman"/>
              </a:rPr>
              <a:t>dinyatakan </a:t>
            </a:r>
            <a:r>
              <a:rPr sz="1400" spc="-5" dirty="0">
                <a:latin typeface="Times New Roman"/>
                <a:cs typeface="Times New Roman"/>
              </a:rPr>
              <a:t>sebagai </a:t>
            </a:r>
            <a:r>
              <a:rPr sz="1400" i="1" dirty="0">
                <a:latin typeface="Times New Roman"/>
                <a:cs typeface="Times New Roman"/>
              </a:rPr>
              <a:t>state </a:t>
            </a:r>
            <a:r>
              <a:rPr sz="1400" spc="-5" dirty="0">
                <a:latin typeface="Times New Roman"/>
                <a:cs typeface="Times New Roman"/>
              </a:rPr>
              <a:t>tak </a:t>
            </a:r>
            <a:r>
              <a:rPr sz="1400" spc="-10" dirty="0">
                <a:latin typeface="Times New Roman"/>
                <a:cs typeface="Times New Roman"/>
              </a:rPr>
              <a:t>selamat </a:t>
            </a:r>
            <a:r>
              <a:rPr sz="1400" dirty="0">
                <a:latin typeface="Times New Roman"/>
                <a:cs typeface="Times New Roman"/>
              </a:rPr>
              <a:t>(</a:t>
            </a:r>
            <a:r>
              <a:rPr sz="1400" i="1" dirty="0">
                <a:latin typeface="Times New Roman"/>
                <a:cs typeface="Times New Roman"/>
              </a:rPr>
              <a:t>unsafe </a:t>
            </a:r>
            <a:r>
              <a:rPr sz="1400" i="1" spc="-5" dirty="0">
                <a:latin typeface="Times New Roman"/>
                <a:cs typeface="Times New Roman"/>
              </a:rPr>
              <a:t>state</a:t>
            </a:r>
            <a:r>
              <a:rPr sz="1400" spc="-5" dirty="0">
                <a:latin typeface="Times New Roman"/>
                <a:cs typeface="Times New Roman"/>
              </a:rPr>
              <a:t>) </a:t>
            </a:r>
            <a:r>
              <a:rPr sz="1400" dirty="0">
                <a:latin typeface="Times New Roman"/>
                <a:cs typeface="Times New Roman"/>
              </a:rPr>
              <a:t>jika </a:t>
            </a:r>
            <a:r>
              <a:rPr sz="1400" spc="-10" dirty="0">
                <a:latin typeface="Times New Roman"/>
                <a:cs typeface="Times New Roman"/>
              </a:rPr>
              <a:t>tidak </a:t>
            </a:r>
            <a:r>
              <a:rPr sz="1400" spc="-5" dirty="0">
                <a:latin typeface="Times New Roman"/>
                <a:cs typeface="Times New Roman"/>
              </a:rPr>
              <a:t>terdapat </a:t>
            </a:r>
            <a:r>
              <a:rPr sz="1400" spc="-10" dirty="0">
                <a:latin typeface="Times New Roman"/>
                <a:cs typeface="Times New Roman"/>
              </a:rPr>
              <a:t>cara untuk  </a:t>
            </a:r>
            <a:r>
              <a:rPr sz="1400" spc="-5" dirty="0">
                <a:latin typeface="Times New Roman"/>
                <a:cs typeface="Times New Roman"/>
              </a:rPr>
              <a:t>memenuhi semua permintaaan yang saat ini ditunda </a:t>
            </a:r>
            <a:r>
              <a:rPr sz="1400" dirty="0">
                <a:latin typeface="Times New Roman"/>
                <a:cs typeface="Times New Roman"/>
              </a:rPr>
              <a:t>dengan menjalankan </a:t>
            </a:r>
            <a:r>
              <a:rPr sz="1400" spc="-5" dirty="0">
                <a:latin typeface="Times New Roman"/>
                <a:cs typeface="Times New Roman"/>
              </a:rPr>
              <a:t>proses-proses</a:t>
            </a:r>
            <a:r>
              <a:rPr sz="1400" spc="5" dirty="0">
                <a:latin typeface="Times New Roman"/>
                <a:cs typeface="Times New Roman"/>
              </a:rPr>
              <a:t> </a:t>
            </a:r>
            <a:r>
              <a:rPr sz="1400" spc="-5" dirty="0">
                <a:latin typeface="Times New Roman"/>
                <a:cs typeface="Times New Roman"/>
              </a:rPr>
              <a:t>dengan</a:t>
            </a:r>
            <a:endParaRPr sz="1400">
              <a:latin typeface="Times New Roman"/>
              <a:cs typeface="Times New Roman"/>
            </a:endParaRPr>
          </a:p>
          <a:p>
            <a:pPr marL="12700">
              <a:lnSpc>
                <a:spcPct val="100000"/>
              </a:lnSpc>
              <a:spcBef>
                <a:spcPts val="745"/>
              </a:spcBef>
            </a:pPr>
            <a:r>
              <a:rPr sz="1400" spc="-5" dirty="0">
                <a:latin typeface="Times New Roman"/>
                <a:cs typeface="Times New Roman"/>
              </a:rPr>
              <a:t>suatu</a:t>
            </a:r>
            <a:r>
              <a:rPr sz="1400" dirty="0">
                <a:latin typeface="Times New Roman"/>
                <a:cs typeface="Times New Roman"/>
              </a:rPr>
              <a:t> </a:t>
            </a:r>
            <a:r>
              <a:rPr sz="1400" spc="-5" dirty="0">
                <a:latin typeface="Times New Roman"/>
                <a:cs typeface="Times New Roman"/>
              </a:rPr>
              <a:t>urutan.</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228" y="780034"/>
            <a:ext cx="5315585" cy="329565"/>
          </a:xfrm>
          <a:prstGeom prst="rect">
            <a:avLst/>
          </a:prstGeom>
        </p:spPr>
        <p:txBody>
          <a:bodyPr vert="horz" wrap="square" lIns="0" tIns="11430" rIns="0" bIns="0" rtlCol="0">
            <a:spAutoFit/>
          </a:bodyPr>
          <a:lstStyle/>
          <a:p>
            <a:pPr marL="12700">
              <a:lnSpc>
                <a:spcPct val="100000"/>
              </a:lnSpc>
              <a:spcBef>
                <a:spcPts val="90"/>
              </a:spcBef>
            </a:pPr>
            <a:r>
              <a:rPr spc="-5" dirty="0"/>
              <a:t>Mendeteksi </a:t>
            </a:r>
            <a:r>
              <a:rPr i="1" spc="-5" dirty="0">
                <a:latin typeface="Times New Roman"/>
                <a:cs typeface="Times New Roman"/>
              </a:rPr>
              <a:t>Deadlock </a:t>
            </a:r>
            <a:r>
              <a:rPr spc="-5" dirty="0"/>
              <a:t>dan Memulihkan</a:t>
            </a:r>
            <a:r>
              <a:rPr spc="45" dirty="0"/>
              <a:t> </a:t>
            </a:r>
            <a:r>
              <a:rPr i="1" spc="-5" dirty="0">
                <a:latin typeface="Times New Roman"/>
                <a:cs typeface="Times New Roman"/>
              </a:rPr>
              <a:t>Deadlock</a:t>
            </a:r>
          </a:p>
        </p:txBody>
      </p:sp>
      <p:sp>
        <p:nvSpPr>
          <p:cNvPr id="3" name="object 3"/>
          <p:cNvSpPr txBox="1">
            <a:spLocks noGrp="1"/>
          </p:cNvSpPr>
          <p:nvPr>
            <p:ph type="body" idx="1"/>
          </p:nvPr>
        </p:nvSpPr>
        <p:spPr>
          <a:prstGeom prst="rect">
            <a:avLst/>
          </a:prstGeom>
        </p:spPr>
        <p:txBody>
          <a:bodyPr vert="horz" wrap="square" lIns="0" tIns="100965" rIns="0" bIns="0" rtlCol="0">
            <a:spAutoFit/>
          </a:bodyPr>
          <a:lstStyle/>
          <a:p>
            <a:pPr marL="436245" indent="-228600">
              <a:lnSpc>
                <a:spcPct val="100000"/>
              </a:lnSpc>
              <a:spcBef>
                <a:spcPts val="795"/>
              </a:spcBef>
              <a:buFont typeface="Wingdings"/>
              <a:buChar char=""/>
              <a:tabLst>
                <a:tab pos="436880" algn="l"/>
              </a:tabLst>
            </a:pPr>
            <a:r>
              <a:rPr spc="-5" dirty="0"/>
              <a:t>MENDETEKSI</a:t>
            </a:r>
            <a:r>
              <a:rPr spc="30" dirty="0"/>
              <a:t> </a:t>
            </a:r>
            <a:r>
              <a:rPr i="1" spc="-5" dirty="0">
                <a:latin typeface="Times New Roman"/>
                <a:cs typeface="Times New Roman"/>
              </a:rPr>
              <a:t>DEADLOCK</a:t>
            </a:r>
          </a:p>
          <a:p>
            <a:pPr marL="436245" marR="5080">
              <a:lnSpc>
                <a:spcPts val="2420"/>
              </a:lnSpc>
              <a:spcBef>
                <a:spcPts val="160"/>
              </a:spcBef>
            </a:pPr>
            <a:r>
              <a:rPr b="0" spc="-5" dirty="0">
                <a:latin typeface="Times New Roman"/>
                <a:cs typeface="Times New Roman"/>
              </a:rPr>
              <a:t>Metode ini mengunakan pendekatan </a:t>
            </a:r>
            <a:r>
              <a:rPr b="0" dirty="0">
                <a:latin typeface="Times New Roman"/>
                <a:cs typeface="Times New Roman"/>
              </a:rPr>
              <a:t>dengan </a:t>
            </a:r>
            <a:r>
              <a:rPr b="0" spc="-5" dirty="0">
                <a:latin typeface="Times New Roman"/>
                <a:cs typeface="Times New Roman"/>
              </a:rPr>
              <a:t>teknik </a:t>
            </a:r>
            <a:r>
              <a:rPr b="0" spc="-10" dirty="0">
                <a:latin typeface="Times New Roman"/>
                <a:cs typeface="Times New Roman"/>
              </a:rPr>
              <a:t>untuk </a:t>
            </a:r>
            <a:r>
              <a:rPr b="0" spc="-5" dirty="0">
                <a:latin typeface="Times New Roman"/>
                <a:cs typeface="Times New Roman"/>
              </a:rPr>
              <a:t>menentukan </a:t>
            </a:r>
            <a:r>
              <a:rPr b="0" dirty="0">
                <a:latin typeface="Times New Roman"/>
                <a:cs typeface="Times New Roman"/>
              </a:rPr>
              <a:t>apakah </a:t>
            </a:r>
            <a:r>
              <a:rPr b="0" i="1" dirty="0">
                <a:latin typeface="Times New Roman"/>
                <a:cs typeface="Times New Roman"/>
              </a:rPr>
              <a:t>deadlock </a:t>
            </a:r>
            <a:r>
              <a:rPr b="0" spc="-5" dirty="0">
                <a:latin typeface="Times New Roman"/>
                <a:cs typeface="Times New Roman"/>
              </a:rPr>
              <a:t>sedang  terjadi serta proses-proses dan </a:t>
            </a:r>
            <a:r>
              <a:rPr b="0" dirty="0">
                <a:latin typeface="Times New Roman"/>
                <a:cs typeface="Times New Roman"/>
              </a:rPr>
              <a:t>sumber </a:t>
            </a:r>
            <a:r>
              <a:rPr b="0" spc="-10" dirty="0">
                <a:latin typeface="Times New Roman"/>
                <a:cs typeface="Times New Roman"/>
              </a:rPr>
              <a:t>daya </a:t>
            </a:r>
            <a:r>
              <a:rPr b="0" spc="-5" dirty="0">
                <a:latin typeface="Times New Roman"/>
                <a:cs typeface="Times New Roman"/>
              </a:rPr>
              <a:t>yang terlibat </a:t>
            </a:r>
            <a:r>
              <a:rPr b="0" dirty="0">
                <a:latin typeface="Times New Roman"/>
                <a:cs typeface="Times New Roman"/>
              </a:rPr>
              <a:t>dalam </a:t>
            </a:r>
            <a:r>
              <a:rPr b="0" spc="-5" dirty="0">
                <a:latin typeface="Times New Roman"/>
                <a:cs typeface="Times New Roman"/>
              </a:rPr>
              <a:t>deadlock tersebut.</a:t>
            </a:r>
            <a:r>
              <a:rPr b="0" spc="65" dirty="0">
                <a:latin typeface="Times New Roman"/>
                <a:cs typeface="Times New Roman"/>
              </a:rPr>
              <a:t> </a:t>
            </a:r>
            <a:r>
              <a:rPr b="0" spc="-5" dirty="0">
                <a:latin typeface="Times New Roman"/>
                <a:cs typeface="Times New Roman"/>
              </a:rPr>
              <a:t>Setelah </a:t>
            </a:r>
            <a:r>
              <a:rPr b="0" dirty="0">
                <a:latin typeface="Times New Roman"/>
                <a:cs typeface="Times New Roman"/>
              </a:rPr>
              <a:t>kondisi</a:t>
            </a:r>
          </a:p>
          <a:p>
            <a:pPr marL="436245">
              <a:lnSpc>
                <a:spcPct val="100000"/>
              </a:lnSpc>
              <a:spcBef>
                <a:spcPts val="525"/>
              </a:spcBef>
            </a:pPr>
            <a:r>
              <a:rPr b="0" i="1" spc="-5" dirty="0">
                <a:latin typeface="Times New Roman"/>
                <a:cs typeface="Times New Roman"/>
              </a:rPr>
              <a:t>deadlock </a:t>
            </a:r>
            <a:r>
              <a:rPr b="0" spc="-5" dirty="0">
                <a:latin typeface="Times New Roman"/>
                <a:cs typeface="Times New Roman"/>
              </a:rPr>
              <a:t>dapat dideteksi, </a:t>
            </a:r>
            <a:r>
              <a:rPr b="0" spc="-20" dirty="0">
                <a:latin typeface="Times New Roman"/>
                <a:cs typeface="Times New Roman"/>
              </a:rPr>
              <a:t>maka </a:t>
            </a:r>
            <a:r>
              <a:rPr b="0" spc="-5" dirty="0">
                <a:latin typeface="Times New Roman"/>
                <a:cs typeface="Times New Roman"/>
              </a:rPr>
              <a:t>langkah </a:t>
            </a:r>
            <a:r>
              <a:rPr b="0" dirty="0">
                <a:latin typeface="Times New Roman"/>
                <a:cs typeface="Times New Roman"/>
              </a:rPr>
              <a:t>pemulihan dari kondisi </a:t>
            </a:r>
            <a:r>
              <a:rPr b="0" i="1" spc="-5" dirty="0">
                <a:latin typeface="Times New Roman"/>
                <a:cs typeface="Times New Roman"/>
              </a:rPr>
              <a:t>deadlock </a:t>
            </a:r>
            <a:r>
              <a:rPr b="0" spc="-5" dirty="0">
                <a:latin typeface="Times New Roman"/>
                <a:cs typeface="Times New Roman"/>
              </a:rPr>
              <a:t>dapat </a:t>
            </a:r>
            <a:r>
              <a:rPr b="0" spc="-10" dirty="0">
                <a:latin typeface="Times New Roman"/>
                <a:cs typeface="Times New Roman"/>
              </a:rPr>
              <a:t>segera</a:t>
            </a:r>
            <a:r>
              <a:rPr b="0" spc="180" dirty="0">
                <a:latin typeface="Times New Roman"/>
                <a:cs typeface="Times New Roman"/>
              </a:rPr>
              <a:t> </a:t>
            </a:r>
            <a:r>
              <a:rPr b="0" spc="-5" dirty="0">
                <a:latin typeface="Times New Roman"/>
                <a:cs typeface="Times New Roman"/>
              </a:rPr>
              <a:t>dilakukan.</a:t>
            </a:r>
          </a:p>
          <a:p>
            <a:pPr marL="194945">
              <a:lnSpc>
                <a:spcPct val="100000"/>
              </a:lnSpc>
            </a:pPr>
            <a:endParaRPr sz="1500">
              <a:latin typeface="Times New Roman"/>
              <a:cs typeface="Times New Roman"/>
            </a:endParaRPr>
          </a:p>
          <a:p>
            <a:pPr marL="194945">
              <a:lnSpc>
                <a:spcPct val="100000"/>
              </a:lnSpc>
              <a:spcBef>
                <a:spcPts val="30"/>
              </a:spcBef>
            </a:pPr>
            <a:endParaRPr sz="1250">
              <a:latin typeface="Times New Roman"/>
              <a:cs typeface="Times New Roman"/>
            </a:endParaRPr>
          </a:p>
          <a:p>
            <a:pPr marL="436245" indent="-228600">
              <a:lnSpc>
                <a:spcPct val="100000"/>
              </a:lnSpc>
              <a:buFont typeface="Wingdings"/>
              <a:buChar char=""/>
              <a:tabLst>
                <a:tab pos="436880" algn="l"/>
              </a:tabLst>
            </a:pPr>
            <a:r>
              <a:rPr spc="-5" dirty="0"/>
              <a:t>MEMULIHKAN</a:t>
            </a:r>
            <a:r>
              <a:rPr spc="15" dirty="0"/>
              <a:t> </a:t>
            </a:r>
            <a:r>
              <a:rPr i="1" spc="-5" dirty="0">
                <a:latin typeface="Times New Roman"/>
                <a:cs typeface="Times New Roman"/>
              </a:rPr>
              <a:t>DEADLOCK</a:t>
            </a:r>
          </a:p>
          <a:p>
            <a:pPr marL="436245">
              <a:lnSpc>
                <a:spcPct val="100000"/>
              </a:lnSpc>
              <a:spcBef>
                <a:spcPts val="695"/>
              </a:spcBef>
            </a:pPr>
            <a:r>
              <a:rPr b="0" spc="-5" dirty="0">
                <a:latin typeface="Times New Roman"/>
                <a:cs typeface="Times New Roman"/>
              </a:rPr>
              <a:t>Pemulihan tersebut adalah </a:t>
            </a:r>
            <a:r>
              <a:rPr b="0" dirty="0">
                <a:latin typeface="Times New Roman"/>
                <a:cs typeface="Times New Roman"/>
              </a:rPr>
              <a:t>dengan </a:t>
            </a:r>
            <a:r>
              <a:rPr b="0" spc="-5" dirty="0">
                <a:latin typeface="Times New Roman"/>
                <a:cs typeface="Times New Roman"/>
              </a:rPr>
              <a:t>memperoleh sumber daya yang diperlukan </a:t>
            </a:r>
            <a:r>
              <a:rPr b="0" dirty="0">
                <a:latin typeface="Times New Roman"/>
                <a:cs typeface="Times New Roman"/>
              </a:rPr>
              <a:t>oleh</a:t>
            </a:r>
            <a:r>
              <a:rPr b="0" spc="-145" dirty="0">
                <a:latin typeface="Times New Roman"/>
                <a:cs typeface="Times New Roman"/>
              </a:rPr>
              <a:t> </a:t>
            </a:r>
            <a:r>
              <a:rPr b="0" dirty="0">
                <a:latin typeface="Times New Roman"/>
                <a:cs typeface="Times New Roman"/>
              </a:rPr>
              <a:t>proses-proses</a:t>
            </a:r>
          </a:p>
          <a:p>
            <a:pPr marL="436245" marR="5080">
              <a:lnSpc>
                <a:spcPct val="142900"/>
              </a:lnSpc>
              <a:spcBef>
                <a:spcPts val="25"/>
              </a:spcBef>
            </a:pPr>
            <a:r>
              <a:rPr b="0" spc="-5" dirty="0">
                <a:latin typeface="Times New Roman"/>
                <a:cs typeface="Times New Roman"/>
              </a:rPr>
              <a:t>yang </a:t>
            </a:r>
            <a:r>
              <a:rPr b="0" spc="-10" dirty="0">
                <a:latin typeface="Times New Roman"/>
                <a:cs typeface="Times New Roman"/>
              </a:rPr>
              <a:t>membutuhkannya. Beberapa </a:t>
            </a:r>
            <a:r>
              <a:rPr b="0" dirty="0">
                <a:latin typeface="Times New Roman"/>
                <a:cs typeface="Times New Roman"/>
              </a:rPr>
              <a:t>cara </a:t>
            </a:r>
            <a:r>
              <a:rPr b="0" spc="-5" dirty="0">
                <a:latin typeface="Times New Roman"/>
                <a:cs typeface="Times New Roman"/>
              </a:rPr>
              <a:t>digunakan </a:t>
            </a:r>
            <a:r>
              <a:rPr b="0" spc="-10" dirty="0">
                <a:latin typeface="Times New Roman"/>
                <a:cs typeface="Times New Roman"/>
              </a:rPr>
              <a:t>untuk </a:t>
            </a:r>
            <a:r>
              <a:rPr b="0" spc="-5" dirty="0">
                <a:latin typeface="Times New Roman"/>
                <a:cs typeface="Times New Roman"/>
              </a:rPr>
              <a:t>mendapatkan </a:t>
            </a:r>
            <a:r>
              <a:rPr b="0" dirty="0">
                <a:latin typeface="Times New Roman"/>
                <a:cs typeface="Times New Roman"/>
              </a:rPr>
              <a:t>sumber daya yang  </a:t>
            </a:r>
            <a:r>
              <a:rPr b="0" spc="-5" dirty="0">
                <a:latin typeface="Times New Roman"/>
                <a:cs typeface="Times New Roman"/>
              </a:rPr>
              <a:t>diperlukan, </a:t>
            </a:r>
            <a:r>
              <a:rPr b="0" spc="-10" dirty="0">
                <a:latin typeface="Times New Roman"/>
                <a:cs typeface="Times New Roman"/>
              </a:rPr>
              <a:t>yaitu</a:t>
            </a:r>
            <a:r>
              <a:rPr b="0" spc="60" dirty="0">
                <a:latin typeface="Times New Roman"/>
                <a:cs typeface="Times New Roman"/>
              </a:rPr>
              <a:t> </a:t>
            </a:r>
            <a:r>
              <a:rPr b="0" spc="-5" dirty="0">
                <a:latin typeface="Times New Roman"/>
                <a:cs typeface="Times New Roman"/>
              </a:rPr>
              <a:t>:</a:t>
            </a:r>
          </a:p>
          <a:p>
            <a:pPr marL="436245" indent="-228600">
              <a:lnSpc>
                <a:spcPct val="100000"/>
              </a:lnSpc>
              <a:spcBef>
                <a:spcPts val="840"/>
              </a:spcBef>
              <a:buFont typeface="Symbol"/>
              <a:buChar char=""/>
              <a:tabLst>
                <a:tab pos="436245" algn="l"/>
                <a:tab pos="436880" algn="l"/>
              </a:tabLst>
            </a:pPr>
            <a:r>
              <a:rPr b="0" spc="-5" dirty="0">
                <a:latin typeface="Times New Roman"/>
                <a:cs typeface="Times New Roman"/>
              </a:rPr>
              <a:t>Terminasi proses</a:t>
            </a:r>
            <a:r>
              <a:rPr b="0" spc="5" dirty="0">
                <a:latin typeface="Times New Roman"/>
                <a:cs typeface="Times New Roman"/>
              </a:rPr>
              <a:t> </a:t>
            </a:r>
            <a:r>
              <a:rPr b="0" spc="-5" dirty="0">
                <a:latin typeface="Times New Roman"/>
                <a:cs typeface="Times New Roman"/>
              </a:rPr>
              <a:t>dan</a:t>
            </a:r>
          </a:p>
          <a:p>
            <a:pPr marL="436245" indent="-228600">
              <a:lnSpc>
                <a:spcPct val="100000"/>
              </a:lnSpc>
              <a:spcBef>
                <a:spcPts val="844"/>
              </a:spcBef>
              <a:buFont typeface="Symbol"/>
              <a:buChar char=""/>
              <a:tabLst>
                <a:tab pos="436245" algn="l"/>
                <a:tab pos="436880" algn="l"/>
              </a:tabLst>
            </a:pPr>
            <a:r>
              <a:rPr b="0" i="1" spc="-5" dirty="0">
                <a:latin typeface="Times New Roman"/>
                <a:cs typeface="Times New Roman"/>
              </a:rPr>
              <a:t>Pre-emption </a:t>
            </a:r>
            <a:r>
              <a:rPr b="0" spc="-5" dirty="0">
                <a:latin typeface="Times New Roman"/>
                <a:cs typeface="Times New Roman"/>
              </a:rPr>
              <a:t>(mundur) </a:t>
            </a:r>
            <a:r>
              <a:rPr b="0" dirty="0">
                <a:latin typeface="Times New Roman"/>
                <a:cs typeface="Times New Roman"/>
              </a:rPr>
              <a:t>suatu </a:t>
            </a:r>
            <a:r>
              <a:rPr b="0" spc="-5" dirty="0">
                <a:latin typeface="Times New Roman"/>
                <a:cs typeface="Times New Roman"/>
              </a:rPr>
              <a:t>proses.</a:t>
            </a:r>
          </a:p>
          <a:p>
            <a:pPr marL="436245">
              <a:lnSpc>
                <a:spcPct val="100000"/>
              </a:lnSpc>
              <a:spcBef>
                <a:spcPts val="745"/>
              </a:spcBef>
            </a:pPr>
            <a:r>
              <a:rPr b="0" spc="-5" dirty="0">
                <a:latin typeface="Times New Roman"/>
                <a:cs typeface="Times New Roman"/>
              </a:rPr>
              <a:t>Metode ini banyak </a:t>
            </a:r>
            <a:r>
              <a:rPr b="0" dirty="0">
                <a:latin typeface="Times New Roman"/>
                <a:cs typeface="Times New Roman"/>
              </a:rPr>
              <a:t>digunakan </a:t>
            </a:r>
            <a:r>
              <a:rPr b="0" spc="-5" dirty="0">
                <a:latin typeface="Times New Roman"/>
                <a:cs typeface="Times New Roman"/>
              </a:rPr>
              <a:t>pada komputer </a:t>
            </a:r>
            <a:r>
              <a:rPr b="0" i="1" spc="-5" dirty="0">
                <a:latin typeface="Times New Roman"/>
                <a:cs typeface="Times New Roman"/>
              </a:rPr>
              <a:t>mainframe </a:t>
            </a:r>
            <a:r>
              <a:rPr b="0" spc="-5" dirty="0">
                <a:latin typeface="Times New Roman"/>
                <a:cs typeface="Times New Roman"/>
              </a:rPr>
              <a:t>berukuran</a:t>
            </a:r>
            <a:r>
              <a:rPr b="0" spc="55" dirty="0">
                <a:latin typeface="Times New Roman"/>
                <a:cs typeface="Times New Roman"/>
              </a:rPr>
              <a:t> </a:t>
            </a:r>
            <a:r>
              <a:rPr b="0" spc="-5" dirty="0">
                <a:latin typeface="Times New Roman"/>
                <a:cs typeface="Times New Roman"/>
              </a:rPr>
              <a:t>besar.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3665" y="777367"/>
            <a:ext cx="2242820" cy="391160"/>
          </a:xfrm>
          <a:prstGeom prst="rect">
            <a:avLst/>
          </a:prstGeom>
        </p:spPr>
        <p:txBody>
          <a:bodyPr vert="horz" wrap="square" lIns="0" tIns="12700" rIns="0" bIns="0" rtlCol="0">
            <a:spAutoFit/>
          </a:bodyPr>
          <a:lstStyle/>
          <a:p>
            <a:pPr marL="12700">
              <a:lnSpc>
                <a:spcPct val="100000"/>
              </a:lnSpc>
              <a:spcBef>
                <a:spcPts val="100"/>
              </a:spcBef>
            </a:pPr>
            <a:r>
              <a:rPr sz="2400" u="none" spc="-5" dirty="0"/>
              <a:t>SINKRONISASI</a:t>
            </a:r>
            <a:endParaRPr sz="2400"/>
          </a:p>
        </p:txBody>
      </p:sp>
      <p:sp>
        <p:nvSpPr>
          <p:cNvPr id="3" name="object 3"/>
          <p:cNvSpPr txBox="1"/>
          <p:nvPr/>
        </p:nvSpPr>
        <p:spPr>
          <a:xfrm>
            <a:off x="789228" y="1432687"/>
            <a:ext cx="7513955" cy="1899920"/>
          </a:xfrm>
          <a:prstGeom prst="rect">
            <a:avLst/>
          </a:prstGeom>
        </p:spPr>
        <p:txBody>
          <a:bodyPr vert="horz" wrap="square" lIns="0" tIns="11430" rIns="0" bIns="0" rtlCol="0">
            <a:spAutoFit/>
          </a:bodyPr>
          <a:lstStyle/>
          <a:p>
            <a:pPr marL="12700" algn="just">
              <a:lnSpc>
                <a:spcPct val="100000"/>
              </a:lnSpc>
              <a:spcBef>
                <a:spcPts val="90"/>
              </a:spcBef>
            </a:pPr>
            <a:r>
              <a:rPr sz="1400" spc="-10" dirty="0">
                <a:latin typeface="Times New Roman"/>
                <a:cs typeface="Times New Roman"/>
              </a:rPr>
              <a:t>Beberapa </a:t>
            </a:r>
            <a:r>
              <a:rPr sz="1400" dirty="0">
                <a:latin typeface="Times New Roman"/>
                <a:cs typeface="Times New Roman"/>
              </a:rPr>
              <a:t>alasan </a:t>
            </a:r>
            <a:r>
              <a:rPr sz="1400" spc="-5" dirty="0">
                <a:latin typeface="Times New Roman"/>
                <a:cs typeface="Times New Roman"/>
              </a:rPr>
              <a:t>dilakukan Sinkronisasi</a:t>
            </a:r>
            <a:r>
              <a:rPr sz="1400" spc="10"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469900" marR="8890" indent="-228600" algn="just">
              <a:lnSpc>
                <a:spcPct val="144300"/>
              </a:lnSpc>
              <a:spcBef>
                <a:spcPts val="985"/>
              </a:spcBef>
              <a:buFont typeface="Wingdings"/>
              <a:buChar char=""/>
              <a:tabLst>
                <a:tab pos="469900" algn="l"/>
              </a:tabLst>
            </a:pPr>
            <a:r>
              <a:rPr sz="1400" spc="-10" dirty="0">
                <a:latin typeface="Times New Roman"/>
                <a:cs typeface="Times New Roman"/>
              </a:rPr>
              <a:t>Beberapa </a:t>
            </a:r>
            <a:r>
              <a:rPr sz="1400" spc="-5" dirty="0">
                <a:latin typeface="Times New Roman"/>
                <a:cs typeface="Times New Roman"/>
              </a:rPr>
              <a:t>akses yang dilakukan secara bersamaan </a:t>
            </a:r>
            <a:r>
              <a:rPr sz="1400" dirty="0">
                <a:latin typeface="Times New Roman"/>
                <a:cs typeface="Times New Roman"/>
              </a:rPr>
              <a:t>akan </a:t>
            </a:r>
            <a:r>
              <a:rPr sz="1400" spc="-5" dirty="0">
                <a:latin typeface="Times New Roman"/>
                <a:cs typeface="Times New Roman"/>
              </a:rPr>
              <a:t>menyebabkan inkonsistensi </a:t>
            </a:r>
            <a:r>
              <a:rPr sz="1400" dirty="0">
                <a:latin typeface="Times New Roman"/>
                <a:cs typeface="Times New Roman"/>
              </a:rPr>
              <a:t>data, </a:t>
            </a:r>
            <a:r>
              <a:rPr sz="1400" spc="-5" dirty="0">
                <a:latin typeface="Times New Roman"/>
                <a:cs typeface="Times New Roman"/>
              </a:rPr>
              <a:t>sehingga  </a:t>
            </a:r>
            <a:r>
              <a:rPr sz="1400" spc="-15" dirty="0">
                <a:latin typeface="Times New Roman"/>
                <a:cs typeface="Times New Roman"/>
              </a:rPr>
              <a:t>harus </a:t>
            </a:r>
            <a:r>
              <a:rPr sz="1400" spc="-5" dirty="0">
                <a:latin typeface="Times New Roman"/>
                <a:cs typeface="Times New Roman"/>
              </a:rPr>
              <a:t>dilakukan suatu </a:t>
            </a:r>
            <a:r>
              <a:rPr sz="1400" spc="-10" dirty="0">
                <a:latin typeface="Times New Roman"/>
                <a:cs typeface="Times New Roman"/>
              </a:rPr>
              <a:t>mekanisme </a:t>
            </a:r>
            <a:r>
              <a:rPr sz="1400" spc="-15" dirty="0">
                <a:latin typeface="Times New Roman"/>
                <a:cs typeface="Times New Roman"/>
              </a:rPr>
              <a:t>untuk </a:t>
            </a:r>
            <a:r>
              <a:rPr sz="1400" spc="-5" dirty="0">
                <a:latin typeface="Times New Roman"/>
                <a:cs typeface="Times New Roman"/>
              </a:rPr>
              <a:t>memastikan eksekusi </a:t>
            </a:r>
            <a:r>
              <a:rPr sz="1400" dirty="0">
                <a:latin typeface="Times New Roman"/>
                <a:cs typeface="Times New Roman"/>
              </a:rPr>
              <a:t>dari </a:t>
            </a:r>
            <a:r>
              <a:rPr sz="1400" spc="-5" dirty="0">
                <a:latin typeface="Times New Roman"/>
                <a:cs typeface="Times New Roman"/>
              </a:rPr>
              <a:t>setiap proses yang</a:t>
            </a:r>
            <a:r>
              <a:rPr sz="1400" spc="195" dirty="0">
                <a:latin typeface="Times New Roman"/>
                <a:cs typeface="Times New Roman"/>
              </a:rPr>
              <a:t> </a:t>
            </a:r>
            <a:r>
              <a:rPr sz="1400" spc="-5" dirty="0">
                <a:latin typeface="Times New Roman"/>
                <a:cs typeface="Times New Roman"/>
              </a:rPr>
              <a:t>bekerja.</a:t>
            </a:r>
            <a:endParaRPr sz="1400">
              <a:latin typeface="Times New Roman"/>
              <a:cs typeface="Times New Roman"/>
            </a:endParaRPr>
          </a:p>
          <a:p>
            <a:pPr marL="469900" marR="5080" indent="-228600" algn="just">
              <a:lnSpc>
                <a:spcPct val="143600"/>
              </a:lnSpc>
              <a:spcBef>
                <a:spcPts val="15"/>
              </a:spcBef>
              <a:buFont typeface="Wingdings"/>
              <a:buChar char=""/>
              <a:tabLst>
                <a:tab pos="469900" algn="l"/>
              </a:tabLst>
            </a:pPr>
            <a:r>
              <a:rPr sz="1400" spc="-10" dirty="0">
                <a:latin typeface="Times New Roman"/>
                <a:cs typeface="Times New Roman"/>
              </a:rPr>
              <a:t>Terdapat </a:t>
            </a:r>
            <a:r>
              <a:rPr sz="1400" dirty="0">
                <a:latin typeface="Times New Roman"/>
                <a:cs typeface="Times New Roman"/>
              </a:rPr>
              <a:t>suatu </a:t>
            </a:r>
            <a:r>
              <a:rPr sz="1400" spc="-5" dirty="0">
                <a:latin typeface="Times New Roman"/>
                <a:cs typeface="Times New Roman"/>
              </a:rPr>
              <a:t>situasi dimana beberapa proses </a:t>
            </a:r>
            <a:r>
              <a:rPr sz="1400" spc="-10" dirty="0">
                <a:latin typeface="Times New Roman"/>
                <a:cs typeface="Times New Roman"/>
              </a:rPr>
              <a:t>mengakses </a:t>
            </a:r>
            <a:r>
              <a:rPr sz="1400" spc="-5" dirty="0">
                <a:latin typeface="Times New Roman"/>
                <a:cs typeface="Times New Roman"/>
              </a:rPr>
              <a:t>dan memanipulasi data secara  </a:t>
            </a:r>
            <a:r>
              <a:rPr sz="1400" spc="-10" dirty="0">
                <a:latin typeface="Times New Roman"/>
                <a:cs typeface="Times New Roman"/>
              </a:rPr>
              <a:t>bersamaan. </a:t>
            </a:r>
            <a:r>
              <a:rPr sz="1400" spc="-5" dirty="0">
                <a:latin typeface="Times New Roman"/>
                <a:cs typeface="Times New Roman"/>
              </a:rPr>
              <a:t>Nilai terakhir </a:t>
            </a:r>
            <a:r>
              <a:rPr sz="1400" dirty="0">
                <a:latin typeface="Times New Roman"/>
                <a:cs typeface="Times New Roman"/>
              </a:rPr>
              <a:t>dari data </a:t>
            </a:r>
            <a:r>
              <a:rPr sz="1400" spc="-5" dirty="0">
                <a:latin typeface="Times New Roman"/>
                <a:cs typeface="Times New Roman"/>
              </a:rPr>
              <a:t>bergantung </a:t>
            </a:r>
            <a:r>
              <a:rPr sz="1400" spc="5" dirty="0">
                <a:latin typeface="Times New Roman"/>
                <a:cs typeface="Times New Roman"/>
              </a:rPr>
              <a:t>dari </a:t>
            </a:r>
            <a:r>
              <a:rPr sz="1400" spc="-5" dirty="0">
                <a:latin typeface="Times New Roman"/>
                <a:cs typeface="Times New Roman"/>
              </a:rPr>
              <a:t>proses </a:t>
            </a:r>
            <a:r>
              <a:rPr sz="1400" spc="-20" dirty="0">
                <a:latin typeface="Times New Roman"/>
                <a:cs typeface="Times New Roman"/>
              </a:rPr>
              <a:t>mana </a:t>
            </a:r>
            <a:r>
              <a:rPr sz="1400" spc="-5" dirty="0">
                <a:latin typeface="Times New Roman"/>
                <a:cs typeface="Times New Roman"/>
              </a:rPr>
              <a:t>yang </a:t>
            </a:r>
            <a:r>
              <a:rPr sz="1400" dirty="0">
                <a:latin typeface="Times New Roman"/>
                <a:cs typeface="Times New Roman"/>
              </a:rPr>
              <a:t>selesai </a:t>
            </a:r>
            <a:r>
              <a:rPr sz="1400" spc="-5" dirty="0">
                <a:latin typeface="Times New Roman"/>
                <a:cs typeface="Times New Roman"/>
              </a:rPr>
              <a:t>terakhir. </a:t>
            </a:r>
            <a:r>
              <a:rPr sz="1400" spc="-10" dirty="0">
                <a:latin typeface="Times New Roman"/>
                <a:cs typeface="Times New Roman"/>
              </a:rPr>
              <a:t>Situasi </a:t>
            </a:r>
            <a:r>
              <a:rPr sz="1400" spc="-5" dirty="0">
                <a:latin typeface="Times New Roman"/>
                <a:cs typeface="Times New Roman"/>
              </a:rPr>
              <a:t>ini  </a:t>
            </a:r>
            <a:r>
              <a:rPr sz="1400" spc="-10" dirty="0">
                <a:latin typeface="Times New Roman"/>
                <a:cs typeface="Times New Roman"/>
              </a:rPr>
              <a:t>disebut </a:t>
            </a:r>
            <a:r>
              <a:rPr sz="1400" i="1" spc="-10" dirty="0">
                <a:latin typeface="Times New Roman"/>
                <a:cs typeface="Times New Roman"/>
              </a:rPr>
              <a:t>Race</a:t>
            </a:r>
            <a:r>
              <a:rPr sz="1400" i="1" spc="50" dirty="0">
                <a:latin typeface="Times New Roman"/>
                <a:cs typeface="Times New Roman"/>
              </a:rPr>
              <a:t> </a:t>
            </a:r>
            <a:r>
              <a:rPr sz="1400" i="1" spc="-5" dirty="0">
                <a:latin typeface="Times New Roman"/>
                <a:cs typeface="Times New Roman"/>
              </a:rPr>
              <a:t>Condition.</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0782" y="777367"/>
            <a:ext cx="4690110" cy="391160"/>
          </a:xfrm>
          <a:prstGeom prst="rect">
            <a:avLst/>
          </a:prstGeom>
        </p:spPr>
        <p:txBody>
          <a:bodyPr vert="horz" wrap="square" lIns="0" tIns="12700" rIns="0" bIns="0" rtlCol="0">
            <a:spAutoFit/>
          </a:bodyPr>
          <a:lstStyle/>
          <a:p>
            <a:pPr marL="12700">
              <a:lnSpc>
                <a:spcPct val="100000"/>
              </a:lnSpc>
              <a:spcBef>
                <a:spcPts val="100"/>
              </a:spcBef>
            </a:pPr>
            <a:r>
              <a:rPr sz="2400" u="none" spc="-5" dirty="0"/>
              <a:t>KASUS</a:t>
            </a:r>
            <a:r>
              <a:rPr sz="2400" u="none" spc="-20" dirty="0"/>
              <a:t> </a:t>
            </a:r>
            <a:r>
              <a:rPr sz="2400" u="none" spc="-5" dirty="0"/>
              <a:t>PRODUSEN-KONSUMEN</a:t>
            </a:r>
            <a:endParaRPr sz="2400"/>
          </a:p>
        </p:txBody>
      </p:sp>
      <p:sp>
        <p:nvSpPr>
          <p:cNvPr id="3" name="object 3"/>
          <p:cNvSpPr txBox="1"/>
          <p:nvPr/>
        </p:nvSpPr>
        <p:spPr>
          <a:xfrm>
            <a:off x="789228" y="1321486"/>
            <a:ext cx="7511415" cy="4057015"/>
          </a:xfrm>
          <a:prstGeom prst="rect">
            <a:avLst/>
          </a:prstGeom>
        </p:spPr>
        <p:txBody>
          <a:bodyPr vert="horz" wrap="square" lIns="0" tIns="122555" rIns="0" bIns="0" rtlCol="0">
            <a:spAutoFit/>
          </a:bodyPr>
          <a:lstStyle/>
          <a:p>
            <a:pPr marL="12700">
              <a:lnSpc>
                <a:spcPct val="100000"/>
              </a:lnSpc>
              <a:spcBef>
                <a:spcPts val="965"/>
              </a:spcBef>
            </a:pPr>
            <a:r>
              <a:rPr sz="1400" spc="-15" dirty="0">
                <a:latin typeface="Times New Roman"/>
                <a:cs typeface="Times New Roman"/>
              </a:rPr>
              <a:t>Dua </a:t>
            </a:r>
            <a:r>
              <a:rPr sz="1400" spc="-5" dirty="0">
                <a:latin typeface="Times New Roman"/>
                <a:cs typeface="Times New Roman"/>
              </a:rPr>
              <a:t>proses berbagi </a:t>
            </a:r>
            <a:r>
              <a:rPr sz="1400" dirty="0">
                <a:latin typeface="Times New Roman"/>
                <a:cs typeface="Times New Roman"/>
              </a:rPr>
              <a:t>sebuah </a:t>
            </a:r>
            <a:r>
              <a:rPr sz="1400" spc="-5" dirty="0">
                <a:latin typeface="Times New Roman"/>
                <a:cs typeface="Times New Roman"/>
              </a:rPr>
              <a:t>buffer </a:t>
            </a:r>
            <a:r>
              <a:rPr sz="1400" dirty="0">
                <a:latin typeface="Times New Roman"/>
                <a:cs typeface="Times New Roman"/>
              </a:rPr>
              <a:t>dengan </a:t>
            </a:r>
            <a:r>
              <a:rPr sz="1400" spc="-5" dirty="0">
                <a:latin typeface="Times New Roman"/>
                <a:cs typeface="Times New Roman"/>
              </a:rPr>
              <a:t>ukuran yang tetap,diantaranya</a:t>
            </a:r>
            <a:r>
              <a:rPr sz="1400" spc="75" dirty="0">
                <a:latin typeface="Times New Roman"/>
                <a:cs typeface="Times New Roman"/>
              </a:rPr>
              <a:t> </a:t>
            </a:r>
            <a:r>
              <a:rPr sz="1400" spc="-5" dirty="0">
                <a:latin typeface="Times New Roman"/>
                <a:cs typeface="Times New Roman"/>
              </a:rPr>
              <a:t>:</a:t>
            </a:r>
            <a:endParaRPr sz="1400" dirty="0">
              <a:latin typeface="Times New Roman"/>
              <a:cs typeface="Times New Roman"/>
            </a:endParaRPr>
          </a:p>
          <a:p>
            <a:pPr marL="469900" indent="-228600">
              <a:lnSpc>
                <a:spcPct val="100000"/>
              </a:lnSpc>
              <a:spcBef>
                <a:spcPts val="865"/>
              </a:spcBef>
              <a:buFont typeface="Symbol"/>
              <a:buChar char=""/>
              <a:tabLst>
                <a:tab pos="469265" algn="l"/>
                <a:tab pos="469900" algn="l"/>
              </a:tabLst>
            </a:pPr>
            <a:r>
              <a:rPr sz="1400" b="1" spc="-5" dirty="0">
                <a:latin typeface="Times New Roman"/>
                <a:cs typeface="Times New Roman"/>
              </a:rPr>
              <a:t>Produsen</a:t>
            </a:r>
            <a:endParaRPr sz="1400" dirty="0">
              <a:latin typeface="Times New Roman"/>
              <a:cs typeface="Times New Roman"/>
            </a:endParaRPr>
          </a:p>
          <a:p>
            <a:pPr marL="469900">
              <a:lnSpc>
                <a:spcPct val="100000"/>
              </a:lnSpc>
              <a:spcBef>
                <a:spcPts val="720"/>
              </a:spcBef>
            </a:pPr>
            <a:r>
              <a:rPr sz="1400" spc="-5" dirty="0">
                <a:latin typeface="Times New Roman"/>
                <a:cs typeface="Times New Roman"/>
              </a:rPr>
              <a:t>Meletakkan informasi ke buffer yang</a:t>
            </a:r>
            <a:r>
              <a:rPr sz="1400" spc="50" dirty="0">
                <a:latin typeface="Times New Roman"/>
                <a:cs typeface="Times New Roman"/>
              </a:rPr>
              <a:t> </a:t>
            </a:r>
            <a:r>
              <a:rPr sz="1400" spc="-10" dirty="0">
                <a:latin typeface="Times New Roman"/>
                <a:cs typeface="Times New Roman"/>
              </a:rPr>
              <a:t>lainnya.</a:t>
            </a:r>
            <a:endParaRPr sz="1400" dirty="0">
              <a:latin typeface="Times New Roman"/>
              <a:cs typeface="Times New Roman"/>
            </a:endParaRPr>
          </a:p>
          <a:p>
            <a:pPr marL="469900" indent="-228600">
              <a:lnSpc>
                <a:spcPct val="100000"/>
              </a:lnSpc>
              <a:spcBef>
                <a:spcPts val="844"/>
              </a:spcBef>
              <a:buFont typeface="Symbol"/>
              <a:buChar char=""/>
              <a:tabLst>
                <a:tab pos="469265" algn="l"/>
                <a:tab pos="469900" algn="l"/>
              </a:tabLst>
            </a:pPr>
            <a:r>
              <a:rPr sz="1400" b="1" spc="-5" dirty="0">
                <a:latin typeface="Times New Roman"/>
                <a:cs typeface="Times New Roman"/>
              </a:rPr>
              <a:t>Konsumen</a:t>
            </a:r>
            <a:endParaRPr sz="1400" dirty="0">
              <a:latin typeface="Times New Roman"/>
              <a:cs typeface="Times New Roman"/>
            </a:endParaRPr>
          </a:p>
          <a:p>
            <a:pPr marL="469900">
              <a:lnSpc>
                <a:spcPct val="100000"/>
              </a:lnSpc>
              <a:spcBef>
                <a:spcPts val="720"/>
              </a:spcBef>
            </a:pPr>
            <a:r>
              <a:rPr sz="1400" spc="-5" dirty="0">
                <a:latin typeface="Times New Roman"/>
                <a:cs typeface="Times New Roman"/>
              </a:rPr>
              <a:t>Mengambil informasi </a:t>
            </a:r>
            <a:r>
              <a:rPr sz="1400" dirty="0">
                <a:latin typeface="Times New Roman"/>
                <a:cs typeface="Times New Roman"/>
              </a:rPr>
              <a:t>dari</a:t>
            </a:r>
            <a:r>
              <a:rPr sz="1400" spc="-35" dirty="0">
                <a:latin typeface="Times New Roman"/>
                <a:cs typeface="Times New Roman"/>
              </a:rPr>
              <a:t> </a:t>
            </a:r>
            <a:r>
              <a:rPr sz="1400" spc="-5" dirty="0">
                <a:latin typeface="Times New Roman"/>
                <a:cs typeface="Times New Roman"/>
              </a:rPr>
              <a:t>buffer.</a:t>
            </a:r>
            <a:endParaRPr sz="1400" dirty="0">
              <a:latin typeface="Times New Roman"/>
              <a:cs typeface="Times New Roman"/>
            </a:endParaRPr>
          </a:p>
          <a:p>
            <a:pPr>
              <a:lnSpc>
                <a:spcPct val="100000"/>
              </a:lnSpc>
              <a:spcBef>
                <a:spcPts val="45"/>
              </a:spcBef>
            </a:pPr>
            <a:endParaRPr sz="2050" dirty="0">
              <a:latin typeface="Times New Roman"/>
              <a:cs typeface="Times New Roman"/>
            </a:endParaRPr>
          </a:p>
          <a:p>
            <a:pPr marL="469900" marR="7620">
              <a:lnSpc>
                <a:spcPct val="144300"/>
              </a:lnSpc>
              <a:tabLst>
                <a:tab pos="2216785" algn="l"/>
              </a:tabLst>
            </a:pPr>
            <a:r>
              <a:rPr sz="1400" spc="-5" dirty="0">
                <a:latin typeface="Times New Roman"/>
                <a:cs typeface="Times New Roman"/>
              </a:rPr>
              <a:t>(</a:t>
            </a:r>
            <a:r>
              <a:rPr sz="1400" spc="200" dirty="0">
                <a:latin typeface="Times New Roman"/>
                <a:cs typeface="Times New Roman"/>
              </a:rPr>
              <a:t> </a:t>
            </a:r>
            <a:r>
              <a:rPr sz="1400" spc="-10" dirty="0">
                <a:latin typeface="Times New Roman"/>
                <a:cs typeface="Times New Roman"/>
              </a:rPr>
              <a:t>Kasus</a:t>
            </a:r>
            <a:r>
              <a:rPr sz="1400" spc="225" dirty="0">
                <a:latin typeface="Times New Roman"/>
                <a:cs typeface="Times New Roman"/>
              </a:rPr>
              <a:t> </a:t>
            </a:r>
            <a:r>
              <a:rPr sz="1400" spc="-5" dirty="0">
                <a:latin typeface="Times New Roman"/>
                <a:cs typeface="Times New Roman"/>
              </a:rPr>
              <a:t>digeneralisasi	</a:t>
            </a:r>
            <a:r>
              <a:rPr sz="1400" spc="-10" dirty="0">
                <a:latin typeface="Times New Roman"/>
                <a:cs typeface="Times New Roman"/>
              </a:rPr>
              <a:t>untuk </a:t>
            </a:r>
            <a:r>
              <a:rPr sz="1400" spc="-5" dirty="0">
                <a:latin typeface="Times New Roman"/>
                <a:cs typeface="Times New Roman"/>
              </a:rPr>
              <a:t>masalah </a:t>
            </a:r>
            <a:r>
              <a:rPr sz="1400" spc="-15" dirty="0">
                <a:latin typeface="Times New Roman"/>
                <a:cs typeface="Times New Roman"/>
              </a:rPr>
              <a:t>yang </a:t>
            </a:r>
            <a:r>
              <a:rPr sz="1400" spc="-5" dirty="0">
                <a:latin typeface="Times New Roman"/>
                <a:cs typeface="Times New Roman"/>
              </a:rPr>
              <a:t>memiliki </a:t>
            </a:r>
            <a:r>
              <a:rPr sz="1400" spc="-10" dirty="0">
                <a:latin typeface="Times New Roman"/>
                <a:cs typeface="Times New Roman"/>
              </a:rPr>
              <a:t>m </a:t>
            </a:r>
            <a:r>
              <a:rPr sz="1400" spc="5" dirty="0">
                <a:latin typeface="Times New Roman"/>
                <a:cs typeface="Times New Roman"/>
              </a:rPr>
              <a:t>buah </a:t>
            </a:r>
            <a:r>
              <a:rPr sz="1400" dirty="0">
                <a:latin typeface="Times New Roman"/>
                <a:cs typeface="Times New Roman"/>
              </a:rPr>
              <a:t>produsen dan </a:t>
            </a:r>
            <a:r>
              <a:rPr sz="1400" spc="-5" dirty="0">
                <a:latin typeface="Times New Roman"/>
                <a:cs typeface="Times New Roman"/>
              </a:rPr>
              <a:t>n </a:t>
            </a:r>
            <a:r>
              <a:rPr sz="1400" spc="-10" dirty="0">
                <a:latin typeface="Times New Roman"/>
                <a:cs typeface="Times New Roman"/>
              </a:rPr>
              <a:t>buah </a:t>
            </a:r>
            <a:r>
              <a:rPr sz="1400" spc="-5" dirty="0">
                <a:latin typeface="Times New Roman"/>
                <a:cs typeface="Times New Roman"/>
              </a:rPr>
              <a:t>konsumen)  </a:t>
            </a:r>
            <a:r>
              <a:rPr sz="1400" dirty="0">
                <a:latin typeface="Times New Roman"/>
                <a:cs typeface="Times New Roman"/>
              </a:rPr>
              <a:t>tetapi </a:t>
            </a:r>
            <a:r>
              <a:rPr sz="1400" spc="-10" dirty="0">
                <a:latin typeface="Times New Roman"/>
                <a:cs typeface="Times New Roman"/>
              </a:rPr>
              <a:t>kita</a:t>
            </a:r>
            <a:r>
              <a:rPr sz="1400" spc="-15" dirty="0">
                <a:latin typeface="Times New Roman"/>
                <a:cs typeface="Times New Roman"/>
              </a:rPr>
              <a:t> </a:t>
            </a:r>
            <a:r>
              <a:rPr sz="1400" spc="-10" dirty="0">
                <a:latin typeface="Times New Roman"/>
                <a:cs typeface="Times New Roman"/>
              </a:rPr>
              <a:t>hanya</a:t>
            </a:r>
            <a:endParaRPr sz="1400" dirty="0">
              <a:latin typeface="Times New Roman"/>
              <a:cs typeface="Times New Roman"/>
            </a:endParaRPr>
          </a:p>
          <a:p>
            <a:pPr>
              <a:lnSpc>
                <a:spcPct val="100000"/>
              </a:lnSpc>
              <a:spcBef>
                <a:spcPts val="40"/>
              </a:spcBef>
            </a:pPr>
            <a:endParaRPr sz="2050" dirty="0">
              <a:latin typeface="Times New Roman"/>
              <a:cs typeface="Times New Roman"/>
            </a:endParaRPr>
          </a:p>
          <a:p>
            <a:pPr marL="12700" marR="5080">
              <a:lnSpc>
                <a:spcPct val="144500"/>
              </a:lnSpc>
            </a:pPr>
            <a:r>
              <a:rPr sz="1400" spc="-10" dirty="0">
                <a:latin typeface="Times New Roman"/>
                <a:cs typeface="Times New Roman"/>
              </a:rPr>
              <a:t>Bagaimana jika </a:t>
            </a:r>
            <a:r>
              <a:rPr sz="1400" dirty="0">
                <a:latin typeface="Times New Roman"/>
                <a:cs typeface="Times New Roman"/>
              </a:rPr>
              <a:t>produsen akan </a:t>
            </a:r>
            <a:r>
              <a:rPr sz="1400" spc="-10" dirty="0">
                <a:latin typeface="Times New Roman"/>
                <a:cs typeface="Times New Roman"/>
              </a:rPr>
              <a:t>menaruh </a:t>
            </a:r>
            <a:r>
              <a:rPr sz="1400" spc="-5" dirty="0">
                <a:latin typeface="Times New Roman"/>
                <a:cs typeface="Times New Roman"/>
              </a:rPr>
              <a:t>barang </a:t>
            </a:r>
            <a:r>
              <a:rPr sz="1400" dirty="0">
                <a:latin typeface="Times New Roman"/>
                <a:cs typeface="Times New Roman"/>
              </a:rPr>
              <a:t>yang baru tetapi </a:t>
            </a:r>
            <a:r>
              <a:rPr sz="1400" i="1" spc="-5" dirty="0">
                <a:latin typeface="Times New Roman"/>
                <a:cs typeface="Times New Roman"/>
              </a:rPr>
              <a:t>buffer </a:t>
            </a:r>
            <a:r>
              <a:rPr sz="1400" spc="-5" dirty="0">
                <a:latin typeface="Times New Roman"/>
                <a:cs typeface="Times New Roman"/>
              </a:rPr>
              <a:t>sudah </a:t>
            </a:r>
            <a:r>
              <a:rPr sz="1400" dirty="0">
                <a:latin typeface="Times New Roman"/>
                <a:cs typeface="Times New Roman"/>
              </a:rPr>
              <a:t>penuh? </a:t>
            </a:r>
            <a:r>
              <a:rPr sz="1400" spc="-10" dirty="0">
                <a:latin typeface="Times New Roman"/>
                <a:cs typeface="Times New Roman"/>
              </a:rPr>
              <a:t>Tentunya </a:t>
            </a:r>
            <a:r>
              <a:rPr sz="1400" dirty="0">
                <a:latin typeface="Times New Roman"/>
                <a:cs typeface="Times New Roman"/>
              </a:rPr>
              <a:t>akan  </a:t>
            </a:r>
            <a:r>
              <a:rPr sz="1400" spc="-5" dirty="0">
                <a:latin typeface="Times New Roman"/>
                <a:cs typeface="Times New Roman"/>
              </a:rPr>
              <a:t>terjadi </a:t>
            </a:r>
            <a:r>
              <a:rPr sz="1400" spc="-10" dirty="0">
                <a:latin typeface="Times New Roman"/>
                <a:cs typeface="Times New Roman"/>
              </a:rPr>
              <a:t>masalah. </a:t>
            </a:r>
            <a:r>
              <a:rPr sz="1400" spc="-5" dirty="0">
                <a:latin typeface="Times New Roman"/>
                <a:cs typeface="Times New Roman"/>
              </a:rPr>
              <a:t>Maka</a:t>
            </a:r>
            <a:r>
              <a:rPr sz="1400" spc="45" dirty="0">
                <a:latin typeface="Times New Roman"/>
                <a:cs typeface="Times New Roman"/>
              </a:rPr>
              <a:t> </a:t>
            </a:r>
            <a:r>
              <a:rPr sz="1400" spc="-5" dirty="0">
                <a:latin typeface="Times New Roman"/>
                <a:cs typeface="Times New Roman"/>
              </a:rPr>
              <a:t>:</a:t>
            </a:r>
            <a:endParaRPr sz="1400" dirty="0">
              <a:latin typeface="Times New Roman"/>
              <a:cs typeface="Times New Roman"/>
            </a:endParaRPr>
          </a:p>
          <a:p>
            <a:pPr marL="469900" indent="-228600">
              <a:lnSpc>
                <a:spcPct val="100000"/>
              </a:lnSpc>
              <a:spcBef>
                <a:spcPts val="720"/>
              </a:spcBef>
              <a:buFont typeface="Wingdings"/>
              <a:buChar char=""/>
              <a:tabLst>
                <a:tab pos="469900" algn="l"/>
              </a:tabLst>
            </a:pPr>
            <a:r>
              <a:rPr sz="1400" spc="-5" dirty="0">
                <a:latin typeface="Times New Roman"/>
                <a:cs typeface="Times New Roman"/>
              </a:rPr>
              <a:t>Solusi</a:t>
            </a:r>
            <a:r>
              <a:rPr sz="1400" spc="5" dirty="0">
                <a:latin typeface="Times New Roman"/>
                <a:cs typeface="Times New Roman"/>
              </a:rPr>
              <a:t> </a:t>
            </a:r>
            <a:r>
              <a:rPr sz="1400" spc="-5" dirty="0">
                <a:latin typeface="Times New Roman"/>
                <a:cs typeface="Times New Roman"/>
              </a:rPr>
              <a:t>:</a:t>
            </a:r>
            <a:endParaRPr sz="1400" dirty="0">
              <a:latin typeface="Times New Roman"/>
              <a:cs typeface="Times New Roman"/>
            </a:endParaRPr>
          </a:p>
          <a:p>
            <a:pPr marL="469900">
              <a:lnSpc>
                <a:spcPct val="100000"/>
              </a:lnSpc>
              <a:spcBef>
                <a:spcPts val="745"/>
              </a:spcBef>
            </a:pPr>
            <a:r>
              <a:rPr sz="1400" spc="-5" dirty="0">
                <a:latin typeface="Times New Roman"/>
                <a:cs typeface="Times New Roman"/>
              </a:rPr>
              <a:t>Produsen </a:t>
            </a:r>
            <a:r>
              <a:rPr sz="1400" dirty="0">
                <a:latin typeface="Times New Roman"/>
                <a:cs typeface="Times New Roman"/>
              </a:rPr>
              <a:t>akan </a:t>
            </a:r>
            <a:r>
              <a:rPr sz="1400" spc="-10" dirty="0">
                <a:latin typeface="Times New Roman"/>
                <a:cs typeface="Times New Roman"/>
              </a:rPr>
              <a:t>istirahat </a:t>
            </a:r>
            <a:r>
              <a:rPr sz="1400" spc="-5" dirty="0">
                <a:latin typeface="Times New Roman"/>
                <a:cs typeface="Times New Roman"/>
              </a:rPr>
              <a:t>(</a:t>
            </a:r>
            <a:r>
              <a:rPr sz="1400" i="1" spc="-5" dirty="0">
                <a:latin typeface="Times New Roman"/>
                <a:cs typeface="Times New Roman"/>
              </a:rPr>
              <a:t>sleep</a:t>
            </a:r>
            <a:r>
              <a:rPr sz="1400" spc="-5" dirty="0">
                <a:latin typeface="Times New Roman"/>
                <a:cs typeface="Times New Roman"/>
              </a:rPr>
              <a:t>) </a:t>
            </a:r>
            <a:r>
              <a:rPr sz="1400" dirty="0">
                <a:latin typeface="Times New Roman"/>
                <a:cs typeface="Times New Roman"/>
              </a:rPr>
              <a:t>dan akan dibangunkan </a:t>
            </a:r>
            <a:r>
              <a:rPr sz="1400" spc="-10" dirty="0">
                <a:latin typeface="Times New Roman"/>
                <a:cs typeface="Times New Roman"/>
              </a:rPr>
              <a:t>ketika </a:t>
            </a:r>
            <a:r>
              <a:rPr sz="1400" spc="-5" dirty="0">
                <a:latin typeface="Times New Roman"/>
                <a:cs typeface="Times New Roman"/>
              </a:rPr>
              <a:t>konsumen </a:t>
            </a:r>
            <a:r>
              <a:rPr sz="1400" dirty="0">
                <a:latin typeface="Times New Roman"/>
                <a:cs typeface="Times New Roman"/>
              </a:rPr>
              <a:t>telah </a:t>
            </a:r>
            <a:r>
              <a:rPr sz="1400" spc="-5" dirty="0">
                <a:latin typeface="Times New Roman"/>
                <a:cs typeface="Times New Roman"/>
              </a:rPr>
              <a:t>mengambil</a:t>
            </a:r>
            <a:r>
              <a:rPr sz="1400" spc="15" dirty="0">
                <a:latin typeface="Times New Roman"/>
                <a:cs typeface="Times New Roman"/>
              </a:rPr>
              <a:t> </a:t>
            </a:r>
            <a:r>
              <a:rPr sz="1400" dirty="0">
                <a:latin typeface="Times New Roman"/>
                <a:cs typeface="Times New Roman"/>
              </a:rPr>
              <a:t>satu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6428" y="683946"/>
            <a:ext cx="7056120" cy="946785"/>
          </a:xfrm>
          <a:prstGeom prst="rect">
            <a:avLst/>
          </a:prstGeom>
        </p:spPr>
        <p:txBody>
          <a:bodyPr vert="horz" wrap="square" lIns="0" tIns="14605" rIns="0" bIns="0" rtlCol="0">
            <a:spAutoFit/>
          </a:bodyPr>
          <a:lstStyle/>
          <a:p>
            <a:pPr marL="12700" marR="5080" algn="just">
              <a:lnSpc>
                <a:spcPct val="143700"/>
              </a:lnSpc>
              <a:spcBef>
                <a:spcPts val="115"/>
              </a:spcBef>
            </a:pPr>
            <a:r>
              <a:rPr sz="1400" spc="-5" dirty="0">
                <a:latin typeface="Times New Roman"/>
                <a:cs typeface="Times New Roman"/>
              </a:rPr>
              <a:t>atau </a:t>
            </a:r>
            <a:r>
              <a:rPr sz="1400" spc="-10" dirty="0">
                <a:latin typeface="Times New Roman"/>
                <a:cs typeface="Times New Roman"/>
              </a:rPr>
              <a:t>lebih </a:t>
            </a:r>
            <a:r>
              <a:rPr sz="1400" spc="-5" dirty="0">
                <a:latin typeface="Times New Roman"/>
                <a:cs typeface="Times New Roman"/>
              </a:rPr>
              <a:t>barang </a:t>
            </a:r>
            <a:r>
              <a:rPr sz="1400" dirty="0">
                <a:latin typeface="Times New Roman"/>
                <a:cs typeface="Times New Roman"/>
              </a:rPr>
              <a:t>dari </a:t>
            </a:r>
            <a:r>
              <a:rPr sz="1400" i="1" spc="-5" dirty="0">
                <a:latin typeface="Times New Roman"/>
                <a:cs typeface="Times New Roman"/>
              </a:rPr>
              <a:t>buffer</a:t>
            </a:r>
            <a:r>
              <a:rPr sz="1400" spc="-5" dirty="0">
                <a:latin typeface="Times New Roman"/>
                <a:cs typeface="Times New Roman"/>
              </a:rPr>
              <a:t>. </a:t>
            </a:r>
            <a:r>
              <a:rPr sz="1400" spc="-10" dirty="0">
                <a:latin typeface="Times New Roman"/>
                <a:cs typeface="Times New Roman"/>
              </a:rPr>
              <a:t>Biasanya </a:t>
            </a:r>
            <a:r>
              <a:rPr sz="1400" dirty="0">
                <a:latin typeface="Times New Roman"/>
                <a:cs typeface="Times New Roman"/>
              </a:rPr>
              <a:t>jika </a:t>
            </a:r>
            <a:r>
              <a:rPr sz="1400" spc="-5" dirty="0">
                <a:latin typeface="Times New Roman"/>
                <a:cs typeface="Times New Roman"/>
              </a:rPr>
              <a:t>konsumen </a:t>
            </a:r>
            <a:r>
              <a:rPr sz="1400" spc="-10" dirty="0">
                <a:latin typeface="Times New Roman"/>
                <a:cs typeface="Times New Roman"/>
              </a:rPr>
              <a:t>ingin mengambil </a:t>
            </a:r>
            <a:r>
              <a:rPr sz="1400" dirty="0">
                <a:latin typeface="Times New Roman"/>
                <a:cs typeface="Times New Roman"/>
              </a:rPr>
              <a:t>barang dari </a:t>
            </a:r>
            <a:r>
              <a:rPr sz="1400" i="1" spc="-5" dirty="0">
                <a:latin typeface="Times New Roman"/>
                <a:cs typeface="Times New Roman"/>
              </a:rPr>
              <a:t>buffer </a:t>
            </a:r>
            <a:r>
              <a:rPr sz="1400" dirty="0">
                <a:latin typeface="Times New Roman"/>
                <a:cs typeface="Times New Roman"/>
              </a:rPr>
              <a:t>dan  </a:t>
            </a:r>
            <a:r>
              <a:rPr sz="1400" spc="-10" dirty="0">
                <a:latin typeface="Times New Roman"/>
                <a:cs typeface="Times New Roman"/>
              </a:rPr>
              <a:t>melihat </a:t>
            </a:r>
            <a:r>
              <a:rPr sz="1400" dirty="0">
                <a:latin typeface="Times New Roman"/>
                <a:cs typeface="Times New Roman"/>
              </a:rPr>
              <a:t>bahwa </a:t>
            </a:r>
            <a:r>
              <a:rPr sz="1400" i="1" spc="-5" dirty="0">
                <a:latin typeface="Times New Roman"/>
                <a:cs typeface="Times New Roman"/>
              </a:rPr>
              <a:t>buffer </a:t>
            </a:r>
            <a:r>
              <a:rPr sz="1400" dirty="0">
                <a:latin typeface="Times New Roman"/>
                <a:cs typeface="Times New Roman"/>
              </a:rPr>
              <a:t>sedang </a:t>
            </a:r>
            <a:r>
              <a:rPr sz="1400" spc="-5" dirty="0">
                <a:latin typeface="Times New Roman"/>
                <a:cs typeface="Times New Roman"/>
              </a:rPr>
              <a:t>kosong, </a:t>
            </a:r>
            <a:r>
              <a:rPr sz="1400" spc="-15" dirty="0">
                <a:latin typeface="Times New Roman"/>
                <a:cs typeface="Times New Roman"/>
              </a:rPr>
              <a:t>maka </a:t>
            </a:r>
            <a:r>
              <a:rPr sz="1400" spc="-5" dirty="0">
                <a:latin typeface="Times New Roman"/>
                <a:cs typeface="Times New Roman"/>
              </a:rPr>
              <a:t>konsumen </a:t>
            </a:r>
            <a:r>
              <a:rPr sz="1400" spc="-10" dirty="0">
                <a:latin typeface="Times New Roman"/>
                <a:cs typeface="Times New Roman"/>
              </a:rPr>
              <a:t>istirahat </a:t>
            </a:r>
            <a:r>
              <a:rPr sz="1400" dirty="0">
                <a:latin typeface="Times New Roman"/>
                <a:cs typeface="Times New Roman"/>
              </a:rPr>
              <a:t>(</a:t>
            </a:r>
            <a:r>
              <a:rPr sz="1400" i="1" dirty="0">
                <a:latin typeface="Times New Roman"/>
                <a:cs typeface="Times New Roman"/>
              </a:rPr>
              <a:t>sleep</a:t>
            </a:r>
            <a:r>
              <a:rPr sz="1400" dirty="0">
                <a:latin typeface="Times New Roman"/>
                <a:cs typeface="Times New Roman"/>
              </a:rPr>
              <a:t>) sampai </a:t>
            </a:r>
            <a:r>
              <a:rPr sz="1400" spc="-5" dirty="0">
                <a:latin typeface="Times New Roman"/>
                <a:cs typeface="Times New Roman"/>
              </a:rPr>
              <a:t>produsen  meletakkan barang pada </a:t>
            </a:r>
            <a:r>
              <a:rPr sz="1400" i="1" spc="-5" dirty="0">
                <a:latin typeface="Times New Roman"/>
                <a:cs typeface="Times New Roman"/>
              </a:rPr>
              <a:t>buffer </a:t>
            </a:r>
            <a:r>
              <a:rPr sz="1400" spc="-5" dirty="0">
                <a:latin typeface="Times New Roman"/>
                <a:cs typeface="Times New Roman"/>
              </a:rPr>
              <a:t>dan membangunkan (</a:t>
            </a:r>
            <a:r>
              <a:rPr sz="1400" i="1" spc="-5" dirty="0">
                <a:latin typeface="Times New Roman"/>
                <a:cs typeface="Times New Roman"/>
              </a:rPr>
              <a:t>wake up</a:t>
            </a:r>
            <a:r>
              <a:rPr sz="1400" spc="-5" dirty="0">
                <a:latin typeface="Times New Roman"/>
                <a:cs typeface="Times New Roman"/>
              </a:rPr>
              <a:t>)</a:t>
            </a:r>
            <a:r>
              <a:rPr sz="1400" spc="65" dirty="0">
                <a:latin typeface="Times New Roman"/>
                <a:cs typeface="Times New Roman"/>
              </a:rPr>
              <a:t> </a:t>
            </a:r>
            <a:r>
              <a:rPr sz="1400" spc="-10" dirty="0">
                <a:latin typeface="Times New Roman"/>
                <a:cs typeface="Times New Roman"/>
              </a:rPr>
              <a:t>consumer.</a:t>
            </a:r>
            <a:endParaRPr sz="1400">
              <a:latin typeface="Times New Roman"/>
              <a:cs typeface="Times New Roman"/>
            </a:endParaRPr>
          </a:p>
        </p:txBody>
      </p:sp>
      <p:sp>
        <p:nvSpPr>
          <p:cNvPr id="3" name="object 3"/>
          <p:cNvSpPr/>
          <p:nvPr/>
        </p:nvSpPr>
        <p:spPr>
          <a:xfrm>
            <a:off x="1276350" y="2039112"/>
            <a:ext cx="7423080" cy="17455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9969" y="1527810"/>
            <a:ext cx="152400" cy="1422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29969" y="2753360"/>
            <a:ext cx="152400" cy="14223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9228" y="783082"/>
            <a:ext cx="7511415" cy="3390900"/>
          </a:xfrm>
          <a:prstGeom prst="rect">
            <a:avLst/>
          </a:prstGeom>
        </p:spPr>
        <p:txBody>
          <a:bodyPr vert="horz" wrap="square" lIns="0" tIns="13335" rIns="0" bIns="0" rtlCol="0">
            <a:spAutoFit/>
          </a:bodyPr>
          <a:lstStyle/>
          <a:p>
            <a:pPr marL="12700">
              <a:lnSpc>
                <a:spcPct val="100000"/>
              </a:lnSpc>
              <a:spcBef>
                <a:spcPts val="105"/>
              </a:spcBef>
            </a:pPr>
            <a:r>
              <a:rPr sz="1600" b="1" i="1" u="heavy" dirty="0">
                <a:uFill>
                  <a:solidFill>
                    <a:srgbClr val="000000"/>
                  </a:solidFill>
                </a:uFill>
                <a:latin typeface="Times New Roman"/>
                <a:cs typeface="Times New Roman"/>
              </a:rPr>
              <a:t>RACE</a:t>
            </a:r>
            <a:r>
              <a:rPr sz="1600" b="1" i="1" u="heavy" spc="-15" dirty="0">
                <a:uFill>
                  <a:solidFill>
                    <a:srgbClr val="000000"/>
                  </a:solidFill>
                </a:uFill>
                <a:latin typeface="Times New Roman"/>
                <a:cs typeface="Times New Roman"/>
              </a:rPr>
              <a:t> </a:t>
            </a:r>
            <a:r>
              <a:rPr sz="1600" b="1" i="1" u="heavy" dirty="0">
                <a:uFill>
                  <a:solidFill>
                    <a:srgbClr val="000000"/>
                  </a:solidFill>
                </a:uFill>
                <a:latin typeface="Times New Roman"/>
                <a:cs typeface="Times New Roman"/>
              </a:rPr>
              <a:t>CONDITION</a:t>
            </a:r>
            <a:endParaRPr sz="1600">
              <a:latin typeface="Times New Roman"/>
              <a:cs typeface="Times New Roman"/>
            </a:endParaRPr>
          </a:p>
          <a:p>
            <a:pPr>
              <a:lnSpc>
                <a:spcPct val="100000"/>
              </a:lnSpc>
            </a:pPr>
            <a:endParaRPr sz="1800">
              <a:latin typeface="Times New Roman"/>
              <a:cs typeface="Times New Roman"/>
            </a:endParaRPr>
          </a:p>
          <a:p>
            <a:pPr marL="469900" algn="just">
              <a:lnSpc>
                <a:spcPct val="100000"/>
              </a:lnSpc>
              <a:spcBef>
                <a:spcPts val="1495"/>
              </a:spcBef>
            </a:pPr>
            <a:r>
              <a:rPr sz="1400" spc="-5" dirty="0">
                <a:latin typeface="Times New Roman"/>
                <a:cs typeface="Times New Roman"/>
              </a:rPr>
              <a:t>Merupakan situasi </a:t>
            </a:r>
            <a:r>
              <a:rPr sz="1400" spc="5" dirty="0">
                <a:latin typeface="Times New Roman"/>
                <a:cs typeface="Times New Roman"/>
              </a:rPr>
              <a:t>di </a:t>
            </a:r>
            <a:r>
              <a:rPr sz="1400" spc="-15" dirty="0">
                <a:latin typeface="Times New Roman"/>
                <a:cs typeface="Times New Roman"/>
              </a:rPr>
              <a:t>mana </a:t>
            </a:r>
            <a:r>
              <a:rPr sz="1400" spc="-5" dirty="0">
                <a:latin typeface="Times New Roman"/>
                <a:cs typeface="Times New Roman"/>
              </a:rPr>
              <a:t>beberapa proses </a:t>
            </a:r>
            <a:r>
              <a:rPr sz="1400" spc="-10" dirty="0">
                <a:latin typeface="Times New Roman"/>
                <a:cs typeface="Times New Roman"/>
              </a:rPr>
              <a:t>mengakses </a:t>
            </a:r>
            <a:r>
              <a:rPr sz="1400" spc="-5" dirty="0">
                <a:latin typeface="Times New Roman"/>
                <a:cs typeface="Times New Roman"/>
              </a:rPr>
              <a:t>dan memanipulasi data bersama</a:t>
            </a:r>
            <a:r>
              <a:rPr sz="1400" spc="160" dirty="0">
                <a:latin typeface="Times New Roman"/>
                <a:cs typeface="Times New Roman"/>
              </a:rPr>
              <a:t> </a:t>
            </a:r>
            <a:r>
              <a:rPr sz="1400" spc="-5" dirty="0">
                <a:latin typeface="Times New Roman"/>
                <a:cs typeface="Times New Roman"/>
              </a:rPr>
              <a:t>pada</a:t>
            </a:r>
            <a:endParaRPr sz="1400">
              <a:latin typeface="Times New Roman"/>
              <a:cs typeface="Times New Roman"/>
            </a:endParaRPr>
          </a:p>
          <a:p>
            <a:pPr marL="469900" marR="31750" algn="just">
              <a:lnSpc>
                <a:spcPct val="142900"/>
              </a:lnSpc>
              <a:spcBef>
                <a:spcPts val="25"/>
              </a:spcBef>
            </a:pPr>
            <a:r>
              <a:rPr sz="1400" spc="-5" dirty="0">
                <a:latin typeface="Times New Roman"/>
                <a:cs typeface="Times New Roman"/>
              </a:rPr>
              <a:t>saat </a:t>
            </a:r>
            <a:r>
              <a:rPr sz="1400" spc="-10" dirty="0">
                <a:latin typeface="Times New Roman"/>
                <a:cs typeface="Times New Roman"/>
              </a:rPr>
              <a:t>besamaan. </a:t>
            </a:r>
            <a:r>
              <a:rPr sz="1400" spc="-5" dirty="0">
                <a:latin typeface="Times New Roman"/>
                <a:cs typeface="Times New Roman"/>
              </a:rPr>
              <a:t>Nilai </a:t>
            </a:r>
            <a:r>
              <a:rPr sz="1400" spc="-10" dirty="0">
                <a:latin typeface="Times New Roman"/>
                <a:cs typeface="Times New Roman"/>
              </a:rPr>
              <a:t>akhir </a:t>
            </a:r>
            <a:r>
              <a:rPr sz="1400" dirty="0">
                <a:latin typeface="Times New Roman"/>
                <a:cs typeface="Times New Roman"/>
              </a:rPr>
              <a:t>dari </a:t>
            </a:r>
            <a:r>
              <a:rPr sz="1400" spc="-5" dirty="0">
                <a:latin typeface="Times New Roman"/>
                <a:cs typeface="Times New Roman"/>
              </a:rPr>
              <a:t>data bersama </a:t>
            </a:r>
            <a:r>
              <a:rPr sz="1400" spc="-10" dirty="0">
                <a:latin typeface="Times New Roman"/>
                <a:cs typeface="Times New Roman"/>
              </a:rPr>
              <a:t>tersebut </a:t>
            </a:r>
            <a:r>
              <a:rPr sz="1400" spc="-5" dirty="0">
                <a:latin typeface="Times New Roman"/>
                <a:cs typeface="Times New Roman"/>
              </a:rPr>
              <a:t>tergantung pada proses yang terakhir </a:t>
            </a:r>
            <a:r>
              <a:rPr sz="1400" spc="-10" dirty="0">
                <a:latin typeface="Times New Roman"/>
                <a:cs typeface="Times New Roman"/>
              </a:rPr>
              <a:t>selesai.  Untuk </a:t>
            </a:r>
            <a:r>
              <a:rPr sz="1400" spc="-5" dirty="0">
                <a:latin typeface="Times New Roman"/>
                <a:cs typeface="Times New Roman"/>
              </a:rPr>
              <a:t>mencegah </a:t>
            </a:r>
            <a:r>
              <a:rPr sz="1400" i="1" spc="-5" dirty="0">
                <a:latin typeface="Times New Roman"/>
                <a:cs typeface="Times New Roman"/>
              </a:rPr>
              <a:t>race condition</a:t>
            </a:r>
            <a:r>
              <a:rPr sz="1400" spc="-5" dirty="0">
                <a:latin typeface="Times New Roman"/>
                <a:cs typeface="Times New Roman"/>
              </a:rPr>
              <a:t>, proses-proses </a:t>
            </a:r>
            <a:r>
              <a:rPr sz="1400" spc="-15" dirty="0">
                <a:latin typeface="Times New Roman"/>
                <a:cs typeface="Times New Roman"/>
              </a:rPr>
              <a:t>yang </a:t>
            </a:r>
            <a:r>
              <a:rPr sz="1400" dirty="0">
                <a:latin typeface="Times New Roman"/>
                <a:cs typeface="Times New Roman"/>
              </a:rPr>
              <a:t>berjalan </a:t>
            </a:r>
            <a:r>
              <a:rPr sz="1400" spc="-5" dirty="0">
                <a:latin typeface="Times New Roman"/>
                <a:cs typeface="Times New Roman"/>
              </a:rPr>
              <a:t>besamaan harus </a:t>
            </a:r>
            <a:r>
              <a:rPr sz="1400" spc="5" dirty="0">
                <a:latin typeface="Times New Roman"/>
                <a:cs typeface="Times New Roman"/>
              </a:rPr>
              <a:t>di</a:t>
            </a:r>
            <a:r>
              <a:rPr sz="1400" spc="125" dirty="0">
                <a:latin typeface="Times New Roman"/>
                <a:cs typeface="Times New Roman"/>
              </a:rPr>
              <a:t> </a:t>
            </a:r>
            <a:r>
              <a:rPr sz="1400" spc="-5" dirty="0">
                <a:latin typeface="Times New Roman"/>
                <a:cs typeface="Times New Roman"/>
              </a:rPr>
              <a:t>disinkronisasi.</a:t>
            </a:r>
            <a:endParaRPr sz="1400">
              <a:latin typeface="Times New Roman"/>
              <a:cs typeface="Times New Roman"/>
            </a:endParaRPr>
          </a:p>
          <a:p>
            <a:pPr>
              <a:lnSpc>
                <a:spcPct val="100000"/>
              </a:lnSpc>
              <a:spcBef>
                <a:spcPts val="50"/>
              </a:spcBef>
            </a:pPr>
            <a:endParaRPr sz="2050">
              <a:latin typeface="Times New Roman"/>
              <a:cs typeface="Times New Roman"/>
            </a:endParaRPr>
          </a:p>
          <a:p>
            <a:pPr marL="469900" marR="5080" algn="just">
              <a:lnSpc>
                <a:spcPct val="144000"/>
              </a:lnSpc>
            </a:pPr>
            <a:r>
              <a:rPr sz="1400" spc="-5" dirty="0">
                <a:latin typeface="Times New Roman"/>
                <a:cs typeface="Times New Roman"/>
              </a:rPr>
              <a:t>Dalam beberapa </a:t>
            </a:r>
            <a:r>
              <a:rPr sz="1400" spc="5" dirty="0">
                <a:latin typeface="Times New Roman"/>
                <a:cs typeface="Times New Roman"/>
              </a:rPr>
              <a:t>sistem </a:t>
            </a:r>
            <a:r>
              <a:rPr sz="1400" spc="-5" dirty="0">
                <a:latin typeface="Times New Roman"/>
                <a:cs typeface="Times New Roman"/>
              </a:rPr>
              <a:t>operasi, </a:t>
            </a:r>
            <a:r>
              <a:rPr sz="1400" dirty="0">
                <a:latin typeface="Times New Roman"/>
                <a:cs typeface="Times New Roman"/>
              </a:rPr>
              <a:t>proses-proses </a:t>
            </a:r>
            <a:r>
              <a:rPr sz="1400" spc="-5" dirty="0">
                <a:latin typeface="Times New Roman"/>
                <a:cs typeface="Times New Roman"/>
              </a:rPr>
              <a:t>yang </a:t>
            </a:r>
            <a:r>
              <a:rPr sz="1400" dirty="0">
                <a:latin typeface="Times New Roman"/>
                <a:cs typeface="Times New Roman"/>
              </a:rPr>
              <a:t>berjalan bersamaan </a:t>
            </a:r>
            <a:r>
              <a:rPr sz="1400" spc="-5" dirty="0">
                <a:latin typeface="Times New Roman"/>
                <a:cs typeface="Times New Roman"/>
              </a:rPr>
              <a:t>mungkin </a:t>
            </a:r>
            <a:r>
              <a:rPr sz="1400" spc="-15" dirty="0">
                <a:latin typeface="Times New Roman"/>
                <a:cs typeface="Times New Roman"/>
              </a:rPr>
              <a:t>untuk </a:t>
            </a:r>
            <a:r>
              <a:rPr sz="1400" spc="-5" dirty="0">
                <a:latin typeface="Times New Roman"/>
                <a:cs typeface="Times New Roman"/>
              </a:rPr>
              <a:t>membagi  beberapa penyimpanan </a:t>
            </a:r>
            <a:r>
              <a:rPr sz="1400" spc="-10" dirty="0">
                <a:latin typeface="Times New Roman"/>
                <a:cs typeface="Times New Roman"/>
              </a:rPr>
              <a:t>umum, </a:t>
            </a:r>
            <a:r>
              <a:rPr sz="1400" spc="-5" dirty="0">
                <a:latin typeface="Times New Roman"/>
                <a:cs typeface="Times New Roman"/>
              </a:rPr>
              <a:t>masing-masing dapat </a:t>
            </a:r>
            <a:r>
              <a:rPr sz="1400" spc="-10" dirty="0">
                <a:latin typeface="Times New Roman"/>
                <a:cs typeface="Times New Roman"/>
              </a:rPr>
              <a:t>melakukan </a:t>
            </a:r>
            <a:r>
              <a:rPr sz="1400" spc="-5" dirty="0">
                <a:latin typeface="Times New Roman"/>
                <a:cs typeface="Times New Roman"/>
              </a:rPr>
              <a:t>proses baca </a:t>
            </a:r>
            <a:r>
              <a:rPr sz="1400" dirty="0">
                <a:latin typeface="Times New Roman"/>
                <a:cs typeface="Times New Roman"/>
              </a:rPr>
              <a:t>(</a:t>
            </a:r>
            <a:r>
              <a:rPr sz="1400" i="1" dirty="0">
                <a:latin typeface="Times New Roman"/>
                <a:cs typeface="Times New Roman"/>
              </a:rPr>
              <a:t>read</a:t>
            </a:r>
            <a:r>
              <a:rPr sz="1400" dirty="0">
                <a:latin typeface="Times New Roman"/>
                <a:cs typeface="Times New Roman"/>
              </a:rPr>
              <a:t>) dan </a:t>
            </a:r>
            <a:r>
              <a:rPr sz="1400" spc="-5" dirty="0">
                <a:latin typeface="Times New Roman"/>
                <a:cs typeface="Times New Roman"/>
              </a:rPr>
              <a:t>proses  </a:t>
            </a:r>
            <a:r>
              <a:rPr sz="1400" spc="-15" dirty="0">
                <a:latin typeface="Times New Roman"/>
                <a:cs typeface="Times New Roman"/>
              </a:rPr>
              <a:t>tulis </a:t>
            </a:r>
            <a:r>
              <a:rPr sz="1400" spc="-5" dirty="0">
                <a:latin typeface="Times New Roman"/>
                <a:cs typeface="Times New Roman"/>
              </a:rPr>
              <a:t>(</a:t>
            </a:r>
            <a:r>
              <a:rPr sz="1400" i="1" spc="-5" dirty="0">
                <a:latin typeface="Times New Roman"/>
                <a:cs typeface="Times New Roman"/>
              </a:rPr>
              <a:t>write</a:t>
            </a:r>
            <a:r>
              <a:rPr sz="1400" spc="-5" dirty="0">
                <a:latin typeface="Times New Roman"/>
                <a:cs typeface="Times New Roman"/>
              </a:rPr>
              <a:t>). Penyimpanan </a:t>
            </a:r>
            <a:r>
              <a:rPr sz="1400" spc="-10" dirty="0">
                <a:latin typeface="Times New Roman"/>
                <a:cs typeface="Times New Roman"/>
              </a:rPr>
              <a:t>bersama </a:t>
            </a:r>
            <a:r>
              <a:rPr sz="1400" dirty="0">
                <a:latin typeface="Times New Roman"/>
                <a:cs typeface="Times New Roman"/>
              </a:rPr>
              <a:t>(</a:t>
            </a:r>
            <a:r>
              <a:rPr sz="1400" i="1" dirty="0">
                <a:latin typeface="Times New Roman"/>
                <a:cs typeface="Times New Roman"/>
              </a:rPr>
              <a:t>shared </a:t>
            </a:r>
            <a:r>
              <a:rPr sz="1400" i="1" spc="-5" dirty="0">
                <a:latin typeface="Times New Roman"/>
                <a:cs typeface="Times New Roman"/>
              </a:rPr>
              <a:t>storage</a:t>
            </a:r>
            <a:r>
              <a:rPr sz="1400" spc="-5" dirty="0">
                <a:latin typeface="Times New Roman"/>
                <a:cs typeface="Times New Roman"/>
              </a:rPr>
              <a:t>) </a:t>
            </a:r>
            <a:r>
              <a:rPr sz="1400" spc="-10" dirty="0">
                <a:latin typeface="Times New Roman"/>
                <a:cs typeface="Times New Roman"/>
              </a:rPr>
              <a:t>mungkin berada </a:t>
            </a:r>
            <a:r>
              <a:rPr sz="1400" spc="5" dirty="0">
                <a:latin typeface="Times New Roman"/>
                <a:cs typeface="Times New Roman"/>
              </a:rPr>
              <a:t>di </a:t>
            </a:r>
            <a:r>
              <a:rPr sz="1400" spc="-5" dirty="0">
                <a:latin typeface="Times New Roman"/>
                <a:cs typeface="Times New Roman"/>
              </a:rPr>
              <a:t>memori </a:t>
            </a:r>
            <a:r>
              <a:rPr sz="1400" spc="-10" dirty="0">
                <a:latin typeface="Times New Roman"/>
                <a:cs typeface="Times New Roman"/>
              </a:rPr>
              <a:t>utama </a:t>
            </a:r>
            <a:r>
              <a:rPr sz="1400" spc="5" dirty="0">
                <a:latin typeface="Times New Roman"/>
                <a:cs typeface="Times New Roman"/>
              </a:rPr>
              <a:t>atau  </a:t>
            </a:r>
            <a:r>
              <a:rPr sz="1400" spc="-10" dirty="0">
                <a:latin typeface="Times New Roman"/>
                <a:cs typeface="Times New Roman"/>
              </a:rPr>
              <a:t>berupa </a:t>
            </a:r>
            <a:r>
              <a:rPr sz="1400" dirty="0">
                <a:latin typeface="Times New Roman"/>
                <a:cs typeface="Times New Roman"/>
              </a:rPr>
              <a:t>sebuah </a:t>
            </a:r>
            <a:r>
              <a:rPr sz="1400" spc="-10" dirty="0">
                <a:latin typeface="Times New Roman"/>
                <a:cs typeface="Times New Roman"/>
              </a:rPr>
              <a:t>berkas </a:t>
            </a:r>
            <a:r>
              <a:rPr sz="1400" spc="-5" dirty="0">
                <a:latin typeface="Times New Roman"/>
                <a:cs typeface="Times New Roman"/>
              </a:rPr>
              <a:t>bersama, </a:t>
            </a:r>
            <a:r>
              <a:rPr sz="1400" dirty="0">
                <a:latin typeface="Times New Roman"/>
                <a:cs typeface="Times New Roman"/>
              </a:rPr>
              <a:t>lokasi </a:t>
            </a:r>
            <a:r>
              <a:rPr sz="1400" spc="5" dirty="0">
                <a:latin typeface="Times New Roman"/>
                <a:cs typeface="Times New Roman"/>
              </a:rPr>
              <a:t>dari </a:t>
            </a:r>
            <a:r>
              <a:rPr sz="1400" spc="-5" dirty="0">
                <a:latin typeface="Times New Roman"/>
                <a:cs typeface="Times New Roman"/>
              </a:rPr>
              <a:t>memori </a:t>
            </a:r>
            <a:r>
              <a:rPr sz="1400" spc="-10" dirty="0">
                <a:latin typeface="Times New Roman"/>
                <a:cs typeface="Times New Roman"/>
              </a:rPr>
              <a:t>bersama tidak merubah </a:t>
            </a:r>
            <a:r>
              <a:rPr sz="1400" spc="-5" dirty="0">
                <a:latin typeface="Times New Roman"/>
                <a:cs typeface="Times New Roman"/>
              </a:rPr>
              <a:t>kealamian </a:t>
            </a:r>
            <a:r>
              <a:rPr sz="1400" spc="5" dirty="0">
                <a:latin typeface="Times New Roman"/>
                <a:cs typeface="Times New Roman"/>
              </a:rPr>
              <a:t>dari  </a:t>
            </a:r>
            <a:r>
              <a:rPr sz="1400" spc="-5" dirty="0">
                <a:latin typeface="Times New Roman"/>
                <a:cs typeface="Times New Roman"/>
              </a:rPr>
              <a:t>komunikasi </a:t>
            </a:r>
            <a:r>
              <a:rPr sz="1400" dirty="0">
                <a:latin typeface="Times New Roman"/>
                <a:cs typeface="Times New Roman"/>
              </a:rPr>
              <a:t>atau </a:t>
            </a:r>
            <a:r>
              <a:rPr sz="1400" spc="-5" dirty="0">
                <a:latin typeface="Times New Roman"/>
                <a:cs typeface="Times New Roman"/>
              </a:rPr>
              <a:t>masalah yang muncul.</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228" y="3605326"/>
            <a:ext cx="7508240" cy="2169795"/>
          </a:xfrm>
          <a:prstGeom prst="rect">
            <a:avLst/>
          </a:prstGeom>
        </p:spPr>
        <p:txBody>
          <a:bodyPr vert="horz" wrap="square" lIns="0" tIns="104139" rIns="0" bIns="0" rtlCol="0">
            <a:spAutoFit/>
          </a:bodyPr>
          <a:lstStyle/>
          <a:p>
            <a:pPr marL="12700">
              <a:lnSpc>
                <a:spcPct val="100000"/>
              </a:lnSpc>
              <a:spcBef>
                <a:spcPts val="819"/>
              </a:spcBef>
            </a:pPr>
            <a:r>
              <a:rPr sz="1400" spc="-5" dirty="0">
                <a:latin typeface="Times New Roman"/>
                <a:cs typeface="Times New Roman"/>
              </a:rPr>
              <a:t>Dalam </a:t>
            </a:r>
            <a:r>
              <a:rPr sz="1400" i="1" spc="-10" dirty="0">
                <a:latin typeface="Times New Roman"/>
                <a:cs typeface="Times New Roman"/>
              </a:rPr>
              <a:t>Murphy’s </a:t>
            </a:r>
            <a:r>
              <a:rPr sz="1400" i="1" spc="-5" dirty="0">
                <a:latin typeface="Times New Roman"/>
                <a:cs typeface="Times New Roman"/>
              </a:rPr>
              <a:t>Law </a:t>
            </a:r>
            <a:r>
              <a:rPr sz="1400" spc="-10" dirty="0">
                <a:latin typeface="Times New Roman"/>
                <a:cs typeface="Times New Roman"/>
              </a:rPr>
              <a:t>kasus </a:t>
            </a:r>
            <a:r>
              <a:rPr sz="1400" spc="-5" dirty="0">
                <a:latin typeface="Times New Roman"/>
                <a:cs typeface="Times New Roman"/>
              </a:rPr>
              <a:t>tesebut dapat</a:t>
            </a:r>
            <a:r>
              <a:rPr sz="1400" spc="75" dirty="0">
                <a:latin typeface="Times New Roman"/>
                <a:cs typeface="Times New Roman"/>
              </a:rPr>
              <a:t> </a:t>
            </a:r>
            <a:r>
              <a:rPr sz="1400" spc="-5" dirty="0">
                <a:latin typeface="Times New Roman"/>
                <a:cs typeface="Times New Roman"/>
              </a:rPr>
              <a:t>terjadi.</a:t>
            </a:r>
            <a:endParaRPr sz="1400">
              <a:latin typeface="Times New Roman"/>
              <a:cs typeface="Times New Roman"/>
            </a:endParaRPr>
          </a:p>
          <a:p>
            <a:pPr marL="469900" marR="5080" indent="-228600">
              <a:lnSpc>
                <a:spcPts val="2420"/>
              </a:lnSpc>
              <a:spcBef>
                <a:spcPts val="190"/>
              </a:spcBef>
              <a:buFont typeface="Wingdings"/>
              <a:buChar char=""/>
              <a:tabLst>
                <a:tab pos="469900" algn="l"/>
              </a:tabLst>
            </a:pPr>
            <a:r>
              <a:rPr sz="1400" spc="-10" dirty="0">
                <a:latin typeface="Times New Roman"/>
                <a:cs typeface="Times New Roman"/>
              </a:rPr>
              <a:t>Proses A membaca </a:t>
            </a:r>
            <a:r>
              <a:rPr sz="1400" spc="-5" dirty="0">
                <a:latin typeface="Times New Roman"/>
                <a:cs typeface="Times New Roman"/>
              </a:rPr>
              <a:t>in </a:t>
            </a:r>
            <a:r>
              <a:rPr sz="1400" dirty="0">
                <a:latin typeface="Times New Roman"/>
                <a:cs typeface="Times New Roman"/>
              </a:rPr>
              <a:t>dan </a:t>
            </a:r>
            <a:r>
              <a:rPr sz="1400" spc="-10" dirty="0">
                <a:latin typeface="Times New Roman"/>
                <a:cs typeface="Times New Roman"/>
              </a:rPr>
              <a:t>menyimpan </a:t>
            </a:r>
            <a:r>
              <a:rPr sz="1400" dirty="0">
                <a:latin typeface="Times New Roman"/>
                <a:cs typeface="Times New Roman"/>
              </a:rPr>
              <a:t>nilai </a:t>
            </a:r>
            <a:r>
              <a:rPr sz="1400" spc="-5" dirty="0">
                <a:latin typeface="Times New Roman"/>
                <a:cs typeface="Times New Roman"/>
              </a:rPr>
              <a:t>"7" </a:t>
            </a:r>
            <a:r>
              <a:rPr sz="1400" spc="5" dirty="0">
                <a:latin typeface="Times New Roman"/>
                <a:cs typeface="Times New Roman"/>
              </a:rPr>
              <a:t>di </a:t>
            </a:r>
            <a:r>
              <a:rPr sz="1400" dirty="0">
                <a:latin typeface="Times New Roman"/>
                <a:cs typeface="Times New Roman"/>
              </a:rPr>
              <a:t>sebuah </a:t>
            </a:r>
            <a:r>
              <a:rPr sz="1400" spc="-10" dirty="0">
                <a:latin typeface="Times New Roman"/>
                <a:cs typeface="Times New Roman"/>
              </a:rPr>
              <a:t>variabel </a:t>
            </a:r>
            <a:r>
              <a:rPr sz="1400" spc="-5" dirty="0">
                <a:latin typeface="Times New Roman"/>
                <a:cs typeface="Times New Roman"/>
              </a:rPr>
              <a:t>lokal yang disebut  next_free_slot.</a:t>
            </a:r>
            <a:endParaRPr sz="1400">
              <a:latin typeface="Times New Roman"/>
              <a:cs typeface="Times New Roman"/>
            </a:endParaRPr>
          </a:p>
          <a:p>
            <a:pPr marL="469900" indent="-228600">
              <a:lnSpc>
                <a:spcPct val="100000"/>
              </a:lnSpc>
              <a:spcBef>
                <a:spcPts val="545"/>
              </a:spcBef>
              <a:buFont typeface="Wingdings"/>
              <a:buChar char=""/>
              <a:tabLst>
                <a:tab pos="469900" algn="l"/>
              </a:tabLst>
            </a:pPr>
            <a:r>
              <a:rPr sz="1400" spc="-5" dirty="0">
                <a:latin typeface="Times New Roman"/>
                <a:cs typeface="Times New Roman"/>
              </a:rPr>
              <a:t>Sebuah </a:t>
            </a:r>
            <a:r>
              <a:rPr sz="1400" i="1" spc="-5" dirty="0">
                <a:latin typeface="Times New Roman"/>
                <a:cs typeface="Times New Roman"/>
              </a:rPr>
              <a:t>clock interrupt</a:t>
            </a:r>
            <a:r>
              <a:rPr sz="1400" i="1" spc="25" dirty="0">
                <a:latin typeface="Times New Roman"/>
                <a:cs typeface="Times New Roman"/>
              </a:rPr>
              <a:t> </a:t>
            </a:r>
            <a:r>
              <a:rPr sz="1400" spc="-5" dirty="0">
                <a:latin typeface="Times New Roman"/>
                <a:cs typeface="Times New Roman"/>
              </a:rPr>
              <a:t>terjadi.</a:t>
            </a:r>
            <a:endParaRPr sz="1400">
              <a:latin typeface="Times New Roman"/>
              <a:cs typeface="Times New Roman"/>
            </a:endParaRPr>
          </a:p>
          <a:p>
            <a:pPr marL="469900" indent="-228600">
              <a:lnSpc>
                <a:spcPct val="100000"/>
              </a:lnSpc>
              <a:spcBef>
                <a:spcPts val="720"/>
              </a:spcBef>
              <a:buFont typeface="Wingdings"/>
              <a:buChar char=""/>
              <a:tabLst>
                <a:tab pos="469900" algn="l"/>
              </a:tabLst>
            </a:pPr>
            <a:r>
              <a:rPr sz="1400" spc="-10" dirty="0">
                <a:latin typeface="Times New Roman"/>
                <a:cs typeface="Times New Roman"/>
              </a:rPr>
              <a:t>CPU memutuskan </a:t>
            </a:r>
            <a:r>
              <a:rPr sz="1400" spc="-5" dirty="0">
                <a:latin typeface="Times New Roman"/>
                <a:cs typeface="Times New Roman"/>
              </a:rPr>
              <a:t>bahwa proses </a:t>
            </a:r>
            <a:r>
              <a:rPr sz="1400" spc="-10" dirty="0">
                <a:latin typeface="Times New Roman"/>
                <a:cs typeface="Times New Roman"/>
              </a:rPr>
              <a:t>A </a:t>
            </a:r>
            <a:r>
              <a:rPr sz="1400" spc="-5" dirty="0">
                <a:latin typeface="Times New Roman"/>
                <a:cs typeface="Times New Roman"/>
              </a:rPr>
              <a:t>berjalan </a:t>
            </a:r>
            <a:r>
              <a:rPr sz="1400" spc="-10" dirty="0">
                <a:latin typeface="Times New Roman"/>
                <a:cs typeface="Times New Roman"/>
              </a:rPr>
              <a:t>cukup</a:t>
            </a:r>
            <a:r>
              <a:rPr sz="1400" spc="145" dirty="0">
                <a:latin typeface="Times New Roman"/>
                <a:cs typeface="Times New Roman"/>
              </a:rPr>
              <a:t> </a:t>
            </a:r>
            <a:r>
              <a:rPr sz="1400" spc="-15" dirty="0">
                <a:latin typeface="Times New Roman"/>
                <a:cs typeface="Times New Roman"/>
              </a:rPr>
              <a:t>lama.</a:t>
            </a:r>
            <a:endParaRPr sz="1400">
              <a:latin typeface="Times New Roman"/>
              <a:cs typeface="Times New Roman"/>
            </a:endParaRPr>
          </a:p>
          <a:p>
            <a:pPr marL="469900" indent="-228600">
              <a:lnSpc>
                <a:spcPct val="100000"/>
              </a:lnSpc>
              <a:spcBef>
                <a:spcPts val="745"/>
              </a:spcBef>
              <a:buFont typeface="Wingdings"/>
              <a:buChar char=""/>
              <a:tabLst>
                <a:tab pos="469900" algn="l"/>
              </a:tabLst>
            </a:pPr>
            <a:r>
              <a:rPr sz="1400" spc="-5" dirty="0">
                <a:latin typeface="Times New Roman"/>
                <a:cs typeface="Times New Roman"/>
              </a:rPr>
              <a:t>Maka </a:t>
            </a:r>
            <a:r>
              <a:rPr sz="1400" spc="-10" dirty="0">
                <a:latin typeface="Times New Roman"/>
                <a:cs typeface="Times New Roman"/>
              </a:rPr>
              <a:t>Proses B </a:t>
            </a:r>
            <a:r>
              <a:rPr sz="1400" spc="-5" dirty="0">
                <a:latin typeface="Times New Roman"/>
                <a:cs typeface="Times New Roman"/>
              </a:rPr>
              <a:t>akan menggantikan proses </a:t>
            </a:r>
            <a:r>
              <a:rPr sz="1400" spc="-10" dirty="0">
                <a:latin typeface="Times New Roman"/>
                <a:cs typeface="Times New Roman"/>
              </a:rPr>
              <a:t>A</a:t>
            </a:r>
            <a:r>
              <a:rPr sz="1400" spc="55" dirty="0">
                <a:latin typeface="Times New Roman"/>
                <a:cs typeface="Times New Roman"/>
              </a:rPr>
              <a:t> </a:t>
            </a:r>
            <a:r>
              <a:rPr sz="1400" dirty="0">
                <a:latin typeface="Times New Roman"/>
                <a:cs typeface="Times New Roman"/>
              </a:rPr>
              <a:t>tsb.</a:t>
            </a:r>
            <a:endParaRPr sz="1400">
              <a:latin typeface="Times New Roman"/>
              <a:cs typeface="Times New Roman"/>
            </a:endParaRPr>
          </a:p>
          <a:p>
            <a:pPr marL="469900" indent="-228600">
              <a:lnSpc>
                <a:spcPct val="100000"/>
              </a:lnSpc>
              <a:spcBef>
                <a:spcPts val="720"/>
              </a:spcBef>
              <a:buFont typeface="Wingdings"/>
              <a:buChar char=""/>
              <a:tabLst>
                <a:tab pos="469900" algn="l"/>
              </a:tabLst>
            </a:pPr>
            <a:r>
              <a:rPr sz="1400" spc="-10" dirty="0">
                <a:latin typeface="Times New Roman"/>
                <a:cs typeface="Times New Roman"/>
              </a:rPr>
              <a:t>Proses B juga membaca </a:t>
            </a:r>
            <a:r>
              <a:rPr sz="1400" i="1" spc="-5" dirty="0">
                <a:latin typeface="Times New Roman"/>
                <a:cs typeface="Times New Roman"/>
              </a:rPr>
              <a:t>in</a:t>
            </a:r>
            <a:r>
              <a:rPr sz="1400" spc="-5" dirty="0">
                <a:latin typeface="Times New Roman"/>
                <a:cs typeface="Times New Roman"/>
              </a:rPr>
              <a:t>, dan </a:t>
            </a:r>
            <a:r>
              <a:rPr sz="1400" spc="-10" dirty="0">
                <a:latin typeface="Times New Roman"/>
                <a:cs typeface="Times New Roman"/>
              </a:rPr>
              <a:t>juga mengambil </a:t>
            </a:r>
            <a:r>
              <a:rPr sz="1400" spc="-5" dirty="0">
                <a:latin typeface="Times New Roman"/>
                <a:cs typeface="Times New Roman"/>
              </a:rPr>
              <a:t>nilai</a:t>
            </a:r>
            <a:r>
              <a:rPr sz="1400" spc="190" dirty="0">
                <a:latin typeface="Times New Roman"/>
                <a:cs typeface="Times New Roman"/>
              </a:rPr>
              <a:t> </a:t>
            </a:r>
            <a:r>
              <a:rPr sz="1400" spc="-5" dirty="0">
                <a:latin typeface="Times New Roman"/>
                <a:cs typeface="Times New Roman"/>
              </a:rPr>
              <a:t>7.</a:t>
            </a:r>
            <a:endParaRPr sz="1400">
              <a:latin typeface="Times New Roman"/>
              <a:cs typeface="Times New Roman"/>
            </a:endParaRPr>
          </a:p>
        </p:txBody>
      </p:sp>
      <p:sp>
        <p:nvSpPr>
          <p:cNvPr id="3" name="object 3"/>
          <p:cNvSpPr/>
          <p:nvPr/>
        </p:nvSpPr>
        <p:spPr>
          <a:xfrm>
            <a:off x="2698223" y="933219"/>
            <a:ext cx="3720383" cy="26300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7828" y="683946"/>
            <a:ext cx="7281545" cy="4029710"/>
          </a:xfrm>
          <a:prstGeom prst="rect">
            <a:avLst/>
          </a:prstGeom>
        </p:spPr>
        <p:txBody>
          <a:bodyPr vert="horz" wrap="square" lIns="0" tIns="107314" rIns="0" bIns="0" rtlCol="0">
            <a:spAutoFit/>
          </a:bodyPr>
          <a:lstStyle/>
          <a:p>
            <a:pPr marL="241300" indent="-228600">
              <a:lnSpc>
                <a:spcPct val="100000"/>
              </a:lnSpc>
              <a:spcBef>
                <a:spcPts val="844"/>
              </a:spcBef>
              <a:buFont typeface="Wingdings"/>
              <a:buChar char=""/>
              <a:tabLst>
                <a:tab pos="241300" algn="l"/>
              </a:tabLst>
            </a:pPr>
            <a:r>
              <a:rPr sz="1400" spc="-5" dirty="0">
                <a:latin typeface="Times New Roman"/>
                <a:cs typeface="Times New Roman"/>
              </a:rPr>
              <a:t>Sehingga proses </a:t>
            </a:r>
            <a:r>
              <a:rPr sz="1400" spc="-10" dirty="0">
                <a:latin typeface="Times New Roman"/>
                <a:cs typeface="Times New Roman"/>
              </a:rPr>
              <a:t>B </a:t>
            </a:r>
            <a:r>
              <a:rPr sz="1400" spc="-5" dirty="0">
                <a:latin typeface="Times New Roman"/>
                <a:cs typeface="Times New Roman"/>
              </a:rPr>
              <a:t>menyimpan </a:t>
            </a:r>
            <a:r>
              <a:rPr sz="1400" spc="-15" dirty="0">
                <a:latin typeface="Times New Roman"/>
                <a:cs typeface="Times New Roman"/>
              </a:rPr>
              <a:t>nama </a:t>
            </a:r>
            <a:r>
              <a:rPr sz="1400" spc="-5" dirty="0">
                <a:latin typeface="Times New Roman"/>
                <a:cs typeface="Times New Roman"/>
              </a:rPr>
              <a:t>berkas di </a:t>
            </a:r>
            <a:r>
              <a:rPr sz="1400" spc="-10" dirty="0">
                <a:latin typeface="Times New Roman"/>
                <a:cs typeface="Times New Roman"/>
              </a:rPr>
              <a:t>slot nomor</a:t>
            </a:r>
            <a:r>
              <a:rPr sz="1400" spc="145" dirty="0">
                <a:latin typeface="Times New Roman"/>
                <a:cs typeface="Times New Roman"/>
              </a:rPr>
              <a:t> </a:t>
            </a:r>
            <a:r>
              <a:rPr sz="1400" spc="-5" dirty="0">
                <a:latin typeface="Times New Roman"/>
                <a:cs typeface="Times New Roman"/>
              </a:rPr>
              <a:t>7</a:t>
            </a:r>
            <a:endParaRPr sz="1400" dirty="0">
              <a:latin typeface="Times New Roman"/>
              <a:cs typeface="Times New Roman"/>
            </a:endParaRPr>
          </a:p>
          <a:p>
            <a:pPr marL="241300" indent="-228600">
              <a:lnSpc>
                <a:spcPct val="100000"/>
              </a:lnSpc>
              <a:spcBef>
                <a:spcPts val="750"/>
              </a:spcBef>
              <a:buFont typeface="Wingdings"/>
              <a:buChar char=""/>
              <a:tabLst>
                <a:tab pos="241300" algn="l"/>
              </a:tabLst>
            </a:pPr>
            <a:r>
              <a:rPr sz="1400" spc="-10" dirty="0">
                <a:latin typeface="Times New Roman"/>
                <a:cs typeface="Times New Roman"/>
              </a:rPr>
              <a:t>Proses B </a:t>
            </a:r>
            <a:r>
              <a:rPr sz="1400" spc="-5" dirty="0">
                <a:latin typeface="Times New Roman"/>
                <a:cs typeface="Times New Roman"/>
              </a:rPr>
              <a:t>memperbaharui nilai </a:t>
            </a:r>
            <a:r>
              <a:rPr sz="1400" i="1" spc="5" dirty="0">
                <a:latin typeface="Times New Roman"/>
                <a:cs typeface="Times New Roman"/>
              </a:rPr>
              <a:t>in </a:t>
            </a:r>
            <a:r>
              <a:rPr sz="1400" spc="-5" dirty="0">
                <a:latin typeface="Times New Roman"/>
                <a:cs typeface="Times New Roman"/>
              </a:rPr>
              <a:t>menjadi</a:t>
            </a:r>
            <a:r>
              <a:rPr sz="1400" spc="65" dirty="0">
                <a:latin typeface="Times New Roman"/>
                <a:cs typeface="Times New Roman"/>
              </a:rPr>
              <a:t> </a:t>
            </a:r>
            <a:r>
              <a:rPr sz="1400" spc="5" dirty="0">
                <a:latin typeface="Times New Roman"/>
                <a:cs typeface="Times New Roman"/>
              </a:rPr>
              <a:t>8.</a:t>
            </a:r>
            <a:endParaRPr sz="1400" dirty="0">
              <a:latin typeface="Times New Roman"/>
              <a:cs typeface="Times New Roman"/>
            </a:endParaRPr>
          </a:p>
          <a:p>
            <a:pPr marL="241300" indent="-228600">
              <a:lnSpc>
                <a:spcPct val="100000"/>
              </a:lnSpc>
              <a:spcBef>
                <a:spcPts val="720"/>
              </a:spcBef>
              <a:buFont typeface="Wingdings"/>
              <a:buChar char=""/>
              <a:tabLst>
                <a:tab pos="241300" algn="l"/>
              </a:tabLst>
            </a:pPr>
            <a:r>
              <a:rPr sz="1400" spc="-5" dirty="0">
                <a:latin typeface="Times New Roman"/>
                <a:cs typeface="Times New Roman"/>
              </a:rPr>
              <a:t>Maka proses </a:t>
            </a:r>
            <a:r>
              <a:rPr sz="1400" spc="-15" dirty="0">
                <a:latin typeface="Times New Roman"/>
                <a:cs typeface="Times New Roman"/>
              </a:rPr>
              <a:t>mati </a:t>
            </a:r>
            <a:r>
              <a:rPr sz="1400" dirty="0">
                <a:latin typeface="Times New Roman"/>
                <a:cs typeface="Times New Roman"/>
              </a:rPr>
              <a:t>dan melakukan </a:t>
            </a:r>
            <a:r>
              <a:rPr sz="1400" spc="-5" dirty="0">
                <a:latin typeface="Times New Roman"/>
                <a:cs typeface="Times New Roman"/>
              </a:rPr>
              <a:t>hal</a:t>
            </a:r>
            <a:r>
              <a:rPr sz="1400" spc="40" dirty="0">
                <a:latin typeface="Times New Roman"/>
                <a:cs typeface="Times New Roman"/>
              </a:rPr>
              <a:t> </a:t>
            </a:r>
            <a:r>
              <a:rPr sz="1400" spc="-10" dirty="0">
                <a:latin typeface="Times New Roman"/>
                <a:cs typeface="Times New Roman"/>
              </a:rPr>
              <a:t>lain.</a:t>
            </a:r>
            <a:endParaRPr sz="1400" dirty="0">
              <a:latin typeface="Times New Roman"/>
              <a:cs typeface="Times New Roman"/>
            </a:endParaRPr>
          </a:p>
          <a:p>
            <a:pPr marL="241300" indent="-228600">
              <a:lnSpc>
                <a:spcPct val="100000"/>
              </a:lnSpc>
              <a:spcBef>
                <a:spcPts val="745"/>
              </a:spcBef>
              <a:buFont typeface="Wingdings"/>
              <a:buChar char=""/>
              <a:tabLst>
                <a:tab pos="241300" algn="l"/>
              </a:tabLst>
            </a:pPr>
            <a:r>
              <a:rPr sz="1400" spc="-10" dirty="0">
                <a:latin typeface="Times New Roman"/>
                <a:cs typeface="Times New Roman"/>
              </a:rPr>
              <a:t>Proses A </a:t>
            </a:r>
            <a:r>
              <a:rPr sz="1400" spc="-5" dirty="0">
                <a:latin typeface="Times New Roman"/>
                <a:cs typeface="Times New Roman"/>
              </a:rPr>
              <a:t>berjalan </a:t>
            </a:r>
            <a:r>
              <a:rPr sz="1400" spc="-10" dirty="0">
                <a:latin typeface="Times New Roman"/>
                <a:cs typeface="Times New Roman"/>
              </a:rPr>
              <a:t>lagi, </a:t>
            </a:r>
            <a:r>
              <a:rPr sz="1400" dirty="0">
                <a:latin typeface="Times New Roman"/>
                <a:cs typeface="Times New Roman"/>
              </a:rPr>
              <a:t>dimulai dari </a:t>
            </a:r>
            <a:r>
              <a:rPr sz="1400" spc="-5" dirty="0">
                <a:latin typeface="Times New Roman"/>
                <a:cs typeface="Times New Roman"/>
              </a:rPr>
              <a:t>tempat di </a:t>
            </a:r>
            <a:r>
              <a:rPr sz="1400" spc="-15" dirty="0">
                <a:latin typeface="Times New Roman"/>
                <a:cs typeface="Times New Roman"/>
              </a:rPr>
              <a:t>mana </a:t>
            </a:r>
            <a:r>
              <a:rPr sz="1400" spc="-5" dirty="0">
                <a:latin typeface="Times New Roman"/>
                <a:cs typeface="Times New Roman"/>
              </a:rPr>
              <a:t>proses </a:t>
            </a:r>
            <a:r>
              <a:rPr sz="1400" spc="-10" dirty="0">
                <a:latin typeface="Times New Roman"/>
                <a:cs typeface="Times New Roman"/>
              </a:rPr>
              <a:t>tersebut</a:t>
            </a:r>
            <a:r>
              <a:rPr sz="1400" spc="150" dirty="0">
                <a:latin typeface="Times New Roman"/>
                <a:cs typeface="Times New Roman"/>
              </a:rPr>
              <a:t> </a:t>
            </a:r>
            <a:r>
              <a:rPr sz="1400" spc="-15" dirty="0">
                <a:latin typeface="Times New Roman"/>
                <a:cs typeface="Times New Roman"/>
              </a:rPr>
              <a:t>mati.</a:t>
            </a:r>
            <a:endParaRPr sz="1400" dirty="0">
              <a:latin typeface="Times New Roman"/>
              <a:cs typeface="Times New Roman"/>
            </a:endParaRPr>
          </a:p>
          <a:p>
            <a:pPr marL="241300" marR="12700" indent="-228600">
              <a:lnSpc>
                <a:spcPct val="142900"/>
              </a:lnSpc>
              <a:spcBef>
                <a:spcPts val="25"/>
              </a:spcBef>
              <a:buFont typeface="Wingdings"/>
              <a:buChar char=""/>
              <a:tabLst>
                <a:tab pos="241300" algn="l"/>
              </a:tabLst>
            </a:pPr>
            <a:r>
              <a:rPr sz="1400" spc="-5" dirty="0">
                <a:latin typeface="Times New Roman"/>
                <a:cs typeface="Times New Roman"/>
              </a:rPr>
              <a:t>Terlihat </a:t>
            </a:r>
            <a:r>
              <a:rPr sz="1400" spc="5" dirty="0">
                <a:latin typeface="Times New Roman"/>
                <a:cs typeface="Times New Roman"/>
              </a:rPr>
              <a:t>dalam </a:t>
            </a:r>
            <a:r>
              <a:rPr sz="1400" spc="-5" dirty="0">
                <a:latin typeface="Times New Roman"/>
                <a:cs typeface="Times New Roman"/>
              </a:rPr>
              <a:t>next_free_slot, </a:t>
            </a:r>
            <a:r>
              <a:rPr sz="1400" dirty="0">
                <a:latin typeface="Times New Roman"/>
                <a:cs typeface="Times New Roman"/>
              </a:rPr>
              <a:t>ditemukan </a:t>
            </a:r>
            <a:r>
              <a:rPr sz="1400" spc="-5" dirty="0">
                <a:latin typeface="Times New Roman"/>
                <a:cs typeface="Times New Roman"/>
              </a:rPr>
              <a:t>nilai 7 </a:t>
            </a:r>
            <a:r>
              <a:rPr sz="1400" spc="5" dirty="0">
                <a:latin typeface="Times New Roman"/>
                <a:cs typeface="Times New Roman"/>
              </a:rPr>
              <a:t>di </a:t>
            </a:r>
            <a:r>
              <a:rPr sz="1400" spc="-10" dirty="0">
                <a:latin typeface="Times New Roman"/>
                <a:cs typeface="Times New Roman"/>
              </a:rPr>
              <a:t>sana, </a:t>
            </a:r>
            <a:r>
              <a:rPr sz="1400" dirty="0">
                <a:latin typeface="Times New Roman"/>
                <a:cs typeface="Times New Roman"/>
              </a:rPr>
              <a:t>dan </a:t>
            </a:r>
            <a:r>
              <a:rPr sz="1400" spc="-10" dirty="0">
                <a:latin typeface="Times New Roman"/>
                <a:cs typeface="Times New Roman"/>
              </a:rPr>
              <a:t>menulis </a:t>
            </a:r>
            <a:r>
              <a:rPr sz="1400" spc="-15" dirty="0">
                <a:latin typeface="Times New Roman"/>
                <a:cs typeface="Times New Roman"/>
              </a:rPr>
              <a:t>nama </a:t>
            </a:r>
            <a:r>
              <a:rPr sz="1400" spc="-5" dirty="0">
                <a:latin typeface="Times New Roman"/>
                <a:cs typeface="Times New Roman"/>
              </a:rPr>
              <a:t>berkas </a:t>
            </a:r>
            <a:r>
              <a:rPr sz="1400" spc="5" dirty="0">
                <a:latin typeface="Times New Roman"/>
                <a:cs typeface="Times New Roman"/>
              </a:rPr>
              <a:t>di </a:t>
            </a:r>
            <a:r>
              <a:rPr sz="1400" spc="-5" dirty="0">
                <a:latin typeface="Times New Roman"/>
                <a:cs typeface="Times New Roman"/>
              </a:rPr>
              <a:t>slot nomor  7, </a:t>
            </a:r>
            <a:r>
              <a:rPr sz="1400" spc="-15" dirty="0">
                <a:latin typeface="Times New Roman"/>
                <a:cs typeface="Times New Roman"/>
              </a:rPr>
              <a:t>menghapus nama </a:t>
            </a:r>
            <a:r>
              <a:rPr sz="1400" spc="-10" dirty="0">
                <a:latin typeface="Times New Roman"/>
                <a:cs typeface="Times New Roman"/>
              </a:rPr>
              <a:t>berkas </a:t>
            </a:r>
            <a:r>
              <a:rPr sz="1400" spc="-5" dirty="0">
                <a:latin typeface="Times New Roman"/>
                <a:cs typeface="Times New Roman"/>
              </a:rPr>
              <a:t>yang </a:t>
            </a:r>
            <a:r>
              <a:rPr sz="1400" dirty="0" err="1" smtClean="0">
                <a:latin typeface="Times New Roman"/>
                <a:cs typeface="Times New Roman"/>
              </a:rPr>
              <a:t>ba</a:t>
            </a:r>
            <a:r>
              <a:rPr lang="en-US" sz="1400" dirty="0" err="1" smtClean="0">
                <a:latin typeface="Times New Roman"/>
                <a:cs typeface="Times New Roman"/>
              </a:rPr>
              <a:t>r</a:t>
            </a:r>
            <a:r>
              <a:rPr sz="1400" dirty="0" err="1" smtClean="0">
                <a:latin typeface="Times New Roman"/>
                <a:cs typeface="Times New Roman"/>
              </a:rPr>
              <a:t>u</a:t>
            </a:r>
            <a:r>
              <a:rPr sz="1400" dirty="0" smtClean="0">
                <a:latin typeface="Times New Roman"/>
                <a:cs typeface="Times New Roman"/>
              </a:rPr>
              <a:t> </a:t>
            </a:r>
            <a:r>
              <a:rPr sz="1400" spc="-5" dirty="0">
                <a:latin typeface="Times New Roman"/>
                <a:cs typeface="Times New Roman"/>
              </a:rPr>
              <a:t>saja diletakkan </a:t>
            </a:r>
            <a:r>
              <a:rPr sz="1400" spc="5" dirty="0">
                <a:latin typeface="Times New Roman"/>
                <a:cs typeface="Times New Roman"/>
              </a:rPr>
              <a:t>oleh </a:t>
            </a:r>
            <a:r>
              <a:rPr sz="1400" spc="-5" dirty="0">
                <a:latin typeface="Times New Roman"/>
                <a:cs typeface="Times New Roman"/>
              </a:rPr>
              <a:t>proses</a:t>
            </a:r>
            <a:r>
              <a:rPr sz="1400" spc="145" dirty="0">
                <a:latin typeface="Times New Roman"/>
                <a:cs typeface="Times New Roman"/>
              </a:rPr>
              <a:t> </a:t>
            </a:r>
            <a:r>
              <a:rPr sz="1400" spc="-15" dirty="0">
                <a:latin typeface="Times New Roman"/>
                <a:cs typeface="Times New Roman"/>
              </a:rPr>
              <a:t>B.</a:t>
            </a:r>
            <a:endParaRPr sz="1400" dirty="0">
              <a:latin typeface="Times New Roman"/>
              <a:cs typeface="Times New Roman"/>
            </a:endParaRPr>
          </a:p>
          <a:p>
            <a:pPr marL="241300" indent="-228600">
              <a:lnSpc>
                <a:spcPct val="100000"/>
              </a:lnSpc>
              <a:spcBef>
                <a:spcPts val="745"/>
              </a:spcBef>
              <a:buFont typeface="Wingdings"/>
              <a:buChar char=""/>
              <a:tabLst>
                <a:tab pos="241300" algn="l"/>
              </a:tabLst>
            </a:pPr>
            <a:r>
              <a:rPr sz="1400" spc="-5" dirty="0">
                <a:latin typeface="Times New Roman"/>
                <a:cs typeface="Times New Roman"/>
              </a:rPr>
              <a:t>Kemudian proses </a:t>
            </a:r>
            <a:r>
              <a:rPr sz="1400" spc="-10" dirty="0">
                <a:latin typeface="Times New Roman"/>
                <a:cs typeface="Times New Roman"/>
              </a:rPr>
              <a:t>A </a:t>
            </a:r>
            <a:r>
              <a:rPr sz="1400" spc="-5" dirty="0">
                <a:latin typeface="Times New Roman"/>
                <a:cs typeface="Times New Roman"/>
              </a:rPr>
              <a:t>menghitung </a:t>
            </a:r>
            <a:r>
              <a:rPr sz="1400" spc="-10" dirty="0">
                <a:latin typeface="Times New Roman"/>
                <a:cs typeface="Times New Roman"/>
              </a:rPr>
              <a:t>next_free_slot </a:t>
            </a:r>
            <a:r>
              <a:rPr sz="1400" spc="-5" dirty="0">
                <a:latin typeface="Times New Roman"/>
                <a:cs typeface="Times New Roman"/>
              </a:rPr>
              <a:t>+ 1, yang </a:t>
            </a:r>
            <a:r>
              <a:rPr sz="1400" spc="-10" dirty="0">
                <a:latin typeface="Times New Roman"/>
                <a:cs typeface="Times New Roman"/>
              </a:rPr>
              <a:t>nilainya</a:t>
            </a:r>
            <a:r>
              <a:rPr sz="1400" spc="155" dirty="0">
                <a:latin typeface="Times New Roman"/>
                <a:cs typeface="Times New Roman"/>
              </a:rPr>
              <a:t> </a:t>
            </a:r>
            <a:r>
              <a:rPr sz="1400" spc="-5" dirty="0">
                <a:latin typeface="Times New Roman"/>
                <a:cs typeface="Times New Roman"/>
              </a:rPr>
              <a:t>8</a:t>
            </a:r>
            <a:endParaRPr sz="1400" dirty="0">
              <a:latin typeface="Times New Roman"/>
              <a:cs typeface="Times New Roman"/>
            </a:endParaRPr>
          </a:p>
          <a:p>
            <a:pPr marL="241300" indent="-228600">
              <a:lnSpc>
                <a:spcPct val="100000"/>
              </a:lnSpc>
              <a:spcBef>
                <a:spcPts val="720"/>
              </a:spcBef>
              <a:buFont typeface="Wingdings"/>
              <a:buChar char=""/>
              <a:tabLst>
                <a:tab pos="241300" algn="l"/>
              </a:tabLst>
            </a:pPr>
            <a:r>
              <a:rPr sz="1400" spc="-10" dirty="0">
                <a:latin typeface="Times New Roman"/>
                <a:cs typeface="Times New Roman"/>
              </a:rPr>
              <a:t>Proses A </a:t>
            </a:r>
            <a:r>
              <a:rPr sz="1400" spc="-5" dirty="0">
                <a:latin typeface="Times New Roman"/>
                <a:cs typeface="Times New Roman"/>
              </a:rPr>
              <a:t>memperbaharui </a:t>
            </a:r>
            <a:r>
              <a:rPr sz="1400" dirty="0">
                <a:latin typeface="Times New Roman"/>
                <a:cs typeface="Times New Roman"/>
              </a:rPr>
              <a:t>nilai </a:t>
            </a:r>
            <a:r>
              <a:rPr sz="1400" i="1" spc="-10" dirty="0">
                <a:latin typeface="Times New Roman"/>
                <a:cs typeface="Times New Roman"/>
              </a:rPr>
              <a:t>in </a:t>
            </a:r>
            <a:r>
              <a:rPr sz="1400" spc="-5" dirty="0">
                <a:latin typeface="Times New Roman"/>
                <a:cs typeface="Times New Roman"/>
              </a:rPr>
              <a:t>menjadi</a:t>
            </a:r>
            <a:r>
              <a:rPr sz="1400" spc="60" dirty="0">
                <a:latin typeface="Times New Roman"/>
                <a:cs typeface="Times New Roman"/>
              </a:rPr>
              <a:t> </a:t>
            </a:r>
            <a:r>
              <a:rPr sz="1400" spc="5" dirty="0">
                <a:latin typeface="Times New Roman"/>
                <a:cs typeface="Times New Roman"/>
              </a:rPr>
              <a:t>8.</a:t>
            </a:r>
            <a:endParaRPr sz="1400" dirty="0">
              <a:latin typeface="Times New Roman"/>
              <a:cs typeface="Times New Roman"/>
            </a:endParaRPr>
          </a:p>
          <a:p>
            <a:pPr marL="241300" marR="5080" indent="-228600">
              <a:lnSpc>
                <a:spcPct val="144300"/>
              </a:lnSpc>
              <a:buFont typeface="Wingdings"/>
              <a:buChar char=""/>
              <a:tabLst>
                <a:tab pos="241300" algn="l"/>
              </a:tabLst>
            </a:pPr>
            <a:r>
              <a:rPr sz="1400" spc="-5" dirty="0">
                <a:latin typeface="Times New Roman"/>
                <a:cs typeface="Times New Roman"/>
              </a:rPr>
              <a:t>Direktori spooler sekarang secara internal konsisten, sehingga printer daemon </a:t>
            </a:r>
            <a:r>
              <a:rPr sz="1400" spc="-10" dirty="0">
                <a:latin typeface="Times New Roman"/>
                <a:cs typeface="Times New Roman"/>
              </a:rPr>
              <a:t>tidak </a:t>
            </a:r>
            <a:r>
              <a:rPr sz="1400" dirty="0">
                <a:latin typeface="Times New Roman"/>
                <a:cs typeface="Times New Roman"/>
              </a:rPr>
              <a:t>akan  </a:t>
            </a:r>
            <a:r>
              <a:rPr sz="1400" spc="-5" dirty="0">
                <a:latin typeface="Times New Roman"/>
                <a:cs typeface="Times New Roman"/>
              </a:rPr>
              <a:t>memberitahukan apa pun yang terjadi, tetapi poses </a:t>
            </a:r>
            <a:r>
              <a:rPr sz="1400" spc="-10" dirty="0">
                <a:latin typeface="Times New Roman"/>
                <a:cs typeface="Times New Roman"/>
              </a:rPr>
              <a:t>B tidak </a:t>
            </a:r>
            <a:r>
              <a:rPr sz="1400" dirty="0">
                <a:latin typeface="Times New Roman"/>
                <a:cs typeface="Times New Roman"/>
              </a:rPr>
              <a:t>akan </a:t>
            </a:r>
            <a:r>
              <a:rPr sz="1400" spc="-10" dirty="0">
                <a:latin typeface="Times New Roman"/>
                <a:cs typeface="Times New Roman"/>
              </a:rPr>
              <a:t>mengambil </a:t>
            </a:r>
            <a:r>
              <a:rPr sz="1400" spc="-5" dirty="0">
                <a:latin typeface="Times New Roman"/>
                <a:cs typeface="Times New Roman"/>
              </a:rPr>
              <a:t>output apa</a:t>
            </a:r>
            <a:r>
              <a:rPr sz="1400" spc="185" dirty="0">
                <a:latin typeface="Times New Roman"/>
                <a:cs typeface="Times New Roman"/>
              </a:rPr>
              <a:t> </a:t>
            </a:r>
            <a:r>
              <a:rPr sz="1400" spc="-10" dirty="0">
                <a:latin typeface="Times New Roman"/>
                <a:cs typeface="Times New Roman"/>
              </a:rPr>
              <a:t>pun.</a:t>
            </a:r>
            <a:endParaRPr sz="1400" dirty="0">
              <a:latin typeface="Times New Roman"/>
              <a:cs typeface="Times New Roman"/>
            </a:endParaRPr>
          </a:p>
          <a:p>
            <a:pPr>
              <a:lnSpc>
                <a:spcPct val="100000"/>
              </a:lnSpc>
              <a:spcBef>
                <a:spcPts val="25"/>
              </a:spcBef>
            </a:pPr>
            <a:endParaRPr sz="2150" dirty="0">
              <a:latin typeface="Times New Roman"/>
              <a:cs typeface="Times New Roman"/>
            </a:endParaRPr>
          </a:p>
          <a:p>
            <a:pPr marL="241300" marR="6985" indent="-228600">
              <a:lnSpc>
                <a:spcPct val="144300"/>
              </a:lnSpc>
              <a:spcBef>
                <a:spcPts val="5"/>
              </a:spcBef>
              <a:buFont typeface="Symbol"/>
              <a:buChar char=""/>
              <a:tabLst>
                <a:tab pos="240665" algn="l"/>
                <a:tab pos="241300" algn="l"/>
              </a:tabLst>
            </a:pPr>
            <a:r>
              <a:rPr sz="1400" spc="-5" dirty="0">
                <a:latin typeface="Times New Roman"/>
                <a:cs typeface="Times New Roman"/>
              </a:rPr>
              <a:t>Situasi seperti </a:t>
            </a:r>
            <a:r>
              <a:rPr sz="1400" spc="-15" dirty="0">
                <a:latin typeface="Times New Roman"/>
                <a:cs typeface="Times New Roman"/>
              </a:rPr>
              <a:t>ini, </a:t>
            </a:r>
            <a:r>
              <a:rPr sz="1400" spc="-10" dirty="0">
                <a:latin typeface="Times New Roman"/>
                <a:cs typeface="Times New Roman"/>
              </a:rPr>
              <a:t>dimana dua </a:t>
            </a:r>
            <a:r>
              <a:rPr sz="1400" spc="-5" dirty="0">
                <a:latin typeface="Times New Roman"/>
                <a:cs typeface="Times New Roman"/>
              </a:rPr>
              <a:t>atau </a:t>
            </a:r>
            <a:r>
              <a:rPr sz="1400" spc="-10" dirty="0">
                <a:latin typeface="Times New Roman"/>
                <a:cs typeface="Times New Roman"/>
              </a:rPr>
              <a:t>lebih </a:t>
            </a:r>
            <a:r>
              <a:rPr sz="1400" spc="-5" dirty="0">
                <a:latin typeface="Times New Roman"/>
                <a:cs typeface="Times New Roman"/>
              </a:rPr>
              <a:t>proses </a:t>
            </a:r>
            <a:r>
              <a:rPr sz="1400" spc="-10" dirty="0">
                <a:latin typeface="Times New Roman"/>
                <a:cs typeface="Times New Roman"/>
              </a:rPr>
              <a:t>melakukan </a:t>
            </a:r>
            <a:r>
              <a:rPr sz="1400" spc="-5" dirty="0">
                <a:latin typeface="Times New Roman"/>
                <a:cs typeface="Times New Roman"/>
              </a:rPr>
              <a:t>proses reading </a:t>
            </a:r>
            <a:r>
              <a:rPr sz="1400" dirty="0">
                <a:latin typeface="Times New Roman"/>
                <a:cs typeface="Times New Roman"/>
              </a:rPr>
              <a:t>atau </a:t>
            </a:r>
            <a:r>
              <a:rPr sz="1400" spc="-5" dirty="0">
                <a:latin typeface="Times New Roman"/>
                <a:cs typeface="Times New Roman"/>
              </a:rPr>
              <a:t>writing beberapa  </a:t>
            </a:r>
            <a:r>
              <a:rPr sz="1400" spc="-10" dirty="0">
                <a:latin typeface="Times New Roman"/>
                <a:cs typeface="Times New Roman"/>
              </a:rPr>
              <a:t>shared </a:t>
            </a:r>
            <a:r>
              <a:rPr sz="1400" spc="-5" dirty="0">
                <a:latin typeface="Times New Roman"/>
                <a:cs typeface="Times New Roman"/>
              </a:rPr>
              <a:t>data </a:t>
            </a:r>
            <a:r>
              <a:rPr sz="1400" dirty="0">
                <a:latin typeface="Times New Roman"/>
                <a:cs typeface="Times New Roman"/>
              </a:rPr>
              <a:t>dan </a:t>
            </a:r>
            <a:r>
              <a:rPr sz="1400" spc="-5" dirty="0">
                <a:latin typeface="Times New Roman"/>
                <a:cs typeface="Times New Roman"/>
              </a:rPr>
              <a:t>hasilnya bergantung pada ketepatan </a:t>
            </a:r>
            <a:r>
              <a:rPr sz="1400" dirty="0">
                <a:latin typeface="Times New Roman"/>
                <a:cs typeface="Times New Roman"/>
              </a:rPr>
              <a:t>berjalan </a:t>
            </a:r>
            <a:r>
              <a:rPr sz="1400" spc="-5" dirty="0">
                <a:latin typeface="Times New Roman"/>
                <a:cs typeface="Times New Roman"/>
              </a:rPr>
              <a:t>disebut </a:t>
            </a:r>
            <a:r>
              <a:rPr sz="1400" i="1" spc="-5" dirty="0">
                <a:latin typeface="Times New Roman"/>
                <a:cs typeface="Times New Roman"/>
              </a:rPr>
              <a:t>race</a:t>
            </a:r>
            <a:r>
              <a:rPr sz="1400" i="1" spc="100" dirty="0">
                <a:latin typeface="Times New Roman"/>
                <a:cs typeface="Times New Roman"/>
              </a:rPr>
              <a:t> </a:t>
            </a:r>
            <a:r>
              <a:rPr sz="1400" i="1" spc="-5" dirty="0">
                <a:latin typeface="Times New Roman"/>
                <a:cs typeface="Times New Roman"/>
              </a:rPr>
              <a:t>condition</a:t>
            </a:r>
            <a:r>
              <a:rPr sz="1400" spc="-5" dirty="0">
                <a:latin typeface="Times New Roman"/>
                <a:cs typeface="Times New Roman"/>
              </a:rPr>
              <a:t>.</a:t>
            </a:r>
            <a:endParaRPr sz="1400" dirty="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228" y="683946"/>
            <a:ext cx="7513320" cy="4014470"/>
          </a:xfrm>
          <a:prstGeom prst="rect">
            <a:avLst/>
          </a:prstGeom>
        </p:spPr>
        <p:txBody>
          <a:bodyPr vert="horz" wrap="square" lIns="0" tIns="12700" rIns="0" bIns="0" rtlCol="0">
            <a:spAutoFit/>
          </a:bodyPr>
          <a:lstStyle/>
          <a:p>
            <a:pPr marL="12700" marR="5080">
              <a:lnSpc>
                <a:spcPct val="144500"/>
              </a:lnSpc>
              <a:spcBef>
                <a:spcPts val="100"/>
              </a:spcBef>
              <a:tabLst>
                <a:tab pos="3643629" algn="l"/>
              </a:tabLst>
            </a:pPr>
            <a:r>
              <a:rPr sz="1400" spc="-5" dirty="0">
                <a:latin typeface="Times New Roman"/>
                <a:cs typeface="Times New Roman"/>
              </a:rPr>
              <a:t>Maka,  </a:t>
            </a:r>
            <a:r>
              <a:rPr sz="1400" spc="-10" dirty="0">
                <a:latin typeface="Times New Roman"/>
                <a:cs typeface="Times New Roman"/>
              </a:rPr>
              <a:t>agar tidak  </a:t>
            </a:r>
            <a:r>
              <a:rPr sz="1400" dirty="0">
                <a:latin typeface="Times New Roman"/>
                <a:cs typeface="Times New Roman"/>
              </a:rPr>
              <a:t>terjadi </a:t>
            </a:r>
            <a:r>
              <a:rPr sz="1400" i="1" spc="-5" dirty="0">
                <a:latin typeface="Times New Roman"/>
                <a:cs typeface="Times New Roman"/>
              </a:rPr>
              <a:t>race </a:t>
            </a:r>
            <a:r>
              <a:rPr sz="1400" i="1" spc="75" dirty="0">
                <a:latin typeface="Times New Roman"/>
                <a:cs typeface="Times New Roman"/>
              </a:rPr>
              <a:t> </a:t>
            </a:r>
            <a:r>
              <a:rPr sz="1400" i="1" spc="-5" dirty="0">
                <a:latin typeface="Times New Roman"/>
                <a:cs typeface="Times New Roman"/>
              </a:rPr>
              <a:t>conditions</a:t>
            </a:r>
            <a:r>
              <a:rPr sz="1400" spc="-5" dirty="0">
                <a:latin typeface="Times New Roman"/>
                <a:cs typeface="Times New Roman"/>
              </a:rPr>
              <a:t>,</a:t>
            </a:r>
            <a:r>
              <a:rPr sz="1400" spc="229" dirty="0">
                <a:latin typeface="Times New Roman"/>
                <a:cs typeface="Times New Roman"/>
              </a:rPr>
              <a:t> </a:t>
            </a:r>
            <a:r>
              <a:rPr sz="1400" spc="-10" dirty="0">
                <a:latin typeface="Times New Roman"/>
                <a:cs typeface="Times New Roman"/>
              </a:rPr>
              <a:t>untuk	</a:t>
            </a:r>
            <a:r>
              <a:rPr sz="1400" spc="-5" dirty="0">
                <a:latin typeface="Times New Roman"/>
                <a:cs typeface="Times New Roman"/>
              </a:rPr>
              <a:t>mencegah masalah ini </a:t>
            </a:r>
            <a:r>
              <a:rPr sz="1400" dirty="0">
                <a:latin typeface="Times New Roman"/>
                <a:cs typeface="Times New Roman"/>
              </a:rPr>
              <a:t>dan </a:t>
            </a:r>
            <a:r>
              <a:rPr sz="1400" spc="5" dirty="0">
                <a:latin typeface="Times New Roman"/>
                <a:cs typeface="Times New Roman"/>
              </a:rPr>
              <a:t>di </a:t>
            </a:r>
            <a:r>
              <a:rPr sz="1400" spc="-5" dirty="0">
                <a:latin typeface="Times New Roman"/>
                <a:cs typeface="Times New Roman"/>
              </a:rPr>
              <a:t>situasi yang lain </a:t>
            </a:r>
            <a:r>
              <a:rPr sz="1400" dirty="0">
                <a:latin typeface="Times New Roman"/>
                <a:cs typeface="Times New Roman"/>
              </a:rPr>
              <a:t>yang  </a:t>
            </a:r>
            <a:r>
              <a:rPr sz="1400" spc="-5" dirty="0">
                <a:latin typeface="Times New Roman"/>
                <a:cs typeface="Times New Roman"/>
              </a:rPr>
              <a:t>melibatkan shared </a:t>
            </a:r>
            <a:r>
              <a:rPr sz="1400" spc="-10" dirty="0">
                <a:latin typeface="Times New Roman"/>
                <a:cs typeface="Times New Roman"/>
              </a:rPr>
              <a:t>memori, shared </a:t>
            </a:r>
            <a:r>
              <a:rPr sz="1400" spc="-5" dirty="0">
                <a:latin typeface="Times New Roman"/>
                <a:cs typeface="Times New Roman"/>
              </a:rPr>
              <a:t>berkas, </a:t>
            </a:r>
            <a:r>
              <a:rPr sz="1400" spc="-15" dirty="0">
                <a:latin typeface="Times New Roman"/>
                <a:cs typeface="Times New Roman"/>
              </a:rPr>
              <a:t>and </a:t>
            </a:r>
            <a:r>
              <a:rPr sz="1400" spc="-5" dirty="0">
                <a:latin typeface="Times New Roman"/>
                <a:cs typeface="Times New Roman"/>
              </a:rPr>
              <a:t>shared sumber daya yang lain adalah</a:t>
            </a:r>
            <a:r>
              <a:rPr sz="1400" spc="220"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469900" indent="-228600">
              <a:lnSpc>
                <a:spcPct val="100000"/>
              </a:lnSpc>
              <a:spcBef>
                <a:spcPts val="720"/>
              </a:spcBef>
              <a:buFont typeface="Times New Roman"/>
              <a:buAutoNum type="arabicPeriod"/>
              <a:tabLst>
                <a:tab pos="469900" algn="l"/>
              </a:tabLst>
            </a:pPr>
            <a:r>
              <a:rPr sz="1400" i="1" spc="-10" dirty="0">
                <a:latin typeface="Times New Roman"/>
                <a:cs typeface="Times New Roman"/>
              </a:rPr>
              <a:t>Mutual </a:t>
            </a:r>
            <a:r>
              <a:rPr sz="1400" i="1" spc="-5" dirty="0">
                <a:latin typeface="Times New Roman"/>
                <a:cs typeface="Times New Roman"/>
              </a:rPr>
              <a:t>exclusion</a:t>
            </a:r>
            <a:r>
              <a:rPr sz="1400" i="1" spc="25"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469900">
              <a:lnSpc>
                <a:spcPct val="100000"/>
              </a:lnSpc>
              <a:spcBef>
                <a:spcPts val="745"/>
              </a:spcBef>
            </a:pPr>
            <a:r>
              <a:rPr sz="1400" spc="-5" dirty="0">
                <a:latin typeface="Times New Roman"/>
                <a:cs typeface="Times New Roman"/>
              </a:rPr>
              <a:t>Menemukan beberapa </a:t>
            </a:r>
            <a:r>
              <a:rPr sz="1400" dirty="0">
                <a:latin typeface="Times New Roman"/>
                <a:cs typeface="Times New Roman"/>
              </a:rPr>
              <a:t>jalan </a:t>
            </a:r>
            <a:r>
              <a:rPr sz="1400" spc="-10" dirty="0">
                <a:latin typeface="Times New Roman"/>
                <a:cs typeface="Times New Roman"/>
              </a:rPr>
              <a:t>untuk </a:t>
            </a:r>
            <a:r>
              <a:rPr sz="1400" spc="-5" dirty="0">
                <a:latin typeface="Times New Roman"/>
                <a:cs typeface="Times New Roman"/>
              </a:rPr>
              <a:t>mencegah </a:t>
            </a:r>
            <a:r>
              <a:rPr sz="1400" spc="-10" dirty="0">
                <a:latin typeface="Times New Roman"/>
                <a:cs typeface="Times New Roman"/>
              </a:rPr>
              <a:t>lebih </a:t>
            </a:r>
            <a:r>
              <a:rPr sz="1400" dirty="0">
                <a:latin typeface="Times New Roman"/>
                <a:cs typeface="Times New Roman"/>
              </a:rPr>
              <a:t>dari</a:t>
            </a:r>
            <a:r>
              <a:rPr sz="1400" spc="95" dirty="0">
                <a:latin typeface="Times New Roman"/>
                <a:cs typeface="Times New Roman"/>
              </a:rPr>
              <a:t> </a:t>
            </a:r>
            <a:r>
              <a:rPr sz="1400" dirty="0">
                <a:latin typeface="Times New Roman"/>
                <a:cs typeface="Times New Roman"/>
              </a:rPr>
              <a:t>satu </a:t>
            </a:r>
            <a:r>
              <a:rPr sz="1400" spc="-5" dirty="0">
                <a:latin typeface="Times New Roman"/>
                <a:cs typeface="Times New Roman"/>
              </a:rPr>
              <a:t>proses </a:t>
            </a:r>
            <a:r>
              <a:rPr sz="1400" spc="-10" dirty="0">
                <a:latin typeface="Times New Roman"/>
                <a:cs typeface="Times New Roman"/>
              </a:rPr>
              <a:t>untuk </a:t>
            </a:r>
            <a:r>
              <a:rPr sz="1400" spc="-5" dirty="0">
                <a:latin typeface="Times New Roman"/>
                <a:cs typeface="Times New Roman"/>
              </a:rPr>
              <a:t>melakukan proses</a:t>
            </a:r>
            <a:endParaRPr sz="1400">
              <a:latin typeface="Times New Roman"/>
              <a:cs typeface="Times New Roman"/>
            </a:endParaRPr>
          </a:p>
          <a:p>
            <a:pPr marL="469900">
              <a:lnSpc>
                <a:spcPct val="100000"/>
              </a:lnSpc>
              <a:spcBef>
                <a:spcPts val="745"/>
              </a:spcBef>
            </a:pPr>
            <a:r>
              <a:rPr sz="1400" i="1" spc="-5" dirty="0">
                <a:latin typeface="Times New Roman"/>
                <a:cs typeface="Times New Roman"/>
              </a:rPr>
              <a:t>writing </a:t>
            </a:r>
            <a:r>
              <a:rPr sz="1400" spc="-5" dirty="0">
                <a:latin typeface="Times New Roman"/>
                <a:cs typeface="Times New Roman"/>
              </a:rPr>
              <a:t>dan </a:t>
            </a:r>
            <a:r>
              <a:rPr sz="1400" i="1" spc="-5" dirty="0">
                <a:latin typeface="Times New Roman"/>
                <a:cs typeface="Times New Roman"/>
              </a:rPr>
              <a:t>reading </a:t>
            </a:r>
            <a:r>
              <a:rPr sz="1400" spc="-5" dirty="0">
                <a:latin typeface="Times New Roman"/>
                <a:cs typeface="Times New Roman"/>
              </a:rPr>
              <a:t>kepada shared data pada saat </a:t>
            </a:r>
            <a:r>
              <a:rPr sz="1400" spc="-15" dirty="0">
                <a:latin typeface="Times New Roman"/>
                <a:cs typeface="Times New Roman"/>
              </a:rPr>
              <a:t>yang</a:t>
            </a:r>
            <a:r>
              <a:rPr sz="1400" spc="70" dirty="0">
                <a:latin typeface="Times New Roman"/>
                <a:cs typeface="Times New Roman"/>
              </a:rPr>
              <a:t> </a:t>
            </a:r>
            <a:r>
              <a:rPr sz="1400" spc="-5" dirty="0">
                <a:latin typeface="Times New Roman"/>
                <a:cs typeface="Times New Roman"/>
              </a:rPr>
              <a:t>sama.</a:t>
            </a:r>
            <a:endParaRPr sz="1400">
              <a:latin typeface="Times New Roman"/>
              <a:cs typeface="Times New Roman"/>
            </a:endParaRPr>
          </a:p>
          <a:p>
            <a:pPr marL="927100" lvl="1" indent="-229235">
              <a:lnSpc>
                <a:spcPct val="100000"/>
              </a:lnSpc>
              <a:spcBef>
                <a:spcPts val="720"/>
              </a:spcBef>
              <a:buFont typeface="Wingdings"/>
              <a:buChar char=""/>
              <a:tabLst>
                <a:tab pos="927735" algn="l"/>
              </a:tabLst>
            </a:pPr>
            <a:r>
              <a:rPr sz="1400" spc="-10" dirty="0">
                <a:latin typeface="Times New Roman"/>
                <a:cs typeface="Times New Roman"/>
              </a:rPr>
              <a:t>Tiga </a:t>
            </a:r>
            <a:r>
              <a:rPr sz="1400" spc="-5" dirty="0">
                <a:latin typeface="Times New Roman"/>
                <a:cs typeface="Times New Roman"/>
              </a:rPr>
              <a:t>kondisi </a:t>
            </a:r>
            <a:r>
              <a:rPr sz="1400" spc="-10" dirty="0">
                <a:latin typeface="Times New Roman"/>
                <a:cs typeface="Times New Roman"/>
              </a:rPr>
              <a:t>untuk menentukan </a:t>
            </a:r>
            <a:r>
              <a:rPr sz="1400" i="1" spc="-5" dirty="0">
                <a:latin typeface="Times New Roman"/>
                <a:cs typeface="Times New Roman"/>
              </a:rPr>
              <a:t>mutual</a:t>
            </a:r>
            <a:r>
              <a:rPr sz="1400" i="1" spc="90" dirty="0">
                <a:latin typeface="Times New Roman"/>
                <a:cs typeface="Times New Roman"/>
              </a:rPr>
              <a:t> </a:t>
            </a:r>
            <a:r>
              <a:rPr sz="1400" i="1" spc="-5" dirty="0">
                <a:latin typeface="Times New Roman"/>
                <a:cs typeface="Times New Roman"/>
              </a:rPr>
              <a:t>Exclusion</a:t>
            </a:r>
            <a:endParaRPr sz="1400">
              <a:latin typeface="Times New Roman"/>
              <a:cs typeface="Times New Roman"/>
            </a:endParaRPr>
          </a:p>
          <a:p>
            <a:pPr marL="1164590" lvl="2" indent="-180340">
              <a:lnSpc>
                <a:spcPct val="100000"/>
              </a:lnSpc>
              <a:spcBef>
                <a:spcPts val="745"/>
              </a:spcBef>
              <a:buAutoNum type="arabicPeriod"/>
              <a:tabLst>
                <a:tab pos="1165225" algn="l"/>
              </a:tabLst>
            </a:pPr>
            <a:r>
              <a:rPr sz="1400" spc="-15" dirty="0">
                <a:latin typeface="Times New Roman"/>
                <a:cs typeface="Times New Roman"/>
              </a:rPr>
              <a:t>Tidak </a:t>
            </a:r>
            <a:r>
              <a:rPr sz="1400" spc="-5" dirty="0">
                <a:latin typeface="Times New Roman"/>
                <a:cs typeface="Times New Roman"/>
              </a:rPr>
              <a:t>ada </a:t>
            </a:r>
            <a:r>
              <a:rPr sz="1400" spc="-10" dirty="0">
                <a:latin typeface="Times New Roman"/>
                <a:cs typeface="Times New Roman"/>
              </a:rPr>
              <a:t>dua </a:t>
            </a:r>
            <a:r>
              <a:rPr sz="1400" spc="-5" dirty="0">
                <a:latin typeface="Times New Roman"/>
                <a:cs typeface="Times New Roman"/>
              </a:rPr>
              <a:t>proses yang pada saat bersamaan </a:t>
            </a:r>
            <a:r>
              <a:rPr sz="1400" spc="-10" dirty="0">
                <a:latin typeface="Times New Roman"/>
                <a:cs typeface="Times New Roman"/>
              </a:rPr>
              <a:t>berada </a:t>
            </a:r>
            <a:r>
              <a:rPr sz="1400" spc="5" dirty="0">
                <a:latin typeface="Times New Roman"/>
                <a:cs typeface="Times New Roman"/>
              </a:rPr>
              <a:t>di </a:t>
            </a:r>
            <a:r>
              <a:rPr sz="1400" i="1" spc="-5" dirty="0">
                <a:latin typeface="Times New Roman"/>
                <a:cs typeface="Times New Roman"/>
              </a:rPr>
              <a:t>critical</a:t>
            </a:r>
            <a:r>
              <a:rPr sz="1400" i="1" spc="140" dirty="0">
                <a:latin typeface="Times New Roman"/>
                <a:cs typeface="Times New Roman"/>
              </a:rPr>
              <a:t> </a:t>
            </a:r>
            <a:r>
              <a:rPr sz="1400" i="1" spc="-5" dirty="0">
                <a:latin typeface="Times New Roman"/>
                <a:cs typeface="Times New Roman"/>
              </a:rPr>
              <a:t>region</a:t>
            </a:r>
            <a:r>
              <a:rPr sz="1400" spc="-5" dirty="0">
                <a:latin typeface="Times New Roman"/>
                <a:cs typeface="Times New Roman"/>
              </a:rPr>
              <a:t>.</a:t>
            </a:r>
            <a:endParaRPr sz="1400">
              <a:latin typeface="Times New Roman"/>
              <a:cs typeface="Times New Roman"/>
            </a:endParaRPr>
          </a:p>
          <a:p>
            <a:pPr marL="1164590" lvl="2" indent="-180340">
              <a:lnSpc>
                <a:spcPct val="100000"/>
              </a:lnSpc>
              <a:spcBef>
                <a:spcPts val="720"/>
              </a:spcBef>
              <a:buAutoNum type="arabicPeriod"/>
              <a:tabLst>
                <a:tab pos="1165225" algn="l"/>
              </a:tabLst>
            </a:pPr>
            <a:r>
              <a:rPr sz="1400" spc="-15" dirty="0">
                <a:latin typeface="Times New Roman"/>
                <a:cs typeface="Times New Roman"/>
              </a:rPr>
              <a:t>Tidak </a:t>
            </a:r>
            <a:r>
              <a:rPr sz="1400" spc="-5" dirty="0">
                <a:latin typeface="Times New Roman"/>
                <a:cs typeface="Times New Roman"/>
              </a:rPr>
              <a:t>ada proses yang </a:t>
            </a:r>
            <a:r>
              <a:rPr sz="1400" dirty="0">
                <a:latin typeface="Times New Roman"/>
                <a:cs typeface="Times New Roman"/>
              </a:rPr>
              <a:t>berjalan </a:t>
            </a:r>
            <a:r>
              <a:rPr sz="1400" spc="-10" dirty="0">
                <a:latin typeface="Times New Roman"/>
                <a:cs typeface="Times New Roman"/>
              </a:rPr>
              <a:t>diluar </a:t>
            </a:r>
            <a:r>
              <a:rPr sz="1400" i="1" spc="-5" dirty="0">
                <a:latin typeface="Times New Roman"/>
                <a:cs typeface="Times New Roman"/>
              </a:rPr>
              <a:t>critical region </a:t>
            </a:r>
            <a:r>
              <a:rPr sz="1400" spc="-5" dirty="0">
                <a:latin typeface="Times New Roman"/>
                <a:cs typeface="Times New Roman"/>
              </a:rPr>
              <a:t>yang bisa </a:t>
            </a:r>
            <a:r>
              <a:rPr sz="1400" spc="-10" dirty="0">
                <a:latin typeface="Times New Roman"/>
                <a:cs typeface="Times New Roman"/>
              </a:rPr>
              <a:t>menghambat </a:t>
            </a:r>
            <a:r>
              <a:rPr sz="1400" spc="-5" dirty="0">
                <a:latin typeface="Times New Roman"/>
                <a:cs typeface="Times New Roman"/>
              </a:rPr>
              <a:t>proses</a:t>
            </a:r>
            <a:r>
              <a:rPr sz="1400" spc="229" dirty="0">
                <a:latin typeface="Times New Roman"/>
                <a:cs typeface="Times New Roman"/>
              </a:rPr>
              <a:t> </a:t>
            </a:r>
            <a:r>
              <a:rPr sz="1400" spc="-5" dirty="0">
                <a:latin typeface="Times New Roman"/>
                <a:cs typeface="Times New Roman"/>
              </a:rPr>
              <a:t>lain</a:t>
            </a:r>
            <a:endParaRPr sz="1400">
              <a:latin typeface="Times New Roman"/>
              <a:cs typeface="Times New Roman"/>
            </a:endParaRPr>
          </a:p>
          <a:p>
            <a:pPr marL="1164590" lvl="2" indent="-180340">
              <a:lnSpc>
                <a:spcPct val="100000"/>
              </a:lnSpc>
              <a:spcBef>
                <a:spcPts val="745"/>
              </a:spcBef>
              <a:buAutoNum type="arabicPeriod"/>
              <a:tabLst>
                <a:tab pos="1165225" algn="l"/>
              </a:tabLst>
            </a:pPr>
            <a:r>
              <a:rPr sz="1400" spc="-15" dirty="0">
                <a:latin typeface="Times New Roman"/>
                <a:cs typeface="Times New Roman"/>
              </a:rPr>
              <a:t>Tidak </a:t>
            </a:r>
            <a:r>
              <a:rPr sz="1400" spc="-5" dirty="0">
                <a:latin typeface="Times New Roman"/>
                <a:cs typeface="Times New Roman"/>
              </a:rPr>
              <a:t>ada proses yang tidak bisa </a:t>
            </a:r>
            <a:r>
              <a:rPr sz="1400" spc="-15" dirty="0">
                <a:latin typeface="Times New Roman"/>
                <a:cs typeface="Times New Roman"/>
              </a:rPr>
              <a:t>masuk </a:t>
            </a:r>
            <a:r>
              <a:rPr sz="1400" spc="-5" dirty="0">
                <a:latin typeface="Times New Roman"/>
                <a:cs typeface="Times New Roman"/>
              </a:rPr>
              <a:t>ke </a:t>
            </a:r>
            <a:r>
              <a:rPr sz="1400" i="1" spc="-5" dirty="0">
                <a:latin typeface="Times New Roman"/>
                <a:cs typeface="Times New Roman"/>
              </a:rPr>
              <a:t>critical</a:t>
            </a:r>
            <a:r>
              <a:rPr sz="1400" i="1" spc="195" dirty="0">
                <a:latin typeface="Times New Roman"/>
                <a:cs typeface="Times New Roman"/>
              </a:rPr>
              <a:t> </a:t>
            </a:r>
            <a:r>
              <a:rPr sz="1400" i="1" spc="-5" dirty="0">
                <a:latin typeface="Times New Roman"/>
                <a:cs typeface="Times New Roman"/>
              </a:rPr>
              <a:t>region</a:t>
            </a:r>
            <a:endParaRPr sz="1400">
              <a:latin typeface="Times New Roman"/>
              <a:cs typeface="Times New Roman"/>
            </a:endParaRPr>
          </a:p>
          <a:p>
            <a:pPr lvl="2">
              <a:lnSpc>
                <a:spcPct val="100000"/>
              </a:lnSpc>
              <a:buFont typeface="Times New Roman"/>
              <a:buAutoNum type="arabicPeriod"/>
            </a:pPr>
            <a:endParaRPr sz="1500">
              <a:latin typeface="Times New Roman"/>
              <a:cs typeface="Times New Roman"/>
            </a:endParaRPr>
          </a:p>
          <a:p>
            <a:pPr lvl="2">
              <a:lnSpc>
                <a:spcPct val="100000"/>
              </a:lnSpc>
              <a:spcBef>
                <a:spcPts val="45"/>
              </a:spcBef>
              <a:buFont typeface="Times New Roman"/>
              <a:buAutoNum type="arabicPeriod"/>
            </a:pPr>
            <a:endParaRPr sz="1200">
              <a:latin typeface="Times New Roman"/>
              <a:cs typeface="Times New Roman"/>
            </a:endParaRPr>
          </a:p>
          <a:p>
            <a:pPr marL="469900" indent="-228600">
              <a:lnSpc>
                <a:spcPct val="100000"/>
              </a:lnSpc>
              <a:buAutoNum type="arabicPeriod" startAt="2"/>
              <a:tabLst>
                <a:tab pos="469900" algn="l"/>
              </a:tabLst>
            </a:pPr>
            <a:r>
              <a:rPr sz="1400" spc="-10" dirty="0">
                <a:latin typeface="Times New Roman"/>
                <a:cs typeface="Times New Roman"/>
              </a:rPr>
              <a:t>Secara</a:t>
            </a:r>
            <a:r>
              <a:rPr sz="1400" spc="5" dirty="0">
                <a:latin typeface="Times New Roman"/>
                <a:cs typeface="Times New Roman"/>
              </a:rPr>
              <a:t> </a:t>
            </a:r>
            <a:r>
              <a:rPr sz="1400" spc="-5" dirty="0">
                <a:latin typeface="Times New Roman"/>
                <a:cs typeface="Times New Roman"/>
              </a:rPr>
              <a:t>Abstrak.</a:t>
            </a:r>
            <a:endParaRPr sz="1400">
              <a:latin typeface="Times New Roman"/>
              <a:cs typeface="Times New Roman"/>
            </a:endParaRPr>
          </a:p>
          <a:p>
            <a:pPr marL="469900" marR="9525">
              <a:lnSpc>
                <a:spcPct val="142900"/>
              </a:lnSpc>
              <a:spcBef>
                <a:spcPts val="20"/>
              </a:spcBef>
            </a:pPr>
            <a:r>
              <a:rPr sz="1400" spc="-5" dirty="0">
                <a:latin typeface="Times New Roman"/>
                <a:cs typeface="Times New Roman"/>
              </a:rPr>
              <a:t>Bagian </a:t>
            </a:r>
            <a:r>
              <a:rPr sz="1400" dirty="0">
                <a:latin typeface="Times New Roman"/>
                <a:cs typeface="Times New Roman"/>
              </a:rPr>
              <a:t>dari </a:t>
            </a:r>
            <a:r>
              <a:rPr sz="1400" spc="-5" dirty="0">
                <a:latin typeface="Times New Roman"/>
                <a:cs typeface="Times New Roman"/>
              </a:rPr>
              <a:t>waktu, </a:t>
            </a:r>
            <a:r>
              <a:rPr sz="1400" dirty="0">
                <a:latin typeface="Times New Roman"/>
                <a:cs typeface="Times New Roman"/>
              </a:rPr>
              <a:t>sebuah </a:t>
            </a:r>
            <a:r>
              <a:rPr sz="1400" spc="-5" dirty="0">
                <a:latin typeface="Times New Roman"/>
                <a:cs typeface="Times New Roman"/>
              </a:rPr>
              <a:t>proses sedang </a:t>
            </a:r>
            <a:r>
              <a:rPr sz="1400" dirty="0">
                <a:latin typeface="Times New Roman"/>
                <a:cs typeface="Times New Roman"/>
              </a:rPr>
              <a:t>sibuk </a:t>
            </a:r>
            <a:r>
              <a:rPr sz="1400" spc="-5" dirty="0">
                <a:latin typeface="Times New Roman"/>
                <a:cs typeface="Times New Roman"/>
              </a:rPr>
              <a:t>melakukan </a:t>
            </a:r>
            <a:r>
              <a:rPr sz="1400" dirty="0">
                <a:latin typeface="Times New Roman"/>
                <a:cs typeface="Times New Roman"/>
              </a:rPr>
              <a:t>perhitungan </a:t>
            </a:r>
            <a:r>
              <a:rPr sz="1400" spc="-5" dirty="0">
                <a:latin typeface="Times New Roman"/>
                <a:cs typeface="Times New Roman"/>
              </a:rPr>
              <a:t>internal </a:t>
            </a:r>
            <a:r>
              <a:rPr sz="1400" dirty="0">
                <a:latin typeface="Times New Roman"/>
                <a:cs typeface="Times New Roman"/>
              </a:rPr>
              <a:t>dan </a:t>
            </a:r>
            <a:r>
              <a:rPr sz="1400" spc="-5" dirty="0">
                <a:latin typeface="Times New Roman"/>
                <a:cs typeface="Times New Roman"/>
              </a:rPr>
              <a:t>hal lain </a:t>
            </a:r>
            <a:r>
              <a:rPr sz="1400" dirty="0">
                <a:latin typeface="Times New Roman"/>
                <a:cs typeface="Times New Roman"/>
              </a:rPr>
              <a:t>yang  </a:t>
            </a:r>
            <a:r>
              <a:rPr sz="1400" spc="-10" dirty="0">
                <a:latin typeface="Times New Roman"/>
                <a:cs typeface="Times New Roman"/>
              </a:rPr>
              <a:t>tidak menggiring </a:t>
            </a:r>
            <a:r>
              <a:rPr sz="1400" spc="-5" dirty="0">
                <a:latin typeface="Times New Roman"/>
                <a:cs typeface="Times New Roman"/>
              </a:rPr>
              <a:t>ke kondisi </a:t>
            </a:r>
            <a:r>
              <a:rPr sz="1400" i="1" spc="-5" dirty="0">
                <a:latin typeface="Times New Roman"/>
                <a:cs typeface="Times New Roman"/>
              </a:rPr>
              <a:t>race</a:t>
            </a:r>
            <a:r>
              <a:rPr sz="1400" i="1" spc="85" dirty="0">
                <a:latin typeface="Times New Roman"/>
                <a:cs typeface="Times New Roman"/>
              </a:rPr>
              <a:t> </a:t>
            </a:r>
            <a:r>
              <a:rPr sz="1400" i="1" spc="-5" dirty="0">
                <a:latin typeface="Times New Roman"/>
                <a:cs typeface="Times New Roman"/>
              </a:rPr>
              <a:t>conditions</a:t>
            </a:r>
            <a:r>
              <a:rPr sz="1400" spc="-5" dirty="0">
                <a:latin typeface="Times New Roman"/>
                <a:cs typeface="Times New Roman"/>
              </a:rPr>
              <a:t>.</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228" y="783082"/>
            <a:ext cx="7513320" cy="4644390"/>
          </a:xfrm>
          <a:prstGeom prst="rect">
            <a:avLst/>
          </a:prstGeom>
        </p:spPr>
        <p:txBody>
          <a:bodyPr vert="horz" wrap="square" lIns="0" tIns="13335" rIns="0" bIns="0" rtlCol="0">
            <a:spAutoFit/>
          </a:bodyPr>
          <a:lstStyle/>
          <a:p>
            <a:pPr marL="12700">
              <a:lnSpc>
                <a:spcPct val="100000"/>
              </a:lnSpc>
              <a:spcBef>
                <a:spcPts val="105"/>
              </a:spcBef>
            </a:pPr>
            <a:r>
              <a:rPr sz="1600" b="1" i="1" u="heavy" dirty="0">
                <a:uFill>
                  <a:solidFill>
                    <a:srgbClr val="000000"/>
                  </a:solidFill>
                </a:uFill>
                <a:latin typeface="Times New Roman"/>
                <a:cs typeface="Times New Roman"/>
              </a:rPr>
              <a:t>CRITICAL </a:t>
            </a:r>
            <a:r>
              <a:rPr sz="1600" b="1" i="1" u="heavy" spc="-5" dirty="0">
                <a:uFill>
                  <a:solidFill>
                    <a:srgbClr val="000000"/>
                  </a:solidFill>
                </a:uFill>
                <a:latin typeface="Times New Roman"/>
                <a:cs typeface="Times New Roman"/>
              </a:rPr>
              <a:t>SECTION</a:t>
            </a:r>
            <a:endParaRPr sz="1600">
              <a:latin typeface="Times New Roman"/>
              <a:cs typeface="Times New Roman"/>
            </a:endParaRPr>
          </a:p>
          <a:p>
            <a:pPr>
              <a:lnSpc>
                <a:spcPct val="100000"/>
              </a:lnSpc>
              <a:spcBef>
                <a:spcPts val="50"/>
              </a:spcBef>
            </a:pPr>
            <a:endParaRPr sz="2500">
              <a:latin typeface="Times New Roman"/>
              <a:cs typeface="Times New Roman"/>
            </a:endParaRPr>
          </a:p>
          <a:p>
            <a:pPr marL="469900" marR="5080" indent="-228600" algn="just">
              <a:lnSpc>
                <a:spcPct val="143600"/>
              </a:lnSpc>
              <a:spcBef>
                <a:spcPts val="5"/>
              </a:spcBef>
              <a:buFont typeface="Symbol"/>
              <a:buChar char=""/>
              <a:tabLst>
                <a:tab pos="469900" algn="l"/>
              </a:tabLst>
            </a:pPr>
            <a:r>
              <a:rPr sz="1400" spc="-10" dirty="0">
                <a:latin typeface="Times New Roman"/>
                <a:cs typeface="Times New Roman"/>
              </a:rPr>
              <a:t>Terdapat </a:t>
            </a:r>
            <a:r>
              <a:rPr sz="1400" spc="-5" dirty="0">
                <a:latin typeface="Times New Roman"/>
                <a:cs typeface="Times New Roman"/>
              </a:rPr>
              <a:t>keadaan dimana </a:t>
            </a:r>
            <a:r>
              <a:rPr sz="1400" i="1" spc="-5" dirty="0">
                <a:latin typeface="Times New Roman"/>
                <a:cs typeface="Times New Roman"/>
              </a:rPr>
              <a:t>shared memory </a:t>
            </a:r>
            <a:r>
              <a:rPr sz="1400" spc="-10" dirty="0">
                <a:latin typeface="Times New Roman"/>
                <a:cs typeface="Times New Roman"/>
              </a:rPr>
              <a:t>diakses </a:t>
            </a:r>
            <a:r>
              <a:rPr sz="1400" spc="-5" dirty="0">
                <a:latin typeface="Times New Roman"/>
                <a:cs typeface="Times New Roman"/>
              </a:rPr>
              <a:t>yang disebut </a:t>
            </a:r>
            <a:r>
              <a:rPr sz="1400" b="1" i="1" spc="-5" dirty="0">
                <a:latin typeface="Times New Roman"/>
                <a:cs typeface="Times New Roman"/>
              </a:rPr>
              <a:t>Critical Section </a:t>
            </a:r>
            <a:r>
              <a:rPr sz="1400" dirty="0">
                <a:latin typeface="Times New Roman"/>
                <a:cs typeface="Times New Roman"/>
              </a:rPr>
              <a:t>atau </a:t>
            </a:r>
            <a:r>
              <a:rPr sz="1400" b="1" i="1" dirty="0">
                <a:latin typeface="Times New Roman"/>
                <a:cs typeface="Times New Roman"/>
              </a:rPr>
              <a:t>Critical  </a:t>
            </a:r>
            <a:r>
              <a:rPr sz="1400" b="1" i="1" spc="-5" dirty="0">
                <a:latin typeface="Times New Roman"/>
                <a:cs typeface="Times New Roman"/>
              </a:rPr>
              <a:t>Region</a:t>
            </a:r>
            <a:r>
              <a:rPr sz="1400" b="1" spc="-5" dirty="0">
                <a:latin typeface="Times New Roman"/>
                <a:cs typeface="Times New Roman"/>
              </a:rPr>
              <a:t>. </a:t>
            </a:r>
            <a:r>
              <a:rPr sz="1400" i="1" spc="-5" dirty="0">
                <a:latin typeface="Times New Roman"/>
                <a:cs typeface="Times New Roman"/>
              </a:rPr>
              <a:t>Critical Section </a:t>
            </a:r>
            <a:r>
              <a:rPr sz="1400" spc="-5" dirty="0">
                <a:latin typeface="Times New Roman"/>
                <a:cs typeface="Times New Roman"/>
              </a:rPr>
              <a:t>adalah </a:t>
            </a:r>
            <a:r>
              <a:rPr sz="1400" dirty="0">
                <a:latin typeface="Times New Roman"/>
                <a:cs typeface="Times New Roman"/>
              </a:rPr>
              <a:t>sebuah </a:t>
            </a:r>
            <a:r>
              <a:rPr sz="1400" spc="-5" dirty="0">
                <a:latin typeface="Times New Roman"/>
                <a:cs typeface="Times New Roman"/>
              </a:rPr>
              <a:t>segmen </a:t>
            </a:r>
            <a:r>
              <a:rPr sz="1400" dirty="0">
                <a:latin typeface="Times New Roman"/>
                <a:cs typeface="Times New Roman"/>
              </a:rPr>
              <a:t>kode </a:t>
            </a:r>
            <a:r>
              <a:rPr sz="1400" spc="-5" dirty="0">
                <a:latin typeface="Times New Roman"/>
                <a:cs typeface="Times New Roman"/>
              </a:rPr>
              <a:t>di </a:t>
            </a:r>
            <a:r>
              <a:rPr sz="1400" spc="-15" dirty="0">
                <a:latin typeface="Times New Roman"/>
                <a:cs typeface="Times New Roman"/>
              </a:rPr>
              <a:t>mana </a:t>
            </a:r>
            <a:r>
              <a:rPr sz="1400" dirty="0">
                <a:latin typeface="Times New Roman"/>
                <a:cs typeface="Times New Roman"/>
              </a:rPr>
              <a:t>sebuah </a:t>
            </a:r>
            <a:r>
              <a:rPr sz="1400" spc="-5" dirty="0">
                <a:latin typeface="Times New Roman"/>
                <a:cs typeface="Times New Roman"/>
              </a:rPr>
              <a:t>proses yang </a:t>
            </a:r>
            <a:r>
              <a:rPr sz="1400" spc="-15" dirty="0">
                <a:latin typeface="Times New Roman"/>
                <a:cs typeface="Times New Roman"/>
              </a:rPr>
              <a:t>mana </a:t>
            </a:r>
            <a:r>
              <a:rPr sz="1400" dirty="0">
                <a:latin typeface="Times New Roman"/>
                <a:cs typeface="Times New Roman"/>
              </a:rPr>
              <a:t>sumber  </a:t>
            </a:r>
            <a:r>
              <a:rPr sz="1400" spc="-10" dirty="0">
                <a:latin typeface="Times New Roman"/>
                <a:cs typeface="Times New Roman"/>
              </a:rPr>
              <a:t>daya bersama </a:t>
            </a:r>
            <a:r>
              <a:rPr sz="1400" spc="-5" dirty="0">
                <a:latin typeface="Times New Roman"/>
                <a:cs typeface="Times New Roman"/>
              </a:rPr>
              <a:t>diakses. </a:t>
            </a:r>
            <a:r>
              <a:rPr sz="1400" spc="-10" dirty="0">
                <a:latin typeface="Times New Roman"/>
                <a:cs typeface="Times New Roman"/>
              </a:rPr>
              <a:t>Terdiri</a:t>
            </a:r>
            <a:r>
              <a:rPr sz="1400" spc="55" dirty="0">
                <a:latin typeface="Times New Roman"/>
                <a:cs typeface="Times New Roman"/>
              </a:rPr>
              <a:t> </a:t>
            </a:r>
            <a:r>
              <a:rPr sz="1400" dirty="0">
                <a:latin typeface="Times New Roman"/>
                <a:cs typeface="Times New Roman"/>
              </a:rPr>
              <a:t>dari:</a:t>
            </a:r>
            <a:endParaRPr sz="1400">
              <a:latin typeface="Times New Roman"/>
              <a:cs typeface="Times New Roman"/>
            </a:endParaRPr>
          </a:p>
          <a:p>
            <a:pPr marL="469900" indent="-228600">
              <a:lnSpc>
                <a:spcPct val="100000"/>
              </a:lnSpc>
              <a:spcBef>
                <a:spcPts val="745"/>
              </a:spcBef>
              <a:buAutoNum type="arabicPeriod"/>
              <a:tabLst>
                <a:tab pos="469900" algn="l"/>
              </a:tabLst>
            </a:pPr>
            <a:r>
              <a:rPr sz="1400" i="1" spc="-10" dirty="0">
                <a:latin typeface="Times New Roman"/>
                <a:cs typeface="Times New Roman"/>
              </a:rPr>
              <a:t>Entry</a:t>
            </a:r>
            <a:r>
              <a:rPr sz="1400" i="1" spc="5" dirty="0">
                <a:latin typeface="Times New Roman"/>
                <a:cs typeface="Times New Roman"/>
              </a:rPr>
              <a:t> </a:t>
            </a:r>
            <a:r>
              <a:rPr sz="1400" i="1" spc="-5" dirty="0">
                <a:latin typeface="Times New Roman"/>
                <a:cs typeface="Times New Roman"/>
              </a:rPr>
              <a:t>Section</a:t>
            </a:r>
            <a:r>
              <a:rPr sz="1400" spc="-5" dirty="0">
                <a:latin typeface="Times New Roman"/>
                <a:cs typeface="Times New Roman"/>
              </a:rPr>
              <a:t>:</a:t>
            </a:r>
            <a:endParaRPr sz="1400">
              <a:latin typeface="Times New Roman"/>
              <a:cs typeface="Times New Roman"/>
            </a:endParaRPr>
          </a:p>
          <a:p>
            <a:pPr marL="469900" indent="-228600">
              <a:lnSpc>
                <a:spcPct val="100000"/>
              </a:lnSpc>
              <a:spcBef>
                <a:spcPts val="745"/>
              </a:spcBef>
              <a:buFont typeface="Times New Roman"/>
              <a:buAutoNum type="arabicPeriod"/>
              <a:tabLst>
                <a:tab pos="469900" algn="l"/>
              </a:tabLst>
            </a:pPr>
            <a:r>
              <a:rPr sz="1400" i="1" spc="-5" dirty="0">
                <a:latin typeface="Times New Roman"/>
                <a:cs typeface="Times New Roman"/>
              </a:rPr>
              <a:t>Critical</a:t>
            </a:r>
            <a:r>
              <a:rPr sz="1400" i="1" dirty="0">
                <a:latin typeface="Times New Roman"/>
                <a:cs typeface="Times New Roman"/>
              </a:rPr>
              <a:t> </a:t>
            </a:r>
            <a:r>
              <a:rPr sz="1400" i="1" spc="-5" dirty="0">
                <a:latin typeface="Times New Roman"/>
                <a:cs typeface="Times New Roman"/>
              </a:rPr>
              <a:t>Section</a:t>
            </a:r>
            <a:endParaRPr sz="1400">
              <a:latin typeface="Times New Roman"/>
              <a:cs typeface="Times New Roman"/>
            </a:endParaRPr>
          </a:p>
          <a:p>
            <a:pPr marL="469900" indent="-228600">
              <a:lnSpc>
                <a:spcPct val="100000"/>
              </a:lnSpc>
              <a:spcBef>
                <a:spcPts val="720"/>
              </a:spcBef>
              <a:buAutoNum type="arabicPeriod"/>
              <a:tabLst>
                <a:tab pos="469900" algn="l"/>
              </a:tabLst>
            </a:pPr>
            <a:r>
              <a:rPr sz="1400" i="1" spc="-10" dirty="0">
                <a:latin typeface="Times New Roman"/>
                <a:cs typeface="Times New Roman"/>
              </a:rPr>
              <a:t>Exit</a:t>
            </a:r>
            <a:r>
              <a:rPr sz="1400" i="1" spc="-5" dirty="0">
                <a:latin typeface="Times New Roman"/>
                <a:cs typeface="Times New Roman"/>
              </a:rPr>
              <a:t> Section</a:t>
            </a:r>
            <a:endParaRPr sz="1400">
              <a:latin typeface="Times New Roman"/>
              <a:cs typeface="Times New Roman"/>
            </a:endParaRPr>
          </a:p>
          <a:p>
            <a:pPr marL="469900" indent="-228600">
              <a:lnSpc>
                <a:spcPct val="100000"/>
              </a:lnSpc>
              <a:spcBef>
                <a:spcPts val="745"/>
              </a:spcBef>
              <a:buFont typeface="Times New Roman"/>
              <a:buAutoNum type="arabicPeriod"/>
              <a:tabLst>
                <a:tab pos="469900" algn="l"/>
              </a:tabLst>
            </a:pPr>
            <a:r>
              <a:rPr sz="1400" i="1" spc="-10" dirty="0">
                <a:latin typeface="Times New Roman"/>
                <a:cs typeface="Times New Roman"/>
              </a:rPr>
              <a:t>Remainder</a:t>
            </a:r>
            <a:r>
              <a:rPr sz="1400" i="1" spc="10" dirty="0">
                <a:latin typeface="Times New Roman"/>
                <a:cs typeface="Times New Roman"/>
              </a:rPr>
              <a:t> </a:t>
            </a:r>
            <a:r>
              <a:rPr sz="1400" i="1" spc="-5" dirty="0">
                <a:latin typeface="Times New Roman"/>
                <a:cs typeface="Times New Roman"/>
              </a:rPr>
              <a:t>Section</a:t>
            </a:r>
            <a:endParaRPr sz="1400">
              <a:latin typeface="Times New Roman"/>
              <a:cs typeface="Times New Roman"/>
            </a:endParaRPr>
          </a:p>
          <a:p>
            <a:pPr>
              <a:lnSpc>
                <a:spcPct val="100000"/>
              </a:lnSpc>
              <a:spcBef>
                <a:spcPts val="25"/>
              </a:spcBef>
            </a:pPr>
            <a:endParaRPr sz="2150">
              <a:latin typeface="Times New Roman"/>
              <a:cs typeface="Times New Roman"/>
            </a:endParaRPr>
          </a:p>
          <a:p>
            <a:pPr marL="469900" marR="7620" indent="-228600">
              <a:lnSpc>
                <a:spcPct val="144300"/>
              </a:lnSpc>
              <a:buFont typeface="Symbol"/>
              <a:buChar char=""/>
              <a:tabLst>
                <a:tab pos="469265" algn="l"/>
                <a:tab pos="469900" algn="l"/>
              </a:tabLst>
            </a:pPr>
            <a:r>
              <a:rPr sz="1400" i="1" spc="-5" dirty="0">
                <a:latin typeface="Times New Roman"/>
                <a:cs typeface="Times New Roman"/>
              </a:rPr>
              <a:t>Critical section </a:t>
            </a:r>
            <a:r>
              <a:rPr sz="1400" spc="-15" dirty="0">
                <a:latin typeface="Times New Roman"/>
                <a:cs typeface="Times New Roman"/>
              </a:rPr>
              <a:t>harus </a:t>
            </a:r>
            <a:r>
              <a:rPr sz="1400" spc="-5" dirty="0">
                <a:latin typeface="Times New Roman"/>
                <a:cs typeface="Times New Roman"/>
              </a:rPr>
              <a:t>melakukan </a:t>
            </a:r>
            <a:r>
              <a:rPr sz="1400" spc="-10" dirty="0">
                <a:latin typeface="Times New Roman"/>
                <a:cs typeface="Times New Roman"/>
              </a:rPr>
              <a:t>ketiga </a:t>
            </a:r>
            <a:r>
              <a:rPr sz="1400" dirty="0">
                <a:latin typeface="Times New Roman"/>
                <a:cs typeface="Times New Roman"/>
              </a:rPr>
              <a:t>aturan </a:t>
            </a:r>
            <a:r>
              <a:rPr sz="1400" spc="-5" dirty="0">
                <a:latin typeface="Times New Roman"/>
                <a:cs typeface="Times New Roman"/>
              </a:rPr>
              <a:t>dibawah </a:t>
            </a:r>
            <a:r>
              <a:rPr sz="1400" spc="-15" dirty="0">
                <a:latin typeface="Times New Roman"/>
                <a:cs typeface="Times New Roman"/>
              </a:rPr>
              <a:t>ini, </a:t>
            </a:r>
            <a:r>
              <a:rPr sz="1400" spc="-10" dirty="0">
                <a:latin typeface="Times New Roman"/>
                <a:cs typeface="Times New Roman"/>
              </a:rPr>
              <a:t>dimana </a:t>
            </a:r>
            <a:r>
              <a:rPr sz="1400" spc="5" dirty="0">
                <a:latin typeface="Times New Roman"/>
                <a:cs typeface="Times New Roman"/>
              </a:rPr>
              <a:t>solusi </a:t>
            </a:r>
            <a:r>
              <a:rPr sz="1400" spc="-5" dirty="0">
                <a:latin typeface="Times New Roman"/>
                <a:cs typeface="Times New Roman"/>
              </a:rPr>
              <a:t>yang </a:t>
            </a:r>
            <a:r>
              <a:rPr sz="1400" dirty="0">
                <a:latin typeface="Times New Roman"/>
                <a:cs typeface="Times New Roman"/>
              </a:rPr>
              <a:t>diberikan </a:t>
            </a:r>
            <a:r>
              <a:rPr sz="1400" spc="-15" dirty="0">
                <a:latin typeface="Times New Roman"/>
                <a:cs typeface="Times New Roman"/>
              </a:rPr>
              <a:t>harus  </a:t>
            </a:r>
            <a:r>
              <a:rPr sz="1400" spc="-5" dirty="0">
                <a:latin typeface="Times New Roman"/>
                <a:cs typeface="Times New Roman"/>
              </a:rPr>
              <a:t>memuaskan permintaaan</a:t>
            </a:r>
            <a:r>
              <a:rPr sz="1400" spc="-30" dirty="0">
                <a:latin typeface="Times New Roman"/>
                <a:cs typeface="Times New Roman"/>
              </a:rPr>
              <a:t> </a:t>
            </a:r>
            <a:r>
              <a:rPr sz="1400" spc="-5" dirty="0">
                <a:latin typeface="Times New Roman"/>
                <a:cs typeface="Times New Roman"/>
              </a:rPr>
              <a:t>berikut:</a:t>
            </a:r>
            <a:endParaRPr sz="1400">
              <a:latin typeface="Times New Roman"/>
              <a:cs typeface="Times New Roman"/>
            </a:endParaRPr>
          </a:p>
          <a:p>
            <a:pPr marL="469900" indent="-228600">
              <a:lnSpc>
                <a:spcPct val="100000"/>
              </a:lnSpc>
              <a:spcBef>
                <a:spcPts val="750"/>
              </a:spcBef>
              <a:buAutoNum type="alphaLcPeriod"/>
              <a:tabLst>
                <a:tab pos="469900" algn="l"/>
              </a:tabLst>
            </a:pPr>
            <a:r>
              <a:rPr sz="1400" i="1" spc="-10" dirty="0">
                <a:latin typeface="Times New Roman"/>
                <a:cs typeface="Times New Roman"/>
              </a:rPr>
              <a:t>Mutual</a:t>
            </a:r>
            <a:r>
              <a:rPr sz="1400" i="1" spc="-5" dirty="0">
                <a:latin typeface="Times New Roman"/>
                <a:cs typeface="Times New Roman"/>
              </a:rPr>
              <a:t> exclution</a:t>
            </a:r>
            <a:endParaRPr sz="1400">
              <a:latin typeface="Times New Roman"/>
              <a:cs typeface="Times New Roman"/>
            </a:endParaRPr>
          </a:p>
          <a:p>
            <a:pPr marL="469900" indent="-228600">
              <a:lnSpc>
                <a:spcPct val="100000"/>
              </a:lnSpc>
              <a:spcBef>
                <a:spcPts val="720"/>
              </a:spcBef>
              <a:buAutoNum type="alphaLcPeriod"/>
              <a:tabLst>
                <a:tab pos="469900" algn="l"/>
              </a:tabLst>
            </a:pPr>
            <a:r>
              <a:rPr sz="1400" i="1" spc="-5" dirty="0">
                <a:latin typeface="Times New Roman"/>
                <a:cs typeface="Times New Roman"/>
              </a:rPr>
              <a:t>Deadlock</a:t>
            </a:r>
            <a:r>
              <a:rPr sz="1400" i="1" spc="10" dirty="0">
                <a:latin typeface="Times New Roman"/>
                <a:cs typeface="Times New Roman"/>
              </a:rPr>
              <a:t> </a:t>
            </a:r>
            <a:r>
              <a:rPr sz="1400" i="1" spc="-5" dirty="0">
                <a:latin typeface="Times New Roman"/>
                <a:cs typeface="Times New Roman"/>
              </a:rPr>
              <a:t>free</a:t>
            </a:r>
            <a:endParaRPr sz="1400">
              <a:latin typeface="Times New Roman"/>
              <a:cs typeface="Times New Roman"/>
            </a:endParaRPr>
          </a:p>
          <a:p>
            <a:pPr marL="469900" indent="-228600">
              <a:lnSpc>
                <a:spcPct val="100000"/>
              </a:lnSpc>
              <a:spcBef>
                <a:spcPts val="740"/>
              </a:spcBef>
              <a:buAutoNum type="alphaLcPeriod"/>
              <a:tabLst>
                <a:tab pos="469900" algn="l"/>
              </a:tabLst>
            </a:pPr>
            <a:r>
              <a:rPr sz="1400" i="1" spc="-5" dirty="0">
                <a:latin typeface="Times New Roman"/>
                <a:cs typeface="Times New Roman"/>
              </a:rPr>
              <a:t>Starvation</a:t>
            </a:r>
            <a:r>
              <a:rPr sz="1400" i="1" dirty="0">
                <a:latin typeface="Times New Roman"/>
                <a:cs typeface="Times New Roman"/>
              </a:rPr>
              <a:t> </a:t>
            </a:r>
            <a:r>
              <a:rPr sz="1400" i="1" spc="-5" dirty="0">
                <a:latin typeface="Times New Roman"/>
                <a:cs typeface="Times New Roman"/>
              </a:rPr>
              <a:t>free</a:t>
            </a:r>
            <a:endParaRPr sz="14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1312</Words>
  <Application>Microsoft Office PowerPoint</Application>
  <PresentationFormat>Custom</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Symbol</vt:lpstr>
      <vt:lpstr>Times New Roman</vt:lpstr>
      <vt:lpstr>Wingdings</vt:lpstr>
      <vt:lpstr>Office Theme</vt:lpstr>
      <vt:lpstr>SINKRONISASI DAN DEADLOCK</vt:lpstr>
      <vt:lpstr>SINKRONISASI</vt:lpstr>
      <vt:lpstr>KASUS PRODUSEN-KONSUMEN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vt:lpstr>
      <vt:lpstr>PowerPoint Presentation</vt:lpstr>
      <vt:lpstr>Strategi Ostrich Pendekatan yang paling sederhana adalah dengan menggunakan strategi burung unta: masukkan kepala  dalam pasir dan seolah-olah tidak pernah ada masalah sama sekali. Beragam pendapat muncul berkaitan  dengan strategi ini. Menurut para ahli Matematika, cara ini sama sekali tidak dapat diterima dan semua  keadaan deadlock harus ditangani. Sementara menurut para ahli Teknik, jika komputer lebih sering  mengalami kerusakkan disebabkan oleh kegagalan hardware, error pada kompilator atau bugs pada  sistem operasi. Maka ongkos yang dibayar untuk melakukan penanganan deadlock sangatlah besar dan  lebih baik mengabaikan keadaan deadlock tersebut. Metode ini diterapkan pada sistem operasi UNIX  dan MINIX.</vt:lpstr>
      <vt:lpstr>Mencegah Deadlock</vt:lpstr>
      <vt:lpstr>PowerPoint Presentation</vt:lpstr>
      <vt:lpstr>PowerPoint Presentation</vt:lpstr>
      <vt:lpstr>Menghindari Deadlock</vt:lpstr>
      <vt:lpstr>PowerPoint Presentation</vt:lpstr>
      <vt:lpstr>Mendeteksi Deadlock dan Memulihkan Deadlock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SINKRONISASI DAN DEADLOCK</dc:title>
  <dc:creator>ifa</dc:creator>
  <cp:lastModifiedBy>dhany indra</cp:lastModifiedBy>
  <cp:revision>2</cp:revision>
  <dcterms:created xsi:type="dcterms:W3CDTF">2020-02-26T08:48:50Z</dcterms:created>
  <dcterms:modified xsi:type="dcterms:W3CDTF">2020-03-11T02:01:04Z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2014-04-07T00:00:00Z</vt:filetime>
  </property>
  <property fmtid="{D5CDD505-2E9C-101B-9397-08002B2CF9AE}" pid="3" name="Creator">
    <vt:lpwstr>Microsoft® Office Word 2007</vt:lpwstr>
  </property>
  <property fmtid="{D5CDD505-2E9C-101B-9397-08002B2CF9AE}" pid="4" name="LastSaved">
    <vt:filetime>2020-02-26T00:00:00Z</vt:filetime>
  </property>
</Properties>
</file>