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png" ContentType="image/png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18600" cy="6838950"/>
  <p:notesSz cx="9118600" cy="68389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4371" y="2120074"/>
            <a:ext cx="7756207" cy="143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8742" y="3829812"/>
            <a:ext cx="6387465" cy="1709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6247" y="1572958"/>
            <a:ext cx="3969353" cy="4513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99349" y="1572958"/>
            <a:ext cx="3969353" cy="4513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3498" y="777367"/>
            <a:ext cx="191795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648129"/>
            <a:ext cx="7546492" cy="401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2483" y="6360223"/>
            <a:ext cx="2919984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6247" y="6360223"/>
            <a:ext cx="2098738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69964" y="6360223"/>
            <a:ext cx="2098738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105" y="2600401"/>
            <a:ext cx="20548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i="1">
                <a:latin typeface="Times New Roman"/>
                <a:cs typeface="Times New Roman"/>
              </a:rPr>
              <a:t>M</a:t>
            </a:r>
            <a:r>
              <a:rPr dirty="0" sz="3600" spc="-15" i="1">
                <a:latin typeface="Times New Roman"/>
                <a:cs typeface="Times New Roman"/>
              </a:rPr>
              <a:t>E</a:t>
            </a:r>
            <a:r>
              <a:rPr dirty="0" sz="3600" i="1">
                <a:latin typeface="Times New Roman"/>
                <a:cs typeface="Times New Roman"/>
              </a:rPr>
              <a:t>M</a:t>
            </a:r>
            <a:r>
              <a:rPr dirty="0" sz="3600" spc="-20" i="1">
                <a:latin typeface="Times New Roman"/>
                <a:cs typeface="Times New Roman"/>
              </a:rPr>
              <a:t>O</a:t>
            </a:r>
            <a:r>
              <a:rPr dirty="0" sz="3600" i="1">
                <a:latin typeface="Times New Roman"/>
                <a:cs typeface="Times New Roman"/>
              </a:rPr>
              <a:t>RY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83946"/>
            <a:ext cx="7283450" cy="49358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241300" marR="8255">
              <a:lnSpc>
                <a:spcPct val="143900"/>
              </a:lnSpc>
              <a:spcBef>
                <a:spcPts val="110"/>
              </a:spcBef>
            </a:pPr>
            <a:r>
              <a:rPr dirty="0" sz="1400" spc="-5">
                <a:latin typeface="Times New Roman"/>
                <a:cs typeface="Times New Roman"/>
              </a:rPr>
              <a:t>proses dengan prioritas yang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rendah, </a:t>
            </a:r>
            <a:r>
              <a:rPr dirty="0" sz="1400" spc="-10">
                <a:latin typeface="Times New Roman"/>
                <a:cs typeface="Times New Roman"/>
              </a:rPr>
              <a:t>sehingga </a:t>
            </a:r>
            <a:r>
              <a:rPr dirty="0" sz="1400">
                <a:latin typeface="Times New Roman"/>
                <a:cs typeface="Times New Roman"/>
              </a:rPr>
              <a:t>dapat </a:t>
            </a:r>
            <a:r>
              <a:rPr dirty="0" sz="1400" spc="-5">
                <a:latin typeface="Times New Roman"/>
                <a:cs typeface="Times New Roman"/>
              </a:rPr>
              <a:t>memasukkan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mengeksekusi proses  dengan prioritas yang </a:t>
            </a:r>
            <a:r>
              <a:rPr dirty="0" sz="1400" spc="-10">
                <a:latin typeface="Times New Roman"/>
                <a:cs typeface="Times New Roman"/>
              </a:rPr>
              <a:t>lebih tinggi. </a:t>
            </a:r>
            <a:r>
              <a:rPr dirty="0" sz="1400" spc="-5">
                <a:latin typeface="Times New Roman"/>
                <a:cs typeface="Times New Roman"/>
              </a:rPr>
              <a:t>Ketika proses dengan prioritas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tinggi selesai, proses  dengan prioritas yang lebih rendah, </a:t>
            </a:r>
            <a:r>
              <a:rPr dirty="0" sz="1400">
                <a:latin typeface="Times New Roman"/>
                <a:cs typeface="Times New Roman"/>
              </a:rPr>
              <a:t>dapat </a:t>
            </a:r>
            <a:r>
              <a:rPr dirty="0" sz="1400" spc="-5">
                <a:latin typeface="Times New Roman"/>
                <a:cs typeface="Times New Roman"/>
              </a:rPr>
              <a:t>ditukar </a:t>
            </a:r>
            <a:r>
              <a:rPr dirty="0" sz="1400" spc="-15">
                <a:latin typeface="Times New Roman"/>
                <a:cs typeface="Times New Roman"/>
              </a:rPr>
              <a:t>masuk </a:t>
            </a:r>
            <a:r>
              <a:rPr dirty="0" sz="1400" spc="-10">
                <a:latin typeface="Times New Roman"/>
                <a:cs typeface="Times New Roman"/>
              </a:rPr>
              <a:t>kembali,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melanjutkan. </a:t>
            </a:r>
            <a:r>
              <a:rPr dirty="0" sz="1400">
                <a:latin typeface="Times New Roman"/>
                <a:cs typeface="Times New Roman"/>
              </a:rPr>
              <a:t>Macam-  </a:t>
            </a:r>
            <a:r>
              <a:rPr dirty="0" sz="1400" spc="-10">
                <a:latin typeface="Times New Roman"/>
                <a:cs typeface="Times New Roman"/>
              </a:rPr>
              <a:t>macam </a:t>
            </a:r>
            <a:r>
              <a:rPr dirty="0" sz="1400" spc="-5">
                <a:latin typeface="Times New Roman"/>
                <a:cs typeface="Times New Roman"/>
              </a:rPr>
              <a:t>pertukaran ini </a:t>
            </a:r>
            <a:r>
              <a:rPr dirty="0" sz="1400">
                <a:latin typeface="Times New Roman"/>
                <a:cs typeface="Times New Roman"/>
              </a:rPr>
              <a:t>kadang </a:t>
            </a:r>
            <a:r>
              <a:rPr dirty="0" sz="1400" spc="-5">
                <a:latin typeface="Times New Roman"/>
                <a:cs typeface="Times New Roman"/>
              </a:rPr>
              <a:t>disebut </a:t>
            </a:r>
            <a:r>
              <a:rPr dirty="0" sz="1400" spc="-5" i="1">
                <a:latin typeface="Times New Roman"/>
                <a:cs typeface="Times New Roman"/>
              </a:rPr>
              <a:t>roll out</a:t>
            </a:r>
            <a:r>
              <a:rPr dirty="0" sz="1400" spc="-5">
                <a:latin typeface="Times New Roman"/>
                <a:cs typeface="Times New Roman"/>
              </a:rPr>
              <a:t>, dan </a:t>
            </a:r>
            <a:r>
              <a:rPr dirty="0" sz="1400" spc="-5" i="1">
                <a:latin typeface="Times New Roman"/>
                <a:cs typeface="Times New Roman"/>
              </a:rPr>
              <a:t>roll</a:t>
            </a:r>
            <a:r>
              <a:rPr dirty="0" sz="1400" spc="2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in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44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Normalnya,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 yang ditukar </a:t>
            </a:r>
            <a:r>
              <a:rPr dirty="0" sz="1400" spc="-10">
                <a:latin typeface="Times New Roman"/>
                <a:cs typeface="Times New Roman"/>
              </a:rPr>
              <a:t>keluar,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dimasukkan kembali ke tempat memori </a:t>
            </a:r>
            <a:r>
              <a:rPr dirty="0" sz="1400">
                <a:latin typeface="Times New Roman"/>
                <a:cs typeface="Times New Roman"/>
              </a:rPr>
              <a:t>yang  </a:t>
            </a:r>
            <a:r>
              <a:rPr dirty="0" sz="1400" spc="-15">
                <a:latin typeface="Times New Roman"/>
                <a:cs typeface="Times New Roman"/>
              </a:rPr>
              <a:t>sama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5">
                <a:latin typeface="Times New Roman"/>
                <a:cs typeface="Times New Roman"/>
              </a:rPr>
              <a:t>sebelumnya. </a:t>
            </a:r>
            <a:r>
              <a:rPr dirty="0" sz="1400" spc="-10">
                <a:latin typeface="Times New Roman"/>
                <a:cs typeface="Times New Roman"/>
              </a:rPr>
              <a:t>Batasan </a:t>
            </a:r>
            <a:r>
              <a:rPr dirty="0" sz="1400" spc="-5">
                <a:latin typeface="Times New Roman"/>
                <a:cs typeface="Times New Roman"/>
              </a:rPr>
              <a:t>ini dibuat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10">
                <a:latin typeface="Times New Roman"/>
                <a:cs typeface="Times New Roman"/>
              </a:rPr>
              <a:t>method </a:t>
            </a:r>
            <a:r>
              <a:rPr dirty="0" sz="1400" spc="-5">
                <a:latin typeface="Times New Roman"/>
                <a:cs typeface="Times New Roman"/>
              </a:rPr>
              <a:t>pengikat </a:t>
            </a:r>
            <a:r>
              <a:rPr dirty="0" sz="1400" spc="-10">
                <a:latin typeface="Times New Roman"/>
                <a:cs typeface="Times New Roman"/>
              </a:rPr>
              <a:t>alamat. </a:t>
            </a:r>
            <a:r>
              <a:rPr dirty="0" sz="1400" spc="-5">
                <a:latin typeface="Times New Roman"/>
                <a:cs typeface="Times New Roman"/>
              </a:rPr>
              <a:t>Jika  pengikatan dilakukan saat </a:t>
            </a:r>
            <a:r>
              <a:rPr dirty="0" sz="1400" spc="-10">
                <a:latin typeface="Times New Roman"/>
                <a:cs typeface="Times New Roman"/>
              </a:rPr>
              <a:t>assemble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10">
                <a:latin typeface="Times New Roman"/>
                <a:cs typeface="Times New Roman"/>
              </a:rPr>
              <a:t>load </a:t>
            </a:r>
            <a:r>
              <a:rPr dirty="0" sz="1400" spc="-15">
                <a:latin typeface="Times New Roman"/>
                <a:cs typeface="Times New Roman"/>
              </a:rPr>
              <a:t>time, maka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5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bisa </a:t>
            </a:r>
            <a:r>
              <a:rPr dirty="0" sz="1400" spc="5">
                <a:latin typeface="Times New Roman"/>
                <a:cs typeface="Times New Roman"/>
              </a:rPr>
              <a:t>dipindahkan </a:t>
            </a:r>
            <a:r>
              <a:rPr dirty="0" sz="1400" spc="-5">
                <a:latin typeface="Times New Roman"/>
                <a:cs typeface="Times New Roman"/>
              </a:rPr>
              <a:t>ke lokasi  yang berbeda.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menggunakan pengikatan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eksekusi,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akan mungkin menukar proses  kedalam tempat memori yang berbeda. </a:t>
            </a:r>
            <a:r>
              <a:rPr dirty="0" sz="1400" spc="-10">
                <a:latin typeface="Times New Roman"/>
                <a:cs typeface="Times New Roman"/>
              </a:rPr>
              <a:t>Karena alamat </a:t>
            </a:r>
            <a:r>
              <a:rPr dirty="0" sz="1400" spc="-15">
                <a:latin typeface="Times New Roman"/>
                <a:cs typeface="Times New Roman"/>
              </a:rPr>
              <a:t>fisik </a:t>
            </a:r>
            <a:r>
              <a:rPr dirty="0" sz="1400" spc="-5">
                <a:latin typeface="Times New Roman"/>
                <a:cs typeface="Times New Roman"/>
              </a:rPr>
              <a:t>dihitung selama proses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eksekusi.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algn="just" marL="241300" marR="6350" indent="-228600">
              <a:lnSpc>
                <a:spcPct val="1436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Pertukaran membutuhkan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backing store. Backing </a:t>
            </a:r>
            <a:r>
              <a:rPr dirty="0" sz="1400" spc="5">
                <a:latin typeface="Times New Roman"/>
                <a:cs typeface="Times New Roman"/>
              </a:rPr>
              <a:t>store </a:t>
            </a:r>
            <a:r>
              <a:rPr dirty="0" sz="1400" spc="-5">
                <a:latin typeface="Times New Roman"/>
                <a:cs typeface="Times New Roman"/>
              </a:rPr>
              <a:t>biasanya adalah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disk yang  cepat. </a:t>
            </a:r>
            <a:r>
              <a:rPr dirty="0" sz="1400" spc="-10">
                <a:latin typeface="Times New Roman"/>
                <a:cs typeface="Times New Roman"/>
              </a:rPr>
              <a:t>Cukup </a:t>
            </a:r>
            <a:r>
              <a:rPr dirty="0" sz="1400" spc="-5">
                <a:latin typeface="Times New Roman"/>
                <a:cs typeface="Times New Roman"/>
              </a:rPr>
              <a:t>besar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mengakomodasi semua </a:t>
            </a:r>
            <a:r>
              <a:rPr dirty="0" sz="1400">
                <a:latin typeface="Times New Roman"/>
                <a:cs typeface="Times New Roman"/>
              </a:rPr>
              <a:t>kopi tampilan </a:t>
            </a:r>
            <a:r>
              <a:rPr dirty="0" sz="1400" spc="-10">
                <a:latin typeface="Times New Roman"/>
                <a:cs typeface="Times New Roman"/>
              </a:rPr>
              <a:t>memori. </a:t>
            </a:r>
            <a:r>
              <a:rPr dirty="0" sz="1400" spc="-5">
                <a:latin typeface="Times New Roman"/>
                <a:cs typeface="Times New Roman"/>
              </a:rPr>
              <a:t>Sistem </a:t>
            </a:r>
            <a:r>
              <a:rPr dirty="0" sz="1400" spc="-10">
                <a:latin typeface="Times New Roman"/>
                <a:cs typeface="Times New Roman"/>
              </a:rPr>
              <a:t>memelihara  </a:t>
            </a:r>
            <a:r>
              <a:rPr dirty="0" sz="1400" spc="-5" i="1">
                <a:latin typeface="Times New Roman"/>
                <a:cs typeface="Times New Roman"/>
              </a:rPr>
              <a:t>ready queue </a:t>
            </a:r>
            <a:r>
              <a:rPr dirty="0" sz="1400">
                <a:latin typeface="Times New Roman"/>
                <a:cs typeface="Times New Roman"/>
              </a:rPr>
              <a:t>terdiri dari </a:t>
            </a:r>
            <a:r>
              <a:rPr dirty="0" sz="1400" spc="-5">
                <a:latin typeface="Times New Roman"/>
                <a:cs typeface="Times New Roman"/>
              </a:rPr>
              <a:t>semua proses yang mempunyai tampilan memori yang </a:t>
            </a:r>
            <a:r>
              <a:rPr dirty="0" sz="1400">
                <a:latin typeface="Times New Roman"/>
                <a:cs typeface="Times New Roman"/>
              </a:rPr>
              <a:t>ada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backing  store, atau </a:t>
            </a:r>
            <a:r>
              <a:rPr dirty="0" sz="1400" spc="5">
                <a:latin typeface="Times New Roman"/>
                <a:cs typeface="Times New Roman"/>
              </a:rPr>
              <a:t>di 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siap dijalankan. </a:t>
            </a:r>
            <a:r>
              <a:rPr dirty="0" sz="1400" spc="-10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penjadual </a:t>
            </a:r>
            <a:r>
              <a:rPr dirty="0" sz="1400">
                <a:latin typeface="Times New Roman"/>
                <a:cs typeface="Times New Roman"/>
              </a:rPr>
              <a:t>CPU </a:t>
            </a:r>
            <a:r>
              <a:rPr dirty="0" sz="1400" spc="-10">
                <a:latin typeface="Times New Roman"/>
                <a:cs typeface="Times New Roman"/>
              </a:rPr>
              <a:t>memutuskan untuk  </a:t>
            </a:r>
            <a:r>
              <a:rPr dirty="0" sz="1400" spc="-5">
                <a:latin typeface="Times New Roman"/>
                <a:cs typeface="Times New Roman"/>
              </a:rPr>
              <a:t>mengeksekusi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proses, </a:t>
            </a:r>
            <a:r>
              <a:rPr dirty="0" sz="1400" spc="-15">
                <a:latin typeface="Times New Roman"/>
                <a:cs typeface="Times New Roman"/>
              </a:rPr>
              <a:t>dia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memanggil </a:t>
            </a:r>
            <a:r>
              <a:rPr dirty="0" sz="1400" spc="-5" i="1">
                <a:latin typeface="Times New Roman"/>
                <a:cs typeface="Times New Roman"/>
              </a:rPr>
              <a:t>dispatcher</a:t>
            </a:r>
            <a:r>
              <a:rPr dirty="0" sz="1400" spc="-5">
                <a:latin typeface="Times New Roman"/>
                <a:cs typeface="Times New Roman"/>
              </a:rPr>
              <a:t>,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 mengecek dan melihat </a:t>
            </a:r>
            <a:r>
              <a:rPr dirty="0" sz="1400">
                <a:latin typeface="Times New Roman"/>
                <a:cs typeface="Times New Roman"/>
              </a:rPr>
              <a:t>apakah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83946"/>
            <a:ext cx="7284720" cy="45573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241300" marR="6985">
              <a:lnSpc>
                <a:spcPct val="143900"/>
              </a:lnSpc>
              <a:spcBef>
                <a:spcPts val="110"/>
              </a:spcBef>
            </a:pPr>
            <a:r>
              <a:rPr dirty="0" sz="1400" spc="-5">
                <a:latin typeface="Times New Roman"/>
                <a:cs typeface="Times New Roman"/>
              </a:rPr>
              <a:t>proses berikutnya ada diantrian </a:t>
            </a:r>
            <a:r>
              <a:rPr dirty="0" sz="1400" spc="-10">
                <a:latin typeface="Times New Roman"/>
                <a:cs typeface="Times New Roman"/>
              </a:rPr>
              <a:t>memori. </a:t>
            </a:r>
            <a:r>
              <a:rPr dirty="0" sz="140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proses tidak ada,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ada ruang memori yang  </a:t>
            </a:r>
            <a:r>
              <a:rPr dirty="0" sz="1400" spc="-10">
                <a:latin typeface="Times New Roman"/>
                <a:cs typeface="Times New Roman"/>
              </a:rPr>
              <a:t>kosong, </a:t>
            </a:r>
            <a:r>
              <a:rPr dirty="0" sz="1400" spc="-5" i="1">
                <a:latin typeface="Times New Roman"/>
                <a:cs typeface="Times New Roman"/>
              </a:rPr>
              <a:t>dispatcher </a:t>
            </a:r>
            <a:r>
              <a:rPr dirty="0" sz="1400" spc="-5">
                <a:latin typeface="Times New Roman"/>
                <a:cs typeface="Times New Roman"/>
              </a:rPr>
              <a:t>menukar keluar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 dan memasukkan proses yang diinginkan.  Kemudian memasukkan ulang register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10">
                <a:latin typeface="Times New Roman"/>
                <a:cs typeface="Times New Roman"/>
              </a:rPr>
              <a:t>normal,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mentransfer </a:t>
            </a:r>
            <a:r>
              <a:rPr dirty="0" sz="1400">
                <a:latin typeface="Times New Roman"/>
                <a:cs typeface="Times New Roman"/>
              </a:rPr>
              <a:t>pengendali </a:t>
            </a:r>
            <a:r>
              <a:rPr dirty="0" sz="1400" spc="-5">
                <a:latin typeface="Times New Roman"/>
                <a:cs typeface="Times New Roman"/>
              </a:rPr>
              <a:t>ke proses </a:t>
            </a:r>
            <a:r>
              <a:rPr dirty="0" sz="1400">
                <a:latin typeface="Times New Roman"/>
                <a:cs typeface="Times New Roman"/>
              </a:rPr>
              <a:t>yang  </a:t>
            </a:r>
            <a:r>
              <a:rPr dirty="0" sz="1400" spc="-5">
                <a:latin typeface="Times New Roman"/>
                <a:cs typeface="Times New Roman"/>
              </a:rPr>
              <a:t>diinginkan.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241300" marR="10160" indent="-228600">
              <a:lnSpc>
                <a:spcPct val="1434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Konteks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pergantian pada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swapping, lumayan </a:t>
            </a:r>
            <a:r>
              <a:rPr dirty="0" sz="1400" spc="-10">
                <a:latin typeface="Times New Roman"/>
                <a:cs typeface="Times New Roman"/>
              </a:rPr>
              <a:t>tinggi. Untuk </a:t>
            </a:r>
            <a:r>
              <a:rPr dirty="0" sz="1400" spc="-5">
                <a:latin typeface="Times New Roman"/>
                <a:cs typeface="Times New Roman"/>
              </a:rPr>
              <a:t>efisiensi kegunaan </a:t>
            </a:r>
            <a:r>
              <a:rPr dirty="0" sz="1400" spc="-10">
                <a:latin typeface="Times New Roman"/>
                <a:cs typeface="Times New Roman"/>
              </a:rPr>
              <a:t>CPU,  kita </a:t>
            </a:r>
            <a:r>
              <a:rPr dirty="0" sz="1400" spc="-5">
                <a:latin typeface="Times New Roman"/>
                <a:cs typeface="Times New Roman"/>
              </a:rPr>
              <a:t>ingin </a:t>
            </a:r>
            <a:r>
              <a:rPr dirty="0" sz="1400">
                <a:latin typeface="Times New Roman"/>
                <a:cs typeface="Times New Roman"/>
              </a:rPr>
              <a:t>waktu eksekusi </a:t>
            </a:r>
            <a:r>
              <a:rPr dirty="0" sz="1400" spc="-10">
                <a:latin typeface="Times New Roman"/>
                <a:cs typeface="Times New Roman"/>
              </a:rPr>
              <a:t>untuk tiap </a:t>
            </a:r>
            <a:r>
              <a:rPr dirty="0" sz="1400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15">
                <a:latin typeface="Times New Roman"/>
                <a:cs typeface="Times New Roman"/>
              </a:rPr>
              <a:t>lama </a:t>
            </a:r>
            <a:r>
              <a:rPr dirty="0" sz="1400">
                <a:latin typeface="Times New Roman"/>
                <a:cs typeface="Times New Roman"/>
              </a:rPr>
              <a:t>dari waktu </a:t>
            </a:r>
            <a:r>
              <a:rPr dirty="0" sz="1400" spc="-5">
                <a:latin typeface="Times New Roman"/>
                <a:cs typeface="Times New Roman"/>
              </a:rPr>
              <a:t>pertukaran. </a:t>
            </a:r>
            <a:r>
              <a:rPr dirty="0" sz="1400" spc="-10">
                <a:latin typeface="Times New Roman"/>
                <a:cs typeface="Times New Roman"/>
              </a:rPr>
              <a:t>Karenanya  </a:t>
            </a:r>
            <a:r>
              <a:rPr dirty="0" sz="1400" spc="-5">
                <a:latin typeface="Times New Roman"/>
                <a:cs typeface="Times New Roman"/>
              </a:rPr>
              <a:t>digunakan </a:t>
            </a:r>
            <a:r>
              <a:rPr dirty="0" sz="1400" spc="-10">
                <a:latin typeface="Times New Roman"/>
                <a:cs typeface="Times New Roman"/>
              </a:rPr>
              <a:t>CPU </a:t>
            </a:r>
            <a:r>
              <a:rPr dirty="0" sz="1400">
                <a:latin typeface="Times New Roman"/>
                <a:cs typeface="Times New Roman"/>
              </a:rPr>
              <a:t>penjadualan </a:t>
            </a:r>
            <a:r>
              <a:rPr dirty="0" sz="1400" spc="-5" i="1">
                <a:latin typeface="Times New Roman"/>
                <a:cs typeface="Times New Roman"/>
              </a:rPr>
              <a:t>round-robin</a:t>
            </a:r>
            <a:r>
              <a:rPr dirty="0" sz="1400" spc="-5">
                <a:latin typeface="Times New Roman"/>
                <a:cs typeface="Times New Roman"/>
              </a:rPr>
              <a:t>, </a:t>
            </a:r>
            <a:r>
              <a:rPr dirty="0" sz="1400" spc="-10">
                <a:latin typeface="Times New Roman"/>
                <a:cs typeface="Times New Roman"/>
              </a:rPr>
              <a:t>dimana </a:t>
            </a:r>
            <a:r>
              <a:rPr dirty="0" sz="1400" spc="-5">
                <a:latin typeface="Times New Roman"/>
                <a:cs typeface="Times New Roman"/>
              </a:rPr>
              <a:t>kuantumnya </a:t>
            </a:r>
            <a:r>
              <a:rPr dirty="0" sz="1400" spc="-10">
                <a:latin typeface="Times New Roman"/>
                <a:cs typeface="Times New Roman"/>
              </a:rPr>
              <a:t>harus lebih </a:t>
            </a:r>
            <a:r>
              <a:rPr dirty="0" sz="1400" spc="-5">
                <a:latin typeface="Times New Roman"/>
                <a:cs typeface="Times New Roman"/>
              </a:rPr>
              <a:t>besar </a:t>
            </a:r>
            <a:r>
              <a:rPr dirty="0" sz="1400">
                <a:latin typeface="Times New Roman"/>
                <a:cs typeface="Times New Roman"/>
              </a:rPr>
              <a:t>dari waktu  </a:t>
            </a:r>
            <a:r>
              <a:rPr dirty="0" sz="1400" spc="-10">
                <a:latin typeface="Times New Roman"/>
                <a:cs typeface="Times New Roman"/>
              </a:rPr>
              <a:t>pertukaran.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43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Bagian terbesar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pertukaran, adalah </a:t>
            </a:r>
            <a:r>
              <a:rPr dirty="0" sz="1400">
                <a:latin typeface="Times New Roman"/>
                <a:cs typeface="Times New Roman"/>
              </a:rPr>
              <a:t>waktu pengiriman. Total waktu </a:t>
            </a:r>
            <a:r>
              <a:rPr dirty="0" sz="1400" spc="-5">
                <a:latin typeface="Times New Roman"/>
                <a:cs typeface="Times New Roman"/>
              </a:rPr>
              <a:t>pengiriman  langsung </a:t>
            </a:r>
            <a:r>
              <a:rPr dirty="0" sz="1400">
                <a:latin typeface="Times New Roman"/>
                <a:cs typeface="Times New Roman"/>
              </a:rPr>
              <a:t>didapat dari jumlah </a:t>
            </a:r>
            <a:r>
              <a:rPr dirty="0" sz="1400" spc="-5">
                <a:latin typeface="Times New Roman"/>
                <a:cs typeface="Times New Roman"/>
              </a:rPr>
              <a:t>pertukaran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429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Proses </a:t>
            </a:r>
            <a:r>
              <a:rPr dirty="0" sz="1400" spc="-5">
                <a:latin typeface="Times New Roman"/>
                <a:cs typeface="Times New Roman"/>
              </a:rPr>
              <a:t>dengan </a:t>
            </a:r>
            <a:r>
              <a:rPr dirty="0" sz="1400">
                <a:latin typeface="Times New Roman"/>
                <a:cs typeface="Times New Roman"/>
              </a:rPr>
              <a:t>kebutuhan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0">
                <a:latin typeface="Times New Roman"/>
                <a:cs typeface="Times New Roman"/>
              </a:rPr>
              <a:t>dinamis,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membutuhkan </a:t>
            </a:r>
            <a:r>
              <a:rPr dirty="0" sz="1400" spc="-5" i="1">
                <a:latin typeface="Times New Roman"/>
                <a:cs typeface="Times New Roman"/>
              </a:rPr>
              <a:t>system call </a:t>
            </a:r>
            <a:r>
              <a:rPr dirty="0" sz="1400" spc="-5">
                <a:latin typeface="Times New Roman"/>
                <a:cs typeface="Times New Roman"/>
              </a:rPr>
              <a:t>(meminta </a:t>
            </a:r>
            <a:r>
              <a:rPr dirty="0" sz="1400">
                <a:latin typeface="Times New Roman"/>
                <a:cs typeface="Times New Roman"/>
              </a:rPr>
              <a:t>dan  </a:t>
            </a:r>
            <a:r>
              <a:rPr dirty="0" sz="1400" spc="-5">
                <a:latin typeface="Times New Roman"/>
                <a:cs typeface="Times New Roman"/>
              </a:rPr>
              <a:t>melepaskan memori), </a:t>
            </a:r>
            <a:r>
              <a:rPr dirty="0" sz="1400" spc="-10">
                <a:latin typeface="Times New Roman"/>
                <a:cs typeface="Times New Roman"/>
              </a:rPr>
              <a:t>untuk memberi </a:t>
            </a:r>
            <a:r>
              <a:rPr dirty="0" sz="1400">
                <a:latin typeface="Times New Roman"/>
                <a:cs typeface="Times New Roman"/>
              </a:rPr>
              <a:t>tahu </a:t>
            </a:r>
            <a:r>
              <a:rPr dirty="0" sz="1400" spc="-5">
                <a:latin typeface="Times New Roman"/>
                <a:cs typeface="Times New Roman"/>
              </a:rPr>
              <a:t>sistem operasi </a:t>
            </a:r>
            <a:r>
              <a:rPr dirty="0" sz="1400">
                <a:latin typeface="Times New Roman"/>
                <a:cs typeface="Times New Roman"/>
              </a:rPr>
              <a:t>tentang perubahan </a:t>
            </a:r>
            <a:r>
              <a:rPr dirty="0" sz="1400" spc="-5">
                <a:latin typeface="Times New Roman"/>
                <a:cs typeface="Times New Roman"/>
              </a:rPr>
              <a:t>kebutuhan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83946"/>
            <a:ext cx="7279640" cy="309689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 spc="-15">
                <a:latin typeface="Times New Roman"/>
                <a:cs typeface="Times New Roman"/>
              </a:rPr>
              <a:t>Ada </a:t>
            </a:r>
            <a:r>
              <a:rPr dirty="0" sz="1400" spc="-5">
                <a:latin typeface="Times New Roman"/>
                <a:cs typeface="Times New Roman"/>
              </a:rPr>
              <a:t>beberapa keterbatasan </a:t>
            </a:r>
            <a:r>
              <a:rPr dirty="0" sz="1400" spc="-5" i="1">
                <a:latin typeface="Times New Roman"/>
                <a:cs typeface="Times New Roman"/>
              </a:rPr>
              <a:t>swapping</a:t>
            </a:r>
            <a:r>
              <a:rPr dirty="0" sz="1400" spc="-5">
                <a:latin typeface="Times New Roman"/>
                <a:cs typeface="Times New Roman"/>
              </a:rPr>
              <a:t>, </a:t>
            </a:r>
            <a:r>
              <a:rPr dirty="0" sz="1400" spc="-10">
                <a:latin typeface="Times New Roman"/>
                <a:cs typeface="Times New Roman"/>
              </a:rPr>
              <a:t>diantaranya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Wingdings"/>
              <a:buChar char=""/>
              <a:tabLst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Jika kita ingin </a:t>
            </a:r>
            <a:r>
              <a:rPr dirty="0" sz="1400" spc="-5">
                <a:latin typeface="Times New Roman"/>
                <a:cs typeface="Times New Roman"/>
              </a:rPr>
              <a:t>menukar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5">
                <a:latin typeface="Times New Roman"/>
                <a:cs typeface="Times New Roman"/>
              </a:rPr>
              <a:t>kita harus </a:t>
            </a:r>
            <a:r>
              <a:rPr dirty="0" sz="1400" spc="-5">
                <a:latin typeface="Times New Roman"/>
                <a:cs typeface="Times New Roman"/>
              </a:rPr>
              <a:t>yakin bahwa proses </a:t>
            </a:r>
            <a:r>
              <a:rPr dirty="0" sz="1400" spc="-10">
                <a:latin typeface="Times New Roman"/>
                <a:cs typeface="Times New Roman"/>
              </a:rPr>
              <a:t>sepenuhnya</a:t>
            </a:r>
            <a:r>
              <a:rPr dirty="0" sz="1400" spc="30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diam.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Konsentrasi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jauh,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ada penundaan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I/O.</a:t>
            </a:r>
            <a:endParaRPr sz="14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43600"/>
              </a:lnSpc>
              <a:spcBef>
                <a:spcPts val="15"/>
              </a:spcBef>
              <a:buFont typeface="Wingdings"/>
              <a:buChar char="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Sebuah proses </a:t>
            </a:r>
            <a:r>
              <a:rPr dirty="0" sz="1400" spc="-10">
                <a:latin typeface="Times New Roman"/>
                <a:cs typeface="Times New Roman"/>
              </a:rPr>
              <a:t>mungkin </a:t>
            </a:r>
            <a:r>
              <a:rPr dirty="0" sz="1400" spc="-5">
                <a:latin typeface="Times New Roman"/>
                <a:cs typeface="Times New Roman"/>
              </a:rPr>
              <a:t>menunggu </a:t>
            </a:r>
            <a:r>
              <a:rPr dirty="0" sz="1400" spc="-10">
                <a:latin typeface="Times New Roman"/>
                <a:cs typeface="Times New Roman"/>
              </a:rPr>
              <a:t>I/O, ketika </a:t>
            </a:r>
            <a:r>
              <a:rPr dirty="0" sz="1400" spc="-5">
                <a:latin typeface="Times New Roman"/>
                <a:cs typeface="Times New Roman"/>
              </a:rPr>
              <a:t>kita </a:t>
            </a:r>
            <a:r>
              <a:rPr dirty="0" sz="1400" spc="-10">
                <a:latin typeface="Times New Roman"/>
                <a:cs typeface="Times New Roman"/>
              </a:rPr>
              <a:t>ingin </a:t>
            </a:r>
            <a:r>
              <a:rPr dirty="0" sz="1400" spc="-5">
                <a:latin typeface="Times New Roman"/>
                <a:cs typeface="Times New Roman"/>
              </a:rPr>
              <a:t>menukar proses </a:t>
            </a:r>
            <a:r>
              <a:rPr dirty="0" sz="1400" spc="-10">
                <a:latin typeface="Times New Roman"/>
                <a:cs typeface="Times New Roman"/>
              </a:rPr>
              <a:t>itu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mengosongkan  </a:t>
            </a:r>
            <a:r>
              <a:rPr dirty="0" sz="1400" spc="-10">
                <a:latin typeface="Times New Roman"/>
                <a:cs typeface="Times New Roman"/>
              </a:rPr>
              <a:t>memori. </a:t>
            </a:r>
            <a:r>
              <a:rPr dirty="0" sz="1400" spc="-5">
                <a:latin typeface="Times New Roman"/>
                <a:cs typeface="Times New Roman"/>
              </a:rPr>
              <a:t>Jika </a:t>
            </a:r>
            <a:r>
              <a:rPr dirty="0" sz="1400" spc="-10">
                <a:latin typeface="Times New Roman"/>
                <a:cs typeface="Times New Roman"/>
              </a:rPr>
              <a:t>I/O </a:t>
            </a:r>
            <a:r>
              <a:rPr dirty="0" sz="1400" spc="-5">
                <a:latin typeface="Times New Roman"/>
                <a:cs typeface="Times New Roman"/>
              </a:rPr>
              <a:t>secara asinkronus, mengakses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I/O </a:t>
            </a:r>
            <a:r>
              <a:rPr dirty="0" sz="1400" spc="-5">
                <a:latin typeface="Times New Roman"/>
                <a:cs typeface="Times New Roman"/>
              </a:rPr>
              <a:t>buffer,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bisa  </a:t>
            </a:r>
            <a:r>
              <a:rPr dirty="0" sz="1400" spc="-10">
                <a:latin typeface="Times New Roman"/>
                <a:cs typeface="Times New Roman"/>
              </a:rPr>
              <a:t>ditukar.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400" spc="-15">
                <a:latin typeface="Times New Roman"/>
                <a:cs typeface="Times New Roman"/>
              </a:rPr>
              <a:t>Dua </a:t>
            </a:r>
            <a:r>
              <a:rPr dirty="0" sz="1400">
                <a:latin typeface="Times New Roman"/>
                <a:cs typeface="Times New Roman"/>
              </a:rPr>
              <a:t>solusi </a:t>
            </a:r>
            <a:r>
              <a:rPr dirty="0" sz="1400" spc="-10">
                <a:latin typeface="Times New Roman"/>
                <a:cs typeface="Times New Roman"/>
              </a:rPr>
              <a:t>utama </a:t>
            </a:r>
            <a:r>
              <a:rPr dirty="0" sz="1400" spc="-5">
                <a:latin typeface="Times New Roman"/>
                <a:cs typeface="Times New Roman"/>
              </a:rPr>
              <a:t>masalah ini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adalah</a:t>
            </a:r>
            <a:endParaRPr sz="1400">
              <a:latin typeface="Times New Roman"/>
              <a:cs typeface="Times New Roman"/>
            </a:endParaRPr>
          </a:p>
          <a:p>
            <a:pPr lvl="1" marL="4203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21005" algn="l"/>
              </a:tabLst>
            </a:pPr>
            <a:r>
              <a:rPr dirty="0" sz="1400" spc="-10">
                <a:latin typeface="Times New Roman"/>
                <a:cs typeface="Times New Roman"/>
              </a:rPr>
              <a:t>Jangan </a:t>
            </a:r>
            <a:r>
              <a:rPr dirty="0" sz="1400" spc="-5">
                <a:latin typeface="Times New Roman"/>
                <a:cs typeface="Times New Roman"/>
              </a:rPr>
              <a:t>pernah menukar proses yang sedang menunggu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I/O.</a:t>
            </a:r>
            <a:endParaRPr sz="1400">
              <a:latin typeface="Times New Roman"/>
              <a:cs typeface="Times New Roman"/>
            </a:endParaRPr>
          </a:p>
          <a:p>
            <a:pPr lvl="1" marL="4203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21005" algn="l"/>
              </a:tabLst>
            </a:pP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mengeksekusi operasi </a:t>
            </a:r>
            <a:r>
              <a:rPr dirty="0" sz="1400" spc="-10">
                <a:latin typeface="Times New Roman"/>
                <a:cs typeface="Times New Roman"/>
              </a:rPr>
              <a:t>I/O hanya </a:t>
            </a:r>
            <a:r>
              <a:rPr dirty="0" sz="1400">
                <a:latin typeface="Times New Roman"/>
                <a:cs typeface="Times New Roman"/>
              </a:rPr>
              <a:t>pada </a:t>
            </a:r>
            <a:r>
              <a:rPr dirty="0" sz="1400" spc="-5" i="1">
                <a:latin typeface="Times New Roman"/>
                <a:cs typeface="Times New Roman"/>
              </a:rPr>
              <a:t>buffer </a:t>
            </a:r>
            <a:r>
              <a:rPr dirty="0" sz="1400" spc="-5">
                <a:latin typeface="Times New Roman"/>
                <a:cs typeface="Times New Roman"/>
              </a:rPr>
              <a:t>sistem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operasi.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4748" y="780034"/>
            <a:ext cx="410654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/>
              <a:t>Alokasi Memori Yang</a:t>
            </a:r>
            <a:r>
              <a:rPr dirty="0" sz="2000" spc="-25"/>
              <a:t> </a:t>
            </a:r>
            <a:r>
              <a:rPr dirty="0" sz="2000" spc="-5"/>
              <a:t>Berdampingan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017828" y="1565833"/>
            <a:ext cx="6980555" cy="247713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Memori biasanya </a:t>
            </a:r>
            <a:r>
              <a:rPr dirty="0" sz="1400">
                <a:latin typeface="Times New Roman"/>
                <a:cs typeface="Times New Roman"/>
              </a:rPr>
              <a:t>dibagi </a:t>
            </a:r>
            <a:r>
              <a:rPr dirty="0" sz="1400" spc="-5">
                <a:latin typeface="Times New Roman"/>
                <a:cs typeface="Times New Roman"/>
              </a:rPr>
              <a:t>menjadi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bagian,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yakni:</a:t>
            </a:r>
            <a:endParaRPr sz="1400">
              <a:latin typeface="Times New Roman"/>
              <a:cs typeface="Times New Roman"/>
            </a:endParaRPr>
          </a:p>
          <a:p>
            <a:pPr lvl="1" marL="420370" indent="-17970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21005" algn="l"/>
              </a:tabLst>
            </a:pPr>
            <a:r>
              <a:rPr dirty="0" sz="1400" spc="-1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Operasi (</a:t>
            </a:r>
            <a:r>
              <a:rPr dirty="0" sz="1400" spc="-5" i="1">
                <a:latin typeface="Times New Roman"/>
                <a:cs typeface="Times New Roman"/>
              </a:rPr>
              <a:t>Operating</a:t>
            </a:r>
            <a:r>
              <a:rPr dirty="0" sz="1400" spc="-2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System</a:t>
            </a:r>
            <a:r>
              <a:rPr dirty="0" sz="1400" spc="-5"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  <a:p>
            <a:pPr lvl="1" marL="4203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21005" algn="l"/>
              </a:tabLst>
            </a:pPr>
            <a:r>
              <a:rPr dirty="0" sz="1400" spc="-10">
                <a:latin typeface="Times New Roman"/>
                <a:cs typeface="Times New Roman"/>
              </a:rPr>
              <a:t>Proses Pengguna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User</a:t>
            </a:r>
            <a:r>
              <a:rPr dirty="0" sz="1400" spc="8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Processes</a:t>
            </a:r>
            <a:r>
              <a:rPr dirty="0" sz="1400" spc="-5"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44400"/>
              </a:lnSpc>
              <a:spcBef>
                <a:spcPts val="5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Memori memerlukan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perlindungan yang disebut </a:t>
            </a:r>
            <a:r>
              <a:rPr dirty="0" sz="1400">
                <a:latin typeface="Times New Roman"/>
                <a:cs typeface="Times New Roman"/>
              </a:rPr>
              <a:t>dengan istilah </a:t>
            </a:r>
            <a:r>
              <a:rPr dirty="0" sz="1400" spc="-5" i="1">
                <a:latin typeface="Times New Roman"/>
                <a:cs typeface="Times New Roman"/>
              </a:rPr>
              <a:t>memory protection </a:t>
            </a:r>
            <a:r>
              <a:rPr dirty="0" sz="1400" spc="-5">
                <a:latin typeface="Times New Roman"/>
                <a:cs typeface="Times New Roman"/>
              </a:rPr>
              <a:t>yakni  perlindungan memori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terhadap:</a:t>
            </a:r>
            <a:endParaRPr sz="1400">
              <a:latin typeface="Times New Roman"/>
              <a:cs typeface="Times New Roman"/>
            </a:endParaRPr>
          </a:p>
          <a:p>
            <a:pPr lvl="1" marL="420370" indent="-17970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21005" algn="l"/>
              </a:tabLst>
            </a:pPr>
            <a:r>
              <a:rPr dirty="0" sz="1400" spc="-1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operasi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proses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pengguna;</a:t>
            </a:r>
            <a:endParaRPr sz="1400">
              <a:latin typeface="Times New Roman"/>
              <a:cs typeface="Times New Roman"/>
            </a:endParaRPr>
          </a:p>
          <a:p>
            <a:pPr lvl="1" marL="4203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21005" algn="l"/>
              </a:tabLst>
            </a:pPr>
            <a:r>
              <a:rPr dirty="0" sz="1400" spc="-10">
                <a:latin typeface="Times New Roman"/>
                <a:cs typeface="Times New Roman"/>
              </a:rPr>
              <a:t>Proses pengguna </a:t>
            </a:r>
            <a:r>
              <a:rPr dirty="0" sz="1400" spc="-5">
                <a:latin typeface="Times New Roman"/>
                <a:cs typeface="Times New Roman"/>
              </a:rPr>
              <a:t>yang satu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proses pengguna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lainnya.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83946"/>
            <a:ext cx="7284720" cy="394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241300" marR="5080" indent="-228600">
              <a:lnSpc>
                <a:spcPct val="143800"/>
              </a:lnSpc>
              <a:spcBef>
                <a:spcPts val="110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Sebagaimana </a:t>
            </a:r>
            <a:r>
              <a:rPr dirty="0" sz="1400">
                <a:latin typeface="Times New Roman"/>
                <a:cs typeface="Times New Roman"/>
              </a:rPr>
              <a:t>telah </a:t>
            </a:r>
            <a:r>
              <a:rPr dirty="0" sz="1400" spc="-5">
                <a:latin typeface="Times New Roman"/>
                <a:cs typeface="Times New Roman"/>
              </a:rPr>
              <a:t>diketahui, </a:t>
            </a:r>
            <a:r>
              <a:rPr dirty="0" sz="1400">
                <a:latin typeface="Times New Roman"/>
                <a:cs typeface="Times New Roman"/>
              </a:rPr>
              <a:t>bahwa </a:t>
            </a:r>
            <a:r>
              <a:rPr dirty="0" sz="1400" spc="-5">
                <a:latin typeface="Times New Roman"/>
                <a:cs typeface="Times New Roman"/>
              </a:rPr>
              <a:t>pengatur </a:t>
            </a:r>
            <a:r>
              <a:rPr dirty="0" sz="1400">
                <a:latin typeface="Times New Roman"/>
                <a:cs typeface="Times New Roman"/>
              </a:rPr>
              <a:t>jadual </a:t>
            </a:r>
            <a:r>
              <a:rPr dirty="0" sz="1400" spc="-5">
                <a:latin typeface="Times New Roman"/>
                <a:cs typeface="Times New Roman"/>
              </a:rPr>
              <a:t>prosesor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i="1">
                <a:latin typeface="Times New Roman"/>
                <a:cs typeface="Times New Roman"/>
              </a:rPr>
              <a:t>CPU scheduler</a:t>
            </a:r>
            <a:r>
              <a:rPr dirty="0" sz="1400">
                <a:latin typeface="Times New Roman"/>
                <a:cs typeface="Times New Roman"/>
              </a:rPr>
              <a:t>) bertugas </a:t>
            </a:r>
            <a:r>
              <a:rPr dirty="0" sz="1400" spc="-10">
                <a:latin typeface="Times New Roman"/>
                <a:cs typeface="Times New Roman"/>
              </a:rPr>
              <a:t>mengatur  </a:t>
            </a:r>
            <a:r>
              <a:rPr dirty="0" sz="1400" spc="-5">
                <a:latin typeface="Times New Roman"/>
                <a:cs typeface="Times New Roman"/>
              </a:rPr>
              <a:t>dan menyusun </a:t>
            </a:r>
            <a:r>
              <a:rPr dirty="0" sz="1400">
                <a:latin typeface="Times New Roman"/>
                <a:cs typeface="Times New Roman"/>
              </a:rPr>
              <a:t>jadual dalam </a:t>
            </a:r>
            <a:r>
              <a:rPr dirty="0" sz="1400" spc="-5">
                <a:latin typeface="Times New Roman"/>
                <a:cs typeface="Times New Roman"/>
              </a:rPr>
              <a:t>proses eksekusi proses yang ada.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tugasnya, pengatur </a:t>
            </a:r>
            <a:r>
              <a:rPr dirty="0" sz="1400" spc="5">
                <a:latin typeface="Times New Roman"/>
                <a:cs typeface="Times New Roman"/>
              </a:rPr>
              <a:t>jadual  </a:t>
            </a:r>
            <a:r>
              <a:rPr dirty="0" sz="1400" spc="-5">
                <a:latin typeface="Times New Roman"/>
                <a:cs typeface="Times New Roman"/>
              </a:rPr>
              <a:t>prosesor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memilih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proses yang telah menunggu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antrian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i="1">
                <a:latin typeface="Times New Roman"/>
                <a:cs typeface="Times New Roman"/>
              </a:rPr>
              <a:t>process </a:t>
            </a:r>
            <a:r>
              <a:rPr dirty="0" sz="1400" spc="-5" i="1">
                <a:latin typeface="Times New Roman"/>
                <a:cs typeface="Times New Roman"/>
              </a:rPr>
              <a:t>queue</a:t>
            </a:r>
            <a:r>
              <a:rPr dirty="0" sz="1400" spc="-5">
                <a:latin typeface="Times New Roman"/>
                <a:cs typeface="Times New Roman"/>
              </a:rPr>
              <a:t>) </a:t>
            </a:r>
            <a:r>
              <a:rPr dirty="0" sz="1400" spc="-10">
                <a:latin typeface="Times New Roman"/>
                <a:cs typeface="Times New Roman"/>
              </a:rPr>
              <a:t>untuk  dieksekusi. Saat memilih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proses yang ada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antrian </a:t>
            </a:r>
            <a:r>
              <a:rPr dirty="0" sz="1400" spc="-5">
                <a:latin typeface="Times New Roman"/>
                <a:cs typeface="Times New Roman"/>
              </a:rPr>
              <a:t>tersebut, </a:t>
            </a:r>
            <a:r>
              <a:rPr dirty="0" sz="1400" spc="-5" i="1">
                <a:latin typeface="Times New Roman"/>
                <a:cs typeface="Times New Roman"/>
              </a:rPr>
              <a:t>dispatcher </a:t>
            </a:r>
            <a:r>
              <a:rPr dirty="0" sz="1400" spc="-5">
                <a:latin typeface="Times New Roman"/>
                <a:cs typeface="Times New Roman"/>
              </a:rPr>
              <a:t>akan  mengambil register pengalokasian kembali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register </a:t>
            </a:r>
            <a:r>
              <a:rPr dirty="0" sz="1400">
                <a:latin typeface="Times New Roman"/>
                <a:cs typeface="Times New Roman"/>
              </a:rPr>
              <a:t>batasan dengan </a:t>
            </a:r>
            <a:r>
              <a:rPr dirty="0" sz="1400" spc="-5">
                <a:latin typeface="Times New Roman"/>
                <a:cs typeface="Times New Roman"/>
              </a:rPr>
              <a:t>nilai yang benar </a:t>
            </a:r>
            <a:r>
              <a:rPr dirty="0" sz="1400">
                <a:latin typeface="Times New Roman"/>
                <a:cs typeface="Times New Roman"/>
              </a:rPr>
              <a:t>sebagai  </a:t>
            </a:r>
            <a:r>
              <a:rPr dirty="0" sz="1400" spc="-5">
                <a:latin typeface="Times New Roman"/>
                <a:cs typeface="Times New Roman"/>
              </a:rPr>
              <a:t>bagian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skalar </a:t>
            </a:r>
            <a:r>
              <a:rPr dirty="0" sz="1400" spc="-10">
                <a:latin typeface="Times New Roman"/>
                <a:cs typeface="Times New Roman"/>
              </a:rPr>
              <a:t>alih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konteks.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2050">
              <a:latin typeface="Times New Roman"/>
              <a:cs typeface="Times New Roman"/>
            </a:endParaRPr>
          </a:p>
          <a:p>
            <a:pPr algn="just" marL="241300" marR="5715" indent="-228600">
              <a:lnSpc>
                <a:spcPct val="144300"/>
              </a:lnSpc>
              <a:buFont typeface="Wingdings"/>
              <a:buChar char="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Oleh </a:t>
            </a: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 spc="-5">
                <a:latin typeface="Times New Roman"/>
                <a:cs typeface="Times New Roman"/>
              </a:rPr>
              <a:t>setiap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yang ditentukan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prosesor diperiksa berlawanan </a:t>
            </a:r>
            <a:r>
              <a:rPr dirty="0" sz="1400">
                <a:latin typeface="Times New Roman"/>
                <a:cs typeface="Times New Roman"/>
              </a:rPr>
              <a:t>dengan register-  </a:t>
            </a:r>
            <a:r>
              <a:rPr dirty="0" sz="1400" spc="-5">
                <a:latin typeface="Times New Roman"/>
                <a:cs typeface="Times New Roman"/>
              </a:rPr>
              <a:t>register </a:t>
            </a:r>
            <a:r>
              <a:rPr dirty="0" sz="1400" spc="-15">
                <a:latin typeface="Times New Roman"/>
                <a:cs typeface="Times New Roman"/>
              </a:rPr>
              <a:t>ini, </a:t>
            </a:r>
            <a:r>
              <a:rPr dirty="0" sz="1400" spc="-5">
                <a:latin typeface="Times New Roman"/>
                <a:cs typeface="Times New Roman"/>
              </a:rPr>
              <a:t>kita dapat melindungi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operasi </a:t>
            </a:r>
            <a:r>
              <a:rPr dirty="0" sz="1400">
                <a:latin typeface="Times New Roman"/>
                <a:cs typeface="Times New Roman"/>
              </a:rPr>
              <a:t>dari program </a:t>
            </a:r>
            <a:r>
              <a:rPr dirty="0" sz="1400" spc="-5">
                <a:latin typeface="Times New Roman"/>
                <a:cs typeface="Times New Roman"/>
              </a:rPr>
              <a:t>pengguna </a:t>
            </a:r>
            <a:r>
              <a:rPr dirty="0" sz="1400" spc="-10">
                <a:latin typeface="Times New Roman"/>
                <a:cs typeface="Times New Roman"/>
              </a:rPr>
              <a:t>lainnya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data </a:t>
            </a:r>
            <a:r>
              <a:rPr dirty="0" sz="1400" spc="5">
                <a:latin typeface="Times New Roman"/>
                <a:cs typeface="Times New Roman"/>
              </a:rPr>
              <a:t>dari  </a:t>
            </a:r>
            <a:r>
              <a:rPr dirty="0" sz="1400" spc="-5">
                <a:latin typeface="Times New Roman"/>
                <a:cs typeface="Times New Roman"/>
              </a:rPr>
              <a:t>pemodifikasian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proses yang </a:t>
            </a:r>
            <a:r>
              <a:rPr dirty="0" sz="1400">
                <a:latin typeface="Times New Roman"/>
                <a:cs typeface="Times New Roman"/>
              </a:rPr>
              <a:t>sedang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berjalan.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1550">
              <a:latin typeface="Times New Roman"/>
              <a:cs typeface="Times New Roman"/>
            </a:endParaRPr>
          </a:p>
          <a:p>
            <a:pPr algn="just" marL="241300" marR="5715" indent="-228600">
              <a:lnSpc>
                <a:spcPct val="144300"/>
              </a:lnSpc>
              <a:buFont typeface="Wingdings"/>
              <a:buChar char="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Metode yang paling sederhana </a:t>
            </a:r>
            <a:r>
              <a:rPr dirty="0" sz="1400" spc="5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mengalokasikan memori ke proses-proses adalah </a:t>
            </a:r>
            <a:r>
              <a:rPr dirty="0" sz="1400">
                <a:latin typeface="Times New Roman"/>
                <a:cs typeface="Times New Roman"/>
              </a:rPr>
              <a:t>dengan  </a:t>
            </a:r>
            <a:r>
              <a:rPr dirty="0" sz="1400" spc="-10">
                <a:latin typeface="Times New Roman"/>
                <a:cs typeface="Times New Roman"/>
              </a:rPr>
              <a:t>cara membagi memori </a:t>
            </a:r>
            <a:r>
              <a:rPr dirty="0" sz="1400" spc="-5">
                <a:latin typeface="Times New Roman"/>
                <a:cs typeface="Times New Roman"/>
              </a:rPr>
              <a:t>menjadi partisi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tertentu.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83946"/>
            <a:ext cx="7279640" cy="463042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Secara </a:t>
            </a:r>
            <a:r>
              <a:rPr dirty="0" sz="1400" spc="-15">
                <a:latin typeface="Times New Roman"/>
                <a:cs typeface="Times New Roman"/>
              </a:rPr>
              <a:t>garis </a:t>
            </a:r>
            <a:r>
              <a:rPr dirty="0" sz="1400" spc="-5">
                <a:latin typeface="Times New Roman"/>
                <a:cs typeface="Times New Roman"/>
              </a:rPr>
              <a:t>besar, ada </a:t>
            </a:r>
            <a:r>
              <a:rPr dirty="0" sz="1400" spc="-15">
                <a:latin typeface="Times New Roman"/>
                <a:cs typeface="Times New Roman"/>
              </a:rPr>
              <a:t>dua </a:t>
            </a:r>
            <a:r>
              <a:rPr dirty="0" sz="1400" spc="-10">
                <a:latin typeface="Times New Roman"/>
                <a:cs typeface="Times New Roman"/>
              </a:rPr>
              <a:t>metode </a:t>
            </a:r>
            <a:r>
              <a:rPr dirty="0" sz="1400" spc="-5">
                <a:latin typeface="Times New Roman"/>
                <a:cs typeface="Times New Roman"/>
              </a:rPr>
              <a:t>khusus yang </a:t>
            </a:r>
            <a:r>
              <a:rPr dirty="0" sz="1400">
                <a:latin typeface="Times New Roman"/>
                <a:cs typeface="Times New Roman"/>
              </a:rPr>
              <a:t>digunakan dalam </a:t>
            </a:r>
            <a:r>
              <a:rPr dirty="0" sz="1400" spc="-5">
                <a:latin typeface="Times New Roman"/>
                <a:cs typeface="Times New Roman"/>
              </a:rPr>
              <a:t>membagi-bagi lokasi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memori: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50"/>
              </a:spcBef>
            </a:pPr>
            <a:r>
              <a:rPr dirty="0" sz="1400" spc="-20">
                <a:latin typeface="Times New Roman"/>
                <a:cs typeface="Times New Roman"/>
              </a:rPr>
              <a:t>A. </a:t>
            </a:r>
            <a:r>
              <a:rPr dirty="0" sz="1400" spc="-5">
                <a:latin typeface="Times New Roman"/>
                <a:cs typeface="Times New Roman"/>
              </a:rPr>
              <a:t>Alokasi </a:t>
            </a:r>
            <a:r>
              <a:rPr dirty="0" sz="1400">
                <a:latin typeface="Times New Roman"/>
                <a:cs typeface="Times New Roman"/>
              </a:rPr>
              <a:t>partisi </a:t>
            </a:r>
            <a:r>
              <a:rPr dirty="0" sz="1400" spc="-5">
                <a:latin typeface="Times New Roman"/>
                <a:cs typeface="Times New Roman"/>
              </a:rPr>
              <a:t>tetap (</a:t>
            </a:r>
            <a:r>
              <a:rPr dirty="0" sz="1400" spc="-5" i="1">
                <a:latin typeface="Times New Roman"/>
                <a:cs typeface="Times New Roman"/>
              </a:rPr>
              <a:t>Fixed </a:t>
            </a:r>
            <a:r>
              <a:rPr dirty="0" sz="1400" spc="-10" i="1">
                <a:latin typeface="Times New Roman"/>
                <a:cs typeface="Times New Roman"/>
              </a:rPr>
              <a:t>Partition</a:t>
            </a:r>
            <a:r>
              <a:rPr dirty="0" sz="1400" spc="-17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Allocation</a:t>
            </a:r>
            <a:r>
              <a:rPr dirty="0" sz="1400" spc="-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lvl="1" marL="698500" marR="1646555" indent="-228600">
              <a:lnSpc>
                <a:spcPts val="2430"/>
              </a:lnSpc>
              <a:spcBef>
                <a:spcPts val="175"/>
              </a:spcBef>
              <a:buFont typeface="Wingdings"/>
              <a:buChar char=""/>
              <a:tabLst>
                <a:tab pos="699135" algn="l"/>
              </a:tabLst>
            </a:pPr>
            <a:r>
              <a:rPr dirty="0" sz="1400" spc="-5">
                <a:latin typeface="Times New Roman"/>
                <a:cs typeface="Times New Roman"/>
              </a:rPr>
              <a:t>Metode </a:t>
            </a:r>
            <a:r>
              <a:rPr dirty="0" sz="1400" spc="-10">
                <a:latin typeface="Times New Roman"/>
                <a:cs typeface="Times New Roman"/>
              </a:rPr>
              <a:t>membagi </a:t>
            </a:r>
            <a:r>
              <a:rPr dirty="0" sz="1400" spc="-5">
                <a:latin typeface="Times New Roman"/>
                <a:cs typeface="Times New Roman"/>
              </a:rPr>
              <a:t>memori menjadi </a:t>
            </a:r>
            <a:r>
              <a:rPr dirty="0" sz="1400">
                <a:latin typeface="Times New Roman"/>
                <a:cs typeface="Times New Roman"/>
              </a:rPr>
              <a:t>partisi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telah </a:t>
            </a:r>
            <a:r>
              <a:rPr dirty="0" sz="1400" spc="-5">
                <a:latin typeface="Times New Roman"/>
                <a:cs typeface="Times New Roman"/>
              </a:rPr>
              <a:t>berukuran tetap.  Kriteria-kriteria </a:t>
            </a:r>
            <a:r>
              <a:rPr dirty="0" sz="1400" spc="-10">
                <a:latin typeface="Times New Roman"/>
                <a:cs typeface="Times New Roman"/>
              </a:rPr>
              <a:t>utama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10">
                <a:latin typeface="Times New Roman"/>
                <a:cs typeface="Times New Roman"/>
              </a:rPr>
              <a:t>metode </a:t>
            </a:r>
            <a:r>
              <a:rPr dirty="0" sz="1400" spc="-5">
                <a:latin typeface="Times New Roman"/>
                <a:cs typeface="Times New Roman"/>
              </a:rPr>
              <a:t>ini </a:t>
            </a:r>
            <a:r>
              <a:rPr dirty="0" sz="1400">
                <a:latin typeface="Times New Roman"/>
                <a:cs typeface="Times New Roman"/>
              </a:rPr>
              <a:t>antara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lain:</a:t>
            </a:r>
            <a:endParaRPr sz="1400">
              <a:latin typeface="Times New Roman"/>
              <a:cs typeface="Times New Roman"/>
            </a:endParaRPr>
          </a:p>
          <a:p>
            <a:pPr lvl="2" marL="805180" indent="-107314">
              <a:lnSpc>
                <a:spcPct val="100000"/>
              </a:lnSpc>
              <a:spcBef>
                <a:spcPts val="535"/>
              </a:spcBef>
              <a:buChar char="•"/>
              <a:tabLst>
                <a:tab pos="805815" algn="l"/>
              </a:tabLst>
            </a:pPr>
            <a:r>
              <a:rPr dirty="0" sz="1400" spc="-5">
                <a:latin typeface="Times New Roman"/>
                <a:cs typeface="Times New Roman"/>
              </a:rPr>
              <a:t>Alokasi memori: proses p </a:t>
            </a:r>
            <a:r>
              <a:rPr dirty="0" sz="1400" spc="-10">
                <a:latin typeface="Times New Roman"/>
                <a:cs typeface="Times New Roman"/>
              </a:rPr>
              <a:t>membutuhkan </a:t>
            </a:r>
            <a:r>
              <a:rPr dirty="0" sz="1400" spc="-5">
                <a:latin typeface="Times New Roman"/>
                <a:cs typeface="Times New Roman"/>
              </a:rPr>
              <a:t>k </a:t>
            </a:r>
            <a:r>
              <a:rPr dirty="0" sz="1400" spc="-15">
                <a:latin typeface="Times New Roman"/>
                <a:cs typeface="Times New Roman"/>
              </a:rPr>
              <a:t>unit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  <a:p>
            <a:pPr lvl="2" marL="814069" marR="197485" indent="-116205">
              <a:lnSpc>
                <a:spcPts val="2430"/>
              </a:lnSpc>
              <a:spcBef>
                <a:spcPts val="175"/>
              </a:spcBef>
              <a:buChar char="•"/>
              <a:tabLst>
                <a:tab pos="805815" algn="l"/>
              </a:tabLst>
            </a:pPr>
            <a:r>
              <a:rPr dirty="0" sz="1400" spc="-5">
                <a:latin typeface="Times New Roman"/>
                <a:cs typeface="Times New Roman"/>
              </a:rPr>
              <a:t>Kebijakan alokasi yaitu "sesuai yang </a:t>
            </a:r>
            <a:r>
              <a:rPr dirty="0" sz="1400">
                <a:latin typeface="Times New Roman"/>
                <a:cs typeface="Times New Roman"/>
              </a:rPr>
              <a:t>terbaik": </a:t>
            </a:r>
            <a:r>
              <a:rPr dirty="0" sz="1400" spc="-10">
                <a:latin typeface="Times New Roman"/>
                <a:cs typeface="Times New Roman"/>
              </a:rPr>
              <a:t>memilih </a:t>
            </a:r>
            <a:r>
              <a:rPr dirty="0" sz="1400" spc="-5">
                <a:latin typeface="Times New Roman"/>
                <a:cs typeface="Times New Roman"/>
              </a:rPr>
              <a:t>partisi </a:t>
            </a:r>
            <a:r>
              <a:rPr dirty="0" sz="1400">
                <a:latin typeface="Times New Roman"/>
                <a:cs typeface="Times New Roman"/>
              </a:rPr>
              <a:t>terkecil </a:t>
            </a:r>
            <a:r>
              <a:rPr dirty="0" sz="1400" spc="-5">
                <a:latin typeface="Times New Roman"/>
                <a:cs typeface="Times New Roman"/>
              </a:rPr>
              <a:t>yang cukup </a:t>
            </a:r>
            <a:r>
              <a:rPr dirty="0" sz="1400">
                <a:latin typeface="Times New Roman"/>
                <a:cs typeface="Times New Roman"/>
              </a:rPr>
              <a:t>besar  </a:t>
            </a:r>
            <a:r>
              <a:rPr dirty="0" sz="1400" spc="-5">
                <a:latin typeface="Times New Roman"/>
                <a:cs typeface="Times New Roman"/>
              </a:rPr>
              <a:t>(memiliki ukuran =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k).</a:t>
            </a:r>
            <a:endParaRPr sz="1400">
              <a:latin typeface="Times New Roman"/>
              <a:cs typeface="Times New Roman"/>
            </a:endParaRPr>
          </a:p>
          <a:p>
            <a:pPr lvl="2" marL="805180" indent="-107314">
              <a:lnSpc>
                <a:spcPct val="100000"/>
              </a:lnSpc>
              <a:spcBef>
                <a:spcPts val="509"/>
              </a:spcBef>
              <a:buChar char="•"/>
              <a:tabLst>
                <a:tab pos="805815" algn="l"/>
              </a:tabLst>
            </a:pPr>
            <a:r>
              <a:rPr dirty="0" sz="1400" spc="-5">
                <a:latin typeface="Times New Roman"/>
                <a:cs typeface="Times New Roman"/>
              </a:rPr>
              <a:t>Fragmentasi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Internal </a:t>
            </a:r>
            <a:r>
              <a:rPr dirty="0" sz="1400" i="1">
                <a:latin typeface="Times New Roman"/>
                <a:cs typeface="Times New Roman"/>
              </a:rPr>
              <a:t>fragmentation</a:t>
            </a:r>
            <a:r>
              <a:rPr dirty="0" sz="1400">
                <a:latin typeface="Times New Roman"/>
                <a:cs typeface="Times New Roman"/>
              </a:rPr>
              <a:t>) </a:t>
            </a:r>
            <a:r>
              <a:rPr dirty="0" sz="1400" spc="-5">
                <a:latin typeface="Times New Roman"/>
                <a:cs typeface="Times New Roman"/>
              </a:rPr>
              <a:t>yaitu bagian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partisi tidak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digunakan.</a:t>
            </a:r>
            <a:endParaRPr sz="1400">
              <a:latin typeface="Times New Roman"/>
              <a:cs typeface="Times New Roman"/>
            </a:endParaRPr>
          </a:p>
          <a:p>
            <a:pPr lvl="2" marL="805180" indent="-107314">
              <a:lnSpc>
                <a:spcPct val="100000"/>
              </a:lnSpc>
              <a:spcBef>
                <a:spcPts val="745"/>
              </a:spcBef>
              <a:buChar char="•"/>
              <a:tabLst>
                <a:tab pos="805815" algn="l"/>
              </a:tabLst>
            </a:pPr>
            <a:r>
              <a:rPr dirty="0" sz="1400" spc="-10">
                <a:latin typeface="Times New Roman"/>
                <a:cs typeface="Times New Roman"/>
              </a:rPr>
              <a:t>Biasanya </a:t>
            </a:r>
            <a:r>
              <a:rPr dirty="0" sz="1400" spc="-5">
                <a:latin typeface="Times New Roman"/>
                <a:cs typeface="Times New Roman"/>
              </a:rPr>
              <a:t>digunakan pada </a:t>
            </a:r>
            <a:r>
              <a:rPr dirty="0" sz="1400">
                <a:latin typeface="Times New Roman"/>
                <a:cs typeface="Times New Roman"/>
              </a:rPr>
              <a:t>sistem operasi </a:t>
            </a:r>
            <a:r>
              <a:rPr dirty="0" sz="1400" spc="-5">
                <a:latin typeface="Times New Roman"/>
                <a:cs typeface="Times New Roman"/>
              </a:rPr>
              <a:t>awal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i="1">
                <a:latin typeface="Times New Roman"/>
                <a:cs typeface="Times New Roman"/>
              </a:rPr>
              <a:t>batch</a:t>
            </a:r>
            <a:r>
              <a:rPr dirty="0" sz="1400"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  <a:p>
            <a:pPr lvl="2" marL="814069" marR="10160" indent="-116205">
              <a:lnSpc>
                <a:spcPct val="143000"/>
              </a:lnSpc>
              <a:spcBef>
                <a:spcPts val="25"/>
              </a:spcBef>
              <a:buChar char="•"/>
              <a:tabLst>
                <a:tab pos="805815" algn="l"/>
              </a:tabLst>
            </a:pPr>
            <a:r>
              <a:rPr dirty="0" sz="1400" spc="-5">
                <a:latin typeface="Times New Roman"/>
                <a:cs typeface="Times New Roman"/>
              </a:rPr>
              <a:t>Metode ini </a:t>
            </a:r>
            <a:r>
              <a:rPr dirty="0" sz="1400">
                <a:latin typeface="Times New Roman"/>
                <a:cs typeface="Times New Roman"/>
              </a:rPr>
              <a:t>cukup </a:t>
            </a:r>
            <a:r>
              <a:rPr dirty="0" sz="1400" spc="-5">
                <a:latin typeface="Times New Roman"/>
                <a:cs typeface="Times New Roman"/>
              </a:rPr>
              <a:t>baik </a:t>
            </a:r>
            <a:r>
              <a:rPr dirty="0" sz="1400" spc="-10">
                <a:latin typeface="Times New Roman"/>
                <a:cs typeface="Times New Roman"/>
              </a:rPr>
              <a:t>karena dia </a:t>
            </a:r>
            <a:r>
              <a:rPr dirty="0" sz="1400" spc="-5">
                <a:latin typeface="Times New Roman"/>
                <a:cs typeface="Times New Roman"/>
              </a:rPr>
              <a:t>dapat menentukan ruang proses; sementara ruang proses  </a:t>
            </a:r>
            <a:r>
              <a:rPr dirty="0" sz="1400" spc="-15">
                <a:latin typeface="Times New Roman"/>
                <a:cs typeface="Times New Roman"/>
              </a:rPr>
              <a:t>harus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konstan.</a:t>
            </a:r>
            <a:endParaRPr sz="1400">
              <a:latin typeface="Times New Roman"/>
              <a:cs typeface="Times New Roman"/>
            </a:endParaRPr>
          </a:p>
          <a:p>
            <a:pPr lvl="2" marL="805180" indent="-107314">
              <a:lnSpc>
                <a:spcPct val="100000"/>
              </a:lnSpc>
              <a:spcBef>
                <a:spcPts val="745"/>
              </a:spcBef>
              <a:buChar char="•"/>
              <a:tabLst>
                <a:tab pos="805815" algn="l"/>
              </a:tabLst>
            </a:pPr>
            <a:r>
              <a:rPr dirty="0" sz="1400" spc="-10">
                <a:latin typeface="Times New Roman"/>
                <a:cs typeface="Times New Roman"/>
              </a:rPr>
              <a:t>Setiap </a:t>
            </a:r>
            <a:r>
              <a:rPr dirty="0" sz="1400" spc="-5">
                <a:latin typeface="Times New Roman"/>
                <a:cs typeface="Times New Roman"/>
              </a:rPr>
              <a:t>partisi dapat berisi tepat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sehingga </a:t>
            </a:r>
            <a:r>
              <a:rPr dirty="0" sz="1400" spc="-5">
                <a:latin typeface="Times New Roman"/>
                <a:cs typeface="Times New Roman"/>
              </a:rPr>
              <a:t>derajat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pemrograman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banyak</a:t>
            </a:r>
            <a:endParaRPr sz="14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720"/>
              </a:spcBef>
            </a:pPr>
            <a:r>
              <a:rPr dirty="0" sz="1400" spc="-5" i="1">
                <a:latin typeface="Times New Roman"/>
                <a:cs typeface="Times New Roman"/>
              </a:rPr>
              <a:t>multiprogramming </a:t>
            </a:r>
            <a:r>
              <a:rPr dirty="0" sz="1400">
                <a:latin typeface="Times New Roman"/>
                <a:cs typeface="Times New Roman"/>
              </a:rPr>
              <a:t>dibatasi oleh </a:t>
            </a:r>
            <a:r>
              <a:rPr dirty="0" sz="1400" spc="-5">
                <a:latin typeface="Times New Roman"/>
                <a:cs typeface="Times New Roman"/>
              </a:rPr>
              <a:t>jumlah partisi yang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ada.</a:t>
            </a:r>
            <a:endParaRPr sz="1400">
              <a:latin typeface="Times New Roman"/>
              <a:cs typeface="Times New Roman"/>
            </a:endParaRPr>
          </a:p>
          <a:p>
            <a:pPr lvl="2" marL="814069" marR="5080" indent="-116205">
              <a:lnSpc>
                <a:spcPct val="144300"/>
              </a:lnSpc>
              <a:buChar char="•"/>
              <a:tabLst>
                <a:tab pos="826769" algn="l"/>
              </a:tabLst>
            </a:pPr>
            <a:r>
              <a:rPr dirty="0" sz="1400" spc="-10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suatu </a:t>
            </a:r>
            <a:r>
              <a:rPr dirty="0" sz="1400">
                <a:latin typeface="Times New Roman"/>
                <a:cs typeface="Times New Roman"/>
              </a:rPr>
              <a:t>partisi </a:t>
            </a:r>
            <a:r>
              <a:rPr dirty="0" sz="1400" spc="-5">
                <a:latin typeface="Times New Roman"/>
                <a:cs typeface="Times New Roman"/>
              </a:rPr>
              <a:t>bebas, satu </a:t>
            </a:r>
            <a:r>
              <a:rPr dirty="0" sz="1400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dipilih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masukan </a:t>
            </a:r>
            <a:r>
              <a:rPr dirty="0" sz="1400">
                <a:latin typeface="Times New Roman"/>
                <a:cs typeface="Times New Roman"/>
              </a:rPr>
              <a:t>antrian dan </a:t>
            </a:r>
            <a:r>
              <a:rPr dirty="0" sz="1400" spc="-5">
                <a:latin typeface="Times New Roman"/>
                <a:cs typeface="Times New Roman"/>
              </a:rPr>
              <a:t>dipindahkan ke  partisi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tersebut.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428" y="683946"/>
            <a:ext cx="7054215" cy="370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>
              <a:lnSpc>
                <a:spcPct val="144500"/>
              </a:lnSpc>
              <a:spcBef>
                <a:spcPts val="100"/>
              </a:spcBef>
              <a:buChar char="•"/>
              <a:tabLst>
                <a:tab pos="601345" algn="l"/>
              </a:tabLst>
            </a:pPr>
            <a:r>
              <a:rPr dirty="0" sz="1400" spc="-5">
                <a:latin typeface="Times New Roman"/>
                <a:cs typeface="Times New Roman"/>
              </a:rPr>
              <a:t>Setelah proses </a:t>
            </a:r>
            <a:r>
              <a:rPr dirty="0" sz="1400" spc="-10">
                <a:latin typeface="Times New Roman"/>
                <a:cs typeface="Times New Roman"/>
              </a:rPr>
              <a:t>berakhir </a:t>
            </a:r>
            <a:r>
              <a:rPr dirty="0" sz="1400" spc="-5">
                <a:latin typeface="Times New Roman"/>
                <a:cs typeface="Times New Roman"/>
              </a:rPr>
              <a:t>(selesai), </a:t>
            </a:r>
            <a:r>
              <a:rPr dirty="0" sz="1400">
                <a:latin typeface="Times New Roman"/>
                <a:cs typeface="Times New Roman"/>
              </a:rPr>
              <a:t>partisi </a:t>
            </a:r>
            <a:r>
              <a:rPr dirty="0" sz="1400" spc="-5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tersedia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i="1">
                <a:latin typeface="Times New Roman"/>
                <a:cs typeface="Times New Roman"/>
              </a:rPr>
              <a:t>available</a:t>
            </a:r>
            <a:r>
              <a:rPr dirty="0" sz="1400">
                <a:latin typeface="Times New Roman"/>
                <a:cs typeface="Times New Roman"/>
              </a:rPr>
              <a:t>)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proses  </a:t>
            </a:r>
            <a:r>
              <a:rPr dirty="0" sz="1400" spc="-10">
                <a:latin typeface="Times New Roman"/>
                <a:cs typeface="Times New Roman"/>
              </a:rPr>
              <a:t>lain.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latin typeface="Times New Roman"/>
                <a:cs typeface="Times New Roman"/>
              </a:rPr>
              <a:t>B. </a:t>
            </a:r>
            <a:r>
              <a:rPr dirty="0" sz="1400" spc="-5">
                <a:latin typeface="Times New Roman"/>
                <a:cs typeface="Times New Roman"/>
              </a:rPr>
              <a:t>Alokasi </a:t>
            </a:r>
            <a:r>
              <a:rPr dirty="0" sz="1400">
                <a:latin typeface="Times New Roman"/>
                <a:cs typeface="Times New Roman"/>
              </a:rPr>
              <a:t>partisi </a:t>
            </a:r>
            <a:r>
              <a:rPr dirty="0" sz="1400" spc="-10">
                <a:latin typeface="Times New Roman"/>
                <a:cs typeface="Times New Roman"/>
              </a:rPr>
              <a:t>variabel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Variable Partition</a:t>
            </a:r>
            <a:r>
              <a:rPr dirty="0" sz="1400" spc="-10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Allocation</a:t>
            </a:r>
            <a:r>
              <a:rPr dirty="0" sz="1400" spc="-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469900" marR="6985" indent="-228600">
              <a:lnSpc>
                <a:spcPct val="142900"/>
              </a:lnSpc>
              <a:spcBef>
                <a:spcPts val="2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Metode </a:t>
            </a:r>
            <a:r>
              <a:rPr dirty="0" sz="1400" spc="-10">
                <a:latin typeface="Times New Roman"/>
                <a:cs typeface="Times New Roman"/>
              </a:rPr>
              <a:t>dimana </a:t>
            </a:r>
            <a:r>
              <a:rPr dirty="0" sz="1400">
                <a:latin typeface="Times New Roman"/>
                <a:cs typeface="Times New Roman"/>
              </a:rPr>
              <a:t>sistem operasi </a:t>
            </a:r>
            <a:r>
              <a:rPr dirty="0" sz="1400" spc="-5">
                <a:latin typeface="Times New Roman"/>
                <a:cs typeface="Times New Roman"/>
              </a:rPr>
              <a:t>menyimpan </a:t>
            </a:r>
            <a:r>
              <a:rPr dirty="0" sz="1400">
                <a:latin typeface="Times New Roman"/>
                <a:cs typeface="Times New Roman"/>
              </a:rPr>
              <a:t>suatu tabel </a:t>
            </a:r>
            <a:r>
              <a:rPr dirty="0" sz="1400" spc="-5">
                <a:latin typeface="Times New Roman"/>
                <a:cs typeface="Times New Roman"/>
              </a:rPr>
              <a:t>yang menunjukkan </a:t>
            </a:r>
            <a:r>
              <a:rPr dirty="0" sz="1400">
                <a:latin typeface="Times New Roman"/>
                <a:cs typeface="Times New Roman"/>
              </a:rPr>
              <a:t>partisi </a:t>
            </a:r>
            <a:r>
              <a:rPr dirty="0" sz="1400" spc="-5">
                <a:latin typeface="Times New Roman"/>
                <a:cs typeface="Times New Roman"/>
              </a:rPr>
              <a:t>memori  yang tersedia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yang terisi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bentuk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Alokasi memori: proses p </a:t>
            </a:r>
            <a:r>
              <a:rPr dirty="0" sz="1400" spc="-10">
                <a:latin typeface="Times New Roman"/>
                <a:cs typeface="Times New Roman"/>
              </a:rPr>
              <a:t>membutuhkan </a:t>
            </a:r>
            <a:r>
              <a:rPr dirty="0" sz="1400" spc="-5">
                <a:latin typeface="Times New Roman"/>
                <a:cs typeface="Times New Roman"/>
              </a:rPr>
              <a:t>k </a:t>
            </a:r>
            <a:r>
              <a:rPr dirty="0" sz="1400" spc="-15">
                <a:latin typeface="Times New Roman"/>
                <a:cs typeface="Times New Roman"/>
              </a:rPr>
              <a:t>unit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745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Kebijakan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alokasi: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92405" algn="l"/>
              </a:tabLst>
            </a:pPr>
            <a:r>
              <a:rPr dirty="0" sz="1400" spc="-5">
                <a:latin typeface="Times New Roman"/>
                <a:cs typeface="Times New Roman"/>
              </a:rPr>
              <a:t>Sesuai yang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terbaik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92405" algn="l"/>
              </a:tabLst>
            </a:pPr>
            <a:r>
              <a:rPr dirty="0" sz="1400" spc="-5">
                <a:latin typeface="Times New Roman"/>
                <a:cs typeface="Times New Roman"/>
              </a:rPr>
              <a:t>Sesuai yang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terburuk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192405" algn="l"/>
              </a:tabLst>
            </a:pPr>
            <a:r>
              <a:rPr dirty="0" sz="1400" spc="-5">
                <a:latin typeface="Times New Roman"/>
                <a:cs typeface="Times New Roman"/>
              </a:rPr>
              <a:t>Sesuai yang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pertama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428" y="683946"/>
            <a:ext cx="7056120" cy="493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7470">
              <a:lnSpc>
                <a:spcPct val="144500"/>
              </a:lnSpc>
              <a:spcBef>
                <a:spcPts val="100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Fragmentasi luar (</a:t>
            </a:r>
            <a:r>
              <a:rPr dirty="0" sz="1400" spc="-5" i="1">
                <a:latin typeface="Times New Roman"/>
                <a:cs typeface="Times New Roman"/>
              </a:rPr>
              <a:t>External Fragmentation</a:t>
            </a:r>
            <a:r>
              <a:rPr dirty="0" sz="1400" spc="-5">
                <a:latin typeface="Times New Roman"/>
                <a:cs typeface="Times New Roman"/>
              </a:rPr>
              <a:t>) yakni proses </a:t>
            </a:r>
            <a:r>
              <a:rPr dirty="0" sz="1400" spc="-10">
                <a:latin typeface="Times New Roman"/>
                <a:cs typeface="Times New Roman"/>
              </a:rPr>
              <a:t>mengambil ruang, </a:t>
            </a:r>
            <a:r>
              <a:rPr dirty="0" sz="1400" spc="-5">
                <a:latin typeface="Times New Roman"/>
                <a:cs typeface="Times New Roman"/>
              </a:rPr>
              <a:t>sebagian </a:t>
            </a:r>
            <a:r>
              <a:rPr dirty="0" sz="1400" spc="-10">
                <a:latin typeface="Times New Roman"/>
                <a:cs typeface="Times New Roman"/>
              </a:rPr>
              <a:t>digunakan,  </a:t>
            </a:r>
            <a:r>
              <a:rPr dirty="0" sz="1400" spc="-5">
                <a:latin typeface="Times New Roman"/>
                <a:cs typeface="Times New Roman"/>
              </a:rPr>
              <a:t>sebagian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digunakan.</a:t>
            </a:r>
            <a:endParaRPr sz="1400">
              <a:latin typeface="Times New Roman"/>
              <a:cs typeface="Times New Roman"/>
            </a:endParaRPr>
          </a:p>
          <a:p>
            <a:pPr marL="12700" marR="144145">
              <a:lnSpc>
                <a:spcPts val="2430"/>
              </a:lnSpc>
              <a:spcBef>
                <a:spcPts val="175"/>
              </a:spcBef>
              <a:buChar char="•"/>
              <a:tabLst>
                <a:tab pos="119380" algn="l"/>
              </a:tabLst>
            </a:pPr>
            <a:r>
              <a:rPr dirty="0" sz="1400" spc="-10">
                <a:latin typeface="Times New Roman"/>
                <a:cs typeface="Times New Roman"/>
              </a:rPr>
              <a:t>Memori, </a:t>
            </a:r>
            <a:r>
              <a:rPr dirty="0" sz="1400" spc="-5">
                <a:latin typeface="Times New Roman"/>
                <a:cs typeface="Times New Roman"/>
              </a:rPr>
              <a:t>yang tersedia </a:t>
            </a:r>
            <a:r>
              <a:rPr dirty="0" sz="1400" spc="-10">
                <a:latin typeface="Times New Roman"/>
                <a:cs typeface="Times New Roman"/>
              </a:rPr>
              <a:t>untuk semua </a:t>
            </a:r>
            <a:r>
              <a:rPr dirty="0" sz="1400" spc="-5">
                <a:latin typeface="Times New Roman"/>
                <a:cs typeface="Times New Roman"/>
              </a:rPr>
              <a:t>pengguna, dianggap </a:t>
            </a:r>
            <a:r>
              <a:rPr dirty="0" sz="1400">
                <a:latin typeface="Times New Roman"/>
                <a:cs typeface="Times New Roman"/>
              </a:rPr>
              <a:t>sebagai </a:t>
            </a:r>
            <a:r>
              <a:rPr dirty="0" sz="1400" spc="-5">
                <a:latin typeface="Times New Roman"/>
                <a:cs typeface="Times New Roman"/>
              </a:rPr>
              <a:t>suatu </a:t>
            </a:r>
            <a:r>
              <a:rPr dirty="0" sz="1400">
                <a:latin typeface="Times New Roman"/>
                <a:cs typeface="Times New Roman"/>
              </a:rPr>
              <a:t>blok </a:t>
            </a:r>
            <a:r>
              <a:rPr dirty="0" sz="1400" spc="-5">
                <a:latin typeface="Times New Roman"/>
                <a:cs typeface="Times New Roman"/>
              </a:rPr>
              <a:t>besar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 spc="-5">
                <a:latin typeface="Times New Roman"/>
                <a:cs typeface="Times New Roman"/>
              </a:rPr>
              <a:t>yang  </a:t>
            </a:r>
            <a:r>
              <a:rPr dirty="0" sz="1400" spc="-10">
                <a:latin typeface="Times New Roman"/>
                <a:cs typeface="Times New Roman"/>
              </a:rPr>
              <a:t>disebut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lubang. </a:t>
            </a:r>
            <a:r>
              <a:rPr dirty="0" sz="1400" spc="-1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suatu saat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 spc="-5">
                <a:latin typeface="Times New Roman"/>
                <a:cs typeface="Times New Roman"/>
              </a:rPr>
              <a:t>memiliki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daftar set lubang (</a:t>
            </a:r>
            <a:r>
              <a:rPr dirty="0" sz="1400" spc="-5" i="1">
                <a:latin typeface="Times New Roman"/>
                <a:cs typeface="Times New Roman"/>
              </a:rPr>
              <a:t>free list</a:t>
            </a:r>
            <a:r>
              <a:rPr dirty="0" sz="1400" spc="22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holes</a:t>
            </a:r>
            <a:r>
              <a:rPr dirty="0" sz="1400" spc="-5"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  <a:p>
            <a:pPr marL="12700" marR="98425">
              <a:lnSpc>
                <a:spcPts val="2400"/>
              </a:lnSpc>
              <a:spcBef>
                <a:spcPts val="15"/>
              </a:spcBef>
              <a:buChar char="•"/>
              <a:tabLst>
                <a:tab pos="119380" algn="l"/>
              </a:tabLst>
            </a:pPr>
            <a:r>
              <a:rPr dirty="0" sz="1400" spc="-10">
                <a:latin typeface="Times New Roman"/>
                <a:cs typeface="Times New Roman"/>
              </a:rPr>
              <a:t>Saat </a:t>
            </a:r>
            <a:r>
              <a:rPr dirty="0" sz="1400" spc="-5">
                <a:latin typeface="Times New Roman"/>
                <a:cs typeface="Times New Roman"/>
              </a:rPr>
              <a:t>suatu proses memerlukan </a:t>
            </a:r>
            <a:r>
              <a:rPr dirty="0" sz="1400" spc="-10">
                <a:latin typeface="Times New Roman"/>
                <a:cs typeface="Times New Roman"/>
              </a:rPr>
              <a:t>memori, </a:t>
            </a:r>
            <a:r>
              <a:rPr dirty="0" sz="1400" spc="-15">
                <a:latin typeface="Times New Roman"/>
                <a:cs typeface="Times New Roman"/>
              </a:rPr>
              <a:t>maka kita </a:t>
            </a:r>
            <a:r>
              <a:rPr dirty="0" sz="1400" spc="-10">
                <a:latin typeface="Times New Roman"/>
                <a:cs typeface="Times New Roman"/>
              </a:rPr>
              <a:t>mencari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lubang yang cukup besar </a:t>
            </a:r>
            <a:r>
              <a:rPr dirty="0" sz="1400" spc="-15">
                <a:latin typeface="Times New Roman"/>
                <a:cs typeface="Times New Roman"/>
              </a:rPr>
              <a:t>untuk  </a:t>
            </a:r>
            <a:r>
              <a:rPr dirty="0" sz="1400" spc="-5">
                <a:latin typeface="Times New Roman"/>
                <a:cs typeface="Times New Roman"/>
              </a:rPr>
              <a:t>kebutuhan proses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tersebut.</a:t>
            </a:r>
            <a:endParaRPr sz="1400">
              <a:latin typeface="Times New Roman"/>
              <a:cs typeface="Times New Roman"/>
            </a:endParaRPr>
          </a:p>
          <a:p>
            <a:pPr marL="128270" marR="5080" indent="-116205">
              <a:lnSpc>
                <a:spcPts val="2400"/>
              </a:lnSpc>
              <a:spcBef>
                <a:spcPts val="25"/>
              </a:spcBef>
              <a:buFont typeface="Times New Roman"/>
              <a:buChar char="•"/>
              <a:tabLst>
                <a:tab pos="189865" algn="l"/>
              </a:tabLst>
            </a:pPr>
            <a:r>
              <a:rPr dirty="0"/>
              <a:t>	</a:t>
            </a:r>
            <a:r>
              <a:rPr dirty="0" sz="1400" spc="-5">
                <a:latin typeface="Times New Roman"/>
                <a:cs typeface="Times New Roman"/>
              </a:rPr>
              <a:t>Jika ditemukan, kita mengalokasikan lubang tersebut ke proses tersebut sesuai </a:t>
            </a:r>
            <a:r>
              <a:rPr dirty="0" sz="1400" spc="10">
                <a:latin typeface="Times New Roman"/>
                <a:cs typeface="Times New Roman"/>
              </a:rPr>
              <a:t>dengan  </a:t>
            </a:r>
            <a:r>
              <a:rPr dirty="0" sz="1400" spc="-5">
                <a:latin typeface="Times New Roman"/>
                <a:cs typeface="Times New Roman"/>
              </a:rPr>
              <a:t>kebutuhan,dan </a:t>
            </a:r>
            <a:r>
              <a:rPr dirty="0" sz="1400" spc="-10">
                <a:latin typeface="Times New Roman"/>
                <a:cs typeface="Times New Roman"/>
              </a:rPr>
              <a:t>sisanya </a:t>
            </a:r>
            <a:r>
              <a:rPr dirty="0" sz="1400" spc="-5">
                <a:latin typeface="Times New Roman"/>
                <a:cs typeface="Times New Roman"/>
              </a:rPr>
              <a:t>disimpan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>
                <a:latin typeface="Times New Roman"/>
                <a:cs typeface="Times New Roman"/>
              </a:rPr>
              <a:t>dapat </a:t>
            </a:r>
            <a:r>
              <a:rPr dirty="0" sz="1400" spc="-5">
                <a:latin typeface="Times New Roman"/>
                <a:cs typeface="Times New Roman"/>
              </a:rPr>
              <a:t>digunakan proses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lain.</a:t>
            </a:r>
            <a:endParaRPr sz="14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545"/>
              </a:spcBef>
              <a:buChar char="•"/>
              <a:tabLst>
                <a:tab pos="119380" algn="l"/>
              </a:tabLst>
            </a:pP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suatu proses </a:t>
            </a:r>
            <a:r>
              <a:rPr dirty="0" sz="1400" spc="-10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telah </a:t>
            </a:r>
            <a:r>
              <a:rPr dirty="0" sz="1400" spc="-10">
                <a:latin typeface="Times New Roman"/>
                <a:cs typeface="Times New Roman"/>
              </a:rPr>
              <a:t>selesai, </a:t>
            </a:r>
            <a:r>
              <a:rPr dirty="0" sz="1400" spc="-5">
                <a:latin typeface="Times New Roman"/>
                <a:cs typeface="Times New Roman"/>
              </a:rPr>
              <a:t>maka </a:t>
            </a:r>
            <a:r>
              <a:rPr dirty="0" sz="1400" spc="-15">
                <a:latin typeface="Times New Roman"/>
                <a:cs typeface="Times New Roman"/>
              </a:rPr>
              <a:t>dia </a:t>
            </a:r>
            <a:r>
              <a:rPr dirty="0" sz="1400" spc="-5">
                <a:latin typeface="Times New Roman"/>
                <a:cs typeface="Times New Roman"/>
              </a:rPr>
              <a:t>akan melepaskan kembali semua memori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endParaRPr sz="1400">
              <a:latin typeface="Times New Roman"/>
              <a:cs typeface="Times New Roman"/>
            </a:endParaRPr>
          </a:p>
          <a:p>
            <a:pPr marL="12700" marR="298450">
              <a:lnSpc>
                <a:spcPct val="143000"/>
              </a:lnSpc>
              <a:spcBef>
                <a:spcPts val="25"/>
              </a:spcBef>
            </a:pPr>
            <a:r>
              <a:rPr dirty="0" sz="1400" spc="-5">
                <a:latin typeface="Times New Roman"/>
                <a:cs typeface="Times New Roman"/>
              </a:rPr>
              <a:t>digunakan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sistem operasi dapat mengalokasikannya lagi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proses lainnya yang sedang  menunggu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antrian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masukan.</a:t>
            </a:r>
            <a:endParaRPr sz="1400">
              <a:latin typeface="Times New Roman"/>
              <a:cs typeface="Times New Roman"/>
            </a:endParaRPr>
          </a:p>
          <a:p>
            <a:pPr algn="just" marL="12700" marR="512445">
              <a:lnSpc>
                <a:spcPct val="143700"/>
              </a:lnSpc>
              <a:spcBef>
                <a:spcPts val="10"/>
              </a:spcBef>
              <a:buChar char="•"/>
              <a:tabLst>
                <a:tab pos="119380" algn="l"/>
              </a:tabLst>
            </a:pPr>
            <a:r>
              <a:rPr dirty="0" sz="1400" spc="-10">
                <a:latin typeface="Times New Roman"/>
                <a:cs typeface="Times New Roman"/>
              </a:rPr>
              <a:t>Apabila memori </a:t>
            </a:r>
            <a:r>
              <a:rPr dirty="0" sz="1400">
                <a:latin typeface="Times New Roman"/>
                <a:cs typeface="Times New Roman"/>
              </a:rPr>
              <a:t>sudah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mencukupi lagi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kebutuhan </a:t>
            </a:r>
            <a:r>
              <a:rPr dirty="0" sz="1400">
                <a:latin typeface="Times New Roman"/>
                <a:cs typeface="Times New Roman"/>
              </a:rPr>
              <a:t>proses, </a:t>
            </a:r>
            <a:r>
              <a:rPr dirty="0" sz="1400" spc="5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operasi akan  menunggu </a:t>
            </a:r>
            <a:r>
              <a:rPr dirty="0" sz="1400">
                <a:latin typeface="Times New Roman"/>
                <a:cs typeface="Times New Roman"/>
              </a:rPr>
              <a:t>sampai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>
                <a:latin typeface="Times New Roman"/>
                <a:cs typeface="Times New Roman"/>
              </a:rPr>
              <a:t>lubang </a:t>
            </a:r>
            <a:r>
              <a:rPr dirty="0" sz="1400" spc="-5">
                <a:latin typeface="Times New Roman"/>
                <a:cs typeface="Times New Roman"/>
              </a:rPr>
              <a:t>yang cukup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dialokasikan ke suatu proses dalam </a:t>
            </a:r>
            <a:r>
              <a:rPr dirty="0" sz="1400">
                <a:latin typeface="Times New Roman"/>
                <a:cs typeface="Times New Roman"/>
              </a:rPr>
              <a:t>antrian  </a:t>
            </a:r>
            <a:r>
              <a:rPr dirty="0" sz="1400" spc="-10">
                <a:latin typeface="Times New Roman"/>
                <a:cs typeface="Times New Roman"/>
              </a:rPr>
              <a:t>masukan.</a:t>
            </a:r>
            <a:endParaRPr sz="1400">
              <a:latin typeface="Times New Roman"/>
              <a:cs typeface="Times New Roman"/>
            </a:endParaRPr>
          </a:p>
          <a:p>
            <a:pPr algn="just" marL="12700" marR="116839">
              <a:lnSpc>
                <a:spcPct val="143000"/>
              </a:lnSpc>
              <a:spcBef>
                <a:spcPts val="20"/>
              </a:spcBef>
              <a:buChar char="•"/>
              <a:tabLst>
                <a:tab pos="119380" algn="l"/>
              </a:tabLst>
            </a:pP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suatu </a:t>
            </a:r>
            <a:r>
              <a:rPr dirty="0" sz="1400">
                <a:latin typeface="Times New Roman"/>
                <a:cs typeface="Times New Roman"/>
              </a:rPr>
              <a:t>lubang </a:t>
            </a:r>
            <a:r>
              <a:rPr dirty="0" sz="1400" spc="-5">
                <a:latin typeface="Times New Roman"/>
                <a:cs typeface="Times New Roman"/>
              </a:rPr>
              <a:t>terlalu besar,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sistem operasi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membagi </a:t>
            </a:r>
            <a:r>
              <a:rPr dirty="0" sz="1400">
                <a:latin typeface="Times New Roman"/>
                <a:cs typeface="Times New Roman"/>
              </a:rPr>
              <a:t>lubang </a:t>
            </a:r>
            <a:r>
              <a:rPr dirty="0" sz="1400" spc="-5">
                <a:latin typeface="Times New Roman"/>
                <a:cs typeface="Times New Roman"/>
              </a:rPr>
              <a:t>tersebut menjadi </a:t>
            </a:r>
            <a:r>
              <a:rPr dirty="0" sz="1400" spc="-10">
                <a:latin typeface="Times New Roman"/>
                <a:cs typeface="Times New Roman"/>
              </a:rPr>
              <a:t>dua  bagian, dimana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>
                <a:latin typeface="Times New Roman"/>
                <a:cs typeface="Times New Roman"/>
              </a:rPr>
              <a:t>bagian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dialokasikan </a:t>
            </a:r>
            <a:r>
              <a:rPr dirty="0" sz="1400" spc="10">
                <a:latin typeface="Times New Roman"/>
                <a:cs typeface="Times New Roman"/>
              </a:rPr>
              <a:t>ke </a:t>
            </a:r>
            <a:r>
              <a:rPr dirty="0" sz="1400" spc="-5">
                <a:latin typeface="Times New Roman"/>
                <a:cs typeface="Times New Roman"/>
              </a:rPr>
              <a:t>proses tersebut dan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>
                <a:latin typeface="Times New Roman"/>
                <a:cs typeface="Times New Roman"/>
              </a:rPr>
              <a:t>lagi dikembalikan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428" y="683946"/>
            <a:ext cx="7051675" cy="370967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latin typeface="Times New Roman"/>
                <a:cs typeface="Times New Roman"/>
              </a:rPr>
              <a:t>set lubang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lainnya.</a:t>
            </a:r>
            <a:endParaRPr sz="1400">
              <a:latin typeface="Times New Roman"/>
              <a:cs typeface="Times New Roman"/>
            </a:endParaRPr>
          </a:p>
          <a:p>
            <a:pPr marL="128270" marR="10795" indent="-116205">
              <a:lnSpc>
                <a:spcPct val="142900"/>
              </a:lnSpc>
              <a:spcBef>
                <a:spcPts val="30"/>
              </a:spcBef>
              <a:buChar char="•"/>
              <a:tabLst>
                <a:tab pos="147320" algn="l"/>
              </a:tabLst>
            </a:pPr>
            <a:r>
              <a:rPr dirty="0" sz="1400" spc="-5">
                <a:latin typeface="Times New Roman"/>
                <a:cs typeface="Times New Roman"/>
              </a:rPr>
              <a:t>Setelah proses </a:t>
            </a:r>
            <a:r>
              <a:rPr dirty="0" sz="1400" spc="-10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selesai dan </a:t>
            </a:r>
            <a:r>
              <a:rPr dirty="0" sz="1400" spc="-5">
                <a:latin typeface="Times New Roman"/>
                <a:cs typeface="Times New Roman"/>
              </a:rPr>
              <a:t>melepaskan memori yang digunakannya, memori tersebut  akan digabungkan lagi ke set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lubang.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125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Fragmentasi luar </a:t>
            </a:r>
            <a:r>
              <a:rPr dirty="0" sz="1400" spc="-10">
                <a:latin typeface="Times New Roman"/>
                <a:cs typeface="Times New Roman"/>
              </a:rPr>
              <a:t>mempunyai </a:t>
            </a:r>
            <a:r>
              <a:rPr dirty="0" sz="1400" spc="-5">
                <a:latin typeface="Times New Roman"/>
                <a:cs typeface="Times New Roman"/>
              </a:rPr>
              <a:t>kriteria </a:t>
            </a:r>
            <a:r>
              <a:rPr dirty="0" sz="1400">
                <a:latin typeface="Times New Roman"/>
                <a:cs typeface="Times New Roman"/>
              </a:rPr>
              <a:t>antara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lain:</a:t>
            </a:r>
            <a:endParaRPr sz="1400">
              <a:latin typeface="Times New Roman"/>
              <a:cs typeface="Times New Roman"/>
            </a:endParaRPr>
          </a:p>
          <a:p>
            <a:pPr lvl="2" marL="576580" indent="-107314">
              <a:lnSpc>
                <a:spcPct val="100000"/>
              </a:lnSpc>
              <a:spcBef>
                <a:spcPts val="720"/>
              </a:spcBef>
              <a:buChar char="•"/>
              <a:tabLst>
                <a:tab pos="577215" algn="l"/>
              </a:tabLst>
            </a:pPr>
            <a:r>
              <a:rPr dirty="0" sz="1400" spc="-5">
                <a:latin typeface="Times New Roman"/>
                <a:cs typeface="Times New Roman"/>
              </a:rPr>
              <a:t>Ruang memori yang </a:t>
            </a:r>
            <a:r>
              <a:rPr dirty="0" sz="1400">
                <a:latin typeface="Times New Roman"/>
                <a:cs typeface="Times New Roman"/>
              </a:rPr>
              <a:t>kosong </a:t>
            </a:r>
            <a:r>
              <a:rPr dirty="0" sz="1400" spc="-5">
                <a:latin typeface="Times New Roman"/>
                <a:cs typeface="Times New Roman"/>
              </a:rPr>
              <a:t>dibagi menjadi </a:t>
            </a:r>
            <a:r>
              <a:rPr dirty="0" sz="1400">
                <a:latin typeface="Times New Roman"/>
                <a:cs typeface="Times New Roman"/>
              </a:rPr>
              <a:t>partisi</a:t>
            </a:r>
            <a:r>
              <a:rPr dirty="0" sz="1400" spc="-10">
                <a:latin typeface="Times New Roman"/>
                <a:cs typeface="Times New Roman"/>
              </a:rPr>
              <a:t> kecil.</a:t>
            </a:r>
            <a:endParaRPr sz="1400">
              <a:latin typeface="Times New Roman"/>
              <a:cs typeface="Times New Roman"/>
            </a:endParaRPr>
          </a:p>
          <a:p>
            <a:pPr lvl="2" marL="585470" marR="69215" indent="-116205">
              <a:lnSpc>
                <a:spcPct val="142900"/>
              </a:lnSpc>
              <a:spcBef>
                <a:spcPts val="25"/>
              </a:spcBef>
              <a:buChar char="•"/>
              <a:tabLst>
                <a:tab pos="577215" algn="l"/>
              </a:tabLst>
            </a:pPr>
            <a:r>
              <a:rPr dirty="0" sz="1400" spc="-15">
                <a:latin typeface="Times New Roman"/>
                <a:cs typeface="Times New Roman"/>
              </a:rPr>
              <a:t>Ada </a:t>
            </a:r>
            <a:r>
              <a:rPr dirty="0" sz="1400" spc="-5">
                <a:latin typeface="Times New Roman"/>
                <a:cs typeface="Times New Roman"/>
              </a:rPr>
              <a:t>cukup ruang </a:t>
            </a:r>
            <a:r>
              <a:rPr dirty="0" sz="1400" spc="-10">
                <a:latin typeface="Times New Roman"/>
                <a:cs typeface="Times New Roman"/>
              </a:rPr>
              <a:t>memori untuk memenuhi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permintaan, </a:t>
            </a:r>
            <a:r>
              <a:rPr dirty="0" sz="1400">
                <a:latin typeface="Times New Roman"/>
                <a:cs typeface="Times New Roman"/>
              </a:rPr>
              <a:t>tetapi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>
                <a:latin typeface="Times New Roman"/>
                <a:cs typeface="Times New Roman"/>
              </a:rPr>
              <a:t>itu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lagi  berhubungan antara satu bagian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bagian lain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i="1">
                <a:latin typeface="Times New Roman"/>
                <a:cs typeface="Times New Roman"/>
              </a:rPr>
              <a:t>contiguous</a:t>
            </a:r>
            <a:r>
              <a:rPr dirty="0" sz="1400">
                <a:latin typeface="Times New Roman"/>
                <a:cs typeface="Times New Roman"/>
              </a:rPr>
              <a:t>) </a:t>
            </a: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>
                <a:latin typeface="Times New Roman"/>
                <a:cs typeface="Times New Roman"/>
              </a:rPr>
              <a:t>telah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dibagi-bagi.</a:t>
            </a:r>
            <a:endParaRPr sz="1400">
              <a:latin typeface="Times New Roman"/>
              <a:cs typeface="Times New Roman"/>
            </a:endParaRPr>
          </a:p>
          <a:p>
            <a:pPr lvl="2" marL="585470" marR="5080" indent="-116205">
              <a:lnSpc>
                <a:spcPct val="144300"/>
              </a:lnSpc>
              <a:spcBef>
                <a:spcPts val="5"/>
              </a:spcBef>
              <a:buFont typeface="Times New Roman"/>
              <a:buChar char="•"/>
              <a:tabLst>
                <a:tab pos="625475" algn="l"/>
              </a:tabLst>
            </a:pPr>
            <a:r>
              <a:rPr dirty="0"/>
              <a:t>	</a:t>
            </a:r>
            <a:r>
              <a:rPr dirty="0" sz="1400" spc="-10">
                <a:latin typeface="Times New Roman"/>
                <a:cs typeface="Times New Roman"/>
              </a:rPr>
              <a:t>Kasus </a:t>
            </a:r>
            <a:r>
              <a:rPr dirty="0" sz="1400" spc="-5">
                <a:latin typeface="Times New Roman"/>
                <a:cs typeface="Times New Roman"/>
              </a:rPr>
              <a:t>terburuk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i="1">
                <a:latin typeface="Times New Roman"/>
                <a:cs typeface="Times New Roman"/>
              </a:rPr>
              <a:t>Worst </a:t>
            </a:r>
            <a:r>
              <a:rPr dirty="0" sz="1400" spc="-5" i="1">
                <a:latin typeface="Times New Roman"/>
                <a:cs typeface="Times New Roman"/>
              </a:rPr>
              <a:t>case</a:t>
            </a:r>
            <a:r>
              <a:rPr dirty="0" sz="1400" spc="-5">
                <a:latin typeface="Times New Roman"/>
                <a:cs typeface="Times New Roman"/>
              </a:rPr>
              <a:t>): </a:t>
            </a:r>
            <a:r>
              <a:rPr dirty="0" sz="1400" spc="5">
                <a:latin typeface="Times New Roman"/>
                <a:cs typeface="Times New Roman"/>
              </a:rPr>
              <a:t>akan </a:t>
            </a:r>
            <a:r>
              <a:rPr dirty="0" sz="1400">
                <a:latin typeface="Times New Roman"/>
                <a:cs typeface="Times New Roman"/>
              </a:rPr>
              <a:t>ada </a:t>
            </a:r>
            <a:r>
              <a:rPr dirty="0" sz="1400" spc="-5">
                <a:latin typeface="Times New Roman"/>
                <a:cs typeface="Times New Roman"/>
              </a:rPr>
              <a:t>satu </a:t>
            </a:r>
            <a:r>
              <a:rPr dirty="0" sz="1400" spc="-10">
                <a:latin typeface="Times New Roman"/>
                <a:cs typeface="Times New Roman"/>
              </a:rPr>
              <a:t>blok </a:t>
            </a:r>
            <a:r>
              <a:rPr dirty="0" sz="1400" spc="-5">
                <a:latin typeface="Times New Roman"/>
                <a:cs typeface="Times New Roman"/>
              </a:rPr>
              <a:t>ruang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kosong </a:t>
            </a:r>
            <a:r>
              <a:rPr dirty="0" sz="1400" spc="-5">
                <a:latin typeface="Times New Roman"/>
                <a:cs typeface="Times New Roman"/>
              </a:rPr>
              <a:t>yang  terbuang antara setiap </a:t>
            </a:r>
            <a:r>
              <a:rPr dirty="0" sz="1400" spc="-10">
                <a:latin typeface="Times New Roman"/>
                <a:cs typeface="Times New Roman"/>
              </a:rPr>
              <a:t>dua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proses.</a:t>
            </a:r>
            <a:endParaRPr sz="1400">
              <a:latin typeface="Times New Roman"/>
              <a:cs typeface="Times New Roman"/>
            </a:endParaRPr>
          </a:p>
          <a:p>
            <a:pPr lvl="2" marL="585470" marR="11430" indent="-116205">
              <a:lnSpc>
                <a:spcPts val="2420"/>
              </a:lnSpc>
              <a:spcBef>
                <a:spcPts val="185"/>
              </a:spcBef>
              <a:buChar char="•"/>
              <a:tabLst>
                <a:tab pos="610870" algn="l"/>
              </a:tabLst>
            </a:pPr>
            <a:r>
              <a:rPr dirty="0" sz="1400" spc="-5">
                <a:latin typeface="Times New Roman"/>
                <a:cs typeface="Times New Roman"/>
              </a:rPr>
              <a:t>Aturan 50 persen: </a:t>
            </a:r>
            <a:r>
              <a:rPr dirty="0" sz="1400">
                <a:latin typeface="Times New Roman"/>
                <a:cs typeface="Times New Roman"/>
              </a:rPr>
              <a:t>dialokasikan </a:t>
            </a:r>
            <a:r>
              <a:rPr dirty="0" sz="1400" spc="-10">
                <a:latin typeface="Times New Roman"/>
                <a:cs typeface="Times New Roman"/>
              </a:rPr>
              <a:t>N blok,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ada 0.5N </a:t>
            </a:r>
            <a:r>
              <a:rPr dirty="0" sz="1400" spc="-10">
                <a:latin typeface="Times New Roman"/>
                <a:cs typeface="Times New Roman"/>
              </a:rPr>
              <a:t>blok </a:t>
            </a:r>
            <a:r>
              <a:rPr dirty="0" sz="1400" spc="-5">
                <a:latin typeface="Times New Roman"/>
                <a:cs typeface="Times New Roman"/>
              </a:rPr>
              <a:t>yang hilang </a:t>
            </a:r>
            <a:r>
              <a:rPr dirty="0" sz="1400">
                <a:latin typeface="Times New Roman"/>
                <a:cs typeface="Times New Roman"/>
              </a:rPr>
              <a:t>akibat  </a:t>
            </a:r>
            <a:r>
              <a:rPr dirty="0" sz="1400" spc="-5">
                <a:latin typeface="Times New Roman"/>
                <a:cs typeface="Times New Roman"/>
              </a:rPr>
              <a:t>fragmentasi sehingga </a:t>
            </a:r>
            <a:r>
              <a:rPr dirty="0" sz="1400" spc="-10">
                <a:latin typeface="Times New Roman"/>
                <a:cs typeface="Times New Roman"/>
              </a:rPr>
              <a:t>itu </a:t>
            </a:r>
            <a:r>
              <a:rPr dirty="0" sz="1400" spc="-5">
                <a:latin typeface="Times New Roman"/>
                <a:cs typeface="Times New Roman"/>
              </a:rPr>
              <a:t>berarti 1/3 memori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tidak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berguna.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83082"/>
            <a:ext cx="7509509" cy="3915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Pemberian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Halaman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tabLst>
                <a:tab pos="454025" algn="l"/>
                <a:tab pos="859155" algn="l"/>
                <a:tab pos="2067560" algn="l"/>
                <a:tab pos="2764790" algn="l"/>
                <a:tab pos="3248660" algn="l"/>
                <a:tab pos="4347845" algn="l"/>
                <a:tab pos="4747260" algn="l"/>
                <a:tab pos="6501130" algn="l"/>
                <a:tab pos="7094220" algn="l"/>
              </a:tabLst>
            </a:pPr>
            <a:r>
              <a:rPr dirty="0" sz="1400" spc="-5">
                <a:latin typeface="Times New Roman"/>
                <a:cs typeface="Times New Roman"/>
              </a:rPr>
              <a:t>Solusi lain yang </a:t>
            </a:r>
            <a:r>
              <a:rPr dirty="0" sz="1400" spc="-10">
                <a:latin typeface="Times New Roman"/>
                <a:cs typeface="Times New Roman"/>
              </a:rPr>
              <a:t>mungkin untuk </a:t>
            </a:r>
            <a:r>
              <a:rPr dirty="0" sz="1400" spc="-5">
                <a:latin typeface="Times New Roman"/>
                <a:cs typeface="Times New Roman"/>
              </a:rPr>
              <a:t>permasalahan pemecahan </a:t>
            </a:r>
            <a:r>
              <a:rPr dirty="0" sz="1400" spc="-15">
                <a:latin typeface="Times New Roman"/>
                <a:cs typeface="Times New Roman"/>
              </a:rPr>
              <a:t>luar </a:t>
            </a:r>
            <a:r>
              <a:rPr dirty="0" sz="1400" spc="-5">
                <a:latin typeface="Times New Roman"/>
                <a:cs typeface="Times New Roman"/>
              </a:rPr>
              <a:t>adalah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membuat </a:t>
            </a:r>
            <a:r>
              <a:rPr dirty="0" sz="1400" spc="-10">
                <a:latin typeface="Times New Roman"/>
                <a:cs typeface="Times New Roman"/>
              </a:rPr>
              <a:t>ruang alamat  </a:t>
            </a:r>
            <a:r>
              <a:rPr dirty="0" sz="1400" spc="-15">
                <a:latin typeface="Times New Roman"/>
                <a:cs typeface="Times New Roman"/>
              </a:rPr>
              <a:t>f</a:t>
            </a:r>
            <a:r>
              <a:rPr dirty="0" sz="1400" spc="-35">
                <a:latin typeface="Times New Roman"/>
                <a:cs typeface="Times New Roman"/>
              </a:rPr>
              <a:t>i</a:t>
            </a:r>
            <a:r>
              <a:rPr dirty="0" sz="1400" spc="25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ik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da</a:t>
            </a:r>
            <a:r>
              <a:rPr dirty="0" sz="1400" spc="10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r>
              <a:rPr dirty="0" sz="1400" spc="15">
                <a:latin typeface="Times New Roman"/>
                <a:cs typeface="Times New Roman"/>
              </a:rPr>
              <a:t>b</a:t>
            </a:r>
            <a:r>
              <a:rPr dirty="0" sz="1400" spc="-30">
                <a:latin typeface="Times New Roman"/>
                <a:cs typeface="Times New Roman"/>
              </a:rPr>
              <a:t>u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h</a:t>
            </a:r>
            <a:r>
              <a:rPr dirty="0" sz="1400">
                <a:latin typeface="Times New Roman"/>
                <a:cs typeface="Times New Roman"/>
              </a:rPr>
              <a:t>  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p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s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30">
                <a:latin typeface="Times New Roman"/>
                <a:cs typeface="Times New Roman"/>
              </a:rPr>
              <a:t>n</a:t>
            </a:r>
            <a:r>
              <a:rPr dirty="0" sz="1400" spc="-5">
                <a:latin typeface="Times New Roman"/>
                <a:cs typeface="Times New Roman"/>
              </a:rPr>
              <a:t>ja</a:t>
            </a:r>
            <a:r>
              <a:rPr dirty="0" sz="1400" spc="20">
                <a:latin typeface="Times New Roman"/>
                <a:cs typeface="Times New Roman"/>
              </a:rPr>
              <a:t>d</a:t>
            </a:r>
            <a:r>
              <a:rPr dirty="0" sz="1400" spc="-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10">
                <a:latin typeface="Times New Roman"/>
                <a:cs typeface="Times New Roman"/>
              </a:rPr>
              <a:t>t</a:t>
            </a:r>
            <a:r>
              <a:rPr dirty="0" sz="1400" spc="-35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dak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be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eb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35">
                <a:latin typeface="Times New Roman"/>
                <a:cs typeface="Times New Roman"/>
              </a:rPr>
              <a:t>l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h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n</a:t>
            </a:r>
            <a:r>
              <a:rPr dirty="0" sz="1400" spc="-5">
                <a:latin typeface="Times New Roman"/>
                <a:cs typeface="Times New Roman"/>
              </a:rPr>
              <a:t>,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ja</a:t>
            </a:r>
            <a:r>
              <a:rPr dirty="0" sz="1400" spc="20">
                <a:latin typeface="Times New Roman"/>
                <a:cs typeface="Times New Roman"/>
              </a:rPr>
              <a:t>d</a:t>
            </a:r>
            <a:r>
              <a:rPr dirty="0" sz="1400" spc="-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-5">
                <a:latin typeface="Times New Roman"/>
                <a:cs typeface="Times New Roman"/>
              </a:rPr>
              <a:t>b</a:t>
            </a:r>
            <a:r>
              <a:rPr dirty="0" sz="1400" spc="15">
                <a:latin typeface="Times New Roman"/>
                <a:cs typeface="Times New Roman"/>
              </a:rPr>
              <a:t>o</a:t>
            </a:r>
            <a:r>
              <a:rPr dirty="0" sz="1400" spc="-35">
                <a:latin typeface="Times New Roman"/>
                <a:cs typeface="Times New Roman"/>
              </a:rPr>
              <a:t>l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hk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  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r>
              <a:rPr dirty="0" sz="1400" spc="15">
                <a:latin typeface="Times New Roman"/>
                <a:cs typeface="Times New Roman"/>
              </a:rPr>
              <a:t>b</a:t>
            </a:r>
            <a:r>
              <a:rPr dirty="0" sz="1400" spc="-5">
                <a:latin typeface="Times New Roman"/>
                <a:cs typeface="Times New Roman"/>
              </a:rPr>
              <a:t>uah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sz="1400" spc="5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s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u</a:t>
            </a:r>
            <a:r>
              <a:rPr dirty="0" sz="1400" spc="-30">
                <a:latin typeface="Times New Roman"/>
                <a:cs typeface="Times New Roman"/>
              </a:rPr>
              <a:t>n</a:t>
            </a:r>
            <a:r>
              <a:rPr dirty="0" sz="1400" spc="10">
                <a:latin typeface="Times New Roman"/>
                <a:cs typeface="Times New Roman"/>
              </a:rPr>
              <a:t>t</a:t>
            </a:r>
            <a:r>
              <a:rPr dirty="0" sz="1400" spc="-5">
                <a:latin typeface="Times New Roman"/>
                <a:cs typeface="Times New Roman"/>
              </a:rPr>
              <a:t>uk  </a:t>
            </a:r>
            <a:r>
              <a:rPr dirty="0" sz="1400" spc="-5">
                <a:latin typeface="Times New Roman"/>
                <a:cs typeface="Times New Roman"/>
              </a:rPr>
              <a:t>dialokasikan memori fisik bilamana </a:t>
            </a:r>
            <a:r>
              <a:rPr dirty="0" sz="1400" spc="-10">
                <a:latin typeface="Times New Roman"/>
                <a:cs typeface="Times New Roman"/>
              </a:rPr>
              <a:t>nantinya </a:t>
            </a:r>
            <a:r>
              <a:rPr dirty="0" sz="1400" spc="-5">
                <a:latin typeface="Times New Roman"/>
                <a:cs typeface="Times New Roman"/>
              </a:rPr>
              <a:t>tersedia. Satu </a:t>
            </a:r>
            <a:r>
              <a:rPr dirty="0" sz="1400" spc="-10">
                <a:latin typeface="Times New Roman"/>
                <a:cs typeface="Times New Roman"/>
              </a:rPr>
              <a:t>cara </a:t>
            </a:r>
            <a:r>
              <a:rPr dirty="0" sz="1400" spc="-5">
                <a:latin typeface="Times New Roman"/>
                <a:cs typeface="Times New Roman"/>
              </a:rPr>
              <a:t>mengimplementasikan </a:t>
            </a:r>
            <a:r>
              <a:rPr dirty="0" sz="1400">
                <a:latin typeface="Times New Roman"/>
                <a:cs typeface="Times New Roman"/>
              </a:rPr>
              <a:t>solusi </a:t>
            </a:r>
            <a:r>
              <a:rPr dirty="0" sz="1400" spc="-5">
                <a:latin typeface="Times New Roman"/>
                <a:cs typeface="Times New Roman"/>
              </a:rPr>
              <a:t>ini adalah  melalui penggunaan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skema pemberian </a:t>
            </a:r>
            <a:r>
              <a:rPr dirty="0" sz="1400" spc="-10">
                <a:latin typeface="Times New Roman"/>
                <a:cs typeface="Times New Roman"/>
              </a:rPr>
              <a:t>halaman. </a:t>
            </a:r>
            <a:r>
              <a:rPr dirty="0" sz="1400" spc="-5">
                <a:latin typeface="Times New Roman"/>
                <a:cs typeface="Times New Roman"/>
              </a:rPr>
              <a:t>Pemberian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mencegah masalah penting </a:t>
            </a:r>
            <a:r>
              <a:rPr dirty="0" sz="1400">
                <a:latin typeface="Times New Roman"/>
                <a:cs typeface="Times New Roman"/>
              </a:rPr>
              <a:t>dari  </a:t>
            </a:r>
            <a:r>
              <a:rPr dirty="0" sz="1400" spc="-5">
                <a:latin typeface="Times New Roman"/>
                <a:cs typeface="Times New Roman"/>
              </a:rPr>
              <a:t>mengepaskan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ukuran bongkahan </a:t>
            </a:r>
            <a:r>
              <a:rPr dirty="0" sz="1400">
                <a:latin typeface="Times New Roman"/>
                <a:cs typeface="Times New Roman"/>
              </a:rPr>
              <a:t>memori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bervariasi </a:t>
            </a:r>
            <a:r>
              <a:rPr dirty="0" sz="1400" spc="-5">
                <a:latin typeface="Times New Roman"/>
                <a:cs typeface="Times New Roman"/>
              </a:rPr>
              <a:t>ke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penyimpanan cadangan, yang  </a:t>
            </a:r>
            <a:r>
              <a:rPr dirty="0" sz="1400" spc="-15">
                <a:latin typeface="Times New Roman"/>
                <a:cs typeface="Times New Roman"/>
              </a:rPr>
              <a:t>mana </a:t>
            </a:r>
            <a:r>
              <a:rPr dirty="0" sz="1400" spc="-5">
                <a:latin typeface="Times New Roman"/>
                <a:cs typeface="Times New Roman"/>
              </a:rPr>
              <a:t>diderita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kebanyakan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skema managemen memori sebelumnya. </a:t>
            </a:r>
            <a:r>
              <a:rPr dirty="0" sz="1400" spc="-10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beberapa pecahan  kode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data yang tersisa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 utama </a:t>
            </a:r>
            <a:r>
              <a:rPr dirty="0" sz="1400" spc="-10">
                <a:latin typeface="Times New Roman"/>
                <a:cs typeface="Times New Roman"/>
              </a:rPr>
              <a:t>perlu untuk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10">
                <a:latin typeface="Times New Roman"/>
                <a:cs typeface="Times New Roman"/>
              </a:rPr>
              <a:t>tukar keluar,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ditemukan ruang </a:t>
            </a:r>
            <a:r>
              <a:rPr dirty="0" sz="1400" spc="5">
                <a:latin typeface="Times New Roman"/>
                <a:cs typeface="Times New Roman"/>
              </a:rPr>
              <a:t>di  </a:t>
            </a:r>
            <a:r>
              <a:rPr dirty="0" sz="1400" spc="-5">
                <a:latin typeface="Times New Roman"/>
                <a:cs typeface="Times New Roman"/>
              </a:rPr>
              <a:t>penyimpanan cadangan. Masalah pemecahan didiskusikan dengan </a:t>
            </a:r>
            <a:r>
              <a:rPr dirty="0" sz="1400">
                <a:latin typeface="Times New Roman"/>
                <a:cs typeface="Times New Roman"/>
              </a:rPr>
              <a:t>kaitan </a:t>
            </a:r>
            <a:r>
              <a:rPr dirty="0" sz="1400" spc="-5">
                <a:latin typeface="Times New Roman"/>
                <a:cs typeface="Times New Roman"/>
              </a:rPr>
              <a:t>bahwa </a:t>
            </a:r>
            <a:r>
              <a:rPr dirty="0" sz="1400" spc="-10">
                <a:latin typeface="Times New Roman"/>
                <a:cs typeface="Times New Roman"/>
              </a:rPr>
              <a:t>meori </a:t>
            </a:r>
            <a:r>
              <a:rPr dirty="0" sz="1400" spc="-5">
                <a:latin typeface="Times New Roman"/>
                <a:cs typeface="Times New Roman"/>
              </a:rPr>
              <a:t>utama juga lazim  dengan penyimpanan cadangan, kecuali bahwa pengaksesanny </a:t>
            </a:r>
            <a:r>
              <a:rPr dirty="0" sz="1400" spc="-10">
                <a:latin typeface="Times New Roman"/>
                <a:cs typeface="Times New Roman"/>
              </a:rPr>
              <a:t>lebih lambat, </a:t>
            </a:r>
            <a:r>
              <a:rPr dirty="0" sz="1400">
                <a:latin typeface="Times New Roman"/>
                <a:cs typeface="Times New Roman"/>
              </a:rPr>
              <a:t>jadi </a:t>
            </a:r>
            <a:r>
              <a:rPr dirty="0" sz="1400" spc="-5">
                <a:latin typeface="Times New Roman"/>
                <a:cs typeface="Times New Roman"/>
              </a:rPr>
              <a:t>kerapatan adalah </a:t>
            </a:r>
            <a:r>
              <a:rPr dirty="0" sz="1400" spc="-10">
                <a:latin typeface="Times New Roman"/>
                <a:cs typeface="Times New Roman"/>
              </a:rPr>
              <a:t>tidak  mungkin. Karena </a:t>
            </a:r>
            <a:r>
              <a:rPr dirty="0" sz="1400" spc="-5">
                <a:latin typeface="Times New Roman"/>
                <a:cs typeface="Times New Roman"/>
              </a:rPr>
              <a:t>keuntungannya pada metode-metode sebelumnya, pemberian halaman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berbagai  </a:t>
            </a:r>
            <a:r>
              <a:rPr dirty="0" sz="1400" spc="-10">
                <a:latin typeface="Times New Roman"/>
                <a:cs typeface="Times New Roman"/>
              </a:rPr>
              <a:t>bentuk biasanya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5">
                <a:latin typeface="Times New Roman"/>
                <a:cs typeface="Times New Roman"/>
              </a:rPr>
              <a:t>pada banyak </a:t>
            </a:r>
            <a:r>
              <a:rPr dirty="0" sz="1400">
                <a:latin typeface="Times New Roman"/>
                <a:cs typeface="Times New Roman"/>
              </a:rPr>
              <a:t>sistem</a:t>
            </a:r>
            <a:r>
              <a:rPr dirty="0" sz="1400" spc="-5">
                <a:latin typeface="Times New Roman"/>
                <a:cs typeface="Times New Roman"/>
              </a:rPr>
              <a:t> operasi.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052" y="783082"/>
            <a:ext cx="36703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/>
              <a:t>MANAGEMENT DASAR</a:t>
            </a:r>
            <a:r>
              <a:rPr dirty="0" sz="1800" spc="-50"/>
              <a:t> </a:t>
            </a:r>
            <a:r>
              <a:rPr dirty="0" sz="1800"/>
              <a:t>MEMORI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89228" y="1205915"/>
            <a:ext cx="7515859" cy="3730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335">
              <a:lnSpc>
                <a:spcPct val="1443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Hal yang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dibahas,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10">
                <a:latin typeface="Times New Roman"/>
                <a:cs typeface="Times New Roman"/>
              </a:rPr>
              <a:t>managemen </a:t>
            </a:r>
            <a:r>
              <a:rPr dirty="0" sz="1400" spc="-5">
                <a:latin typeface="Times New Roman"/>
                <a:cs typeface="Times New Roman"/>
              </a:rPr>
              <a:t>memori adalah bagaimana urutan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memori yang dibuat  oleh </a:t>
            </a:r>
            <a:r>
              <a:rPr dirty="0" sz="1400">
                <a:latin typeface="Times New Roman"/>
                <a:cs typeface="Times New Roman"/>
              </a:rPr>
              <a:t>program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berjalan.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"/>
              <a:tabLst>
                <a:tab pos="356870" algn="l"/>
                <a:tab pos="357505" algn="l"/>
              </a:tabLst>
            </a:pPr>
            <a:r>
              <a:rPr dirty="0" sz="1450" spc="-10" b="1">
                <a:latin typeface="Arial"/>
                <a:cs typeface="Arial"/>
              </a:rPr>
              <a:t>Pengikatan</a:t>
            </a:r>
            <a:r>
              <a:rPr dirty="0" sz="1450" spc="50" b="1">
                <a:latin typeface="Arial"/>
                <a:cs typeface="Arial"/>
              </a:rPr>
              <a:t> </a:t>
            </a:r>
            <a:r>
              <a:rPr dirty="0" sz="1450" spc="-15" b="1">
                <a:latin typeface="Arial"/>
                <a:cs typeface="Arial"/>
              </a:rPr>
              <a:t>Alamat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algn="just" marL="356870" marR="5080">
              <a:lnSpc>
                <a:spcPct val="144400"/>
              </a:lnSpc>
            </a:pPr>
            <a:r>
              <a:rPr dirty="0" sz="1400" spc="-10">
                <a:latin typeface="Times New Roman"/>
                <a:cs typeface="Times New Roman"/>
              </a:rPr>
              <a:t>Beberapa </a:t>
            </a:r>
            <a:r>
              <a:rPr dirty="0" sz="1400" spc="-5">
                <a:latin typeface="Times New Roman"/>
                <a:cs typeface="Times New Roman"/>
              </a:rPr>
              <a:t>tahap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dilewati </a:t>
            </a:r>
            <a:r>
              <a:rPr dirty="0" sz="1400">
                <a:latin typeface="Times New Roman"/>
                <a:cs typeface="Times New Roman"/>
              </a:rPr>
              <a:t>oleh program sebelum </a:t>
            </a:r>
            <a:r>
              <a:rPr dirty="0" sz="1400" spc="-5">
                <a:latin typeface="Times New Roman"/>
                <a:cs typeface="Times New Roman"/>
              </a:rPr>
              <a:t>dieksekusi,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hal </a:t>
            </a:r>
            <a:r>
              <a:rPr dirty="0" sz="1400" spc="-15">
                <a:latin typeface="Times New Roman"/>
                <a:cs typeface="Times New Roman"/>
              </a:rPr>
              <a:t>ini, </a:t>
            </a:r>
            <a:r>
              <a:rPr dirty="0" sz="1400" spc="-5">
                <a:latin typeface="Times New Roman"/>
                <a:cs typeface="Times New Roman"/>
              </a:rPr>
              <a:t>alamat-alamat yang  dibutuhkan </a:t>
            </a:r>
            <a:r>
              <a:rPr dirty="0" sz="1400" spc="-10">
                <a:latin typeface="Times New Roman"/>
                <a:cs typeface="Times New Roman"/>
              </a:rPr>
              <a:t>bias </a:t>
            </a:r>
            <a:r>
              <a:rPr dirty="0" sz="1400" spc="-5">
                <a:latin typeface="Times New Roman"/>
                <a:cs typeface="Times New Roman"/>
              </a:rPr>
              <a:t>saja direpresentasikan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10">
                <a:latin typeface="Times New Roman"/>
                <a:cs typeface="Times New Roman"/>
              </a:rPr>
              <a:t>cara </a:t>
            </a:r>
            <a:r>
              <a:rPr dirty="0" sz="1400" spc="-5">
                <a:latin typeface="Times New Roman"/>
                <a:cs typeface="Times New Roman"/>
              </a:rPr>
              <a:t>yang berbeda </a:t>
            </a:r>
            <a:r>
              <a:rPr dirty="0" sz="1400" spc="-10">
                <a:latin typeface="Times New Roman"/>
                <a:cs typeface="Times New Roman"/>
              </a:rPr>
              <a:t>tiap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tahapnya.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356870" marR="11430">
              <a:lnSpc>
                <a:spcPct val="143900"/>
              </a:lnSpc>
            </a:pPr>
            <a:r>
              <a:rPr dirty="0" sz="1400" spc="-5">
                <a:latin typeface="Times New Roman"/>
                <a:cs typeface="Times New Roman"/>
              </a:rPr>
              <a:t>Alamat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kode </a:t>
            </a:r>
            <a:r>
              <a:rPr dirty="0" sz="1400">
                <a:latin typeface="Times New Roman"/>
                <a:cs typeface="Times New Roman"/>
              </a:rPr>
              <a:t>program </a:t>
            </a:r>
            <a:r>
              <a:rPr dirty="0" sz="1400" spc="-5">
                <a:latin typeface="Times New Roman"/>
                <a:cs typeface="Times New Roman"/>
              </a:rPr>
              <a:t>masih </a:t>
            </a:r>
            <a:r>
              <a:rPr dirty="0" sz="1400">
                <a:latin typeface="Times New Roman"/>
                <a:cs typeface="Times New Roman"/>
              </a:rPr>
              <a:t>berupa </a:t>
            </a:r>
            <a:r>
              <a:rPr dirty="0" sz="1400" spc="-10">
                <a:latin typeface="Times New Roman"/>
                <a:cs typeface="Times New Roman"/>
              </a:rPr>
              <a:t>simbolik. </a:t>
            </a:r>
            <a:r>
              <a:rPr dirty="0" sz="1400" spc="-5">
                <a:latin typeface="Times New Roman"/>
                <a:cs typeface="Times New Roman"/>
              </a:rPr>
              <a:t>Alamat ini </a:t>
            </a:r>
            <a:r>
              <a:rPr dirty="0" sz="1400" spc="5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diikat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kompilator ke 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memori yang dapat diakses (misalkan 14 byte, mulai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5">
                <a:latin typeface="Times New Roman"/>
                <a:cs typeface="Times New Roman"/>
              </a:rPr>
              <a:t>sebuah </a:t>
            </a:r>
            <a:r>
              <a:rPr dirty="0" sz="1400" spc="-10">
                <a:latin typeface="Times New Roman"/>
                <a:cs typeface="Times New Roman"/>
              </a:rPr>
              <a:t>modul). </a:t>
            </a:r>
            <a:r>
              <a:rPr dirty="0" sz="1400" spc="-5">
                <a:latin typeface="Times New Roman"/>
                <a:cs typeface="Times New Roman"/>
              </a:rPr>
              <a:t>Kemudian </a:t>
            </a:r>
            <a:r>
              <a:rPr dirty="0" sz="1400" spc="-5" i="1">
                <a:latin typeface="Times New Roman"/>
                <a:cs typeface="Times New Roman"/>
              </a:rPr>
              <a:t>linkage  </a:t>
            </a:r>
            <a:r>
              <a:rPr dirty="0" sz="1400" spc="-5" i="1">
                <a:latin typeface="Times New Roman"/>
                <a:cs typeface="Times New Roman"/>
              </a:rPr>
              <a:t>editor </a:t>
            </a:r>
            <a:r>
              <a:rPr dirty="0" sz="1400" spc="-5">
                <a:latin typeface="Times New Roman"/>
                <a:cs typeface="Times New Roman"/>
              </a:rPr>
              <a:t>dan </a:t>
            </a:r>
            <a:r>
              <a:rPr dirty="0" sz="1400" i="1">
                <a:latin typeface="Times New Roman"/>
                <a:cs typeface="Times New Roman"/>
              </a:rPr>
              <a:t>loader</a:t>
            </a:r>
            <a:r>
              <a:rPr dirty="0" sz="1400">
                <a:latin typeface="Times New Roman"/>
                <a:cs typeface="Times New Roman"/>
              </a:rPr>
              <a:t>, </a:t>
            </a:r>
            <a:r>
              <a:rPr dirty="0" sz="1400" spc="-5">
                <a:latin typeface="Times New Roman"/>
                <a:cs typeface="Times New Roman"/>
              </a:rPr>
              <a:t>akan mengikat alamat </a:t>
            </a:r>
            <a:r>
              <a:rPr dirty="0" sz="1400" spc="-10">
                <a:latin typeface="Times New Roman"/>
                <a:cs typeface="Times New Roman"/>
              </a:rPr>
              <a:t>fisiknya </a:t>
            </a:r>
            <a:r>
              <a:rPr dirty="0" sz="1400" spc="-5">
                <a:latin typeface="Times New Roman"/>
                <a:cs typeface="Times New Roman"/>
              </a:rPr>
              <a:t>(misalkan 17014). </a:t>
            </a:r>
            <a:r>
              <a:rPr dirty="0" sz="1400" spc="-10">
                <a:latin typeface="Times New Roman"/>
                <a:cs typeface="Times New Roman"/>
              </a:rPr>
              <a:t>Setiap </a:t>
            </a:r>
            <a:r>
              <a:rPr dirty="0" sz="1400">
                <a:latin typeface="Times New Roman"/>
                <a:cs typeface="Times New Roman"/>
              </a:rPr>
              <a:t>pengikatan akan  </a:t>
            </a:r>
            <a:r>
              <a:rPr dirty="0" sz="1400" spc="-5">
                <a:latin typeface="Times New Roman"/>
                <a:cs typeface="Times New Roman"/>
              </a:rPr>
              <a:t>memetakan suatu ruang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ke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lainnya.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83082"/>
            <a:ext cx="7326630" cy="3302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Metode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Dasar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44000"/>
              </a:lnSpc>
            </a:pP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5">
                <a:latin typeface="Times New Roman"/>
                <a:cs typeface="Times New Roman"/>
              </a:rPr>
              <a:t>fisik </a:t>
            </a:r>
            <a:r>
              <a:rPr dirty="0" sz="1400" spc="-5">
                <a:latin typeface="Times New Roman"/>
                <a:cs typeface="Times New Roman"/>
              </a:rPr>
              <a:t>dipecah menjadi </a:t>
            </a:r>
            <a:r>
              <a:rPr dirty="0" sz="1400">
                <a:latin typeface="Times New Roman"/>
                <a:cs typeface="Times New Roman"/>
              </a:rPr>
              <a:t>blok-blok </a:t>
            </a:r>
            <a:r>
              <a:rPr dirty="0" sz="1400" spc="-5">
                <a:latin typeface="Times New Roman"/>
                <a:cs typeface="Times New Roman"/>
              </a:rPr>
              <a:t>berukuran tetap disebut </a:t>
            </a:r>
            <a:r>
              <a:rPr dirty="0" sz="1400">
                <a:latin typeface="Times New Roman"/>
                <a:cs typeface="Times New Roman"/>
              </a:rPr>
              <a:t>sebagai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 Memori </a:t>
            </a:r>
            <a:r>
              <a:rPr dirty="0" sz="1400" spc="-10">
                <a:latin typeface="Times New Roman"/>
                <a:cs typeface="Times New Roman"/>
              </a:rPr>
              <a:t>logis juga  </a:t>
            </a:r>
            <a:r>
              <a:rPr dirty="0" sz="1400" spc="-5">
                <a:latin typeface="Times New Roman"/>
                <a:cs typeface="Times New Roman"/>
              </a:rPr>
              <a:t>dipecah menjadi blok-blok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ukuran yang sama disebut sebagai halaman. </a:t>
            </a:r>
            <a:r>
              <a:rPr dirty="0" sz="1400" spc="-15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proses akan  </a:t>
            </a:r>
            <a:r>
              <a:rPr dirty="0" sz="1400" spc="-10">
                <a:latin typeface="Times New Roman"/>
                <a:cs typeface="Times New Roman"/>
              </a:rPr>
              <a:t>dieksekusi, halamannya </a:t>
            </a:r>
            <a:r>
              <a:rPr dirty="0" sz="1400">
                <a:latin typeface="Times New Roman"/>
                <a:cs typeface="Times New Roman"/>
              </a:rPr>
              <a:t>akan diisi </a:t>
            </a:r>
            <a:r>
              <a:rPr dirty="0" sz="1400" spc="-5">
                <a:latin typeface="Times New Roman"/>
                <a:cs typeface="Times New Roman"/>
              </a:rPr>
              <a:t>ke dalam </a:t>
            </a:r>
            <a:r>
              <a:rPr dirty="0" sz="1400" spc="-5" i="1">
                <a:latin typeface="Times New Roman"/>
                <a:cs typeface="Times New Roman"/>
              </a:rPr>
              <a:t>frames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5">
                <a:latin typeface="Times New Roman"/>
                <a:cs typeface="Times New Roman"/>
              </a:rPr>
              <a:t>mana </a:t>
            </a:r>
            <a:r>
              <a:rPr dirty="0" sz="1400" spc="-5">
                <a:latin typeface="Times New Roman"/>
                <a:cs typeface="Times New Roman"/>
              </a:rPr>
              <a:t>saja yang tersedia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penyimpanan  </a:t>
            </a:r>
            <a:r>
              <a:rPr dirty="0" sz="1400" spc="-10">
                <a:latin typeface="Times New Roman"/>
                <a:cs typeface="Times New Roman"/>
              </a:rPr>
              <a:t>cadangan. </a:t>
            </a:r>
            <a:r>
              <a:rPr dirty="0" sz="1400" spc="-5">
                <a:latin typeface="Times New Roman"/>
                <a:cs typeface="Times New Roman"/>
              </a:rPr>
              <a:t>Penyimpanan cadangan </a:t>
            </a:r>
            <a:r>
              <a:rPr dirty="0" sz="1400">
                <a:latin typeface="Times New Roman"/>
                <a:cs typeface="Times New Roman"/>
              </a:rPr>
              <a:t>dibagi-bagi </a:t>
            </a:r>
            <a:r>
              <a:rPr dirty="0" sz="1400" spc="-5">
                <a:latin typeface="Times New Roman"/>
                <a:cs typeface="Times New Roman"/>
              </a:rPr>
              <a:t>menjadi blok-blok berukuran tetap yang </a:t>
            </a:r>
            <a:r>
              <a:rPr dirty="0" sz="1400" spc="-15">
                <a:latin typeface="Times New Roman"/>
                <a:cs typeface="Times New Roman"/>
              </a:rPr>
              <a:t>sama </a:t>
            </a:r>
            <a:r>
              <a:rPr dirty="0" sz="1400" spc="-10">
                <a:latin typeface="Times New Roman"/>
                <a:cs typeface="Times New Roman"/>
              </a:rPr>
              <a:t>besarnya  </a:t>
            </a:r>
            <a:r>
              <a:rPr dirty="0" sz="1400" spc="-5">
                <a:latin typeface="Times New Roman"/>
                <a:cs typeface="Times New Roman"/>
              </a:rPr>
              <a:t>dengan </a:t>
            </a:r>
            <a:r>
              <a:rPr dirty="0" sz="1400" spc="-5" i="1">
                <a:latin typeface="Times New Roman"/>
                <a:cs typeface="Times New Roman"/>
              </a:rPr>
              <a:t>frames </a:t>
            </a:r>
            <a:r>
              <a:rPr dirty="0" sz="1400" spc="5">
                <a:latin typeface="Times New Roman"/>
                <a:cs typeface="Times New Roman"/>
              </a:rPr>
              <a:t>di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Times New Roman"/>
                <a:cs typeface="Times New Roman"/>
              </a:rPr>
              <a:t>Setiap alamat </a:t>
            </a:r>
            <a:r>
              <a:rPr dirty="0" sz="1400" spc="-5">
                <a:latin typeface="Times New Roman"/>
                <a:cs typeface="Times New Roman"/>
              </a:rPr>
              <a:t>yang dihasilkan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10">
                <a:latin typeface="Times New Roman"/>
                <a:cs typeface="Times New Roman"/>
              </a:rPr>
              <a:t>CPU </a:t>
            </a:r>
            <a:r>
              <a:rPr dirty="0" sz="1400">
                <a:latin typeface="Times New Roman"/>
                <a:cs typeface="Times New Roman"/>
              </a:rPr>
              <a:t>dibagi-bagi </a:t>
            </a:r>
            <a:r>
              <a:rPr dirty="0" sz="1400" spc="-5">
                <a:latin typeface="Times New Roman"/>
                <a:cs typeface="Times New Roman"/>
              </a:rPr>
              <a:t>menjadi 2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bagian:</a:t>
            </a:r>
            <a:endParaRPr sz="1400">
              <a:latin typeface="Times New Roman"/>
              <a:cs typeface="Times New Roman"/>
            </a:endParaRPr>
          </a:p>
          <a:p>
            <a:pPr lvl="1" marL="518159" indent="-229235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518795" algn="l"/>
              </a:tabLst>
            </a:pPr>
            <a:r>
              <a:rPr dirty="0" sz="1400" spc="-5">
                <a:latin typeface="Times New Roman"/>
                <a:cs typeface="Times New Roman"/>
              </a:rPr>
              <a:t>Sebuah nomor halaman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(p)</a:t>
            </a:r>
            <a:endParaRPr sz="1400">
              <a:latin typeface="Times New Roman"/>
              <a:cs typeface="Times New Roman"/>
            </a:endParaRPr>
          </a:p>
          <a:p>
            <a:pPr lvl="1" marL="518159" indent="-229235">
              <a:lnSpc>
                <a:spcPct val="100000"/>
              </a:lnSpc>
              <a:spcBef>
                <a:spcPts val="725"/>
              </a:spcBef>
              <a:buFont typeface="Times New Roman"/>
              <a:buAutoNum type="arabicPeriod"/>
              <a:tabLst>
                <a:tab pos="518795" algn="l"/>
              </a:tabLst>
            </a:pPr>
            <a:r>
              <a:rPr dirty="0" sz="1400" spc="-5">
                <a:latin typeface="Times New Roman"/>
                <a:cs typeface="Times New Roman"/>
              </a:rPr>
              <a:t>Sebuah </a:t>
            </a:r>
            <a:r>
              <a:rPr dirty="0" sz="1400" spc="-5" i="1">
                <a:latin typeface="Times New Roman"/>
                <a:cs typeface="Times New Roman"/>
              </a:rPr>
              <a:t>offset </a:t>
            </a:r>
            <a:r>
              <a:rPr dirty="0" sz="1400" spc="-5">
                <a:latin typeface="Times New Roman"/>
                <a:cs typeface="Times New Roman"/>
              </a:rPr>
              <a:t>halaman</a:t>
            </a:r>
            <a:r>
              <a:rPr dirty="0" sz="1400" spc="-10">
                <a:latin typeface="Times New Roman"/>
                <a:cs typeface="Times New Roman"/>
              </a:rPr>
              <a:t> (d).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83946"/>
            <a:ext cx="7282180" cy="340169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241300" marR="9525" indent="-228600">
              <a:lnSpc>
                <a:spcPct val="143700"/>
              </a:lnSpc>
              <a:spcBef>
                <a:spcPts val="115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Ukuran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(seperti halnya </a:t>
            </a:r>
            <a:r>
              <a:rPr dirty="0" sz="1400" spc="-10">
                <a:latin typeface="Times New Roman"/>
                <a:cs typeface="Times New Roman"/>
              </a:rPr>
              <a:t>ukuran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) didefinisikan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perangkat </a:t>
            </a:r>
            <a:r>
              <a:rPr dirty="0" sz="1400">
                <a:latin typeface="Times New Roman"/>
                <a:cs typeface="Times New Roman"/>
              </a:rPr>
              <a:t>keras. </a:t>
            </a:r>
            <a:r>
              <a:rPr dirty="0" sz="1400" spc="-10">
                <a:latin typeface="Times New Roman"/>
                <a:cs typeface="Times New Roman"/>
              </a:rPr>
              <a:t>Khasnya  </a:t>
            </a:r>
            <a:r>
              <a:rPr dirty="0" sz="1400" spc="-5">
                <a:latin typeface="Times New Roman"/>
                <a:cs typeface="Times New Roman"/>
              </a:rPr>
              <a:t>ukuran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adalah </a:t>
            </a:r>
            <a:r>
              <a:rPr dirty="0" sz="1400">
                <a:latin typeface="Times New Roman"/>
                <a:cs typeface="Times New Roman"/>
              </a:rPr>
              <a:t>pangkat </a:t>
            </a:r>
            <a:r>
              <a:rPr dirty="0" sz="1400" spc="-5">
                <a:latin typeface="Times New Roman"/>
                <a:cs typeface="Times New Roman"/>
              </a:rPr>
              <a:t>2 yang berkisar antara 512 byte </a:t>
            </a:r>
            <a:r>
              <a:rPr dirty="0" sz="1400">
                <a:latin typeface="Times New Roman"/>
                <a:cs typeface="Times New Roman"/>
              </a:rPr>
              <a:t>dan 8192 </a:t>
            </a:r>
            <a:r>
              <a:rPr dirty="0" sz="1400" spc="-5">
                <a:latin typeface="Times New Roman"/>
                <a:cs typeface="Times New Roman"/>
              </a:rPr>
              <a:t>byte per  halamannya, tergantung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arsitektur komputernya.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1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43400"/>
              </a:lnSpc>
              <a:buFont typeface="Wingdings"/>
              <a:buChar char="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Penentuan pangkat 2 </a:t>
            </a:r>
            <a:r>
              <a:rPr dirty="0" sz="1400">
                <a:latin typeface="Times New Roman"/>
                <a:cs typeface="Times New Roman"/>
              </a:rPr>
              <a:t>sebagai </a:t>
            </a:r>
            <a:r>
              <a:rPr dirty="0" sz="1400" spc="-10">
                <a:latin typeface="Times New Roman"/>
                <a:cs typeface="Times New Roman"/>
              </a:rPr>
              <a:t>ukuran </a:t>
            </a:r>
            <a:r>
              <a:rPr dirty="0" sz="1400" spc="-5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memudahkan penterjemahan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0">
                <a:latin typeface="Times New Roman"/>
                <a:cs typeface="Times New Roman"/>
              </a:rPr>
              <a:t>logis  </a:t>
            </a:r>
            <a:r>
              <a:rPr dirty="0" sz="1400" spc="-5">
                <a:latin typeface="Times New Roman"/>
                <a:cs typeface="Times New Roman"/>
              </a:rPr>
              <a:t>ke </a:t>
            </a:r>
            <a:r>
              <a:rPr dirty="0" sz="1400" spc="-10">
                <a:latin typeface="Times New Roman"/>
                <a:cs typeface="Times New Roman"/>
              </a:rPr>
              <a:t>nomor halaman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 i="1">
                <a:latin typeface="Times New Roman"/>
                <a:cs typeface="Times New Roman"/>
              </a:rPr>
              <a:t>offset </a:t>
            </a:r>
            <a:r>
              <a:rPr dirty="0" sz="1400" spc="-5">
                <a:latin typeface="Times New Roman"/>
                <a:cs typeface="Times New Roman"/>
              </a:rPr>
              <a:t>halaman. Jika </a:t>
            </a:r>
            <a:r>
              <a:rPr dirty="0" sz="1400" spc="-10">
                <a:latin typeface="Times New Roman"/>
                <a:cs typeface="Times New Roman"/>
              </a:rPr>
              <a:t>ukuran </a:t>
            </a:r>
            <a:r>
              <a:rPr dirty="0" sz="1400" spc="-5">
                <a:latin typeface="Times New Roman"/>
                <a:cs typeface="Times New Roman"/>
              </a:rPr>
              <a:t>ruang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5">
                <a:latin typeface="Times New Roman"/>
                <a:cs typeface="Times New Roman"/>
              </a:rPr>
              <a:t>logis </a:t>
            </a:r>
            <a:r>
              <a:rPr dirty="0" sz="1400" spc="-5">
                <a:latin typeface="Times New Roman"/>
                <a:cs typeface="Times New Roman"/>
              </a:rPr>
              <a:t>adalah 2 </a:t>
            </a:r>
            <a:r>
              <a:rPr dirty="0" sz="1400" spc="-10">
                <a:latin typeface="Times New Roman"/>
                <a:cs typeface="Times New Roman"/>
              </a:rPr>
              <a:t>pangkat </a:t>
            </a:r>
            <a:r>
              <a:rPr dirty="0" sz="1400" spc="-20">
                <a:latin typeface="Times New Roman"/>
                <a:cs typeface="Times New Roman"/>
              </a:rPr>
              <a:t>m,  </a:t>
            </a:r>
            <a:r>
              <a:rPr dirty="0" sz="1400" spc="-5">
                <a:latin typeface="Times New Roman"/>
                <a:cs typeface="Times New Roman"/>
              </a:rPr>
              <a:t>dan ukuran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adalah 2 pangkat n unit pengalamatan </a:t>
            </a:r>
            <a:r>
              <a:rPr dirty="0" sz="1400" spc="-10">
                <a:latin typeface="Times New Roman"/>
                <a:cs typeface="Times New Roman"/>
              </a:rPr>
              <a:t>(byte </a:t>
            </a:r>
            <a:r>
              <a:rPr dirty="0" sz="1400">
                <a:latin typeface="Times New Roman"/>
                <a:cs typeface="Times New Roman"/>
              </a:rPr>
              <a:t>atau word),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pangkat  tinggi </a:t>
            </a:r>
            <a:r>
              <a:rPr dirty="0" sz="1400" spc="-10">
                <a:latin typeface="Times New Roman"/>
                <a:cs typeface="Times New Roman"/>
              </a:rPr>
              <a:t>m-n </a:t>
            </a:r>
            <a:r>
              <a:rPr dirty="0" sz="1400">
                <a:latin typeface="Times New Roman"/>
                <a:cs typeface="Times New Roman"/>
              </a:rPr>
              <a:t>bit dari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15">
                <a:latin typeface="Times New Roman"/>
                <a:cs typeface="Times New Roman"/>
              </a:rPr>
              <a:t>logis </a:t>
            </a:r>
            <a:r>
              <a:rPr dirty="0" sz="1400" spc="-5">
                <a:latin typeface="Times New Roman"/>
                <a:cs typeface="Times New Roman"/>
              </a:rPr>
              <a:t>manandakan </a:t>
            </a:r>
            <a:r>
              <a:rPr dirty="0" sz="1400" spc="-5" i="1">
                <a:latin typeface="Times New Roman"/>
                <a:cs typeface="Times New Roman"/>
              </a:rPr>
              <a:t>offset </a:t>
            </a:r>
            <a:r>
              <a:rPr dirty="0" sz="1400">
                <a:latin typeface="Times New Roman"/>
                <a:cs typeface="Times New Roman"/>
              </a:rPr>
              <a:t>dari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halaman.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100">
              <a:latin typeface="Times New Roman"/>
              <a:cs typeface="Times New Roman"/>
            </a:endParaRPr>
          </a:p>
          <a:p>
            <a:pPr algn="just" marL="241300" marR="9525" indent="-228600">
              <a:lnSpc>
                <a:spcPct val="143000"/>
              </a:lnSpc>
              <a:buFont typeface="Wingdings"/>
              <a:buChar char=""/>
              <a:tabLst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Jadi, alamat </a:t>
            </a:r>
            <a:r>
              <a:rPr dirty="0" sz="1400" spc="-5">
                <a:latin typeface="Times New Roman"/>
                <a:cs typeface="Times New Roman"/>
              </a:rPr>
              <a:t>logisnya adalah: dimana p </a:t>
            </a:r>
            <a:r>
              <a:rPr dirty="0" sz="1400" spc="-10">
                <a:latin typeface="Times New Roman"/>
                <a:cs typeface="Times New Roman"/>
              </a:rPr>
              <a:t>merupakan </a:t>
            </a:r>
            <a:r>
              <a:rPr dirty="0" sz="1400">
                <a:latin typeface="Times New Roman"/>
                <a:cs typeface="Times New Roman"/>
              </a:rPr>
              <a:t>index </a:t>
            </a:r>
            <a:r>
              <a:rPr dirty="0" sz="1400" spc="-5">
                <a:latin typeface="Times New Roman"/>
                <a:cs typeface="Times New Roman"/>
              </a:rPr>
              <a:t>ke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d adalah  pemindahan </a:t>
            </a:r>
            <a:r>
              <a:rPr dirty="0" sz="1400">
                <a:latin typeface="Times New Roman"/>
                <a:cs typeface="Times New Roman"/>
              </a:rPr>
              <a:t>dalam</a:t>
            </a:r>
            <a:r>
              <a:rPr dirty="0" sz="1400" spc="-10">
                <a:latin typeface="Times New Roman"/>
                <a:cs typeface="Times New Roman"/>
              </a:rPr>
              <a:t> halaman.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83946"/>
            <a:ext cx="7283450" cy="49358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241300" marR="12700" indent="-228600">
              <a:lnSpc>
                <a:spcPct val="143900"/>
              </a:lnSpc>
              <a:spcBef>
                <a:spcPts val="110"/>
              </a:spcBef>
              <a:buFont typeface="Wingdings"/>
              <a:buChar char="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Pembentukan pemberian halaman </a:t>
            </a:r>
            <a:r>
              <a:rPr dirty="0" sz="1400">
                <a:latin typeface="Times New Roman"/>
                <a:cs typeface="Times New Roman"/>
              </a:rPr>
              <a:t>itu sendiri </a:t>
            </a:r>
            <a:r>
              <a:rPr dirty="0" sz="1400" spc="-5">
                <a:latin typeface="Times New Roman"/>
                <a:cs typeface="Times New Roman"/>
              </a:rPr>
              <a:t>adalah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bentuk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penampungan dinamis.  </a:t>
            </a:r>
            <a:r>
              <a:rPr dirty="0" sz="1400" spc="-10">
                <a:latin typeface="Times New Roman"/>
                <a:cs typeface="Times New Roman"/>
              </a:rPr>
              <a:t>Setiap alamat </a:t>
            </a:r>
            <a:r>
              <a:rPr dirty="0" sz="1400" spc="-15">
                <a:latin typeface="Times New Roman"/>
                <a:cs typeface="Times New Roman"/>
              </a:rPr>
              <a:t>logis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perangkat </a:t>
            </a:r>
            <a:r>
              <a:rPr dirty="0" sz="1400" spc="-10">
                <a:latin typeface="Times New Roman"/>
                <a:cs typeface="Times New Roman"/>
              </a:rPr>
              <a:t>keras untuk </a:t>
            </a:r>
            <a:r>
              <a:rPr dirty="0" sz="1400" spc="-5">
                <a:latin typeface="Times New Roman"/>
                <a:cs typeface="Times New Roman"/>
              </a:rPr>
              <a:t>pemberian halaman </a:t>
            </a:r>
            <a:r>
              <a:rPr dirty="0" sz="1400">
                <a:latin typeface="Times New Roman"/>
                <a:cs typeface="Times New Roman"/>
              </a:rPr>
              <a:t>dibatasi </a:t>
            </a:r>
            <a:r>
              <a:rPr dirty="0" sz="1400" spc="-5">
                <a:latin typeface="Times New Roman"/>
                <a:cs typeface="Times New Roman"/>
              </a:rPr>
              <a:t>ke beberapa </a:t>
            </a:r>
            <a:r>
              <a:rPr dirty="0" sz="1400" spc="-10">
                <a:latin typeface="Times New Roman"/>
                <a:cs typeface="Times New Roman"/>
              </a:rPr>
              <a:t>alamat  </a:t>
            </a:r>
            <a:r>
              <a:rPr dirty="0" sz="1400" spc="-5">
                <a:latin typeface="Times New Roman"/>
                <a:cs typeface="Times New Roman"/>
              </a:rPr>
              <a:t>fisik. </a:t>
            </a:r>
            <a:r>
              <a:rPr dirty="0" sz="1400" spc="-10">
                <a:latin typeface="Times New Roman"/>
                <a:cs typeface="Times New Roman"/>
              </a:rPr>
              <a:t>Pembaca </a:t>
            </a:r>
            <a:r>
              <a:rPr dirty="0" sz="1400" spc="-5">
                <a:latin typeface="Times New Roman"/>
                <a:cs typeface="Times New Roman"/>
              </a:rPr>
              <a:t>yang setia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menyadari bahwa pemberian halaman sama </a:t>
            </a:r>
            <a:r>
              <a:rPr dirty="0" sz="1400" spc="-10">
                <a:latin typeface="Times New Roman"/>
                <a:cs typeface="Times New Roman"/>
              </a:rPr>
              <a:t>halnya untuk  </a:t>
            </a:r>
            <a:r>
              <a:rPr dirty="0" sz="1400" spc="-5">
                <a:latin typeface="Times New Roman"/>
                <a:cs typeface="Times New Roman"/>
              </a:rPr>
              <a:t>menggunakan </a:t>
            </a:r>
            <a:r>
              <a:rPr dirty="0" sz="1400">
                <a:latin typeface="Times New Roman"/>
                <a:cs typeface="Times New Roman"/>
              </a:rPr>
              <a:t>sebuah tabel dari </a:t>
            </a:r>
            <a:r>
              <a:rPr dirty="0" sz="1400" spc="-10">
                <a:latin typeface="Times New Roman"/>
                <a:cs typeface="Times New Roman"/>
              </a:rPr>
              <a:t>basis </a:t>
            </a:r>
            <a:r>
              <a:rPr dirty="0" sz="1400" spc="-5">
                <a:latin typeface="Times New Roman"/>
                <a:cs typeface="Times New Roman"/>
              </a:rPr>
              <a:t>register, satu </a:t>
            </a:r>
            <a:r>
              <a:rPr dirty="0" sz="1400" spc="-10">
                <a:latin typeface="Times New Roman"/>
                <a:cs typeface="Times New Roman"/>
              </a:rPr>
              <a:t>untuk setiap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5">
                <a:latin typeface="Times New Roman"/>
                <a:cs typeface="Times New Roman"/>
              </a:rPr>
              <a:t>di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241300" marR="13970" indent="-228600">
              <a:lnSpc>
                <a:spcPct val="1437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Ketika kita </a:t>
            </a:r>
            <a:r>
              <a:rPr dirty="0" sz="1400" spc="-5">
                <a:latin typeface="Times New Roman"/>
                <a:cs typeface="Times New Roman"/>
              </a:rPr>
              <a:t>menggunakan skema pemberian </a:t>
            </a:r>
            <a:r>
              <a:rPr dirty="0" sz="1400" spc="-10">
                <a:latin typeface="Times New Roman"/>
                <a:cs typeface="Times New Roman"/>
              </a:rPr>
              <a:t>halaman, kita tidak </a:t>
            </a:r>
            <a:r>
              <a:rPr dirty="0" sz="1400" spc="-5">
                <a:latin typeface="Times New Roman"/>
                <a:cs typeface="Times New Roman"/>
              </a:rPr>
              <a:t>memiliki </a:t>
            </a:r>
            <a:r>
              <a:rPr dirty="0" sz="1400">
                <a:latin typeface="Times New Roman"/>
                <a:cs typeface="Times New Roman"/>
              </a:rPr>
              <a:t>pemecah-mecahan </a:t>
            </a:r>
            <a:r>
              <a:rPr dirty="0" sz="1400" spc="-10">
                <a:latin typeface="Times New Roman"/>
                <a:cs typeface="Times New Roman"/>
              </a:rPr>
              <a:t>luar:  </a:t>
            </a:r>
            <a:r>
              <a:rPr dirty="0" sz="1400" spc="-5">
                <a:latin typeface="Times New Roman"/>
                <a:cs typeface="Times New Roman"/>
              </a:rPr>
              <a:t>sembarang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>
                <a:latin typeface="Times New Roman"/>
                <a:cs typeface="Times New Roman"/>
              </a:rPr>
              <a:t>kosong </a:t>
            </a:r>
            <a:r>
              <a:rPr dirty="0" sz="1400" spc="-5">
                <a:latin typeface="Times New Roman"/>
                <a:cs typeface="Times New Roman"/>
              </a:rPr>
              <a:t>dapat dialokasikan ke proses yang </a:t>
            </a:r>
            <a:r>
              <a:rPr dirty="0" sz="1400" spc="-10">
                <a:latin typeface="Times New Roman"/>
                <a:cs typeface="Times New Roman"/>
              </a:rPr>
              <a:t>membutuhkan. Bagaimana </a:t>
            </a:r>
            <a:r>
              <a:rPr dirty="0" sz="1400">
                <a:latin typeface="Times New Roman"/>
                <a:cs typeface="Times New Roman"/>
              </a:rPr>
              <a:t>pun juga  </a:t>
            </a:r>
            <a:r>
              <a:rPr dirty="0" sz="1400" spc="-10">
                <a:latin typeface="Times New Roman"/>
                <a:cs typeface="Times New Roman"/>
              </a:rPr>
              <a:t>kita mungkin </a:t>
            </a:r>
            <a:r>
              <a:rPr dirty="0" sz="1400" spc="-5">
                <a:latin typeface="Times New Roman"/>
                <a:cs typeface="Times New Roman"/>
              </a:rPr>
              <a:t>mempunyai beberapa pemecahan </a:t>
            </a:r>
            <a:r>
              <a:rPr dirty="0" sz="1400" spc="5">
                <a:latin typeface="Times New Roman"/>
                <a:cs typeface="Times New Roman"/>
              </a:rPr>
              <a:t>di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dalam.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1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43600"/>
              </a:lnSpc>
              <a:buFont typeface="Wingdings"/>
              <a:buChar char="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Mengingat bahwa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-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dialokasikan </a:t>
            </a:r>
            <a:r>
              <a:rPr dirty="0" sz="1400">
                <a:latin typeface="Times New Roman"/>
                <a:cs typeface="Times New Roman"/>
              </a:rPr>
              <a:t>sebagai </a:t>
            </a:r>
            <a:r>
              <a:rPr dirty="0" sz="1400" spc="-10">
                <a:latin typeface="Times New Roman"/>
                <a:cs typeface="Times New Roman"/>
              </a:rPr>
              <a:t>unit. </a:t>
            </a:r>
            <a:r>
              <a:rPr dirty="0" sz="1400" spc="-5">
                <a:latin typeface="Times New Roman"/>
                <a:cs typeface="Times New Roman"/>
              </a:rPr>
              <a:t>Jika kebutuhan memori </a:t>
            </a:r>
            <a:r>
              <a:rPr dirty="0" sz="1400">
                <a:latin typeface="Times New Roman"/>
                <a:cs typeface="Times New Roman"/>
              </a:rPr>
              <a:t>dari sebuah 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5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menurun pada batas halaman,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terakhir yang dialokasikan mungkin </a:t>
            </a:r>
            <a:r>
              <a:rPr dirty="0" sz="140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sampai  </a:t>
            </a:r>
            <a:r>
              <a:rPr dirty="0" sz="1400" spc="-10">
                <a:latin typeface="Times New Roman"/>
                <a:cs typeface="Times New Roman"/>
              </a:rPr>
              <a:t>penuh. Untuk contoh, jika </a:t>
            </a:r>
            <a:r>
              <a:rPr dirty="0" sz="1400" spc="-5">
                <a:latin typeface="Times New Roman"/>
                <a:cs typeface="Times New Roman"/>
              </a:rPr>
              <a:t>halamannya </a:t>
            </a:r>
            <a:r>
              <a:rPr dirty="0" sz="1400">
                <a:latin typeface="Times New Roman"/>
                <a:cs typeface="Times New Roman"/>
              </a:rPr>
              <a:t>2048 </a:t>
            </a:r>
            <a:r>
              <a:rPr dirty="0" sz="1400" spc="-5">
                <a:latin typeface="Times New Roman"/>
                <a:cs typeface="Times New Roman"/>
              </a:rPr>
              <a:t>byte, proses 72.766 byte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membutuhkan 35 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tambah </a:t>
            </a:r>
            <a:r>
              <a:rPr dirty="0" sz="1400">
                <a:latin typeface="Times New Roman"/>
                <a:cs typeface="Times New Roman"/>
              </a:rPr>
              <a:t>1086 </a:t>
            </a:r>
            <a:r>
              <a:rPr dirty="0" sz="1400" spc="-5">
                <a:latin typeface="Times New Roman"/>
                <a:cs typeface="Times New Roman"/>
              </a:rPr>
              <a:t>byte. Alokasinya menjadi 36 </a:t>
            </a:r>
            <a:r>
              <a:rPr dirty="0" sz="1400" spc="-10">
                <a:latin typeface="Times New Roman"/>
                <a:cs typeface="Times New Roman"/>
              </a:rPr>
              <a:t>frame, </a:t>
            </a:r>
            <a:r>
              <a:rPr dirty="0" sz="1400" spc="-5">
                <a:latin typeface="Times New Roman"/>
                <a:cs typeface="Times New Roman"/>
              </a:rPr>
              <a:t>menghasilkan fragmentasi internal </a:t>
            </a:r>
            <a:r>
              <a:rPr dirty="0" sz="1400" spc="5">
                <a:latin typeface="Times New Roman"/>
                <a:cs typeface="Times New Roman"/>
              </a:rPr>
              <a:t>dari  </a:t>
            </a:r>
            <a:r>
              <a:rPr dirty="0" sz="1400" spc="-5">
                <a:latin typeface="Times New Roman"/>
                <a:cs typeface="Times New Roman"/>
              </a:rPr>
              <a:t>2048 - 1086 = 962 </a:t>
            </a:r>
            <a:r>
              <a:rPr dirty="0" sz="1400" spc="-10">
                <a:latin typeface="Times New Roman"/>
                <a:cs typeface="Times New Roman"/>
              </a:rPr>
              <a:t>byte. Pada kasus </a:t>
            </a:r>
            <a:r>
              <a:rPr dirty="0" sz="1400" spc="-5">
                <a:latin typeface="Times New Roman"/>
                <a:cs typeface="Times New Roman"/>
              </a:rPr>
              <a:t>terburuknya, proses akan membutuhkan 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tambah  </a:t>
            </a:r>
            <a:r>
              <a:rPr dirty="0" sz="1400" spc="-5">
                <a:latin typeface="Times New Roman"/>
                <a:cs typeface="Times New Roman"/>
              </a:rPr>
              <a:t>satu byte. Sehingga dialokasikan n + 1 </a:t>
            </a:r>
            <a:r>
              <a:rPr dirty="0" sz="1400" i="1">
                <a:latin typeface="Times New Roman"/>
                <a:cs typeface="Times New Roman"/>
              </a:rPr>
              <a:t>frame</a:t>
            </a:r>
            <a:r>
              <a:rPr dirty="0" sz="1400">
                <a:latin typeface="Times New Roman"/>
                <a:cs typeface="Times New Roman"/>
              </a:rPr>
              <a:t>, </a:t>
            </a:r>
            <a:r>
              <a:rPr dirty="0" sz="1400" spc="-10">
                <a:latin typeface="Times New Roman"/>
                <a:cs typeface="Times New Roman"/>
              </a:rPr>
              <a:t>menghasilkan </a:t>
            </a:r>
            <a:r>
              <a:rPr dirty="0" sz="1400" spc="-5">
                <a:latin typeface="Times New Roman"/>
                <a:cs typeface="Times New Roman"/>
              </a:rPr>
              <a:t>fragmentasi internal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hampir  semua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ukuran proses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bergantung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ukuran </a:t>
            </a:r>
            <a:r>
              <a:rPr dirty="0" sz="1400" spc="-5">
                <a:latin typeface="Times New Roman"/>
                <a:cs typeface="Times New Roman"/>
              </a:rPr>
              <a:t>halaman,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mengharapkan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428" y="683946"/>
            <a:ext cx="7056120" cy="4630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5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fragmentasi internal hingga rata-rata setengah halaman </a:t>
            </a:r>
            <a:r>
              <a:rPr dirty="0" sz="1400">
                <a:latin typeface="Times New Roman"/>
                <a:cs typeface="Times New Roman"/>
              </a:rPr>
              <a:t>per </a:t>
            </a:r>
            <a:r>
              <a:rPr dirty="0" sz="1400" spc="-5">
                <a:latin typeface="Times New Roman"/>
                <a:cs typeface="Times New Roman"/>
              </a:rPr>
              <a:t>prosesnya. Pertimbangan ini memberi  kesan bahwa ukuran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kecil </a:t>
            </a:r>
            <a:r>
              <a:rPr dirty="0" sz="1400" spc="-10">
                <a:latin typeface="Times New Roman"/>
                <a:cs typeface="Times New Roman"/>
              </a:rPr>
              <a:t>sangat </a:t>
            </a:r>
            <a:r>
              <a:rPr dirty="0" sz="1400" spc="-5">
                <a:latin typeface="Times New Roman"/>
                <a:cs typeface="Times New Roman"/>
              </a:rPr>
              <a:t>diperlukan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sekali.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69900" marR="8255" indent="-228600">
              <a:lnSpc>
                <a:spcPct val="1436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Aspek </a:t>
            </a:r>
            <a:r>
              <a:rPr dirty="0" sz="1400">
                <a:latin typeface="Times New Roman"/>
                <a:cs typeface="Times New Roman"/>
              </a:rPr>
              <a:t>penting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pemberian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adalah </a:t>
            </a:r>
            <a:r>
              <a:rPr dirty="0" sz="1400">
                <a:latin typeface="Times New Roman"/>
                <a:cs typeface="Times New Roman"/>
              </a:rPr>
              <a:t>pemisahan </a:t>
            </a:r>
            <a:r>
              <a:rPr dirty="0" sz="1400" spc="-5">
                <a:latin typeface="Times New Roman"/>
                <a:cs typeface="Times New Roman"/>
              </a:rPr>
              <a:t>yang jelas antara pandangan  pengguna </a:t>
            </a:r>
            <a:r>
              <a:rPr dirty="0" sz="1400">
                <a:latin typeface="Times New Roman"/>
                <a:cs typeface="Times New Roman"/>
              </a:rPr>
              <a:t>tentang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fisik memori sesungguhnya. </a:t>
            </a:r>
            <a:r>
              <a:rPr dirty="0" sz="1400">
                <a:latin typeface="Times New Roman"/>
                <a:cs typeface="Times New Roman"/>
              </a:rPr>
              <a:t>Program </a:t>
            </a:r>
            <a:r>
              <a:rPr dirty="0" sz="1400" spc="-5">
                <a:latin typeface="Times New Roman"/>
                <a:cs typeface="Times New Roman"/>
              </a:rPr>
              <a:t>pengguna </a:t>
            </a:r>
            <a:r>
              <a:rPr dirty="0" sz="1400" spc="-10">
                <a:latin typeface="Times New Roman"/>
                <a:cs typeface="Times New Roman"/>
              </a:rPr>
              <a:t>melhiat 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>
                <a:latin typeface="Times New Roman"/>
                <a:cs typeface="Times New Roman"/>
              </a:rPr>
              <a:t>sebagai satu </a:t>
            </a:r>
            <a:r>
              <a:rPr dirty="0" sz="1400" spc="-5">
                <a:latin typeface="Times New Roman"/>
                <a:cs typeface="Times New Roman"/>
              </a:rPr>
              <a:t>ruang </a:t>
            </a:r>
            <a:r>
              <a:rPr dirty="0" sz="1400">
                <a:latin typeface="Times New Roman"/>
                <a:cs typeface="Times New Roman"/>
              </a:rPr>
              <a:t>berdekatan </a:t>
            </a:r>
            <a:r>
              <a:rPr dirty="0" sz="1400" spc="-5">
                <a:latin typeface="Times New Roman"/>
                <a:cs typeface="Times New Roman"/>
              </a:rPr>
              <a:t>yang tunggal,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mengandung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>
                <a:latin typeface="Times New Roman"/>
                <a:cs typeface="Times New Roman"/>
              </a:rPr>
              <a:t>program </a:t>
            </a:r>
            <a:r>
              <a:rPr dirty="0" sz="1400" spc="-15">
                <a:latin typeface="Times New Roman"/>
                <a:cs typeface="Times New Roman"/>
              </a:rPr>
              <a:t>itu.  </a:t>
            </a:r>
            <a:r>
              <a:rPr dirty="0" sz="1400" spc="-10">
                <a:latin typeface="Times New Roman"/>
                <a:cs typeface="Times New Roman"/>
              </a:rPr>
              <a:t>Faktanya, </a:t>
            </a:r>
            <a:r>
              <a:rPr dirty="0" sz="1400" spc="-5">
                <a:latin typeface="Times New Roman"/>
                <a:cs typeface="Times New Roman"/>
              </a:rPr>
              <a:t>program pengguna terpencar-pencar didalam memori fisik, yang </a:t>
            </a:r>
            <a:r>
              <a:rPr dirty="0" sz="1400" spc="-10">
                <a:latin typeface="Times New Roman"/>
                <a:cs typeface="Times New Roman"/>
              </a:rPr>
              <a:t>juga </a:t>
            </a:r>
            <a:r>
              <a:rPr dirty="0" sz="1400" spc="-5">
                <a:latin typeface="Times New Roman"/>
                <a:cs typeface="Times New Roman"/>
              </a:rPr>
              <a:t>menyimpan  program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lain.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100">
              <a:latin typeface="Times New Roman"/>
              <a:cs typeface="Times New Roman"/>
            </a:endParaRPr>
          </a:p>
          <a:p>
            <a:pPr algn="just" marL="469900" marR="5715" indent="-228600">
              <a:lnSpc>
                <a:spcPct val="1438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Perbedaan antara pandangan pengguna terhadap memori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5">
                <a:latin typeface="Times New Roman"/>
                <a:cs typeface="Times New Roman"/>
              </a:rPr>
              <a:t>fisik </a:t>
            </a:r>
            <a:r>
              <a:rPr dirty="0" sz="1400" spc="-5">
                <a:latin typeface="Times New Roman"/>
                <a:cs typeface="Times New Roman"/>
              </a:rPr>
              <a:t>memori sesungguhnya  disetarakan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perangkat </a:t>
            </a:r>
            <a:r>
              <a:rPr dirty="0" sz="1400" spc="-10">
                <a:latin typeface="Times New Roman"/>
                <a:cs typeface="Times New Roman"/>
              </a:rPr>
              <a:t>keras </a:t>
            </a:r>
            <a:r>
              <a:rPr dirty="0" sz="1400">
                <a:latin typeface="Times New Roman"/>
                <a:cs typeface="Times New Roman"/>
              </a:rPr>
              <a:t>penterjemah </a:t>
            </a:r>
            <a:r>
              <a:rPr dirty="0" sz="1400" spc="-5">
                <a:latin typeface="Times New Roman"/>
                <a:cs typeface="Times New Roman"/>
              </a:rPr>
              <a:t>alamat. Alamat </a:t>
            </a:r>
            <a:r>
              <a:rPr dirty="0" sz="1400" spc="-15">
                <a:latin typeface="Times New Roman"/>
                <a:cs typeface="Times New Roman"/>
              </a:rPr>
              <a:t>logis </a:t>
            </a:r>
            <a:r>
              <a:rPr dirty="0" sz="1400" spc="-5">
                <a:latin typeface="Times New Roman"/>
                <a:cs typeface="Times New Roman"/>
              </a:rPr>
              <a:t>diterjemahkan ke </a:t>
            </a:r>
            <a:r>
              <a:rPr dirty="0" sz="1400" spc="-10">
                <a:latin typeface="Times New Roman"/>
                <a:cs typeface="Times New Roman"/>
              </a:rPr>
              <a:t>alamat  </a:t>
            </a:r>
            <a:r>
              <a:rPr dirty="0" sz="1400" spc="-5">
                <a:latin typeface="Times New Roman"/>
                <a:cs typeface="Times New Roman"/>
              </a:rPr>
              <a:t>fisik. Pemetaan ini tertutup </a:t>
            </a:r>
            <a:r>
              <a:rPr dirty="0" sz="1400">
                <a:latin typeface="Times New Roman"/>
                <a:cs typeface="Times New Roman"/>
              </a:rPr>
              <a:t>bagi </a:t>
            </a:r>
            <a:r>
              <a:rPr dirty="0" sz="1400" spc="-5">
                <a:latin typeface="Times New Roman"/>
                <a:cs typeface="Times New Roman"/>
              </a:rPr>
              <a:t>pengguna dan dikendalikan </a:t>
            </a:r>
            <a:r>
              <a:rPr dirty="0" sz="1400">
                <a:latin typeface="Times New Roman"/>
                <a:cs typeface="Times New Roman"/>
              </a:rPr>
              <a:t>oleh sistem </a:t>
            </a:r>
            <a:r>
              <a:rPr dirty="0" sz="1400" spc="-5">
                <a:latin typeface="Times New Roman"/>
                <a:cs typeface="Times New Roman"/>
              </a:rPr>
              <a:t>operasi. Perhatikan  </a:t>
            </a:r>
            <a:r>
              <a:rPr dirty="0" sz="1400" spc="-10">
                <a:latin typeface="Times New Roman"/>
                <a:cs typeface="Times New Roman"/>
              </a:rPr>
              <a:t>bahwa </a:t>
            </a:r>
            <a:r>
              <a:rPr dirty="0" sz="1400" spc="-5">
                <a:latin typeface="Times New Roman"/>
                <a:cs typeface="Times New Roman"/>
              </a:rPr>
              <a:t>proses pengguna </a:t>
            </a:r>
            <a:r>
              <a:rPr dirty="0" sz="1400" spc="5">
                <a:latin typeface="Times New Roman"/>
                <a:cs typeface="Times New Roman"/>
              </a:rPr>
              <a:t>dalam </a:t>
            </a:r>
            <a:r>
              <a:rPr dirty="0" sz="1400">
                <a:latin typeface="Times New Roman"/>
                <a:cs typeface="Times New Roman"/>
              </a:rPr>
              <a:t>definisi </a:t>
            </a:r>
            <a:r>
              <a:rPr dirty="0" sz="1400" spc="-5">
                <a:latin typeface="Times New Roman"/>
                <a:cs typeface="Times New Roman"/>
              </a:rPr>
              <a:t>tidak dapat </a:t>
            </a:r>
            <a:r>
              <a:rPr dirty="0" sz="1400" spc="-10">
                <a:latin typeface="Times New Roman"/>
                <a:cs typeface="Times New Roman"/>
              </a:rPr>
              <a:t>mengakses </a:t>
            </a:r>
            <a:r>
              <a:rPr dirty="0" sz="1400" spc="-5">
                <a:latin typeface="Times New Roman"/>
                <a:cs typeface="Times New Roman"/>
              </a:rPr>
              <a:t>memori yang </a:t>
            </a:r>
            <a:r>
              <a:rPr dirty="0" sz="1400" spc="5">
                <a:latin typeface="Times New Roman"/>
                <a:cs typeface="Times New Roman"/>
              </a:rPr>
              <a:t>bukan </a:t>
            </a:r>
            <a:r>
              <a:rPr dirty="0" sz="1400" spc="-10">
                <a:latin typeface="Times New Roman"/>
                <a:cs typeface="Times New Roman"/>
              </a:rPr>
              <a:t>haknya.  Tidak </a:t>
            </a:r>
            <a:r>
              <a:rPr dirty="0" sz="1400" spc="-5">
                <a:latin typeface="Times New Roman"/>
                <a:cs typeface="Times New Roman"/>
              </a:rPr>
              <a:t>ada pengalamatan memori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luar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halamannya,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tabelnya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melingkupi 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proses </a:t>
            </a:r>
            <a:r>
              <a:rPr dirty="0" sz="1400" spc="-10">
                <a:latin typeface="Times New Roman"/>
                <a:cs typeface="Times New Roman"/>
              </a:rPr>
              <a:t>itu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miliki.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969" y="2939415"/>
            <a:ext cx="152400" cy="142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7828" y="919403"/>
            <a:ext cx="7276465" cy="2211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 marR="5080" indent="-228600">
              <a:lnSpc>
                <a:spcPct val="144300"/>
              </a:lnSpc>
              <a:spcBef>
                <a:spcPts val="100"/>
              </a:spcBef>
              <a:buFont typeface="Wingdings"/>
              <a:buChar char=""/>
              <a:tabLst>
                <a:tab pos="699135" algn="l"/>
              </a:tabLst>
            </a:pP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>
                <a:latin typeface="Times New Roman"/>
                <a:cs typeface="Times New Roman"/>
              </a:rPr>
              <a:t>sistem operasi </a:t>
            </a:r>
            <a:r>
              <a:rPr dirty="0" sz="1400" spc="-10">
                <a:latin typeface="Times New Roman"/>
                <a:cs typeface="Times New Roman"/>
              </a:rPr>
              <a:t>mengatur </a:t>
            </a:r>
            <a:r>
              <a:rPr dirty="0" sz="1400" spc="-5">
                <a:latin typeface="Times New Roman"/>
                <a:cs typeface="Times New Roman"/>
              </a:rPr>
              <a:t>memori fisik,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10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waspada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rincian </a:t>
            </a:r>
            <a:r>
              <a:rPr dirty="0" sz="1400">
                <a:latin typeface="Times New Roman"/>
                <a:cs typeface="Times New Roman"/>
              </a:rPr>
              <a:t>alokasi  </a:t>
            </a:r>
            <a:r>
              <a:rPr dirty="0" sz="1400" spc="-5">
                <a:latin typeface="Times New Roman"/>
                <a:cs typeface="Times New Roman"/>
              </a:rPr>
              <a:t>memori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fisik: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Frame </a:t>
            </a:r>
            <a:r>
              <a:rPr dirty="0" sz="1400" spc="-15">
                <a:latin typeface="Times New Roman"/>
                <a:cs typeface="Times New Roman"/>
              </a:rPr>
              <a:t>mana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dialokasikan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Frame </a:t>
            </a:r>
            <a:r>
              <a:rPr dirty="0" sz="1400" spc="-15">
                <a:latin typeface="Times New Roman"/>
                <a:cs typeface="Times New Roman"/>
              </a:rPr>
              <a:t>mana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tersedia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Berapa </a:t>
            </a:r>
            <a:r>
              <a:rPr dirty="0" sz="1400" spc="-5">
                <a:latin typeface="Times New Roman"/>
                <a:cs typeface="Times New Roman"/>
              </a:rPr>
              <a:t>banyak </a:t>
            </a:r>
            <a:r>
              <a:rPr dirty="0" sz="1400">
                <a:latin typeface="Times New Roman"/>
                <a:cs typeface="Times New Roman"/>
              </a:rPr>
              <a:t>total </a:t>
            </a:r>
            <a:r>
              <a:rPr dirty="0" sz="1400" spc="-10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90"/>
              </a:spcBef>
            </a:pPr>
            <a:r>
              <a:rPr dirty="0" sz="1400" spc="-5">
                <a:latin typeface="Times New Roman"/>
                <a:cs typeface="Times New Roman"/>
              </a:rPr>
              <a:t>Informasi ini </a:t>
            </a:r>
            <a:r>
              <a:rPr dirty="0" sz="1400" spc="-10">
                <a:latin typeface="Times New Roman"/>
                <a:cs typeface="Times New Roman"/>
              </a:rPr>
              <a:t>umumnya </a:t>
            </a:r>
            <a:r>
              <a:rPr dirty="0" sz="1400" spc="-5">
                <a:latin typeface="Times New Roman"/>
                <a:cs typeface="Times New Roman"/>
              </a:rPr>
              <a:t>disimpan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struktur </a:t>
            </a:r>
            <a:r>
              <a:rPr dirty="0" sz="1400" spc="-5">
                <a:latin typeface="Times New Roman"/>
                <a:cs typeface="Times New Roman"/>
              </a:rPr>
              <a:t>data yang disebut </a:t>
            </a:r>
            <a:r>
              <a:rPr dirty="0" sz="1400">
                <a:latin typeface="Times New Roman"/>
                <a:cs typeface="Times New Roman"/>
              </a:rPr>
              <a:t>sebagai tabel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frame.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397" y="780034"/>
            <a:ext cx="272986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/>
              <a:t>Struktur Tabel</a:t>
            </a:r>
            <a:r>
              <a:rPr dirty="0" sz="2000" spc="-55"/>
              <a:t> </a:t>
            </a:r>
            <a:r>
              <a:rPr dirty="0" sz="2000" spc="-5"/>
              <a:t>Halaman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89228" y="1565833"/>
            <a:ext cx="7512684" cy="43186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715">
              <a:lnSpc>
                <a:spcPct val="143800"/>
              </a:lnSpc>
              <a:spcBef>
                <a:spcPts val="85"/>
              </a:spcBef>
            </a:pPr>
            <a:r>
              <a:rPr dirty="0" sz="1400" spc="-10">
                <a:latin typeface="Times New Roman"/>
                <a:cs typeface="Times New Roman"/>
              </a:rPr>
              <a:t>Setiap </a:t>
            </a:r>
            <a:r>
              <a:rPr dirty="0" sz="1400" spc="-5">
                <a:latin typeface="Times New Roman"/>
                <a:cs typeface="Times New Roman"/>
              </a:rPr>
              <a:t>sistem operasi mempunyai </a:t>
            </a:r>
            <a:r>
              <a:rPr dirty="0" sz="1400" spc="-10">
                <a:latin typeface="Times New Roman"/>
                <a:cs typeface="Times New Roman"/>
              </a:rPr>
              <a:t>metodenya </a:t>
            </a:r>
            <a:r>
              <a:rPr dirty="0" sz="1400" spc="-5">
                <a:latin typeface="Times New Roman"/>
                <a:cs typeface="Times New Roman"/>
              </a:rPr>
              <a:t>sendiri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>
                <a:latin typeface="Times New Roman"/>
                <a:cs typeface="Times New Roman"/>
              </a:rPr>
              <a:t>menyimpan </a:t>
            </a:r>
            <a:r>
              <a:rPr dirty="0" sz="1400" spc="-5">
                <a:latin typeface="Times New Roman"/>
                <a:cs typeface="Times New Roman"/>
              </a:rPr>
              <a:t>tabel-tabel </a:t>
            </a:r>
            <a:r>
              <a:rPr dirty="0" sz="1400" spc="-10">
                <a:latin typeface="Times New Roman"/>
                <a:cs typeface="Times New Roman"/>
              </a:rPr>
              <a:t>halaman. </a:t>
            </a:r>
            <a:r>
              <a:rPr dirty="0" sz="1400" spc="-5">
                <a:latin typeface="Times New Roman"/>
                <a:cs typeface="Times New Roman"/>
              </a:rPr>
              <a:t>Sebagian  besar mengalokasikan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5">
                <a:latin typeface="Times New Roman"/>
                <a:cs typeface="Times New Roman"/>
              </a:rPr>
              <a:t>halaman </a:t>
            </a:r>
            <a:r>
              <a:rPr dirty="0" sz="1400" spc="-10">
                <a:latin typeface="Times New Roman"/>
                <a:cs typeface="Times New Roman"/>
              </a:rPr>
              <a:t>untuk setiap </a:t>
            </a:r>
            <a:r>
              <a:rPr dirty="0" sz="1400" spc="-5">
                <a:latin typeface="Times New Roman"/>
                <a:cs typeface="Times New Roman"/>
              </a:rPr>
              <a:t>proses. </a:t>
            </a:r>
            <a:r>
              <a:rPr dirty="0" sz="1400" spc="-10">
                <a:latin typeface="Times New Roman"/>
                <a:cs typeface="Times New Roman"/>
              </a:rPr>
              <a:t>Penunjuk </a:t>
            </a:r>
            <a:r>
              <a:rPr dirty="0" sz="1400" spc="-5">
                <a:latin typeface="Times New Roman"/>
                <a:cs typeface="Times New Roman"/>
              </a:rPr>
              <a:t>ke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5">
                <a:latin typeface="Times New Roman"/>
                <a:cs typeface="Times New Roman"/>
              </a:rPr>
              <a:t>halaman disimpan </a:t>
            </a:r>
            <a:r>
              <a:rPr dirty="0" sz="1400">
                <a:latin typeface="Times New Roman"/>
                <a:cs typeface="Times New Roman"/>
              </a:rPr>
              <a:t>dengan  </a:t>
            </a:r>
            <a:r>
              <a:rPr dirty="0" sz="1400" spc="-5">
                <a:latin typeface="Times New Roman"/>
                <a:cs typeface="Times New Roman"/>
              </a:rPr>
              <a:t>nilai register yang lain (seperti </a:t>
            </a:r>
            <a:r>
              <a:rPr dirty="0" sz="1400" spc="-5" i="1">
                <a:latin typeface="Times New Roman"/>
                <a:cs typeface="Times New Roman"/>
              </a:rPr>
              <a:t>counter </a:t>
            </a:r>
            <a:r>
              <a:rPr dirty="0" sz="1400" spc="-10">
                <a:latin typeface="Times New Roman"/>
                <a:cs typeface="Times New Roman"/>
              </a:rPr>
              <a:t>instruksi)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10">
                <a:latin typeface="Times New Roman"/>
                <a:cs typeface="Times New Roman"/>
              </a:rPr>
              <a:t>blok </a:t>
            </a:r>
            <a:r>
              <a:rPr dirty="0" sz="1400">
                <a:latin typeface="Times New Roman"/>
                <a:cs typeface="Times New Roman"/>
              </a:rPr>
              <a:t>kontrol </a:t>
            </a:r>
            <a:r>
              <a:rPr dirty="0" sz="1400" spc="-5">
                <a:latin typeface="Times New Roman"/>
                <a:cs typeface="Times New Roman"/>
              </a:rPr>
              <a:t>proses. </a:t>
            </a:r>
            <a:r>
              <a:rPr dirty="0" sz="1400" spc="-15">
                <a:latin typeface="Times New Roman"/>
                <a:cs typeface="Times New Roman"/>
              </a:rPr>
              <a:t>Ketika </a:t>
            </a:r>
            <a:r>
              <a:rPr dirty="0" sz="1400" spc="-10">
                <a:latin typeface="Times New Roman"/>
                <a:cs typeface="Times New Roman"/>
              </a:rPr>
              <a:t>pelaksana </a:t>
            </a:r>
            <a:r>
              <a:rPr dirty="0" sz="1400" spc="-5" i="1">
                <a:latin typeface="Times New Roman"/>
                <a:cs typeface="Times New Roman"/>
              </a:rPr>
              <a:t>dispatcher  </a:t>
            </a:r>
            <a:r>
              <a:rPr dirty="0" sz="1400" spc="-5">
                <a:latin typeface="Times New Roman"/>
                <a:cs typeface="Times New Roman"/>
              </a:rPr>
              <a:t>mengatakan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memulai proses, </a:t>
            </a:r>
            <a:r>
              <a:rPr dirty="0" sz="1400" spc="-15">
                <a:latin typeface="Times New Roman"/>
                <a:cs typeface="Times New Roman"/>
              </a:rPr>
              <a:t>maka harus </a:t>
            </a:r>
            <a:r>
              <a:rPr dirty="0" sz="1400">
                <a:latin typeface="Times New Roman"/>
                <a:cs typeface="Times New Roman"/>
              </a:rPr>
              <a:t>disimpan </a:t>
            </a:r>
            <a:r>
              <a:rPr dirty="0" sz="1400" spc="-5">
                <a:latin typeface="Times New Roman"/>
                <a:cs typeface="Times New Roman"/>
              </a:rPr>
              <a:t>kembali register-register pengguna </a:t>
            </a:r>
            <a:r>
              <a:rPr dirty="0" sz="1400" spc="10">
                <a:latin typeface="Times New Roman"/>
                <a:cs typeface="Times New Roman"/>
              </a:rPr>
              <a:t>dan  </a:t>
            </a:r>
            <a:r>
              <a:rPr dirty="0" sz="1400" spc="-5">
                <a:latin typeface="Times New Roman"/>
                <a:cs typeface="Times New Roman"/>
              </a:rPr>
              <a:t>mendefinisikan </a:t>
            </a:r>
            <a:r>
              <a:rPr dirty="0" sz="1400">
                <a:latin typeface="Times New Roman"/>
                <a:cs typeface="Times New Roman"/>
              </a:rPr>
              <a:t>nilai tabel </a:t>
            </a:r>
            <a:r>
              <a:rPr dirty="0" sz="1400" spc="-5">
                <a:latin typeface="Times New Roman"/>
                <a:cs typeface="Times New Roman"/>
              </a:rPr>
              <a:t>halaman perangkat </a:t>
            </a:r>
            <a:r>
              <a:rPr dirty="0" sz="1400" spc="-10">
                <a:latin typeface="Times New Roman"/>
                <a:cs typeface="Times New Roman"/>
              </a:rPr>
              <a:t>keras </a:t>
            </a:r>
            <a:r>
              <a:rPr dirty="0" sz="1400" spc="-5">
                <a:latin typeface="Times New Roman"/>
                <a:cs typeface="Times New Roman"/>
              </a:rPr>
              <a:t>yang benar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tempat penyimpanan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  </a:t>
            </a:r>
            <a:r>
              <a:rPr dirty="0" sz="1400" spc="-5">
                <a:latin typeface="Times New Roman"/>
                <a:cs typeface="Times New Roman"/>
              </a:rPr>
              <a:t>pengguna.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"/>
              <a:tabLst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Dukungan Perangkat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Keras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44000"/>
              </a:lnSpc>
            </a:pPr>
            <a:r>
              <a:rPr dirty="0" sz="1400" spc="-5">
                <a:latin typeface="Times New Roman"/>
                <a:cs typeface="Times New Roman"/>
              </a:rPr>
              <a:t>Implementasi perangkat </a:t>
            </a:r>
            <a:r>
              <a:rPr dirty="0" sz="1400" spc="-10">
                <a:latin typeface="Times New Roman"/>
                <a:cs typeface="Times New Roman"/>
              </a:rPr>
              <a:t>keras </a:t>
            </a:r>
            <a:r>
              <a:rPr dirty="0" sz="1400">
                <a:latin typeface="Times New Roman"/>
                <a:cs typeface="Times New Roman"/>
              </a:rPr>
              <a:t>dari tabel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dapat dilakukan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berbagai </a:t>
            </a:r>
            <a:r>
              <a:rPr dirty="0" sz="1400" spc="-10">
                <a:latin typeface="Times New Roman"/>
                <a:cs typeface="Times New Roman"/>
              </a:rPr>
              <a:t>cara. Kasus  sederhananya,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diimplementasikan sebagai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himpunan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register resmi.  </a:t>
            </a:r>
            <a:r>
              <a:rPr dirty="0" sz="1400" spc="-10">
                <a:latin typeface="Times New Roman"/>
                <a:cs typeface="Times New Roman"/>
              </a:rPr>
              <a:t>Register </a:t>
            </a:r>
            <a:r>
              <a:rPr dirty="0" sz="1400" spc="-5">
                <a:latin typeface="Times New Roman"/>
                <a:cs typeface="Times New Roman"/>
              </a:rPr>
              <a:t>ini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yang bekecepatan tinggi </a:t>
            </a:r>
            <a:r>
              <a:rPr dirty="0" sz="1400" spc="-10">
                <a:latin typeface="Times New Roman"/>
                <a:cs typeface="Times New Roman"/>
              </a:rPr>
              <a:t>agar </a:t>
            </a:r>
            <a:r>
              <a:rPr dirty="0" sz="1400" spc="-5">
                <a:latin typeface="Times New Roman"/>
                <a:cs typeface="Times New Roman"/>
              </a:rPr>
              <a:t>penerjemahan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pemberian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efisien  </a:t>
            </a:r>
            <a:r>
              <a:rPr dirty="0" sz="1400" spc="-10">
                <a:latin typeface="Times New Roman"/>
                <a:cs typeface="Times New Roman"/>
              </a:rPr>
              <a:t>Setiap </a:t>
            </a:r>
            <a:r>
              <a:rPr dirty="0" sz="1400" spc="-5">
                <a:latin typeface="Times New Roman"/>
                <a:cs typeface="Times New Roman"/>
              </a:rPr>
              <a:t>pengaksesan ke </a:t>
            </a:r>
            <a:r>
              <a:rPr dirty="0" sz="1400" spc="-10">
                <a:latin typeface="Times New Roman"/>
                <a:cs typeface="Times New Roman"/>
              </a:rPr>
              <a:t>memori harus melalui </a:t>
            </a:r>
            <a:r>
              <a:rPr dirty="0" sz="1400" spc="-5">
                <a:latin typeface="Times New Roman"/>
                <a:cs typeface="Times New Roman"/>
              </a:rPr>
              <a:t>peta pemberian halaman, jadi </a:t>
            </a:r>
            <a:r>
              <a:rPr dirty="0" sz="1400">
                <a:latin typeface="Times New Roman"/>
                <a:cs typeface="Times New Roman"/>
              </a:rPr>
              <a:t>ke-efisienan </a:t>
            </a:r>
            <a:r>
              <a:rPr dirty="0" sz="1400" spc="-5">
                <a:latin typeface="Times New Roman"/>
                <a:cs typeface="Times New Roman"/>
              </a:rPr>
              <a:t>adalah  pertimbangan </a:t>
            </a:r>
            <a:r>
              <a:rPr dirty="0" sz="1400" spc="-10">
                <a:latin typeface="Times New Roman"/>
                <a:cs typeface="Times New Roman"/>
              </a:rPr>
              <a:t>utama. </a:t>
            </a:r>
            <a:r>
              <a:rPr dirty="0" sz="1400" spc="-5">
                <a:latin typeface="Times New Roman"/>
                <a:cs typeface="Times New Roman"/>
              </a:rPr>
              <a:t>Pelaksana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i="1">
                <a:latin typeface="Times New Roman"/>
                <a:cs typeface="Times New Roman"/>
              </a:rPr>
              <a:t>dispatcher</a:t>
            </a:r>
            <a:r>
              <a:rPr dirty="0" sz="1400">
                <a:latin typeface="Times New Roman"/>
                <a:cs typeface="Times New Roman"/>
              </a:rPr>
              <a:t>) </a:t>
            </a:r>
            <a:r>
              <a:rPr dirty="0" sz="1400" spc="-10">
                <a:latin typeface="Times New Roman"/>
                <a:cs typeface="Times New Roman"/>
              </a:rPr>
              <a:t>CPU </a:t>
            </a:r>
            <a:r>
              <a:rPr dirty="0" sz="1400" spc="-5">
                <a:latin typeface="Times New Roman"/>
                <a:cs typeface="Times New Roman"/>
              </a:rPr>
              <a:t>mengisi kembali register-register </a:t>
            </a:r>
            <a:r>
              <a:rPr dirty="0" sz="1400" spc="-15">
                <a:latin typeface="Times New Roman"/>
                <a:cs typeface="Times New Roman"/>
              </a:rPr>
              <a:t>ini,</a:t>
            </a:r>
            <a:r>
              <a:rPr dirty="0" sz="1400" spc="3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seperti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83946"/>
            <a:ext cx="7284720" cy="401447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241300" marR="5080">
              <a:lnSpc>
                <a:spcPct val="143700"/>
              </a:lnSpc>
              <a:spcBef>
                <a:spcPts val="115"/>
              </a:spcBef>
            </a:pPr>
            <a:r>
              <a:rPr dirty="0" sz="1400" spc="-10">
                <a:latin typeface="Times New Roman"/>
                <a:cs typeface="Times New Roman"/>
              </a:rPr>
              <a:t>halnya </a:t>
            </a:r>
            <a:r>
              <a:rPr dirty="0" sz="1400" spc="-20">
                <a:latin typeface="Times New Roman"/>
                <a:cs typeface="Times New Roman"/>
              </a:rPr>
              <a:t>ia </a:t>
            </a:r>
            <a:r>
              <a:rPr dirty="0" sz="1400" spc="-5">
                <a:latin typeface="Times New Roman"/>
                <a:cs typeface="Times New Roman"/>
              </a:rPr>
              <a:t>mengisi kembali register yang </a:t>
            </a:r>
            <a:r>
              <a:rPr dirty="0" sz="1400" spc="-10">
                <a:latin typeface="Times New Roman"/>
                <a:cs typeface="Times New Roman"/>
              </a:rPr>
              <a:t>lain. </a:t>
            </a:r>
            <a:r>
              <a:rPr dirty="0" sz="1400">
                <a:latin typeface="Times New Roman"/>
                <a:cs typeface="Times New Roman"/>
              </a:rPr>
              <a:t>Instruksi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mengisi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5">
                <a:latin typeface="Times New Roman"/>
                <a:cs typeface="Times New Roman"/>
              </a:rPr>
              <a:t>mengubah </a:t>
            </a:r>
            <a:r>
              <a:rPr dirty="0" sz="1400">
                <a:latin typeface="Times New Roman"/>
                <a:cs typeface="Times New Roman"/>
              </a:rPr>
              <a:t>register tabel 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adalah, tentu saja </a:t>
            </a:r>
            <a:r>
              <a:rPr dirty="0" sz="1400">
                <a:latin typeface="Times New Roman"/>
                <a:cs typeface="Times New Roman"/>
              </a:rPr>
              <a:t>diberi </a:t>
            </a:r>
            <a:r>
              <a:rPr dirty="0" sz="1400" spc="-15">
                <a:latin typeface="Times New Roman"/>
                <a:cs typeface="Times New Roman"/>
              </a:rPr>
              <a:t>hak </a:t>
            </a:r>
            <a:r>
              <a:rPr dirty="0" sz="1400" spc="-5">
                <a:latin typeface="Times New Roman"/>
                <a:cs typeface="Times New Roman"/>
              </a:rPr>
              <a:t>istimewa, sehingga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>
                <a:latin typeface="Times New Roman"/>
                <a:cs typeface="Times New Roman"/>
              </a:rPr>
              <a:t>sistem operasi </a:t>
            </a:r>
            <a:r>
              <a:rPr dirty="0" sz="1400" spc="-5">
                <a:latin typeface="Times New Roman"/>
                <a:cs typeface="Times New Roman"/>
              </a:rPr>
              <a:t>yang dapat  mengubah peta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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Pemeliharaan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241300" marR="8890">
              <a:lnSpc>
                <a:spcPct val="143600"/>
              </a:lnSpc>
              <a:spcBef>
                <a:spcPts val="5"/>
              </a:spcBef>
            </a:pPr>
            <a:r>
              <a:rPr dirty="0" sz="1400" spc="-5">
                <a:latin typeface="Times New Roman"/>
                <a:cs typeface="Times New Roman"/>
              </a:rPr>
              <a:t>Proteksi memori </a:t>
            </a:r>
            <a:r>
              <a:rPr dirty="0" sz="1400">
                <a:latin typeface="Times New Roman"/>
                <a:cs typeface="Times New Roman"/>
              </a:rPr>
              <a:t>dari suatu </a:t>
            </a:r>
            <a:r>
              <a:rPr dirty="0" sz="1400" spc="-5">
                <a:latin typeface="Times New Roman"/>
                <a:cs typeface="Times New Roman"/>
              </a:rPr>
              <a:t>lingkungan berhalaman diselesaikan </a:t>
            </a:r>
            <a:r>
              <a:rPr dirty="0" sz="1400">
                <a:latin typeface="Times New Roman"/>
                <a:cs typeface="Times New Roman"/>
              </a:rPr>
              <a:t>dengan bit-bit proteksi </a:t>
            </a:r>
            <a:r>
              <a:rPr dirty="0" sz="1400" spc="-5">
                <a:latin typeface="Times New Roman"/>
                <a:cs typeface="Times New Roman"/>
              </a:rPr>
              <a:t>yang  diasosiasikan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tiap-tiap </a:t>
            </a:r>
            <a:r>
              <a:rPr dirty="0" sz="1400" spc="-5" i="1">
                <a:latin typeface="Times New Roman"/>
                <a:cs typeface="Times New Roman"/>
              </a:rPr>
              <a:t>frame</a:t>
            </a:r>
            <a:r>
              <a:rPr dirty="0" sz="1400" spc="-5">
                <a:latin typeface="Times New Roman"/>
                <a:cs typeface="Times New Roman"/>
              </a:rPr>
              <a:t>. Normalnya, bit-bit ini </a:t>
            </a:r>
            <a:r>
              <a:rPr dirty="0" sz="1400">
                <a:latin typeface="Times New Roman"/>
                <a:cs typeface="Times New Roman"/>
              </a:rPr>
              <a:t>disimpan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halaman. </a:t>
            </a:r>
            <a:r>
              <a:rPr dirty="0" sz="1400" spc="-5">
                <a:latin typeface="Times New Roman"/>
                <a:cs typeface="Times New Roman"/>
              </a:rPr>
              <a:t>Satu </a:t>
            </a:r>
            <a:r>
              <a:rPr dirty="0" sz="1400" spc="-10">
                <a:latin typeface="Times New Roman"/>
                <a:cs typeface="Times New Roman"/>
              </a:rPr>
              <a:t>bit  </a:t>
            </a:r>
            <a:r>
              <a:rPr dirty="0" sz="1400" spc="-5">
                <a:latin typeface="Times New Roman"/>
                <a:cs typeface="Times New Roman"/>
              </a:rPr>
              <a:t>dapat </a:t>
            </a:r>
            <a:r>
              <a:rPr dirty="0" sz="1400" spc="-10">
                <a:latin typeface="Times New Roman"/>
                <a:cs typeface="Times New Roman"/>
              </a:rPr>
              <a:t>menentukan </a:t>
            </a:r>
            <a:r>
              <a:rPr dirty="0" sz="1400" spc="-5">
                <a:latin typeface="Times New Roman"/>
                <a:cs typeface="Times New Roman"/>
              </a:rPr>
              <a:t>halaman yang </a:t>
            </a:r>
            <a:r>
              <a:rPr dirty="0" sz="1400">
                <a:latin typeface="Times New Roman"/>
                <a:cs typeface="Times New Roman"/>
              </a:rPr>
              <a:t>akan dibaca </a:t>
            </a:r>
            <a:r>
              <a:rPr dirty="0" sz="1400" spc="-15">
                <a:latin typeface="Times New Roman"/>
                <a:cs typeface="Times New Roman"/>
              </a:rPr>
              <a:t>tulis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5">
                <a:latin typeface="Times New Roman"/>
                <a:cs typeface="Times New Roman"/>
              </a:rPr>
              <a:t>baca saja. </a:t>
            </a:r>
            <a:r>
              <a:rPr dirty="0" sz="1400" spc="-15">
                <a:latin typeface="Times New Roman"/>
                <a:cs typeface="Times New Roman"/>
              </a:rPr>
              <a:t>Setiap </a:t>
            </a:r>
            <a:r>
              <a:rPr dirty="0" sz="1400" spc="-5">
                <a:latin typeface="Times New Roman"/>
                <a:cs typeface="Times New Roman"/>
              </a:rPr>
              <a:t>referensi ke memori  menggunakan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 untuk </a:t>
            </a:r>
            <a:r>
              <a:rPr dirty="0" sz="1400" spc="-5">
                <a:latin typeface="Times New Roman"/>
                <a:cs typeface="Times New Roman"/>
              </a:rPr>
              <a:t>menemukan </a:t>
            </a:r>
            <a:r>
              <a:rPr dirty="0" sz="1400" spc="-10">
                <a:latin typeface="Times New Roman"/>
                <a:cs typeface="Times New Roman"/>
              </a:rPr>
              <a:t>nomor </a:t>
            </a:r>
            <a:r>
              <a:rPr dirty="0" sz="1400" spc="-5" i="1">
                <a:latin typeface="Times New Roman"/>
                <a:cs typeface="Times New Roman"/>
              </a:rPr>
              <a:t>frame </a:t>
            </a:r>
            <a:r>
              <a:rPr dirty="0" sz="1400" spc="-5">
                <a:latin typeface="Times New Roman"/>
                <a:cs typeface="Times New Roman"/>
              </a:rPr>
              <a:t>yang benar. </a:t>
            </a:r>
            <a:r>
              <a:rPr dirty="0" sz="1400" spc="-10">
                <a:latin typeface="Times New Roman"/>
                <a:cs typeface="Times New Roman"/>
              </a:rPr>
              <a:t>Pada </a:t>
            </a:r>
            <a:r>
              <a:rPr dirty="0" sz="1400">
                <a:latin typeface="Times New Roman"/>
                <a:cs typeface="Times New Roman"/>
              </a:rPr>
              <a:t>saat </a:t>
            </a:r>
            <a:r>
              <a:rPr dirty="0" sz="1400" spc="-5">
                <a:latin typeface="Times New Roman"/>
                <a:cs typeface="Times New Roman"/>
              </a:rPr>
              <a:t>yang sama 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fisik diakses, </a:t>
            </a:r>
            <a:r>
              <a:rPr dirty="0" sz="1400" spc="-10">
                <a:latin typeface="Times New Roman"/>
                <a:cs typeface="Times New Roman"/>
              </a:rPr>
              <a:t>bit-bit </a:t>
            </a:r>
            <a:r>
              <a:rPr dirty="0" sz="1400">
                <a:latin typeface="Times New Roman"/>
                <a:cs typeface="Times New Roman"/>
              </a:rPr>
              <a:t>proteksi </a:t>
            </a:r>
            <a:r>
              <a:rPr dirty="0" sz="1400" spc="-5">
                <a:latin typeface="Times New Roman"/>
                <a:cs typeface="Times New Roman"/>
              </a:rPr>
              <a:t>dapat </a:t>
            </a:r>
            <a:r>
              <a:rPr dirty="0" sz="1400" spc="-10">
                <a:latin typeface="Times New Roman"/>
                <a:cs typeface="Times New Roman"/>
              </a:rPr>
              <a:t>dicek untuk </a:t>
            </a:r>
            <a:r>
              <a:rPr dirty="0" sz="1400" spc="-5">
                <a:latin typeface="Times New Roman"/>
                <a:cs typeface="Times New Roman"/>
              </a:rPr>
              <a:t>menguji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ada penulisan yang </a:t>
            </a:r>
            <a:r>
              <a:rPr dirty="0" sz="1400">
                <a:latin typeface="Times New Roman"/>
                <a:cs typeface="Times New Roman"/>
              </a:rPr>
              <a:t>sedang  </a:t>
            </a:r>
            <a:r>
              <a:rPr dirty="0" sz="1400" spc="-5">
                <a:latin typeface="Times New Roman"/>
                <a:cs typeface="Times New Roman"/>
              </a:rPr>
              <a:t>dilakukan terhadap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boleh </a:t>
            </a:r>
            <a:r>
              <a:rPr dirty="0" sz="1400">
                <a:latin typeface="Times New Roman"/>
                <a:cs typeface="Times New Roman"/>
              </a:rPr>
              <a:t>dibaca </a:t>
            </a:r>
            <a:r>
              <a:rPr dirty="0" sz="1400" spc="-5">
                <a:latin typeface="Times New Roman"/>
                <a:cs typeface="Times New Roman"/>
              </a:rPr>
              <a:t>saja. </a:t>
            </a:r>
            <a:r>
              <a:rPr dirty="0" sz="1400" spc="-10">
                <a:latin typeface="Times New Roman"/>
                <a:cs typeface="Times New Roman"/>
              </a:rPr>
              <a:t>Suatu </a:t>
            </a:r>
            <a:r>
              <a:rPr dirty="0" sz="1400" spc="-15">
                <a:latin typeface="Times New Roman"/>
                <a:cs typeface="Times New Roman"/>
              </a:rPr>
              <a:t>usaha </a:t>
            </a:r>
            <a:r>
              <a:rPr dirty="0" sz="1400" spc="-10">
                <a:latin typeface="Times New Roman"/>
                <a:cs typeface="Times New Roman"/>
              </a:rPr>
              <a:t>untuk menulis </a:t>
            </a:r>
            <a:r>
              <a:rPr dirty="0" sz="1400" spc="-5">
                <a:latin typeface="Times New Roman"/>
                <a:cs typeface="Times New Roman"/>
              </a:rPr>
              <a:t>ke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yang  </a:t>
            </a:r>
            <a:r>
              <a:rPr dirty="0" sz="1400" spc="-5">
                <a:latin typeface="Times New Roman"/>
                <a:cs typeface="Times New Roman"/>
              </a:rPr>
              <a:t>boleh </a:t>
            </a:r>
            <a:r>
              <a:rPr dirty="0" sz="1400" spc="-10">
                <a:latin typeface="Times New Roman"/>
                <a:cs typeface="Times New Roman"/>
              </a:rPr>
              <a:t>dibaca </a:t>
            </a:r>
            <a:r>
              <a:rPr dirty="0" sz="1400" spc="-5">
                <a:latin typeface="Times New Roman"/>
                <a:cs typeface="Times New Roman"/>
              </a:rPr>
              <a:t>saja akan menyebabkan perangkat </a:t>
            </a:r>
            <a:r>
              <a:rPr dirty="0" sz="1400" spc="-10">
                <a:latin typeface="Times New Roman"/>
                <a:cs typeface="Times New Roman"/>
              </a:rPr>
              <a:t>keras </a:t>
            </a:r>
            <a:r>
              <a:rPr dirty="0" sz="1400" spc="-5">
                <a:latin typeface="Times New Roman"/>
                <a:cs typeface="Times New Roman"/>
              </a:rPr>
              <a:t>menangkapnya ke sistem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operasi.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783082"/>
            <a:ext cx="7284720" cy="3302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Pemberian Halaman </a:t>
            </a:r>
            <a:r>
              <a:rPr dirty="0" sz="1400" spc="-10" b="1">
                <a:latin typeface="Times New Roman"/>
                <a:cs typeface="Times New Roman"/>
              </a:rPr>
              <a:t>Secara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10" b="1" i="1">
                <a:latin typeface="Times New Roman"/>
                <a:cs typeface="Times New Roman"/>
              </a:rPr>
              <a:t>Multilevel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241300" marR="5080">
              <a:lnSpc>
                <a:spcPct val="143800"/>
              </a:lnSpc>
            </a:pPr>
            <a:r>
              <a:rPr dirty="0" sz="1400" spc="-10">
                <a:latin typeface="Times New Roman"/>
                <a:cs typeface="Times New Roman"/>
              </a:rPr>
              <a:t>Banyak </a:t>
            </a:r>
            <a:r>
              <a:rPr dirty="0" sz="1400">
                <a:latin typeface="Times New Roman"/>
                <a:cs typeface="Times New Roman"/>
              </a:rPr>
              <a:t>sistem komputer </a:t>
            </a:r>
            <a:r>
              <a:rPr dirty="0" sz="1400" spc="-5">
                <a:latin typeface="Times New Roman"/>
                <a:cs typeface="Times New Roman"/>
              </a:rPr>
              <a:t>moderen </a:t>
            </a:r>
            <a:r>
              <a:rPr dirty="0" sz="1400" spc="-10">
                <a:latin typeface="Times New Roman"/>
                <a:cs typeface="Times New Roman"/>
              </a:rPr>
              <a:t>mendukung </a:t>
            </a:r>
            <a:r>
              <a:rPr dirty="0" sz="1400" spc="-5">
                <a:latin typeface="Times New Roman"/>
                <a:cs typeface="Times New Roman"/>
              </a:rPr>
              <a:t>ruang alamat </a:t>
            </a:r>
            <a:r>
              <a:rPr dirty="0" sz="1400" spc="-15">
                <a:latin typeface="Times New Roman"/>
                <a:cs typeface="Times New Roman"/>
              </a:rPr>
              <a:t>logis </a:t>
            </a:r>
            <a:r>
              <a:rPr dirty="0" sz="1400" spc="-5">
                <a:latin typeface="Times New Roman"/>
                <a:cs typeface="Times New Roman"/>
              </a:rPr>
              <a:t>yang sangat </a:t>
            </a:r>
            <a:r>
              <a:rPr dirty="0" sz="1400" spc="-15">
                <a:latin typeface="Times New Roman"/>
                <a:cs typeface="Times New Roman"/>
              </a:rPr>
              <a:t>luas </a:t>
            </a:r>
            <a:r>
              <a:rPr dirty="0" sz="1400" spc="-10">
                <a:latin typeface="Times New Roman"/>
                <a:cs typeface="Times New Roman"/>
              </a:rPr>
              <a:t>(2 </a:t>
            </a:r>
            <a:r>
              <a:rPr dirty="0" sz="1400" spc="-5">
                <a:latin typeface="Times New Roman"/>
                <a:cs typeface="Times New Roman"/>
              </a:rPr>
              <a:t>pangkat 32  sampai 2 pangkat 64). </a:t>
            </a:r>
            <a:r>
              <a:rPr dirty="0" sz="1400" spc="-1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lingkungan </a:t>
            </a:r>
            <a:r>
              <a:rPr dirty="0" sz="1400">
                <a:latin typeface="Times New Roman"/>
                <a:cs typeface="Times New Roman"/>
              </a:rPr>
              <a:t>seperti </a:t>
            </a:r>
            <a:r>
              <a:rPr dirty="0" sz="1400" spc="-10">
                <a:latin typeface="Times New Roman"/>
                <a:cs typeface="Times New Roman"/>
              </a:rPr>
              <a:t>itu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halamanya </a:t>
            </a:r>
            <a:r>
              <a:rPr dirty="0" sz="1400">
                <a:latin typeface="Times New Roman"/>
                <a:cs typeface="Times New Roman"/>
              </a:rPr>
              <a:t>sendiri </a:t>
            </a:r>
            <a:r>
              <a:rPr dirty="0" sz="1400" spc="-5">
                <a:latin typeface="Times New Roman"/>
                <a:cs typeface="Times New Roman"/>
              </a:rPr>
              <a:t>menjadi </a:t>
            </a:r>
            <a:r>
              <a:rPr dirty="0" sz="1400">
                <a:latin typeface="Times New Roman"/>
                <a:cs typeface="Times New Roman"/>
              </a:rPr>
              <a:t>sangat-sangat  </a:t>
            </a:r>
            <a:r>
              <a:rPr dirty="0" sz="1400" spc="-5">
                <a:latin typeface="Times New Roman"/>
                <a:cs typeface="Times New Roman"/>
              </a:rPr>
              <a:t>besat </a:t>
            </a:r>
            <a:r>
              <a:rPr dirty="0" sz="1400" spc="-15">
                <a:latin typeface="Times New Roman"/>
                <a:cs typeface="Times New Roman"/>
              </a:rPr>
              <a:t>sekali. </a:t>
            </a:r>
            <a:r>
              <a:rPr dirty="0" sz="1400" spc="-10">
                <a:latin typeface="Times New Roman"/>
                <a:cs typeface="Times New Roman"/>
              </a:rPr>
              <a:t>Untuk contoh, </a:t>
            </a:r>
            <a:r>
              <a:rPr dirty="0" sz="1400" spc="-5">
                <a:latin typeface="Times New Roman"/>
                <a:cs typeface="Times New Roman"/>
              </a:rPr>
              <a:t>misalkan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sistem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5">
                <a:latin typeface="Times New Roman"/>
                <a:cs typeface="Times New Roman"/>
              </a:rPr>
              <a:t>ruang </a:t>
            </a:r>
            <a:r>
              <a:rPr dirty="0" sz="1400" spc="-5">
                <a:latin typeface="Times New Roman"/>
                <a:cs typeface="Times New Roman"/>
              </a:rPr>
              <a:t>alamat </a:t>
            </a:r>
            <a:r>
              <a:rPr dirty="0" sz="1400" spc="-10">
                <a:latin typeface="Times New Roman"/>
                <a:cs typeface="Times New Roman"/>
              </a:rPr>
              <a:t>logis </a:t>
            </a:r>
            <a:r>
              <a:rPr dirty="0" sz="1400" spc="-5">
                <a:latin typeface="Times New Roman"/>
                <a:cs typeface="Times New Roman"/>
              </a:rPr>
              <a:t>32-bit. </a:t>
            </a:r>
            <a:r>
              <a:rPr dirty="0" sz="1400" spc="-10">
                <a:latin typeface="Times New Roman"/>
                <a:cs typeface="Times New Roman"/>
              </a:rPr>
              <a:t>Jika ukuran  halaman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sistem seperti itu </a:t>
            </a:r>
            <a:r>
              <a:rPr dirty="0" sz="1400" spc="-5">
                <a:latin typeface="Times New Roman"/>
                <a:cs typeface="Times New Roman"/>
              </a:rPr>
              <a:t>adalah </a:t>
            </a:r>
            <a:r>
              <a:rPr dirty="0" sz="1400" spc="5">
                <a:latin typeface="Times New Roman"/>
                <a:cs typeface="Times New Roman"/>
              </a:rPr>
              <a:t>4K </a:t>
            </a:r>
            <a:r>
              <a:rPr dirty="0" sz="1400">
                <a:latin typeface="Times New Roman"/>
                <a:cs typeface="Times New Roman"/>
              </a:rPr>
              <a:t>byte </a:t>
            </a:r>
            <a:r>
              <a:rPr dirty="0" sz="1400" spc="-10">
                <a:latin typeface="Times New Roman"/>
                <a:cs typeface="Times New Roman"/>
              </a:rPr>
              <a:t>(2 </a:t>
            </a:r>
            <a:r>
              <a:rPr dirty="0" sz="1400">
                <a:latin typeface="Times New Roman"/>
                <a:cs typeface="Times New Roman"/>
              </a:rPr>
              <a:t>pangkat </a:t>
            </a:r>
            <a:r>
              <a:rPr dirty="0" sz="1400" spc="-5">
                <a:latin typeface="Times New Roman"/>
                <a:cs typeface="Times New Roman"/>
              </a:rPr>
              <a:t>12),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 mungkin </a:t>
            </a:r>
            <a:r>
              <a:rPr dirty="0" sz="1400">
                <a:latin typeface="Times New Roman"/>
                <a:cs typeface="Times New Roman"/>
              </a:rPr>
              <a:t>berisi  </a:t>
            </a:r>
            <a:r>
              <a:rPr dirty="0" sz="1400" spc="-5">
                <a:latin typeface="Times New Roman"/>
                <a:cs typeface="Times New Roman"/>
              </a:rPr>
              <a:t>sampai 1 </a:t>
            </a:r>
            <a:r>
              <a:rPr dirty="0" sz="1400" spc="-10">
                <a:latin typeface="Times New Roman"/>
                <a:cs typeface="Times New Roman"/>
              </a:rPr>
              <a:t>juta </a:t>
            </a:r>
            <a:r>
              <a:rPr dirty="0" sz="1400" spc="-5">
                <a:latin typeface="Times New Roman"/>
                <a:cs typeface="Times New Roman"/>
              </a:rPr>
              <a:t>masukan ((2^32)/(2^12)). </a:t>
            </a: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 spc="-5">
                <a:latin typeface="Times New Roman"/>
                <a:cs typeface="Times New Roman"/>
              </a:rPr>
              <a:t>masing-masing masukan </a:t>
            </a:r>
            <a:r>
              <a:rPr dirty="0" sz="1400">
                <a:latin typeface="Times New Roman"/>
                <a:cs typeface="Times New Roman"/>
              </a:rPr>
              <a:t>terdiri </a:t>
            </a:r>
            <a:r>
              <a:rPr dirty="0" sz="1400" spc="-5">
                <a:latin typeface="Times New Roman"/>
                <a:cs typeface="Times New Roman"/>
              </a:rPr>
              <a:t>atas 4 </a:t>
            </a:r>
            <a:r>
              <a:rPr dirty="0" sz="1400" spc="-10">
                <a:latin typeface="Times New Roman"/>
                <a:cs typeface="Times New Roman"/>
              </a:rPr>
              <a:t>byte, </a:t>
            </a:r>
            <a:r>
              <a:rPr dirty="0" sz="1400" spc="-5">
                <a:latin typeface="Times New Roman"/>
                <a:cs typeface="Times New Roman"/>
              </a:rPr>
              <a:t>tiap-  </a:t>
            </a:r>
            <a:r>
              <a:rPr dirty="0" sz="1400" spc="-15">
                <a:latin typeface="Times New Roman"/>
                <a:cs typeface="Times New Roman"/>
              </a:rPr>
              <a:t>tiap </a:t>
            </a:r>
            <a:r>
              <a:rPr dirty="0" sz="1400" spc="-5">
                <a:latin typeface="Times New Roman"/>
                <a:cs typeface="Times New Roman"/>
              </a:rPr>
              <a:t>proses mungkin </a:t>
            </a:r>
            <a:r>
              <a:rPr dirty="0" sz="1400">
                <a:latin typeface="Times New Roman"/>
                <a:cs typeface="Times New Roman"/>
              </a:rPr>
              <a:t>perlu </a:t>
            </a:r>
            <a:r>
              <a:rPr dirty="0" sz="1400" spc="-5">
                <a:latin typeface="Times New Roman"/>
                <a:cs typeface="Times New Roman"/>
              </a:rPr>
              <a:t>ruang alamat </a:t>
            </a:r>
            <a:r>
              <a:rPr dirty="0" sz="1400" spc="-10">
                <a:latin typeface="Times New Roman"/>
                <a:cs typeface="Times New Roman"/>
              </a:rPr>
              <a:t>fisik </a:t>
            </a:r>
            <a:r>
              <a:rPr dirty="0" sz="1400">
                <a:latin typeface="Times New Roman"/>
                <a:cs typeface="Times New Roman"/>
              </a:rPr>
              <a:t>sampai </a:t>
            </a:r>
            <a:r>
              <a:rPr dirty="0" sz="1400" spc="-5">
                <a:latin typeface="Times New Roman"/>
                <a:cs typeface="Times New Roman"/>
              </a:rPr>
              <a:t>4 </a:t>
            </a:r>
            <a:r>
              <a:rPr dirty="0" sz="1400" spc="-10">
                <a:latin typeface="Times New Roman"/>
                <a:cs typeface="Times New Roman"/>
              </a:rPr>
              <a:t>megabyte hanya untuk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5">
                <a:latin typeface="Times New Roman"/>
                <a:cs typeface="Times New Roman"/>
              </a:rPr>
              <a:t>halamannya  saja. </a:t>
            </a:r>
            <a:r>
              <a:rPr dirty="0" sz="1400" spc="-15">
                <a:latin typeface="Times New Roman"/>
                <a:cs typeface="Times New Roman"/>
              </a:rPr>
              <a:t>Jelasnya, </a:t>
            </a:r>
            <a:r>
              <a:rPr dirty="0" sz="1400" spc="-10">
                <a:latin typeface="Times New Roman"/>
                <a:cs typeface="Times New Roman"/>
              </a:rPr>
              <a:t>kita tidak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mau </a:t>
            </a:r>
            <a:r>
              <a:rPr dirty="0" sz="1400" spc="-5">
                <a:latin typeface="Times New Roman"/>
                <a:cs typeface="Times New Roman"/>
              </a:rPr>
              <a:t>mengalokasi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secara berdekatan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dalam  </a:t>
            </a:r>
            <a:r>
              <a:rPr dirty="0" sz="1400" spc="-10">
                <a:latin typeface="Times New Roman"/>
                <a:cs typeface="Times New Roman"/>
              </a:rPr>
              <a:t>memori. </a:t>
            </a:r>
            <a:r>
              <a:rPr dirty="0" sz="1400" spc="-5">
                <a:latin typeface="Times New Roman"/>
                <a:cs typeface="Times New Roman"/>
              </a:rPr>
              <a:t>Satu </a:t>
            </a:r>
            <a:r>
              <a:rPr dirty="0" sz="1400">
                <a:latin typeface="Times New Roman"/>
                <a:cs typeface="Times New Roman"/>
              </a:rPr>
              <a:t>solusi </a:t>
            </a:r>
            <a:r>
              <a:rPr dirty="0" sz="1400" spc="-5">
                <a:latin typeface="Times New Roman"/>
                <a:cs typeface="Times New Roman"/>
              </a:rPr>
              <a:t>sederhananya adalah dengan </a:t>
            </a:r>
            <a:r>
              <a:rPr dirty="0" sz="1400" spc="-10">
                <a:latin typeface="Times New Roman"/>
                <a:cs typeface="Times New Roman"/>
              </a:rPr>
              <a:t>membagi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menjadi </a:t>
            </a:r>
            <a:r>
              <a:rPr dirty="0" sz="1400">
                <a:latin typeface="Times New Roman"/>
                <a:cs typeface="Times New Roman"/>
              </a:rPr>
              <a:t>potongan-  </a:t>
            </a:r>
            <a:r>
              <a:rPr dirty="0" sz="1400" spc="-5">
                <a:latin typeface="Times New Roman"/>
                <a:cs typeface="Times New Roman"/>
              </a:rPr>
              <a:t>potongan yang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>
                <a:latin typeface="Times New Roman"/>
                <a:cs typeface="Times New Roman"/>
              </a:rPr>
              <a:t>kecil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lagi.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783082"/>
            <a:ext cx="7282180" cy="36106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Tabel Halaman yang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Dibalik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241300" marR="5080">
              <a:lnSpc>
                <a:spcPct val="143900"/>
              </a:lnSpc>
            </a:pPr>
            <a:r>
              <a:rPr dirty="0" sz="1400" spc="-10">
                <a:latin typeface="Times New Roman"/>
                <a:cs typeface="Times New Roman"/>
              </a:rPr>
              <a:t>Biasanya, </a:t>
            </a:r>
            <a:r>
              <a:rPr dirty="0" sz="1400" spc="-5">
                <a:latin typeface="Times New Roman"/>
                <a:cs typeface="Times New Roman"/>
              </a:rPr>
              <a:t>setiap proses mempunyai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yang diasosiasikan dengannya. Tabel halaman 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punya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>
                <a:latin typeface="Times New Roman"/>
                <a:cs typeface="Times New Roman"/>
              </a:rPr>
              <a:t>masukan </a:t>
            </a:r>
            <a:r>
              <a:rPr dirty="0" sz="1400" spc="-10">
                <a:latin typeface="Times New Roman"/>
                <a:cs typeface="Times New Roman"/>
              </a:rPr>
              <a:t>untuk setiap halaman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sedang </a:t>
            </a:r>
            <a:r>
              <a:rPr dirty="0" sz="1400" spc="-5">
                <a:latin typeface="Times New Roman"/>
                <a:cs typeface="Times New Roman"/>
              </a:rPr>
              <a:t>gunakan (atau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10">
                <a:latin typeface="Times New Roman"/>
                <a:cs typeface="Times New Roman"/>
              </a:rPr>
              <a:t>slot 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setiap alamat </a:t>
            </a:r>
            <a:r>
              <a:rPr dirty="0" sz="1400" spc="-10">
                <a:latin typeface="Times New Roman"/>
                <a:cs typeface="Times New Roman"/>
              </a:rPr>
              <a:t>maya, </a:t>
            </a:r>
            <a:r>
              <a:rPr dirty="0" sz="1400">
                <a:latin typeface="Times New Roman"/>
                <a:cs typeface="Times New Roman"/>
              </a:rPr>
              <a:t>tanpa </a:t>
            </a:r>
            <a:r>
              <a:rPr dirty="0" sz="1400" spc="-5">
                <a:latin typeface="Times New Roman"/>
                <a:cs typeface="Times New Roman"/>
              </a:rPr>
              <a:t>meperhatikan </a:t>
            </a:r>
            <a:r>
              <a:rPr dirty="0" sz="1400" spc="-10">
                <a:latin typeface="Times New Roman"/>
                <a:cs typeface="Times New Roman"/>
              </a:rPr>
              <a:t>validitas </a:t>
            </a:r>
            <a:r>
              <a:rPr dirty="0" sz="1400" spc="-5">
                <a:latin typeface="Times New Roman"/>
                <a:cs typeface="Times New Roman"/>
              </a:rPr>
              <a:t>terakhir). </a:t>
            </a:r>
            <a:r>
              <a:rPr dirty="0" sz="1400" spc="-10">
                <a:latin typeface="Times New Roman"/>
                <a:cs typeface="Times New Roman"/>
              </a:rPr>
              <a:t>Semenjak </a:t>
            </a:r>
            <a:r>
              <a:rPr dirty="0" sz="1400" spc="-5">
                <a:latin typeface="Times New Roman"/>
                <a:cs typeface="Times New Roman"/>
              </a:rPr>
              <a:t>halaman referensi  proses </a:t>
            </a:r>
            <a:r>
              <a:rPr dirty="0" sz="1400" spc="-10">
                <a:latin typeface="Times New Roman"/>
                <a:cs typeface="Times New Roman"/>
              </a:rPr>
              <a:t>melalui </a:t>
            </a:r>
            <a:r>
              <a:rPr dirty="0" sz="1400" spc="-5">
                <a:latin typeface="Times New Roman"/>
                <a:cs typeface="Times New Roman"/>
              </a:rPr>
              <a:t>alamat </a:t>
            </a:r>
            <a:r>
              <a:rPr dirty="0" sz="1400" spc="-15">
                <a:latin typeface="Times New Roman"/>
                <a:cs typeface="Times New Roman"/>
              </a:rPr>
              <a:t>maya </a:t>
            </a:r>
            <a:r>
              <a:rPr dirty="0" sz="1400" spc="-10">
                <a:latin typeface="Times New Roman"/>
                <a:cs typeface="Times New Roman"/>
              </a:rPr>
              <a:t>halaman, maka </a:t>
            </a:r>
            <a:r>
              <a:rPr dirty="0" sz="1400" spc="-5">
                <a:latin typeface="Times New Roman"/>
                <a:cs typeface="Times New Roman"/>
              </a:rPr>
              <a:t>representasi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5">
                <a:latin typeface="Times New Roman"/>
                <a:cs typeface="Times New Roman"/>
              </a:rPr>
              <a:t>ini adalah </a:t>
            </a:r>
            <a:r>
              <a:rPr dirty="0" sz="1400" spc="-10">
                <a:latin typeface="Times New Roman"/>
                <a:cs typeface="Times New Roman"/>
              </a:rPr>
              <a:t>alami. </a:t>
            </a:r>
            <a:r>
              <a:rPr dirty="0" sz="1400">
                <a:latin typeface="Times New Roman"/>
                <a:cs typeface="Times New Roman"/>
              </a:rPr>
              <a:t>Sistem operasi 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menterjemahkan referensi ini ke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memori fisik. Semenjak </a:t>
            </a:r>
            <a:r>
              <a:rPr dirty="0" sz="1400">
                <a:latin typeface="Times New Roman"/>
                <a:cs typeface="Times New Roman"/>
              </a:rPr>
              <a:t>tabel diurutkan </a:t>
            </a:r>
            <a:r>
              <a:rPr dirty="0" sz="1400" spc="-5">
                <a:latin typeface="Times New Roman"/>
                <a:cs typeface="Times New Roman"/>
              </a:rPr>
              <a:t>berdasarkan  </a:t>
            </a:r>
            <a:r>
              <a:rPr dirty="0" sz="1400" spc="-10">
                <a:latin typeface="Times New Roman"/>
                <a:cs typeface="Times New Roman"/>
              </a:rPr>
              <a:t>alamat maya,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operasi dapat menghitung dimana pada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5">
                <a:latin typeface="Times New Roman"/>
                <a:cs typeface="Times New Roman"/>
              </a:rPr>
              <a:t>yang diasosiasikan </a:t>
            </a:r>
            <a:r>
              <a:rPr dirty="0" sz="1400">
                <a:latin typeface="Times New Roman"/>
                <a:cs typeface="Times New Roman"/>
              </a:rPr>
              <a:t>dengan  </a:t>
            </a:r>
            <a:r>
              <a:rPr dirty="0" sz="1400" spc="-5">
                <a:latin typeface="Times New Roman"/>
                <a:cs typeface="Times New Roman"/>
              </a:rPr>
              <a:t>masukan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fisik,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menggunakan nilai tersebut secara </a:t>
            </a:r>
            <a:r>
              <a:rPr dirty="0" sz="1400" spc="-10">
                <a:latin typeface="Times New Roman"/>
                <a:cs typeface="Times New Roman"/>
              </a:rPr>
              <a:t>langsung. </a:t>
            </a:r>
            <a:r>
              <a:rPr dirty="0" sz="1400" spc="-5">
                <a:latin typeface="Times New Roman"/>
                <a:cs typeface="Times New Roman"/>
              </a:rPr>
              <a:t>Satu kekurangan 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skema ini adalah masing-masing </a:t>
            </a:r>
            <a:r>
              <a:rPr dirty="0" sz="1400" spc="-10">
                <a:latin typeface="Times New Roman"/>
                <a:cs typeface="Times New Roman"/>
              </a:rPr>
              <a:t>halaman mungkin </a:t>
            </a:r>
            <a:r>
              <a:rPr dirty="0" sz="1400" spc="-5">
                <a:latin typeface="Times New Roman"/>
                <a:cs typeface="Times New Roman"/>
              </a:rPr>
              <a:t>mengandung </a:t>
            </a:r>
            <a:r>
              <a:rPr dirty="0" sz="1400">
                <a:latin typeface="Times New Roman"/>
                <a:cs typeface="Times New Roman"/>
              </a:rPr>
              <a:t>jutaan </a:t>
            </a:r>
            <a:r>
              <a:rPr dirty="0" sz="1400" spc="-10">
                <a:latin typeface="Times New Roman"/>
                <a:cs typeface="Times New Roman"/>
              </a:rPr>
              <a:t>masukan. </a:t>
            </a:r>
            <a:r>
              <a:rPr dirty="0" sz="1400" spc="-5">
                <a:latin typeface="Times New Roman"/>
                <a:cs typeface="Times New Roman"/>
              </a:rPr>
              <a:t>Tabel ini  mungkin </a:t>
            </a:r>
            <a:r>
              <a:rPr dirty="0" sz="1400" spc="-10">
                <a:latin typeface="Times New Roman"/>
                <a:cs typeface="Times New Roman"/>
              </a:rPr>
              <a:t>memakan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5">
                <a:latin typeface="Times New Roman"/>
                <a:cs typeface="Times New Roman"/>
              </a:rPr>
              <a:t>fisik </a:t>
            </a:r>
            <a:r>
              <a:rPr dirty="0" sz="1400" spc="5">
                <a:latin typeface="Times New Roman"/>
                <a:cs typeface="Times New Roman"/>
              </a:rPr>
              <a:t>dalam </a:t>
            </a:r>
            <a:r>
              <a:rPr dirty="0" sz="1400">
                <a:latin typeface="Times New Roman"/>
                <a:cs typeface="Times New Roman"/>
              </a:rPr>
              <a:t>jumlah </a:t>
            </a:r>
            <a:r>
              <a:rPr dirty="0" sz="1400" spc="-5">
                <a:latin typeface="Times New Roman"/>
                <a:cs typeface="Times New Roman"/>
              </a:rPr>
              <a:t>yang besar, yang </a:t>
            </a:r>
            <a:r>
              <a:rPr dirty="0" sz="1400" spc="-20">
                <a:latin typeface="Times New Roman"/>
                <a:cs typeface="Times New Roman"/>
              </a:rPr>
              <a:t>mana </a:t>
            </a:r>
            <a:r>
              <a:rPr dirty="0" sz="1400" spc="-5">
                <a:latin typeface="Times New Roman"/>
                <a:cs typeface="Times New Roman"/>
              </a:rPr>
              <a:t>dibutukan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tetap  menjaga </a:t>
            </a:r>
            <a:r>
              <a:rPr dirty="0" sz="1400" spc="-10">
                <a:latin typeface="Times New Roman"/>
                <a:cs typeface="Times New Roman"/>
              </a:rPr>
              <a:t>bagaimana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5">
                <a:latin typeface="Times New Roman"/>
                <a:cs typeface="Times New Roman"/>
              </a:rPr>
              <a:t>fisik </a:t>
            </a:r>
            <a:r>
              <a:rPr dirty="0" sz="1400" spc="-5">
                <a:latin typeface="Times New Roman"/>
                <a:cs typeface="Times New Roman"/>
              </a:rPr>
              <a:t>lain sedang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digunakan.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783082"/>
            <a:ext cx="7227570" cy="1155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Berbagi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Halaman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241300" marR="5080">
              <a:lnSpc>
                <a:spcPct val="144400"/>
              </a:lnSpc>
            </a:pPr>
            <a:r>
              <a:rPr dirty="0" sz="1400" spc="-5">
                <a:latin typeface="Times New Roman"/>
                <a:cs typeface="Times New Roman"/>
              </a:rPr>
              <a:t>Keuntungan lain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pemberian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 spc="-5">
                <a:latin typeface="Times New Roman"/>
                <a:cs typeface="Times New Roman"/>
              </a:rPr>
              <a:t>adalah kemungkinannya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berbagi </a:t>
            </a:r>
            <a:r>
              <a:rPr dirty="0" sz="1400">
                <a:latin typeface="Times New Roman"/>
                <a:cs typeface="Times New Roman"/>
              </a:rPr>
              <a:t>kode </a:t>
            </a:r>
            <a:r>
              <a:rPr dirty="0" sz="1400" spc="-5">
                <a:latin typeface="Times New Roman"/>
                <a:cs typeface="Times New Roman"/>
              </a:rPr>
              <a:t>yang sama.  Pertimbangan ini terutama sekali penting </a:t>
            </a:r>
            <a:r>
              <a:rPr dirty="0" sz="140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lingkungan yang berbagi waktu.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995603"/>
            <a:ext cx="7283450" cy="364172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Wingdings"/>
              <a:buChar char="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Instruksi </a:t>
            </a:r>
            <a:r>
              <a:rPr dirty="0" sz="1400">
                <a:latin typeface="Times New Roman"/>
                <a:cs typeface="Times New Roman"/>
              </a:rPr>
              <a:t>pengikatan </a:t>
            </a:r>
            <a:r>
              <a:rPr dirty="0" sz="1400" spc="-5">
                <a:latin typeface="Times New Roman"/>
                <a:cs typeface="Times New Roman"/>
              </a:rPr>
              <a:t>dan data ke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memori dapat dilakukan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beberapa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tahap:</a:t>
            </a:r>
            <a:endParaRPr sz="1400">
              <a:latin typeface="Times New Roman"/>
              <a:cs typeface="Times New Roman"/>
            </a:endParaRPr>
          </a:p>
          <a:p>
            <a:pPr lvl="1" marL="347345" indent="-106680">
              <a:lnSpc>
                <a:spcPct val="100000"/>
              </a:lnSpc>
              <a:spcBef>
                <a:spcPts val="720"/>
              </a:spcBef>
              <a:buChar char="•"/>
              <a:tabLst>
                <a:tab pos="347980" algn="l"/>
              </a:tabLst>
            </a:pPr>
            <a:r>
              <a:rPr dirty="0" sz="1400" spc="-5">
                <a:latin typeface="Times New Roman"/>
                <a:cs typeface="Times New Roman"/>
              </a:rPr>
              <a:t>waktu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compile</a:t>
            </a:r>
            <a:endParaRPr sz="1400">
              <a:latin typeface="Times New Roman"/>
              <a:cs typeface="Times New Roman"/>
            </a:endParaRPr>
          </a:p>
          <a:p>
            <a:pPr lvl="1" marL="347345" indent="-106680">
              <a:lnSpc>
                <a:spcPct val="100000"/>
              </a:lnSpc>
              <a:spcBef>
                <a:spcPts val="745"/>
              </a:spcBef>
              <a:buChar char="•"/>
              <a:tabLst>
                <a:tab pos="347980" algn="l"/>
              </a:tabLst>
            </a:pPr>
            <a:r>
              <a:rPr dirty="0" sz="1400" spc="-5">
                <a:latin typeface="Times New Roman"/>
                <a:cs typeface="Times New Roman"/>
              </a:rPr>
              <a:t>waktu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penempatan</a:t>
            </a:r>
            <a:endParaRPr sz="1400">
              <a:latin typeface="Times New Roman"/>
              <a:cs typeface="Times New Roman"/>
            </a:endParaRPr>
          </a:p>
          <a:p>
            <a:pPr lvl="1" marL="347345" indent="-106680">
              <a:lnSpc>
                <a:spcPct val="100000"/>
              </a:lnSpc>
              <a:spcBef>
                <a:spcPts val="745"/>
              </a:spcBef>
              <a:buChar char="•"/>
              <a:tabLst>
                <a:tab pos="347980" algn="l"/>
              </a:tabLst>
            </a:pPr>
            <a:r>
              <a:rPr dirty="0" sz="1400" spc="-5">
                <a:latin typeface="Times New Roman"/>
                <a:cs typeface="Times New Roman"/>
              </a:rPr>
              <a:t>waktu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eksekusi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"/>
              <a:tabLst>
                <a:tab pos="241300" algn="l"/>
              </a:tabLst>
            </a:pPr>
            <a:r>
              <a:rPr dirty="0" sz="1450" spc="-10" b="1">
                <a:latin typeface="Arial"/>
                <a:cs typeface="Arial"/>
              </a:rPr>
              <a:t>Ruang Alamat </a:t>
            </a:r>
            <a:r>
              <a:rPr dirty="0" sz="1450" b="1">
                <a:latin typeface="Arial"/>
                <a:cs typeface="Arial"/>
              </a:rPr>
              <a:t>Fisik </a:t>
            </a:r>
            <a:r>
              <a:rPr dirty="0" sz="1450" spc="-10" b="1">
                <a:latin typeface="Arial"/>
                <a:cs typeface="Arial"/>
              </a:rPr>
              <a:t>dan</a:t>
            </a:r>
            <a:r>
              <a:rPr dirty="0" sz="1450" spc="50" b="1">
                <a:latin typeface="Arial"/>
                <a:cs typeface="Arial"/>
              </a:rPr>
              <a:t> </a:t>
            </a:r>
            <a:r>
              <a:rPr dirty="0" sz="1450" spc="-5" b="1">
                <a:latin typeface="Arial"/>
                <a:cs typeface="Arial"/>
              </a:rPr>
              <a:t>Logik</a:t>
            </a:r>
            <a:endParaRPr sz="1450">
              <a:latin typeface="Arial"/>
              <a:cs typeface="Arial"/>
            </a:endParaRPr>
          </a:p>
          <a:p>
            <a:pPr algn="just" marL="241300" marR="5080">
              <a:lnSpc>
                <a:spcPct val="144000"/>
              </a:lnSpc>
              <a:spcBef>
                <a:spcPts val="835"/>
              </a:spcBef>
            </a:pPr>
            <a:r>
              <a:rPr dirty="0" sz="1400" spc="-5">
                <a:latin typeface="Times New Roman"/>
                <a:cs typeface="Times New Roman"/>
              </a:rPr>
              <a:t>Alamat yang </a:t>
            </a:r>
            <a:r>
              <a:rPr dirty="0" sz="1400" spc="-10">
                <a:latin typeface="Times New Roman"/>
                <a:cs typeface="Times New Roman"/>
              </a:rPr>
              <a:t>dibuat CPU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merujuk </a:t>
            </a:r>
            <a:r>
              <a:rPr dirty="0" sz="1400" spc="-5">
                <a:latin typeface="Times New Roman"/>
                <a:cs typeface="Times New Roman"/>
              </a:rPr>
              <a:t>ke sebuah </a:t>
            </a:r>
            <a:r>
              <a:rPr dirty="0" sz="1400" spc="-10">
                <a:latin typeface="Times New Roman"/>
                <a:cs typeface="Times New Roman"/>
              </a:rPr>
              <a:t>alamat logic </a:t>
            </a:r>
            <a:r>
              <a:rPr dirty="0" sz="1400" spc="-5">
                <a:latin typeface="Times New Roman"/>
                <a:cs typeface="Times New Roman"/>
              </a:rPr>
              <a:t>(virtual). Sedangkan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yang  dilihat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memori adalah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yang dimasukkan ke register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10">
                <a:latin typeface="Times New Roman"/>
                <a:cs typeface="Times New Roman"/>
              </a:rPr>
              <a:t>memori, merujuk </a:t>
            </a:r>
            <a:r>
              <a:rPr dirty="0" sz="1400" spc="-5">
                <a:latin typeface="Times New Roman"/>
                <a:cs typeface="Times New Roman"/>
              </a:rPr>
              <a:t>pada </a:t>
            </a:r>
            <a:r>
              <a:rPr dirty="0" sz="1400">
                <a:latin typeface="Times New Roman"/>
                <a:cs typeface="Times New Roman"/>
              </a:rPr>
              <a:t>alamat  </a:t>
            </a:r>
            <a:r>
              <a:rPr dirty="0" sz="1400" spc="-5">
                <a:latin typeface="Times New Roman"/>
                <a:cs typeface="Times New Roman"/>
              </a:rPr>
              <a:t>fisik pada pengikatan alamat,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 i="1">
                <a:latin typeface="Times New Roman"/>
                <a:cs typeface="Times New Roman"/>
              </a:rPr>
              <a:t>compile </a:t>
            </a:r>
            <a:r>
              <a:rPr dirty="0" sz="1400" spc="-5">
                <a:latin typeface="Times New Roman"/>
                <a:cs typeface="Times New Roman"/>
              </a:rPr>
              <a:t>dan </a:t>
            </a:r>
            <a:r>
              <a:rPr dirty="0" sz="1400">
                <a:latin typeface="Times New Roman"/>
                <a:cs typeface="Times New Roman"/>
              </a:rPr>
              <a:t>waktu penempatan </a:t>
            </a:r>
            <a:r>
              <a:rPr dirty="0" sz="1400" spc="-5">
                <a:latin typeface="Times New Roman"/>
                <a:cs typeface="Times New Roman"/>
              </a:rPr>
              <a:t>mnghasilkan daerah dimana  </a:t>
            </a:r>
            <a:r>
              <a:rPr dirty="0" sz="1400" spc="-10">
                <a:latin typeface="Times New Roman"/>
                <a:cs typeface="Times New Roman"/>
              </a:rPr>
              <a:t>alamat logik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15">
                <a:latin typeface="Times New Roman"/>
                <a:cs typeface="Times New Roman"/>
              </a:rPr>
              <a:t>fisik </a:t>
            </a:r>
            <a:r>
              <a:rPr dirty="0" sz="1400" spc="-5">
                <a:latin typeface="Times New Roman"/>
                <a:cs typeface="Times New Roman"/>
              </a:rPr>
              <a:t>sama. Sedangkan pada </a:t>
            </a:r>
            <a:r>
              <a:rPr dirty="0" sz="1400">
                <a:latin typeface="Times New Roman"/>
                <a:cs typeface="Times New Roman"/>
              </a:rPr>
              <a:t>waktu eksekusi </a:t>
            </a:r>
            <a:r>
              <a:rPr dirty="0" sz="1400" spc="-5">
                <a:latin typeface="Times New Roman"/>
                <a:cs typeface="Times New Roman"/>
              </a:rPr>
              <a:t>menghasilkan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fisik  dan </a:t>
            </a:r>
            <a:r>
              <a:rPr dirty="0" sz="1400" spc="-10">
                <a:latin typeface="Times New Roman"/>
                <a:cs typeface="Times New Roman"/>
              </a:rPr>
              <a:t>logik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berbeda.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Segmentasi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7828" y="1516557"/>
            <a:ext cx="7285990" cy="4322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12065" indent="-228600">
              <a:lnSpc>
                <a:spcPct val="144400"/>
              </a:lnSpc>
              <a:spcBef>
                <a:spcPts val="100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Segmentasi adalah sebuah bagian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managemen memori yang </a:t>
            </a:r>
            <a:r>
              <a:rPr dirty="0" sz="1400" spc="-10">
                <a:latin typeface="Times New Roman"/>
                <a:cs typeface="Times New Roman"/>
              </a:rPr>
              <a:t>mengatur </a:t>
            </a:r>
            <a:r>
              <a:rPr dirty="0" sz="1400" spc="-5">
                <a:latin typeface="Times New Roman"/>
                <a:cs typeface="Times New Roman"/>
              </a:rPr>
              <a:t>pengalamatan </a:t>
            </a:r>
            <a:r>
              <a:rPr dirty="0" sz="1400" spc="5">
                <a:latin typeface="Times New Roman"/>
                <a:cs typeface="Times New Roman"/>
              </a:rPr>
              <a:t>dari  </a:t>
            </a:r>
            <a:r>
              <a:rPr dirty="0" sz="1400" spc="-5">
                <a:latin typeface="Times New Roman"/>
                <a:cs typeface="Times New Roman"/>
              </a:rPr>
              <a:t>memori yang </a:t>
            </a:r>
            <a:r>
              <a:rPr dirty="0" sz="1400">
                <a:latin typeface="Times New Roman"/>
                <a:cs typeface="Times New Roman"/>
              </a:rPr>
              <a:t>terdiri </a:t>
            </a:r>
            <a:r>
              <a:rPr dirty="0" sz="1400" spc="5">
                <a:latin typeface="Times New Roman"/>
                <a:cs typeface="Times New Roman"/>
              </a:rPr>
              <a:t>dari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segmen-segmen.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2100">
              <a:latin typeface="Times New Roman"/>
              <a:cs typeface="Times New Roman"/>
            </a:endParaRPr>
          </a:p>
          <a:p>
            <a:pPr algn="just" marL="241300" marR="6350" indent="-228600">
              <a:lnSpc>
                <a:spcPct val="143600"/>
              </a:lnSpc>
              <a:buFont typeface="Wingdings"/>
              <a:buChar char=""/>
              <a:tabLst>
                <a:tab pos="241300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logical address space </a:t>
            </a:r>
            <a:r>
              <a:rPr dirty="0" sz="1400" spc="-10">
                <a:latin typeface="Times New Roman"/>
                <a:cs typeface="Times New Roman"/>
              </a:rPr>
              <a:t>adalah </a:t>
            </a:r>
            <a:r>
              <a:rPr dirty="0" sz="1400">
                <a:latin typeface="Times New Roman"/>
                <a:cs typeface="Times New Roman"/>
              </a:rPr>
              <a:t>kumpulan </a:t>
            </a:r>
            <a:r>
              <a:rPr dirty="0" sz="1400" spc="-1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segmen-segmen yang </a:t>
            </a:r>
            <a:r>
              <a:rPr dirty="0" sz="1400" spc="-15">
                <a:latin typeface="Times New Roman"/>
                <a:cs typeface="Times New Roman"/>
              </a:rPr>
              <a:t>mana </a:t>
            </a:r>
            <a:r>
              <a:rPr dirty="0" sz="1400" spc="-5">
                <a:latin typeface="Times New Roman"/>
                <a:cs typeface="Times New Roman"/>
              </a:rPr>
              <a:t>tiap-tiap </a:t>
            </a:r>
            <a:r>
              <a:rPr dirty="0" sz="1400">
                <a:latin typeface="Times New Roman"/>
                <a:cs typeface="Times New Roman"/>
              </a:rPr>
              <a:t>segmen  </a:t>
            </a:r>
            <a:r>
              <a:rPr dirty="0" sz="1400" spc="-5">
                <a:latin typeface="Times New Roman"/>
                <a:cs typeface="Times New Roman"/>
              </a:rPr>
              <a:t>mempunyai </a:t>
            </a:r>
            <a:r>
              <a:rPr dirty="0" sz="1400" spc="-15">
                <a:latin typeface="Times New Roman"/>
                <a:cs typeface="Times New Roman"/>
              </a:rPr>
              <a:t>nama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panjang.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tersebut menunjukkan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segmen </a:t>
            </a:r>
            <a:r>
              <a:rPr dirty="0" sz="1400" spc="-10">
                <a:latin typeface="Times New Roman"/>
                <a:cs typeface="Times New Roman"/>
              </a:rPr>
              <a:t>tersebut </a:t>
            </a:r>
            <a:r>
              <a:rPr dirty="0" sz="1400" spc="10">
                <a:latin typeface="Times New Roman"/>
                <a:cs typeface="Times New Roman"/>
              </a:rPr>
              <a:t>dan  </a:t>
            </a:r>
            <a:r>
              <a:rPr dirty="0" sz="1400" spc="-5" i="1">
                <a:latin typeface="Times New Roman"/>
                <a:cs typeface="Times New Roman"/>
              </a:rPr>
              <a:t>offset</a:t>
            </a:r>
            <a:r>
              <a:rPr dirty="0" sz="1400" spc="-5">
                <a:latin typeface="Times New Roman"/>
                <a:cs typeface="Times New Roman"/>
              </a:rPr>
              <a:t>-nya didalam segmen-segmen tersebut. </a:t>
            </a:r>
            <a:r>
              <a:rPr dirty="0" sz="1400" spc="-10">
                <a:latin typeface="Times New Roman"/>
                <a:cs typeface="Times New Roman"/>
              </a:rPr>
              <a:t>pengguna </a:t>
            </a:r>
            <a:r>
              <a:rPr dirty="0" sz="1400" spc="-5">
                <a:latin typeface="Times New Roman"/>
                <a:cs typeface="Times New Roman"/>
              </a:rPr>
              <a:t>kemudian menentukan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pengalamatan</a:t>
            </a:r>
            <a:endParaRPr sz="1400">
              <a:latin typeface="Times New Roman"/>
              <a:cs typeface="Times New Roman"/>
            </a:endParaRPr>
          </a:p>
          <a:p>
            <a:pPr algn="just" marL="241300" marR="8890">
              <a:lnSpc>
                <a:spcPct val="143800"/>
              </a:lnSpc>
              <a:spcBef>
                <a:spcPts val="10"/>
              </a:spcBef>
            </a:pP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setiap </a:t>
            </a:r>
            <a:r>
              <a:rPr dirty="0" sz="1400">
                <a:latin typeface="Times New Roman"/>
                <a:cs typeface="Times New Roman"/>
              </a:rPr>
              <a:t>segmen </a:t>
            </a:r>
            <a:r>
              <a:rPr dirty="0" sz="1400" spc="-5">
                <a:latin typeface="Times New Roman"/>
                <a:cs typeface="Times New Roman"/>
              </a:rPr>
              <a:t>menjadi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bentuk, </a:t>
            </a:r>
            <a:r>
              <a:rPr dirty="0" sz="1400" spc="-15">
                <a:latin typeface="Times New Roman"/>
                <a:cs typeface="Times New Roman"/>
              </a:rPr>
              <a:t>nama </a:t>
            </a:r>
            <a:r>
              <a:rPr dirty="0" sz="1400" spc="-5">
                <a:latin typeface="Times New Roman"/>
                <a:cs typeface="Times New Roman"/>
              </a:rPr>
              <a:t>segmen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offset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segmen tersebut </a:t>
            </a:r>
            <a:r>
              <a:rPr dirty="0" sz="1400">
                <a:latin typeface="Times New Roman"/>
                <a:cs typeface="Times New Roman"/>
              </a:rPr>
              <a:t>(Hal ini  </a:t>
            </a:r>
            <a:r>
              <a:rPr dirty="0" sz="1400" spc="-5">
                <a:latin typeface="Times New Roman"/>
                <a:cs typeface="Times New Roman"/>
              </a:rPr>
              <a:t>berbeda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pemberian </a:t>
            </a:r>
            <a:r>
              <a:rPr dirty="0" sz="1400" spc="-10">
                <a:latin typeface="Times New Roman"/>
                <a:cs typeface="Times New Roman"/>
              </a:rPr>
              <a:t>halaman, </a:t>
            </a:r>
            <a:r>
              <a:rPr dirty="0" sz="1400" spc="-5">
                <a:latin typeface="Times New Roman"/>
                <a:cs typeface="Times New Roman"/>
              </a:rPr>
              <a:t>dimana pengguna </a:t>
            </a:r>
            <a:r>
              <a:rPr dirty="0" sz="1400" spc="-10">
                <a:latin typeface="Times New Roman"/>
                <a:cs typeface="Times New Roman"/>
              </a:rPr>
              <a:t>hanya menentukan </a:t>
            </a:r>
            <a:r>
              <a:rPr dirty="0" sz="1400">
                <a:latin typeface="Times New Roman"/>
                <a:cs typeface="Times New Roman"/>
              </a:rPr>
              <a:t>satu buah </a:t>
            </a:r>
            <a:r>
              <a:rPr dirty="0" sz="1400" spc="-5">
                <a:latin typeface="Times New Roman"/>
                <a:cs typeface="Times New Roman"/>
              </a:rPr>
              <a:t>alamat,  </a:t>
            </a:r>
            <a:r>
              <a:rPr dirty="0" sz="1400" spc="-10">
                <a:latin typeface="Times New Roman"/>
                <a:cs typeface="Times New Roman"/>
              </a:rPr>
              <a:t>dimana </a:t>
            </a:r>
            <a:r>
              <a:rPr dirty="0" sz="1400" spc="-5">
                <a:latin typeface="Times New Roman"/>
                <a:cs typeface="Times New Roman"/>
              </a:rPr>
              <a:t>pembagian alamat menjadi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dilakukan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perangkat keras, semua ini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dapat  dilihat </a:t>
            </a:r>
            <a:r>
              <a:rPr dirty="0" sz="1400">
                <a:latin typeface="Times New Roman"/>
                <a:cs typeface="Times New Roman"/>
              </a:rPr>
              <a:t>oleh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user).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241300" marR="5080">
              <a:lnSpc>
                <a:spcPct val="143600"/>
              </a:lnSpc>
            </a:pP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kemudahan pengimplementasian, segmen-segmen </a:t>
            </a:r>
            <a:r>
              <a:rPr dirty="0" sz="1400">
                <a:latin typeface="Times New Roman"/>
                <a:cs typeface="Times New Roman"/>
              </a:rPr>
              <a:t>diberi </a:t>
            </a:r>
            <a:r>
              <a:rPr dirty="0" sz="1400" spc="-10">
                <a:latin typeface="Times New Roman"/>
                <a:cs typeface="Times New Roman"/>
              </a:rPr>
              <a:t>nomor </a:t>
            </a:r>
            <a:r>
              <a:rPr dirty="0" sz="1400" spc="-5">
                <a:latin typeface="Times New Roman"/>
                <a:cs typeface="Times New Roman"/>
              </a:rPr>
              <a:t>dan direferensikan </a:t>
            </a:r>
            <a:r>
              <a:rPr dirty="0" sz="1400">
                <a:latin typeface="Times New Roman"/>
                <a:cs typeface="Times New Roman"/>
              </a:rPr>
              <a:t>dengan  </a:t>
            </a:r>
            <a:r>
              <a:rPr dirty="0" sz="1400" spc="-5">
                <a:latin typeface="Times New Roman"/>
                <a:cs typeface="Times New Roman"/>
              </a:rPr>
              <a:t>menggunakan penomoran tersebut, daripada dengan menggunakan </a:t>
            </a:r>
            <a:r>
              <a:rPr dirty="0" sz="1400" spc="-10">
                <a:latin typeface="Times New Roman"/>
                <a:cs typeface="Times New Roman"/>
              </a:rPr>
              <a:t>nama. maka, </a:t>
            </a:r>
            <a:r>
              <a:rPr dirty="0" sz="1400" spc="-5" i="1">
                <a:latin typeface="Times New Roman"/>
                <a:cs typeface="Times New Roman"/>
              </a:rPr>
              <a:t>logical address  </a:t>
            </a:r>
            <a:r>
              <a:rPr dirty="0" sz="1400" spc="-5" i="1">
                <a:latin typeface="Times New Roman"/>
                <a:cs typeface="Times New Roman"/>
              </a:rPr>
              <a:t>space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80034"/>
            <a:ext cx="7512050" cy="3000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terdiri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10" i="1">
                <a:latin typeface="Times New Roman"/>
                <a:cs typeface="Times New Roman"/>
              </a:rPr>
              <a:t>tuple </a:t>
            </a:r>
            <a:r>
              <a:rPr dirty="0" sz="1400" spc="-10">
                <a:latin typeface="Times New Roman"/>
                <a:cs typeface="Times New Roman"/>
              </a:rPr>
              <a:t>yaitu: </a:t>
            </a:r>
            <a:r>
              <a:rPr dirty="0" sz="1400" spc="-5">
                <a:latin typeface="Times New Roman"/>
                <a:cs typeface="Times New Roman"/>
              </a:rPr>
              <a:t>(nomor-segmen,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offset)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44400"/>
              </a:lnSpc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dirty="0" sz="1400" spc="-10">
                <a:latin typeface="Times New Roman"/>
                <a:cs typeface="Times New Roman"/>
              </a:rPr>
              <a:t>Pada umumnya, </a:t>
            </a:r>
            <a:r>
              <a:rPr dirty="0" sz="1400">
                <a:latin typeface="Times New Roman"/>
                <a:cs typeface="Times New Roman"/>
              </a:rPr>
              <a:t>program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pengguna akan dikompilasi,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kompilator tersebut </a:t>
            </a:r>
            <a:r>
              <a:rPr dirty="0" sz="1400">
                <a:latin typeface="Times New Roman"/>
                <a:cs typeface="Times New Roman"/>
              </a:rPr>
              <a:t>akan  </a:t>
            </a:r>
            <a:r>
              <a:rPr dirty="0" sz="1400" spc="-10">
                <a:latin typeface="Times New Roman"/>
                <a:cs typeface="Times New Roman"/>
              </a:rPr>
              <a:t>membuat </a:t>
            </a:r>
            <a:r>
              <a:rPr dirty="0" sz="1400" spc="-5">
                <a:latin typeface="Times New Roman"/>
                <a:cs typeface="Times New Roman"/>
              </a:rPr>
              <a:t>segmen-segmen tersebut secara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otomatis.</a:t>
            </a:r>
            <a:endParaRPr sz="1400">
              <a:latin typeface="Times New Roman"/>
              <a:cs typeface="Times New Roman"/>
            </a:endParaRPr>
          </a:p>
          <a:p>
            <a:pPr marL="469900" marR="12065">
              <a:lnSpc>
                <a:spcPct val="142900"/>
              </a:lnSpc>
              <a:spcBef>
                <a:spcPts val="25"/>
              </a:spcBef>
            </a:pPr>
            <a:r>
              <a:rPr dirty="0" sz="1400" spc="-10">
                <a:latin typeface="Times New Roman"/>
                <a:cs typeface="Times New Roman"/>
              </a:rPr>
              <a:t>Jika mengambil </a:t>
            </a:r>
            <a:r>
              <a:rPr dirty="0" sz="1400" spc="-5">
                <a:latin typeface="Times New Roman"/>
                <a:cs typeface="Times New Roman"/>
              </a:rPr>
              <a:t>contoh kompilator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Pascal,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kemungkinan kompilator tersebut akan  </a:t>
            </a:r>
            <a:r>
              <a:rPr dirty="0" sz="1400" spc="-10">
                <a:latin typeface="Times New Roman"/>
                <a:cs typeface="Times New Roman"/>
              </a:rPr>
              <a:t>membuat </a:t>
            </a:r>
            <a:r>
              <a:rPr dirty="0" sz="1400" spc="-5">
                <a:latin typeface="Times New Roman"/>
                <a:cs typeface="Times New Roman"/>
              </a:rPr>
              <a:t>beberapa segmen yang </a:t>
            </a:r>
            <a:r>
              <a:rPr dirty="0" sz="1400">
                <a:latin typeface="Times New Roman"/>
                <a:cs typeface="Times New Roman"/>
              </a:rPr>
              <a:t>terpisah </a:t>
            </a:r>
            <a:r>
              <a:rPr dirty="0" sz="1400" spc="-10">
                <a:latin typeface="Times New Roman"/>
                <a:cs typeface="Times New Roman"/>
              </a:rPr>
              <a:t>untuk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92405" algn="l"/>
              </a:tabLst>
            </a:pPr>
            <a:r>
              <a:rPr dirty="0" sz="1400" spc="-5">
                <a:latin typeface="Times New Roman"/>
                <a:cs typeface="Times New Roman"/>
              </a:rPr>
              <a:t>Variabel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Global;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92405" algn="l"/>
              </a:tabLst>
            </a:pPr>
            <a:r>
              <a:rPr dirty="0" sz="1400" spc="-10">
                <a:latin typeface="Times New Roman"/>
                <a:cs typeface="Times New Roman"/>
              </a:rPr>
              <a:t>Prosedur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pemanggilan stack,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menyimpan parameter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pengembalian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alamat;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92405" algn="l"/>
              </a:tabLst>
            </a:pPr>
            <a:r>
              <a:rPr dirty="0" sz="1400" spc="-10">
                <a:latin typeface="Times New Roman"/>
                <a:cs typeface="Times New Roman"/>
              </a:rPr>
              <a:t>Porsi </a:t>
            </a:r>
            <a:r>
              <a:rPr dirty="0" sz="1400">
                <a:latin typeface="Times New Roman"/>
                <a:cs typeface="Times New Roman"/>
              </a:rPr>
              <a:t>dari kode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setiap prosedur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5">
                <a:latin typeface="Times New Roman"/>
                <a:cs typeface="Times New Roman"/>
              </a:rPr>
              <a:t>fungsi;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dan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92405" algn="l"/>
              </a:tabLst>
            </a:pPr>
            <a:r>
              <a:rPr dirty="0" sz="1400" spc="-5">
                <a:latin typeface="Times New Roman"/>
                <a:cs typeface="Times New Roman"/>
              </a:rPr>
              <a:t>Variabel lokal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setiap prosedur </a:t>
            </a:r>
            <a:r>
              <a:rPr dirty="0" sz="1400">
                <a:latin typeface="Times New Roman"/>
                <a:cs typeface="Times New Roman"/>
              </a:rPr>
              <a:t>dan</a:t>
            </a:r>
            <a:r>
              <a:rPr dirty="0" sz="1400" spc="-10">
                <a:latin typeface="Times New Roman"/>
                <a:cs typeface="Times New Roman"/>
              </a:rPr>
              <a:t> fungsi.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83082"/>
            <a:ext cx="7510780" cy="2997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Perangkat</a:t>
            </a:r>
            <a:r>
              <a:rPr dirty="0" sz="1400" spc="-5" b="1">
                <a:latin typeface="Times New Roman"/>
                <a:cs typeface="Times New Roman"/>
              </a:rPr>
              <a:t> Keras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43900"/>
              </a:lnSpc>
            </a:pPr>
            <a:r>
              <a:rPr dirty="0" sz="1400" spc="-10">
                <a:latin typeface="Times New Roman"/>
                <a:cs typeface="Times New Roman"/>
              </a:rPr>
              <a:t>Walau </a:t>
            </a:r>
            <a:r>
              <a:rPr dirty="0" sz="1400">
                <a:latin typeface="Times New Roman"/>
                <a:cs typeface="Times New Roman"/>
              </a:rPr>
              <a:t>pun </a:t>
            </a:r>
            <a:r>
              <a:rPr dirty="0" sz="1400" spc="-5">
                <a:latin typeface="Times New Roman"/>
                <a:cs typeface="Times New Roman"/>
              </a:rPr>
              <a:t>pengguna sekarang </a:t>
            </a:r>
            <a:r>
              <a:rPr dirty="0" sz="1400">
                <a:latin typeface="Times New Roman"/>
                <a:cs typeface="Times New Roman"/>
              </a:rPr>
              <a:t>dapat </a:t>
            </a:r>
            <a:r>
              <a:rPr dirty="0" sz="1400" spc="-10">
                <a:latin typeface="Times New Roman"/>
                <a:cs typeface="Times New Roman"/>
              </a:rPr>
              <a:t>mengacu </a:t>
            </a:r>
            <a:r>
              <a:rPr dirty="0" sz="1400" spc="-5">
                <a:latin typeface="Times New Roman"/>
                <a:cs typeface="Times New Roman"/>
              </a:rPr>
              <a:t>ke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objek yang </a:t>
            </a:r>
            <a:r>
              <a:rPr dirty="0" sz="1400" spc="-10">
                <a:latin typeface="Times New Roman"/>
                <a:cs typeface="Times New Roman"/>
              </a:rPr>
              <a:t>berada </a:t>
            </a:r>
            <a:r>
              <a:rPr dirty="0" sz="1400" spc="5">
                <a:latin typeface="Times New Roman"/>
                <a:cs typeface="Times New Roman"/>
              </a:rPr>
              <a:t>di dalam </a:t>
            </a:r>
            <a:r>
              <a:rPr dirty="0" sz="1400">
                <a:latin typeface="Times New Roman"/>
                <a:cs typeface="Times New Roman"/>
              </a:rPr>
              <a:t>program  </a:t>
            </a:r>
            <a:r>
              <a:rPr dirty="0" sz="1400" spc="-5">
                <a:latin typeface="Times New Roman"/>
                <a:cs typeface="Times New Roman"/>
              </a:rPr>
              <a:t>dengan menggunakan </a:t>
            </a:r>
            <a:r>
              <a:rPr dirty="0" sz="1400">
                <a:latin typeface="Times New Roman"/>
                <a:cs typeface="Times New Roman"/>
              </a:rPr>
              <a:t>pengalamatan </a:t>
            </a:r>
            <a:r>
              <a:rPr dirty="0" sz="1400" spc="-5">
                <a:latin typeface="Times New Roman"/>
                <a:cs typeface="Times New Roman"/>
              </a:rPr>
              <a:t>secara </a:t>
            </a:r>
            <a:r>
              <a:rPr dirty="0" sz="1400" spc="-10">
                <a:latin typeface="Times New Roman"/>
                <a:cs typeface="Times New Roman"/>
              </a:rPr>
              <a:t>dua dimensi,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tetapi, pada kenyataannya tetap saja  pada memori fisik </a:t>
            </a:r>
            <a:r>
              <a:rPr dirty="0" sz="1400">
                <a:latin typeface="Times New Roman"/>
                <a:cs typeface="Times New Roman"/>
              </a:rPr>
              <a:t>akan dipetakan </a:t>
            </a:r>
            <a:r>
              <a:rPr dirty="0" sz="1400" spc="-5">
                <a:latin typeface="Times New Roman"/>
                <a:cs typeface="Times New Roman"/>
              </a:rPr>
              <a:t>ke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pengalamatan </a:t>
            </a:r>
            <a:r>
              <a:rPr dirty="0" sz="1400">
                <a:latin typeface="Times New Roman"/>
                <a:cs typeface="Times New Roman"/>
              </a:rPr>
              <a:t>satu dimensi yang terdiri dari </a:t>
            </a:r>
            <a:r>
              <a:rPr dirty="0" sz="1400" spc="-5">
                <a:latin typeface="Times New Roman"/>
                <a:cs typeface="Times New Roman"/>
              </a:rPr>
              <a:t>urutan 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byte-byte</a:t>
            </a:r>
            <a:r>
              <a:rPr dirty="0" sz="1400" spc="-5">
                <a:latin typeface="Times New Roman"/>
                <a:cs typeface="Times New Roman"/>
              </a:rPr>
              <a:t>. Maka,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mendefinisikan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implementasi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memetakan  pengalamatan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>
                <a:latin typeface="Times New Roman"/>
                <a:cs typeface="Times New Roman"/>
              </a:rPr>
              <a:t>dimensi </a:t>
            </a:r>
            <a:r>
              <a:rPr dirty="0" sz="1400" spc="-5">
                <a:latin typeface="Times New Roman"/>
                <a:cs typeface="Times New Roman"/>
              </a:rPr>
              <a:t>yang dilakukan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pengguna ke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pengalamatan satu </a:t>
            </a:r>
            <a:r>
              <a:rPr dirty="0" sz="1400">
                <a:latin typeface="Times New Roman"/>
                <a:cs typeface="Times New Roman"/>
              </a:rPr>
              <a:t>dimensi  </a:t>
            </a:r>
            <a:r>
              <a:rPr dirty="0" sz="1400" spc="-5">
                <a:latin typeface="Times New Roman"/>
                <a:cs typeface="Times New Roman"/>
              </a:rPr>
              <a:t>yang terdapat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-10">
                <a:latin typeface="Times New Roman"/>
                <a:cs typeface="Times New Roman"/>
              </a:rPr>
              <a:t>fisik. </a:t>
            </a:r>
            <a:r>
              <a:rPr dirty="0" sz="1400" spc="-5">
                <a:latin typeface="Times New Roman"/>
                <a:cs typeface="Times New Roman"/>
              </a:rPr>
              <a:t>Pemetaan </a:t>
            </a:r>
            <a:r>
              <a:rPr dirty="0" sz="1400">
                <a:latin typeface="Times New Roman"/>
                <a:cs typeface="Times New Roman"/>
              </a:rPr>
              <a:t>ini </a:t>
            </a:r>
            <a:r>
              <a:rPr dirty="0" sz="1400" spc="-5">
                <a:latin typeface="Times New Roman"/>
                <a:cs typeface="Times New Roman"/>
              </a:rPr>
              <a:t>dapat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lakukan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menggunakan </a:t>
            </a:r>
            <a:r>
              <a:rPr dirty="0" sz="1400">
                <a:latin typeface="Times New Roman"/>
                <a:cs typeface="Times New Roman"/>
              </a:rPr>
              <a:t>tabel </a:t>
            </a:r>
            <a:r>
              <a:rPr dirty="0" sz="1400" spc="-5">
                <a:latin typeface="Times New Roman"/>
                <a:cs typeface="Times New Roman"/>
              </a:rPr>
              <a:t>segmen.  </a:t>
            </a:r>
            <a:r>
              <a:rPr dirty="0" sz="1400" spc="-10">
                <a:latin typeface="Times New Roman"/>
                <a:cs typeface="Times New Roman"/>
              </a:rPr>
              <a:t>Setiap </a:t>
            </a:r>
            <a:r>
              <a:rPr dirty="0" sz="1400" spc="-5">
                <a:latin typeface="Times New Roman"/>
                <a:cs typeface="Times New Roman"/>
              </a:rPr>
              <a:t>anggota </a:t>
            </a:r>
            <a:r>
              <a:rPr dirty="0" sz="1400">
                <a:latin typeface="Times New Roman"/>
                <a:cs typeface="Times New Roman"/>
              </a:rPr>
              <a:t>dari tabel segmen </a:t>
            </a:r>
            <a:r>
              <a:rPr dirty="0" sz="1400" spc="-5">
                <a:latin typeface="Times New Roman"/>
                <a:cs typeface="Times New Roman"/>
              </a:rPr>
              <a:t>mempunyai basis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limit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menentukan </a:t>
            </a:r>
            <a:r>
              <a:rPr dirty="0" sz="1400" spc="-10">
                <a:latin typeface="Times New Roman"/>
                <a:cs typeface="Times New Roman"/>
              </a:rPr>
              <a:t>letak </a:t>
            </a:r>
            <a:r>
              <a:rPr dirty="0" sz="1400">
                <a:latin typeface="Times New Roman"/>
                <a:cs typeface="Times New Roman"/>
              </a:rPr>
              <a:t>dari  </a:t>
            </a:r>
            <a:r>
              <a:rPr dirty="0" sz="1400" spc="-5">
                <a:latin typeface="Times New Roman"/>
                <a:cs typeface="Times New Roman"/>
              </a:rPr>
              <a:t>segmen tersebut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dalam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282" y="776986"/>
            <a:ext cx="1532255" cy="361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5"/>
              <a:t>Fragmentasi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789228" y="1648129"/>
            <a:ext cx="7508875" cy="4017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62585">
              <a:lnSpc>
                <a:spcPct val="14400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Penjadwalan </a:t>
            </a:r>
            <a:r>
              <a:rPr dirty="0" sz="1400">
                <a:latin typeface="Times New Roman"/>
                <a:cs typeface="Times New Roman"/>
              </a:rPr>
              <a:t>jangka-panjang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10">
                <a:latin typeface="Times New Roman"/>
                <a:cs typeface="Times New Roman"/>
              </a:rPr>
              <a:t>mencari </a:t>
            </a:r>
            <a:r>
              <a:rPr dirty="0" sz="1400" spc="-5">
                <a:latin typeface="Times New Roman"/>
                <a:cs typeface="Times New Roman"/>
              </a:rPr>
              <a:t>dan mengalokasikan memori </a:t>
            </a:r>
            <a:r>
              <a:rPr dirty="0" sz="1400" spc="-10">
                <a:latin typeface="Times New Roman"/>
                <a:cs typeface="Times New Roman"/>
              </a:rPr>
              <a:t>untuk semua </a:t>
            </a:r>
            <a:r>
              <a:rPr dirty="0" sz="1400" spc="-5">
                <a:latin typeface="Times New Roman"/>
                <a:cs typeface="Times New Roman"/>
              </a:rPr>
              <a:t>segmen </a:t>
            </a:r>
            <a:r>
              <a:rPr dirty="0" sz="1400">
                <a:latin typeface="Times New Roman"/>
                <a:cs typeface="Times New Roman"/>
              </a:rPr>
              <a:t>dari  </a:t>
            </a:r>
            <a:r>
              <a:rPr dirty="0" sz="1400" spc="-5">
                <a:latin typeface="Times New Roman"/>
                <a:cs typeface="Times New Roman"/>
              </a:rPr>
              <a:t>program pengguna. Situasi ini </a:t>
            </a:r>
            <a:r>
              <a:rPr dirty="0" sz="1400" spc="-10">
                <a:latin typeface="Times New Roman"/>
                <a:cs typeface="Times New Roman"/>
              </a:rPr>
              <a:t>mirip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pemberian </a:t>
            </a:r>
            <a:r>
              <a:rPr dirty="0" sz="1400" spc="-10">
                <a:latin typeface="Times New Roman"/>
                <a:cs typeface="Times New Roman"/>
              </a:rPr>
              <a:t>halaman </a:t>
            </a:r>
            <a:r>
              <a:rPr dirty="0" sz="1400">
                <a:latin typeface="Times New Roman"/>
                <a:cs typeface="Times New Roman"/>
              </a:rPr>
              <a:t>kecuali </a:t>
            </a:r>
            <a:r>
              <a:rPr dirty="0" sz="1400" spc="-5">
                <a:latin typeface="Times New Roman"/>
                <a:cs typeface="Times New Roman"/>
              </a:rPr>
              <a:t>bahwa </a:t>
            </a:r>
            <a:r>
              <a:rPr dirty="0" sz="1400">
                <a:latin typeface="Times New Roman"/>
                <a:cs typeface="Times New Roman"/>
              </a:rPr>
              <a:t>segmen-segmen </a:t>
            </a:r>
            <a:r>
              <a:rPr dirty="0" sz="1400" spc="-5">
                <a:latin typeface="Times New Roman"/>
                <a:cs typeface="Times New Roman"/>
              </a:rPr>
              <a:t>ini  mempunyai </a:t>
            </a:r>
            <a:r>
              <a:rPr dirty="0" sz="1400">
                <a:latin typeface="Times New Roman"/>
                <a:cs typeface="Times New Roman"/>
              </a:rPr>
              <a:t>panjang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variabel; </a:t>
            </a:r>
            <a:r>
              <a:rPr dirty="0" sz="1400" spc="-5">
                <a:latin typeface="Times New Roman"/>
                <a:cs typeface="Times New Roman"/>
              </a:rPr>
              <a:t>sedangkan pada </a:t>
            </a:r>
            <a:r>
              <a:rPr dirty="0" sz="1400" spc="-10">
                <a:latin typeface="Times New Roman"/>
                <a:cs typeface="Times New Roman"/>
              </a:rPr>
              <a:t>halaman, semua </a:t>
            </a:r>
            <a:r>
              <a:rPr dirty="0" sz="1400" spc="-5">
                <a:latin typeface="Times New Roman"/>
                <a:cs typeface="Times New Roman"/>
              </a:rPr>
              <a:t>mempunyai ukuran yang </a:t>
            </a:r>
            <a:r>
              <a:rPr dirty="0" sz="1400" spc="-10">
                <a:latin typeface="Times New Roman"/>
                <a:cs typeface="Times New Roman"/>
              </a:rPr>
              <a:t>sama.  maka, </a:t>
            </a:r>
            <a:r>
              <a:rPr dirty="0" sz="1400" spc="-5">
                <a:latin typeface="Times New Roman"/>
                <a:cs typeface="Times New Roman"/>
              </a:rPr>
              <a:t>masalah yang </a:t>
            </a:r>
            <a:r>
              <a:rPr dirty="0" sz="1400">
                <a:latin typeface="Times New Roman"/>
                <a:cs typeface="Times New Roman"/>
              </a:rPr>
              <a:t>dihadapi </a:t>
            </a:r>
            <a:r>
              <a:rPr dirty="0" sz="1400" spc="-5">
                <a:latin typeface="Times New Roman"/>
                <a:cs typeface="Times New Roman"/>
              </a:rPr>
              <a:t>adalah pengalamatan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 spc="-5">
                <a:latin typeface="Times New Roman"/>
                <a:cs typeface="Times New Roman"/>
              </a:rPr>
              <a:t>secara dinamis, hal ini biasanya dapat  diselesaikan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menggunakan algoritma </a:t>
            </a:r>
            <a:r>
              <a:rPr dirty="0" sz="1400" spc="-5" i="1">
                <a:latin typeface="Times New Roman"/>
                <a:cs typeface="Times New Roman"/>
              </a:rPr>
              <a:t>best-fit </a:t>
            </a:r>
            <a:r>
              <a:rPr dirty="0" sz="1400" spc="-5">
                <a:latin typeface="Times New Roman"/>
                <a:cs typeface="Times New Roman"/>
              </a:rPr>
              <a:t>atau </a:t>
            </a:r>
            <a:r>
              <a:rPr dirty="0" sz="1400" spc="-10">
                <a:latin typeface="Times New Roman"/>
                <a:cs typeface="Times New Roman"/>
              </a:rPr>
              <a:t>algoritma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first-fit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43900"/>
              </a:lnSpc>
            </a:pPr>
            <a:r>
              <a:rPr dirty="0" sz="1400" spc="-5">
                <a:latin typeface="Times New Roman"/>
                <a:cs typeface="Times New Roman"/>
              </a:rPr>
              <a:t>Segmentasi dapat menyebabkan </a:t>
            </a:r>
            <a:r>
              <a:rPr dirty="0" sz="1400">
                <a:latin typeface="Times New Roman"/>
                <a:cs typeface="Times New Roman"/>
              </a:rPr>
              <a:t>terjadi </a:t>
            </a:r>
            <a:r>
              <a:rPr dirty="0" sz="1400" spc="-5">
                <a:latin typeface="Times New Roman"/>
                <a:cs typeface="Times New Roman"/>
              </a:rPr>
              <a:t>fragmentasi eksternal, ini </a:t>
            </a:r>
            <a:r>
              <a:rPr dirty="0" sz="1400">
                <a:latin typeface="Times New Roman"/>
                <a:cs typeface="Times New Roman"/>
              </a:rPr>
              <a:t>terjadi </a:t>
            </a:r>
            <a:r>
              <a:rPr dirty="0" sz="1400" spc="-10">
                <a:latin typeface="Times New Roman"/>
                <a:cs typeface="Times New Roman"/>
              </a:rPr>
              <a:t>ketika semua </a:t>
            </a:r>
            <a:r>
              <a:rPr dirty="0" sz="1400" spc="-5">
                <a:latin typeface="Times New Roman"/>
                <a:cs typeface="Times New Roman"/>
              </a:rPr>
              <a:t>blok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 spc="-5">
                <a:latin typeface="Times New Roman"/>
                <a:cs typeface="Times New Roman"/>
              </a:rPr>
              <a:t>yang  dapat dapat dialokasikan terlalu </a:t>
            </a:r>
            <a:r>
              <a:rPr dirty="0" sz="1400" spc="-10">
                <a:latin typeface="Times New Roman"/>
                <a:cs typeface="Times New Roman"/>
              </a:rPr>
              <a:t>sedikit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mengakomodasi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10">
                <a:latin typeface="Times New Roman"/>
                <a:cs typeface="Times New Roman"/>
              </a:rPr>
              <a:t>segmen.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10">
                <a:latin typeface="Times New Roman"/>
                <a:cs typeface="Times New Roman"/>
              </a:rPr>
              <a:t>kasus </a:t>
            </a:r>
            <a:r>
              <a:rPr dirty="0" sz="1400" spc="-15">
                <a:latin typeface="Times New Roman"/>
                <a:cs typeface="Times New Roman"/>
              </a:rPr>
              <a:t>ini, </a:t>
            </a:r>
            <a:r>
              <a:rPr dirty="0" sz="1400" spc="-5">
                <a:latin typeface="Times New Roman"/>
                <a:cs typeface="Times New Roman"/>
              </a:rPr>
              <a:t>proses 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menunggu </a:t>
            </a:r>
            <a:r>
              <a:rPr dirty="0" sz="1400">
                <a:latin typeface="Times New Roman"/>
                <a:cs typeface="Times New Roman"/>
              </a:rPr>
              <a:t>sampai </a:t>
            </a:r>
            <a:r>
              <a:rPr dirty="0" sz="1400" spc="-5">
                <a:latin typeface="Times New Roman"/>
                <a:cs typeface="Times New Roman"/>
              </a:rPr>
              <a:t>terdapat cukup tempat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>
                <a:latin typeface="Times New Roman"/>
                <a:cs typeface="Times New Roman"/>
              </a:rPr>
              <a:t>menyimpan </a:t>
            </a:r>
            <a:r>
              <a:rPr dirty="0" sz="1400" spc="-5">
                <a:latin typeface="Times New Roman"/>
                <a:cs typeface="Times New Roman"/>
              </a:rPr>
              <a:t>segmen tersebut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10">
                <a:latin typeface="Times New Roman"/>
                <a:cs typeface="Times New Roman"/>
              </a:rPr>
              <a:t>memori,  atau, melakukan </a:t>
            </a:r>
            <a:r>
              <a:rPr dirty="0" sz="1400">
                <a:latin typeface="Times New Roman"/>
                <a:cs typeface="Times New Roman"/>
              </a:rPr>
              <a:t>suatu </a:t>
            </a:r>
            <a:r>
              <a:rPr dirty="0" sz="1400" spc="-5">
                <a:latin typeface="Times New Roman"/>
                <a:cs typeface="Times New Roman"/>
              </a:rPr>
              <a:t>pemampatan dapat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10">
                <a:latin typeface="Times New Roman"/>
                <a:cs typeface="Times New Roman"/>
              </a:rPr>
              <a:t>membuat </a:t>
            </a:r>
            <a:r>
              <a:rPr dirty="0" sz="1400" spc="-5">
                <a:latin typeface="Times New Roman"/>
                <a:cs typeface="Times New Roman"/>
              </a:rPr>
              <a:t>ruang </a:t>
            </a:r>
            <a:r>
              <a:rPr dirty="0" sz="1400">
                <a:latin typeface="Times New Roman"/>
                <a:cs typeface="Times New Roman"/>
              </a:rPr>
              <a:t>kosong </a:t>
            </a:r>
            <a:r>
              <a:rPr dirty="0" sz="1400" spc="5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memori  menjadi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besar. </a:t>
            </a: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 spc="-5">
                <a:latin typeface="Times New Roman"/>
                <a:cs typeface="Times New Roman"/>
              </a:rPr>
              <a:t>segmentasi </a:t>
            </a:r>
            <a:r>
              <a:rPr dirty="0" sz="1400">
                <a:latin typeface="Times New Roman"/>
                <a:cs typeface="Times New Roman"/>
              </a:rPr>
              <a:t>pada </a:t>
            </a:r>
            <a:r>
              <a:rPr dirty="0" sz="1400" spc="-10">
                <a:latin typeface="Times New Roman"/>
                <a:cs typeface="Times New Roman"/>
              </a:rPr>
              <a:t>dasarnya </a:t>
            </a:r>
            <a:r>
              <a:rPr dirty="0" sz="1400" spc="-5">
                <a:latin typeface="Times New Roman"/>
                <a:cs typeface="Times New Roman"/>
              </a:rPr>
              <a:t>adalah algoritma penempatan secara </a:t>
            </a:r>
            <a:r>
              <a:rPr dirty="0" sz="1400" spc="-10">
                <a:latin typeface="Times New Roman"/>
                <a:cs typeface="Times New Roman"/>
              </a:rPr>
              <a:t>dinamis, 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dapat </a:t>
            </a:r>
            <a:r>
              <a:rPr dirty="0" sz="1400" spc="-10">
                <a:latin typeface="Times New Roman"/>
                <a:cs typeface="Times New Roman"/>
              </a:rPr>
              <a:t>melakukan </a:t>
            </a:r>
            <a:r>
              <a:rPr dirty="0" sz="1400">
                <a:latin typeface="Times New Roman"/>
                <a:cs typeface="Times New Roman"/>
              </a:rPr>
              <a:t>pemampatan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>
                <a:latin typeface="Times New Roman"/>
                <a:cs typeface="Times New Roman"/>
              </a:rPr>
              <a:t>kapan </a:t>
            </a:r>
            <a:r>
              <a:rPr dirty="0" sz="1400" spc="-5">
                <a:latin typeface="Times New Roman"/>
                <a:cs typeface="Times New Roman"/>
              </a:rPr>
              <a:t>saja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20">
                <a:latin typeface="Times New Roman"/>
                <a:cs typeface="Times New Roman"/>
              </a:rPr>
              <a:t>mau. </a:t>
            </a:r>
            <a:r>
              <a:rPr dirty="0" sz="1400" spc="-5">
                <a:latin typeface="Times New Roman"/>
                <a:cs typeface="Times New Roman"/>
              </a:rPr>
              <a:t>Jika </a:t>
            </a:r>
            <a:r>
              <a:rPr dirty="0" sz="1400" spc="5" i="1">
                <a:latin typeface="Times New Roman"/>
                <a:cs typeface="Times New Roman"/>
              </a:rPr>
              <a:t>CPU </a:t>
            </a:r>
            <a:r>
              <a:rPr dirty="0" sz="1400" spc="-5" i="1">
                <a:latin typeface="Times New Roman"/>
                <a:cs typeface="Times New Roman"/>
              </a:rPr>
              <a:t>Scheduler </a:t>
            </a:r>
            <a:r>
              <a:rPr dirty="0" sz="1400" spc="-15">
                <a:latin typeface="Times New Roman"/>
                <a:cs typeface="Times New Roman"/>
              </a:rPr>
              <a:t>harus  </a:t>
            </a:r>
            <a:r>
              <a:rPr dirty="0" sz="1400" spc="-5">
                <a:latin typeface="Times New Roman"/>
                <a:cs typeface="Times New Roman"/>
              </a:rPr>
              <a:t>menunggu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satu </a:t>
            </a:r>
            <a:r>
              <a:rPr dirty="0" sz="1400">
                <a:latin typeface="Times New Roman"/>
                <a:cs typeface="Times New Roman"/>
              </a:rPr>
              <a:t>proses, </a:t>
            </a:r>
            <a:r>
              <a:rPr dirty="0" sz="1400" spc="-10">
                <a:latin typeface="Times New Roman"/>
                <a:cs typeface="Times New Roman"/>
              </a:rPr>
              <a:t>karena masalah </a:t>
            </a:r>
            <a:r>
              <a:rPr dirty="0" sz="1400" spc="-5">
                <a:latin typeface="Times New Roman"/>
                <a:cs typeface="Times New Roman"/>
              </a:rPr>
              <a:t>pengalokasian </a:t>
            </a:r>
            <a:r>
              <a:rPr dirty="0" sz="1400" spc="-10">
                <a:latin typeface="Times New Roman"/>
                <a:cs typeface="Times New Roman"/>
              </a:rPr>
              <a:t>memori, </a:t>
            </a:r>
            <a:r>
              <a:rPr dirty="0" sz="1400" spc="-5">
                <a:latin typeface="Times New Roman"/>
                <a:cs typeface="Times New Roman"/>
              </a:rPr>
              <a:t>ini </a:t>
            </a:r>
            <a:r>
              <a:rPr dirty="0" sz="1400" spc="-10">
                <a:latin typeface="Times New Roman"/>
                <a:cs typeface="Times New Roman"/>
              </a:rPr>
              <a:t>mungkin </a:t>
            </a:r>
            <a:r>
              <a:rPr dirty="0" sz="1400" spc="-5">
                <a:latin typeface="Times New Roman"/>
                <a:cs typeface="Times New Roman"/>
              </a:rPr>
              <a:t>akan dilewati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untuk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099300" cy="641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5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mencari proses yang berprioritas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>
                <a:latin typeface="Times New Roman"/>
                <a:cs typeface="Times New Roman"/>
              </a:rPr>
              <a:t>kecil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dieksekusi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>
                <a:latin typeface="Times New Roman"/>
                <a:cs typeface="Times New Roman"/>
              </a:rPr>
              <a:t>dulu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membebaskan ruang  kosong </a:t>
            </a:r>
            <a:r>
              <a:rPr dirty="0" sz="1400" spc="5">
                <a:latin typeface="Times New Roman"/>
                <a:cs typeface="Times New Roman"/>
              </a:rPr>
              <a:t>dalam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83946"/>
            <a:ext cx="7284720" cy="46304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241300" marR="5080">
              <a:lnSpc>
                <a:spcPct val="143900"/>
              </a:lnSpc>
              <a:spcBef>
                <a:spcPts val="110"/>
              </a:spcBef>
            </a:pPr>
            <a:r>
              <a:rPr dirty="0" sz="1400" spc="-5">
                <a:latin typeface="Times New Roman"/>
                <a:cs typeface="Times New Roman"/>
              </a:rPr>
              <a:t>Pemetaan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virtual ke alamat fisik </a:t>
            </a:r>
            <a:r>
              <a:rPr dirty="0" sz="1400">
                <a:latin typeface="Times New Roman"/>
                <a:cs typeface="Times New Roman"/>
              </a:rPr>
              <a:t>dilakukan oleh </a:t>
            </a:r>
            <a:r>
              <a:rPr dirty="0" sz="1400" spc="-5" i="1">
                <a:latin typeface="Times New Roman"/>
                <a:cs typeface="Times New Roman"/>
              </a:rPr>
              <a:t>Memory-Management </a:t>
            </a:r>
            <a:r>
              <a:rPr dirty="0" sz="1400" i="1">
                <a:latin typeface="Times New Roman"/>
                <a:cs typeface="Times New Roman"/>
              </a:rPr>
              <a:t>Unit </a:t>
            </a:r>
            <a:r>
              <a:rPr dirty="0" sz="1400" spc="-5">
                <a:latin typeface="Times New Roman"/>
                <a:cs typeface="Times New Roman"/>
              </a:rPr>
              <a:t>(MMU), yang  merupakan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perangkat keras. </a:t>
            </a:r>
            <a:r>
              <a:rPr dirty="0" sz="1400">
                <a:latin typeface="Times New Roman"/>
                <a:cs typeface="Times New Roman"/>
              </a:rPr>
              <a:t>Register </a:t>
            </a:r>
            <a:r>
              <a:rPr dirty="0" sz="1400" spc="-10">
                <a:latin typeface="Times New Roman"/>
                <a:cs typeface="Times New Roman"/>
              </a:rPr>
              <a:t>utamanya </a:t>
            </a:r>
            <a:r>
              <a:rPr dirty="0" sz="1400" spc="-5">
                <a:latin typeface="Times New Roman"/>
                <a:cs typeface="Times New Roman"/>
              </a:rPr>
              <a:t>disebut </a:t>
            </a:r>
            <a:r>
              <a:rPr dirty="0" sz="1400" spc="-5" i="1">
                <a:latin typeface="Times New Roman"/>
                <a:cs typeface="Times New Roman"/>
              </a:rPr>
              <a:t>relocation-register</a:t>
            </a:r>
            <a:r>
              <a:rPr dirty="0" sz="1400" spc="-5">
                <a:latin typeface="Times New Roman"/>
                <a:cs typeface="Times New Roman"/>
              </a:rPr>
              <a:t>. Nilai pada  relocation register </a:t>
            </a:r>
            <a:r>
              <a:rPr dirty="0" sz="1400">
                <a:latin typeface="Times New Roman"/>
                <a:cs typeface="Times New Roman"/>
              </a:rPr>
              <a:t>bertambah </a:t>
            </a:r>
            <a:r>
              <a:rPr dirty="0" sz="1400" spc="-5">
                <a:latin typeface="Times New Roman"/>
                <a:cs typeface="Times New Roman"/>
              </a:rPr>
              <a:t>setiap alamat dibuat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0">
                <a:latin typeface="Times New Roman"/>
                <a:cs typeface="Times New Roman"/>
              </a:rPr>
              <a:t>pengguna, </a:t>
            </a:r>
            <a:r>
              <a:rPr dirty="0" sz="1400" spc="-5">
                <a:latin typeface="Times New Roman"/>
                <a:cs typeface="Times New Roman"/>
              </a:rPr>
              <a:t>pada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yang sama 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-5">
                <a:latin typeface="Times New Roman"/>
                <a:cs typeface="Times New Roman"/>
              </a:rPr>
              <a:t>ini </a:t>
            </a:r>
            <a:r>
              <a:rPr dirty="0" sz="1400">
                <a:latin typeface="Times New Roman"/>
                <a:cs typeface="Times New Roman"/>
              </a:rPr>
              <a:t>dikirim </a:t>
            </a:r>
            <a:r>
              <a:rPr dirty="0" sz="1400" spc="-5">
                <a:latin typeface="Times New Roman"/>
                <a:cs typeface="Times New Roman"/>
              </a:rPr>
              <a:t>ke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memori.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241300" marR="39370">
              <a:lnSpc>
                <a:spcPct val="144500"/>
              </a:lnSpc>
            </a:pPr>
            <a:r>
              <a:rPr dirty="0" sz="1400" spc="-10">
                <a:latin typeface="Times New Roman"/>
                <a:cs typeface="Times New Roman"/>
              </a:rPr>
              <a:t>Konsep untuk </a:t>
            </a:r>
            <a:r>
              <a:rPr dirty="0" sz="1400" spc="-5">
                <a:latin typeface="Times New Roman"/>
                <a:cs typeface="Times New Roman"/>
              </a:rPr>
              <a:t>memisahkan ruang </a:t>
            </a:r>
            <a:r>
              <a:rPr dirty="0" sz="1400" spc="-10">
                <a:latin typeface="Times New Roman"/>
                <a:cs typeface="Times New Roman"/>
              </a:rPr>
              <a:t>alamat logik </a:t>
            </a:r>
            <a:r>
              <a:rPr dirty="0" sz="1400" spc="-5">
                <a:latin typeface="Times New Roman"/>
                <a:cs typeface="Times New Roman"/>
              </a:rPr>
              <a:t>dan ruang alamat </a:t>
            </a:r>
            <a:r>
              <a:rPr dirty="0" sz="1400" spc="-10">
                <a:latin typeface="Times New Roman"/>
                <a:cs typeface="Times New Roman"/>
              </a:rPr>
              <a:t>fisik, </a:t>
            </a:r>
            <a:r>
              <a:rPr dirty="0" sz="1400" spc="-5">
                <a:latin typeface="Times New Roman"/>
                <a:cs typeface="Times New Roman"/>
              </a:rPr>
              <a:t>adalah </a:t>
            </a:r>
            <a:r>
              <a:rPr dirty="0" sz="1400" spc="-10">
                <a:latin typeface="Times New Roman"/>
                <a:cs typeface="Times New Roman"/>
              </a:rPr>
              <a:t>inti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managemen  memori yang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baik.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"/>
              <a:tabLst>
                <a:tab pos="2413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Penempatan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Dinamis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mendapatkan utilisasi ruang memori yang </a:t>
            </a:r>
            <a:r>
              <a:rPr dirty="0" sz="1400">
                <a:latin typeface="Times New Roman"/>
                <a:cs typeface="Times New Roman"/>
              </a:rPr>
              <a:t>baik,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melakukan penempatan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dinamis.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latin typeface="Times New Roman"/>
                <a:cs typeface="Times New Roman"/>
              </a:rPr>
              <a:t>Dengan </a:t>
            </a:r>
            <a:r>
              <a:rPr dirty="0" sz="1400">
                <a:latin typeface="Times New Roman"/>
                <a:cs typeface="Times New Roman"/>
              </a:rPr>
              <a:t>penempatan </a:t>
            </a:r>
            <a:r>
              <a:rPr dirty="0" sz="1400" spc="-5">
                <a:latin typeface="Times New Roman"/>
                <a:cs typeface="Times New Roman"/>
              </a:rPr>
              <a:t>dinamis, sebuah rutin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akan ditempatkan </a:t>
            </a:r>
            <a:r>
              <a:rPr dirty="0" sz="1400">
                <a:latin typeface="Times New Roman"/>
                <a:cs typeface="Times New Roman"/>
              </a:rPr>
              <a:t>sampai </a:t>
            </a:r>
            <a:r>
              <a:rPr dirty="0" sz="1400" spc="-10">
                <a:latin typeface="Times New Roman"/>
                <a:cs typeface="Times New Roman"/>
              </a:rPr>
              <a:t>dipanggil.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Semua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dirty="0" sz="1400" spc="-5">
                <a:latin typeface="Times New Roman"/>
                <a:cs typeface="Times New Roman"/>
              </a:rPr>
              <a:t>rutin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diletakan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di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disk,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dalam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format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dapat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di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lokasikan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ulang.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Program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utama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di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tempatkan</a:t>
            </a:r>
            <a:endParaRPr sz="1400">
              <a:latin typeface="Times New Roman"/>
              <a:cs typeface="Times New Roman"/>
            </a:endParaRPr>
          </a:p>
          <a:p>
            <a:pPr marL="241300" marR="15875">
              <a:lnSpc>
                <a:spcPct val="144300"/>
              </a:lnSpc>
            </a:pPr>
            <a:r>
              <a:rPr dirty="0" sz="1400" spc="-5">
                <a:latin typeface="Times New Roman"/>
                <a:cs typeface="Times New Roman"/>
              </a:rPr>
              <a:t>di memori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dieksekusi. Jika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rutin memanggil </a:t>
            </a:r>
            <a:r>
              <a:rPr dirty="0" sz="1400">
                <a:latin typeface="Times New Roman"/>
                <a:cs typeface="Times New Roman"/>
              </a:rPr>
              <a:t>rutin </a:t>
            </a:r>
            <a:r>
              <a:rPr dirty="0" sz="1400" spc="-10">
                <a:latin typeface="Times New Roman"/>
                <a:cs typeface="Times New Roman"/>
              </a:rPr>
              <a:t>lainnya,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di cek </a:t>
            </a:r>
            <a:r>
              <a:rPr dirty="0" sz="1400">
                <a:latin typeface="Times New Roman"/>
                <a:cs typeface="Times New Roman"/>
              </a:rPr>
              <a:t>dulu  </a:t>
            </a:r>
            <a:r>
              <a:rPr dirty="0" sz="1400" spc="-5">
                <a:latin typeface="Times New Roman"/>
                <a:cs typeface="Times New Roman"/>
              </a:rPr>
              <a:t>apakah </a:t>
            </a:r>
            <a:r>
              <a:rPr dirty="0" sz="1400">
                <a:latin typeface="Times New Roman"/>
                <a:cs typeface="Times New Roman"/>
              </a:rPr>
              <a:t>rutin </a:t>
            </a:r>
            <a:r>
              <a:rPr dirty="0" sz="1400" spc="-5">
                <a:latin typeface="Times New Roman"/>
                <a:cs typeface="Times New Roman"/>
              </a:rPr>
              <a:t>yang dipanggil ada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10">
                <a:latin typeface="Times New Roman"/>
                <a:cs typeface="Times New Roman"/>
              </a:rPr>
              <a:t>tidak, jika tidak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 i="1">
                <a:latin typeface="Times New Roman"/>
                <a:cs typeface="Times New Roman"/>
              </a:rPr>
              <a:t>linkage</a:t>
            </a:r>
            <a:r>
              <a:rPr dirty="0" sz="1400" spc="204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loader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683946"/>
            <a:ext cx="7285355" cy="46304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241300" marR="9525">
              <a:lnSpc>
                <a:spcPct val="143700"/>
              </a:lnSpc>
              <a:spcBef>
                <a:spcPts val="115"/>
              </a:spcBef>
            </a:pPr>
            <a:r>
              <a:rPr dirty="0" sz="1400" spc="-5">
                <a:latin typeface="Times New Roman"/>
                <a:cs typeface="Times New Roman"/>
              </a:rPr>
              <a:t>dipanggil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menempatkan </a:t>
            </a:r>
            <a:r>
              <a:rPr dirty="0" sz="1400">
                <a:latin typeface="Times New Roman"/>
                <a:cs typeface="Times New Roman"/>
              </a:rPr>
              <a:t>rutin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diinginkan </a:t>
            </a:r>
            <a:r>
              <a:rPr dirty="0" sz="1400" spc="-5">
                <a:latin typeface="Times New Roman"/>
                <a:cs typeface="Times New Roman"/>
              </a:rPr>
              <a:t>ke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memperbaharui tabel alamat  program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menyesuaikan perubahan. Kemudian </a:t>
            </a:r>
            <a:r>
              <a:rPr dirty="0" sz="1400">
                <a:latin typeface="Times New Roman"/>
                <a:cs typeface="Times New Roman"/>
              </a:rPr>
              <a:t>kontrol diletakan </a:t>
            </a:r>
            <a:r>
              <a:rPr dirty="0" sz="1400" spc="-5">
                <a:latin typeface="Times New Roman"/>
                <a:cs typeface="Times New Roman"/>
              </a:rPr>
              <a:t>pada rutin yang </a:t>
            </a:r>
            <a:r>
              <a:rPr dirty="0" sz="1400" spc="5">
                <a:latin typeface="Times New Roman"/>
                <a:cs typeface="Times New Roman"/>
              </a:rPr>
              <a:t>baru 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ditempatkan.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241300" marR="9525">
              <a:lnSpc>
                <a:spcPct val="143400"/>
              </a:lnSpc>
            </a:pPr>
            <a:r>
              <a:rPr dirty="0" sz="1400" spc="-5">
                <a:latin typeface="Times New Roman"/>
                <a:cs typeface="Times New Roman"/>
              </a:rPr>
              <a:t>Keuntungan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penempatan </a:t>
            </a:r>
            <a:r>
              <a:rPr dirty="0" sz="1400" spc="-10">
                <a:latin typeface="Times New Roman"/>
                <a:cs typeface="Times New Roman"/>
              </a:rPr>
              <a:t>dinamis </a:t>
            </a:r>
            <a:r>
              <a:rPr dirty="0" sz="1400" spc="-5">
                <a:latin typeface="Times New Roman"/>
                <a:cs typeface="Times New Roman"/>
              </a:rPr>
              <a:t>adalah rutin yang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digunakan tidak </a:t>
            </a:r>
            <a:r>
              <a:rPr dirty="0" sz="1400">
                <a:latin typeface="Times New Roman"/>
                <a:cs typeface="Times New Roman"/>
              </a:rPr>
              <a:t>pernah  </a:t>
            </a:r>
            <a:r>
              <a:rPr dirty="0" sz="1400" spc="-5">
                <a:latin typeface="Times New Roman"/>
                <a:cs typeface="Times New Roman"/>
              </a:rPr>
              <a:t>ditempatkan. Metode ini </a:t>
            </a:r>
            <a:r>
              <a:rPr dirty="0" sz="1400" spc="-10">
                <a:latin typeface="Times New Roman"/>
                <a:cs typeface="Times New Roman"/>
              </a:rPr>
              <a:t>berguna untuk </a:t>
            </a:r>
            <a:r>
              <a:rPr dirty="0" sz="1400">
                <a:latin typeface="Times New Roman"/>
                <a:cs typeface="Times New Roman"/>
              </a:rPr>
              <a:t>kode dalam </a:t>
            </a:r>
            <a:r>
              <a:rPr dirty="0" sz="1400" spc="-5">
                <a:latin typeface="Times New Roman"/>
                <a:cs typeface="Times New Roman"/>
              </a:rPr>
              <a:t>jumlah banyak, ketika </a:t>
            </a:r>
            <a:r>
              <a:rPr dirty="0" sz="1400" spc="-10">
                <a:latin typeface="Times New Roman"/>
                <a:cs typeface="Times New Roman"/>
              </a:rPr>
              <a:t>muncul </a:t>
            </a:r>
            <a:r>
              <a:rPr dirty="0" sz="1400" spc="-5">
                <a:latin typeface="Times New Roman"/>
                <a:cs typeface="Times New Roman"/>
              </a:rPr>
              <a:t>kasus-kasus  yang </a:t>
            </a:r>
            <a:r>
              <a:rPr dirty="0" sz="1400" spc="-10">
                <a:latin typeface="Times New Roman"/>
                <a:cs typeface="Times New Roman"/>
              </a:rPr>
              <a:t>tidak lazim, </a:t>
            </a:r>
            <a:r>
              <a:rPr dirty="0" sz="1400" spc="-5">
                <a:latin typeface="Times New Roman"/>
                <a:cs typeface="Times New Roman"/>
              </a:rPr>
              <a:t>seperti rutin yang salah. Dalam kode yag besar, </a:t>
            </a:r>
            <a:r>
              <a:rPr dirty="0" sz="1400">
                <a:latin typeface="Times New Roman"/>
                <a:cs typeface="Times New Roman"/>
              </a:rPr>
              <a:t>walau pun </a:t>
            </a:r>
            <a:r>
              <a:rPr dirty="0" sz="1400" spc="-5">
                <a:latin typeface="Times New Roman"/>
                <a:cs typeface="Times New Roman"/>
              </a:rPr>
              <a:t>ukuran kode besar,  tapi yang ditempatkan dapat </a:t>
            </a:r>
            <a:r>
              <a:rPr dirty="0" sz="1400">
                <a:latin typeface="Times New Roman"/>
                <a:cs typeface="Times New Roman"/>
              </a:rPr>
              <a:t>jauh </a:t>
            </a:r>
            <a:r>
              <a:rPr dirty="0" sz="1400" spc="-10">
                <a:latin typeface="Times New Roman"/>
                <a:cs typeface="Times New Roman"/>
              </a:rPr>
              <a:t>lebih</a:t>
            </a:r>
            <a:r>
              <a:rPr dirty="0" sz="1400" spc="-5">
                <a:latin typeface="Times New Roman"/>
                <a:cs typeface="Times New Roman"/>
              </a:rPr>
              <a:t> kecil.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"/>
              <a:tabLst>
                <a:tab pos="2413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Hubungan </a:t>
            </a:r>
            <a:r>
              <a:rPr dirty="0" sz="1400" spc="-5" b="1">
                <a:latin typeface="Times New Roman"/>
                <a:cs typeface="Times New Roman"/>
              </a:rPr>
              <a:t>Dinamis dan Berbagi</a:t>
            </a:r>
            <a:r>
              <a:rPr dirty="0" sz="1400" spc="35" b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Library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241300" marR="5080">
              <a:lnSpc>
                <a:spcPct val="143900"/>
              </a:lnSpc>
              <a:spcBef>
                <a:spcPts val="5"/>
              </a:spcBef>
            </a:pPr>
            <a:r>
              <a:rPr dirty="0" sz="1400" spc="-1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proses dengan banyak </a:t>
            </a:r>
            <a:r>
              <a:rPr dirty="0" sz="1400" spc="-10">
                <a:latin typeface="Times New Roman"/>
                <a:cs typeface="Times New Roman"/>
              </a:rPr>
              <a:t>langkah, </a:t>
            </a:r>
            <a:r>
              <a:rPr dirty="0" sz="1400" spc="-5">
                <a:latin typeface="Times New Roman"/>
                <a:cs typeface="Times New Roman"/>
              </a:rPr>
              <a:t>ditemukan </a:t>
            </a:r>
            <a:r>
              <a:rPr dirty="0" sz="1400" spc="-10">
                <a:latin typeface="Times New Roman"/>
                <a:cs typeface="Times New Roman"/>
              </a:rPr>
              <a:t>juga </a:t>
            </a:r>
            <a:r>
              <a:rPr dirty="0" sz="1400" spc="-5">
                <a:latin typeface="Times New Roman"/>
                <a:cs typeface="Times New Roman"/>
              </a:rPr>
              <a:t>perhubungan-perhubungan </a:t>
            </a:r>
            <a:r>
              <a:rPr dirty="0" sz="1400" i="1">
                <a:latin typeface="Times New Roman"/>
                <a:cs typeface="Times New Roman"/>
              </a:rPr>
              <a:t>library </a:t>
            </a:r>
            <a:r>
              <a:rPr dirty="0" sz="1400" spc="-5">
                <a:latin typeface="Times New Roman"/>
                <a:cs typeface="Times New Roman"/>
              </a:rPr>
              <a:t>yang  dinamis. </a:t>
            </a:r>
            <a:r>
              <a:rPr dirty="0" sz="1400" spc="-10">
                <a:latin typeface="Times New Roman"/>
                <a:cs typeface="Times New Roman"/>
              </a:rPr>
              <a:t>Beberapa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operasi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mendukung perhubungan yang dinamis, </a:t>
            </a:r>
            <a:r>
              <a:rPr dirty="0" sz="1400" spc="-10">
                <a:latin typeface="Times New Roman"/>
                <a:cs typeface="Times New Roman"/>
              </a:rPr>
              <a:t>dimana </a:t>
            </a:r>
            <a:r>
              <a:rPr dirty="0" sz="1400">
                <a:latin typeface="Times New Roman"/>
                <a:cs typeface="Times New Roman"/>
              </a:rPr>
              <a:t>sistem  </a:t>
            </a:r>
            <a:r>
              <a:rPr dirty="0" sz="1400" spc="-10">
                <a:latin typeface="Times New Roman"/>
                <a:cs typeface="Times New Roman"/>
              </a:rPr>
              <a:t>bahasa </a:t>
            </a:r>
            <a:r>
              <a:rPr dirty="0" sz="1400" spc="-5" i="1">
                <a:latin typeface="Times New Roman"/>
                <a:cs typeface="Times New Roman"/>
              </a:rPr>
              <a:t>library </a:t>
            </a:r>
            <a:r>
              <a:rPr dirty="0" sz="1400" spc="-5">
                <a:latin typeface="Times New Roman"/>
                <a:cs typeface="Times New Roman"/>
              </a:rPr>
              <a:t>diperlakukan seperti </a:t>
            </a:r>
            <a:r>
              <a:rPr dirty="0" sz="1400">
                <a:latin typeface="Times New Roman"/>
                <a:cs typeface="Times New Roman"/>
              </a:rPr>
              <a:t>objek </a:t>
            </a:r>
            <a:r>
              <a:rPr dirty="0" sz="1400" spc="-5">
                <a:latin typeface="Times New Roman"/>
                <a:cs typeface="Times New Roman"/>
              </a:rPr>
              <a:t>modul yang </a:t>
            </a:r>
            <a:r>
              <a:rPr dirty="0" sz="1400" spc="-10">
                <a:latin typeface="Times New Roman"/>
                <a:cs typeface="Times New Roman"/>
              </a:rPr>
              <a:t>lain, </a:t>
            </a:r>
            <a:r>
              <a:rPr dirty="0" sz="1400">
                <a:latin typeface="Times New Roman"/>
                <a:cs typeface="Times New Roman"/>
              </a:rPr>
              <a:t>dan disatukan oleh </a:t>
            </a:r>
            <a:r>
              <a:rPr dirty="0" sz="1400" spc="-5">
                <a:latin typeface="Times New Roman"/>
                <a:cs typeface="Times New Roman"/>
              </a:rPr>
              <a:t>pemuat kedalam  tampilan program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biner.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05065" cy="46304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10"/>
              </a:spcBef>
            </a:pPr>
            <a:r>
              <a:rPr dirty="0" sz="1400" spc="-10">
                <a:latin typeface="Times New Roman"/>
                <a:cs typeface="Times New Roman"/>
              </a:rPr>
              <a:t>Konsep </a:t>
            </a:r>
            <a:r>
              <a:rPr dirty="0" sz="1400" spc="-5">
                <a:latin typeface="Times New Roman"/>
                <a:cs typeface="Times New Roman"/>
              </a:rPr>
              <a:t>perhubungan dinamis, </a:t>
            </a:r>
            <a:r>
              <a:rPr dirty="0" sz="1400" spc="-10">
                <a:latin typeface="Times New Roman"/>
                <a:cs typeface="Times New Roman"/>
              </a:rPr>
              <a:t>serupa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konsep penempatan </a:t>
            </a:r>
            <a:r>
              <a:rPr dirty="0" sz="1400" spc="-10">
                <a:latin typeface="Times New Roman"/>
                <a:cs typeface="Times New Roman"/>
              </a:rPr>
              <a:t>dinamis. </a:t>
            </a:r>
            <a:r>
              <a:rPr dirty="0" sz="1400" spc="-5">
                <a:latin typeface="Times New Roman"/>
                <a:cs typeface="Times New Roman"/>
              </a:rPr>
              <a:t>Penempatan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banyak  ditunda </a:t>
            </a:r>
            <a:r>
              <a:rPr dirty="0" sz="1400" spc="-10">
                <a:latin typeface="Times New Roman"/>
                <a:cs typeface="Times New Roman"/>
              </a:rPr>
              <a:t>selama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eksekusi,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pada </a:t>
            </a:r>
            <a:r>
              <a:rPr dirty="0" sz="1400" spc="-15">
                <a:latin typeface="Times New Roman"/>
                <a:cs typeface="Times New Roman"/>
              </a:rPr>
              <a:t>lama </a:t>
            </a:r>
            <a:r>
              <a:rPr dirty="0" sz="1400" spc="-5">
                <a:latin typeface="Times New Roman"/>
                <a:cs typeface="Times New Roman"/>
              </a:rPr>
              <a:t>penundaan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perhubungan dinamis. </a:t>
            </a:r>
            <a:r>
              <a:rPr dirty="0" sz="1400">
                <a:latin typeface="Times New Roman"/>
                <a:cs typeface="Times New Roman"/>
              </a:rPr>
              <a:t>Keistimewaan </a:t>
            </a:r>
            <a:r>
              <a:rPr dirty="0" sz="1400" spc="-5">
                <a:latin typeface="Times New Roman"/>
                <a:cs typeface="Times New Roman"/>
              </a:rPr>
              <a:t>ini  </a:t>
            </a:r>
            <a:r>
              <a:rPr dirty="0" sz="1400" spc="-10">
                <a:latin typeface="Times New Roman"/>
                <a:cs typeface="Times New Roman"/>
              </a:rPr>
              <a:t>biasanya </a:t>
            </a:r>
            <a:r>
              <a:rPr dirty="0" sz="1400">
                <a:latin typeface="Times New Roman"/>
                <a:cs typeface="Times New Roman"/>
              </a:rPr>
              <a:t>digunakan dalam </a:t>
            </a:r>
            <a:r>
              <a:rPr dirty="0" sz="1400" i="1">
                <a:latin typeface="Times New Roman"/>
                <a:cs typeface="Times New Roman"/>
              </a:rPr>
              <a:t>library </a:t>
            </a:r>
            <a:r>
              <a:rPr dirty="0" sz="1400" spc="-15">
                <a:latin typeface="Times New Roman"/>
                <a:cs typeface="Times New Roman"/>
              </a:rPr>
              <a:t>sistem, </a:t>
            </a:r>
            <a:r>
              <a:rPr dirty="0" sz="1400">
                <a:latin typeface="Times New Roman"/>
                <a:cs typeface="Times New Roman"/>
              </a:rPr>
              <a:t>seperti </a:t>
            </a:r>
            <a:r>
              <a:rPr dirty="0" sz="1400" spc="-5" i="1">
                <a:latin typeface="Times New Roman"/>
                <a:cs typeface="Times New Roman"/>
              </a:rPr>
              <a:t>library </a:t>
            </a:r>
            <a:r>
              <a:rPr dirty="0" sz="1400" spc="-10">
                <a:latin typeface="Times New Roman"/>
                <a:cs typeface="Times New Roman"/>
              </a:rPr>
              <a:t>bahasa sub-rutin. Tanpa fasilitas </a:t>
            </a:r>
            <a:r>
              <a:rPr dirty="0" sz="1400" spc="-15">
                <a:latin typeface="Times New Roman"/>
                <a:cs typeface="Times New Roman"/>
              </a:rPr>
              <a:t>ini, </a:t>
            </a:r>
            <a:r>
              <a:rPr dirty="0" sz="1400" spc="-10">
                <a:latin typeface="Times New Roman"/>
                <a:cs typeface="Times New Roman"/>
              </a:rPr>
              <a:t>semua  </a:t>
            </a:r>
            <a:r>
              <a:rPr dirty="0" sz="1400" spc="-5">
                <a:latin typeface="Times New Roman"/>
                <a:cs typeface="Times New Roman"/>
              </a:rPr>
              <a:t>program </a:t>
            </a:r>
            <a:r>
              <a:rPr dirty="0" sz="1400">
                <a:latin typeface="Times New Roman"/>
                <a:cs typeface="Times New Roman"/>
              </a:rPr>
              <a:t>dalam sebuah </a:t>
            </a:r>
            <a:r>
              <a:rPr dirty="0" sz="1400" spc="-10">
                <a:latin typeface="Times New Roman"/>
                <a:cs typeface="Times New Roman"/>
              </a:rPr>
              <a:t>sistem, harus </a:t>
            </a:r>
            <a:r>
              <a:rPr dirty="0" sz="1400" spc="-5">
                <a:latin typeface="Times New Roman"/>
                <a:cs typeface="Times New Roman"/>
              </a:rPr>
              <a:t>mempunyai </a:t>
            </a:r>
            <a:r>
              <a:rPr dirty="0" sz="1400" spc="5">
                <a:latin typeface="Times New Roman"/>
                <a:cs typeface="Times New Roman"/>
              </a:rPr>
              <a:t>kopi dari </a:t>
            </a:r>
            <a:r>
              <a:rPr dirty="0" sz="1400" spc="-5">
                <a:latin typeface="Times New Roman"/>
                <a:cs typeface="Times New Roman"/>
              </a:rPr>
              <a:t>libary bahasa </a:t>
            </a:r>
            <a:r>
              <a:rPr dirty="0" sz="1400" spc="-10">
                <a:latin typeface="Times New Roman"/>
                <a:cs typeface="Times New Roman"/>
              </a:rPr>
              <a:t>mereka </a:t>
            </a:r>
            <a:r>
              <a:rPr dirty="0" sz="1400" spc="-5">
                <a:latin typeface="Times New Roman"/>
                <a:cs typeface="Times New Roman"/>
              </a:rPr>
              <a:t>(atau setidaknya  referensi rutin </a:t>
            </a:r>
            <a:r>
              <a:rPr dirty="0" sz="1400" spc="5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program) termasuk dalam </a:t>
            </a:r>
            <a:r>
              <a:rPr dirty="0" sz="1400">
                <a:latin typeface="Times New Roman"/>
                <a:cs typeface="Times New Roman"/>
              </a:rPr>
              <a:t>tampilan yang </a:t>
            </a:r>
            <a:r>
              <a:rPr dirty="0" sz="1400" spc="-5">
                <a:latin typeface="Times New Roman"/>
                <a:cs typeface="Times New Roman"/>
              </a:rPr>
              <a:t>dapat dieksekusi. Kebutuhan ini sangat  </a:t>
            </a:r>
            <a:r>
              <a:rPr dirty="0" sz="1400" spc="-10">
                <a:latin typeface="Times New Roman"/>
                <a:cs typeface="Times New Roman"/>
              </a:rPr>
              <a:t>boros </a:t>
            </a:r>
            <a:r>
              <a:rPr dirty="0" sz="1400" spc="-5">
                <a:latin typeface="Times New Roman"/>
                <a:cs typeface="Times New Roman"/>
              </a:rPr>
              <a:t>baik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disk, </a:t>
            </a:r>
            <a:r>
              <a:rPr dirty="0" sz="1400" spc="-10">
                <a:latin typeface="Times New Roman"/>
                <a:cs typeface="Times New Roman"/>
              </a:rPr>
              <a:t>mau </a:t>
            </a:r>
            <a:r>
              <a:rPr dirty="0" sz="1400">
                <a:latin typeface="Times New Roman"/>
                <a:cs typeface="Times New Roman"/>
              </a:rPr>
              <a:t>pun </a:t>
            </a:r>
            <a:r>
              <a:rPr dirty="0" sz="1400" spc="-5">
                <a:latin typeface="Times New Roman"/>
                <a:cs typeface="Times New Roman"/>
              </a:rPr>
              <a:t>memori utama.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penempatan </a:t>
            </a:r>
            <a:r>
              <a:rPr dirty="0" sz="1400" spc="-10">
                <a:latin typeface="Times New Roman"/>
                <a:cs typeface="Times New Roman"/>
              </a:rPr>
              <a:t>dinamis, </a:t>
            </a:r>
            <a:r>
              <a:rPr dirty="0" sz="1400" spc="-5">
                <a:latin typeface="Times New Roman"/>
                <a:cs typeface="Times New Roman"/>
              </a:rPr>
              <a:t>sebuah </a:t>
            </a:r>
            <a:r>
              <a:rPr dirty="0" sz="1400">
                <a:latin typeface="Times New Roman"/>
                <a:cs typeface="Times New Roman"/>
              </a:rPr>
              <a:t>potongan  </a:t>
            </a:r>
            <a:r>
              <a:rPr dirty="0" sz="1400" spc="-5">
                <a:latin typeface="Times New Roman"/>
                <a:cs typeface="Times New Roman"/>
              </a:rPr>
              <a:t>dimasukkan kedalam tampilan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setiap rujukan </a:t>
            </a:r>
            <a:r>
              <a:rPr dirty="0" sz="1400" spc="-5" i="1">
                <a:latin typeface="Times New Roman"/>
                <a:cs typeface="Times New Roman"/>
              </a:rPr>
              <a:t>library </a:t>
            </a:r>
            <a:r>
              <a:rPr dirty="0" sz="1400" spc="-10">
                <a:latin typeface="Times New Roman"/>
                <a:cs typeface="Times New Roman"/>
              </a:rPr>
              <a:t>subrutin. </a:t>
            </a:r>
            <a:r>
              <a:rPr dirty="0" sz="1400" spc="-5">
                <a:latin typeface="Times New Roman"/>
                <a:cs typeface="Times New Roman"/>
              </a:rPr>
              <a:t>Potongan ini </a:t>
            </a:r>
            <a:r>
              <a:rPr dirty="0" sz="1400">
                <a:latin typeface="Times New Roman"/>
                <a:cs typeface="Times New Roman"/>
              </a:rPr>
              <a:t>adalah sebuah </a:t>
            </a:r>
            <a:r>
              <a:rPr dirty="0" sz="1400" spc="-5">
                <a:latin typeface="Times New Roman"/>
                <a:cs typeface="Times New Roman"/>
              </a:rPr>
              <a:t>bagian  kecil </a:t>
            </a:r>
            <a:r>
              <a:rPr dirty="0" sz="1400">
                <a:latin typeface="Times New Roman"/>
                <a:cs typeface="Times New Roman"/>
              </a:rPr>
              <a:t>dari kode </a:t>
            </a:r>
            <a:r>
              <a:rPr dirty="0" sz="1400" spc="-5">
                <a:latin typeface="Times New Roman"/>
                <a:cs typeface="Times New Roman"/>
              </a:rPr>
              <a:t>yang menunjukan </a:t>
            </a:r>
            <a:r>
              <a:rPr dirty="0" sz="1400">
                <a:latin typeface="Times New Roman"/>
                <a:cs typeface="Times New Roman"/>
              </a:rPr>
              <a:t>bagaimana </a:t>
            </a:r>
            <a:r>
              <a:rPr dirty="0" sz="1400" spc="-10">
                <a:latin typeface="Times New Roman"/>
                <a:cs typeface="Times New Roman"/>
              </a:rPr>
              <a:t>mealokasikan </a:t>
            </a:r>
            <a:r>
              <a:rPr dirty="0" sz="1400" spc="-5">
                <a:latin typeface="Times New Roman"/>
                <a:cs typeface="Times New Roman"/>
              </a:rPr>
              <a:t>libary rutin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memori </a:t>
            </a:r>
            <a:r>
              <a:rPr dirty="0" sz="1400" spc="5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tepat, atau  </a:t>
            </a:r>
            <a:r>
              <a:rPr dirty="0" sz="1400" spc="-10">
                <a:latin typeface="Times New Roman"/>
                <a:cs typeface="Times New Roman"/>
              </a:rPr>
              <a:t>bagaimana </a:t>
            </a:r>
            <a:r>
              <a:rPr dirty="0" sz="1400" spc="-5">
                <a:latin typeface="Times New Roman"/>
                <a:cs typeface="Times New Roman"/>
              </a:rPr>
              <a:t>menempatkan </a:t>
            </a:r>
            <a:r>
              <a:rPr dirty="0" sz="1400" spc="-5" i="1">
                <a:latin typeface="Times New Roman"/>
                <a:cs typeface="Times New Roman"/>
              </a:rPr>
              <a:t>library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rutin belum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0795">
              <a:lnSpc>
                <a:spcPct val="144000"/>
              </a:lnSpc>
            </a:pPr>
            <a:r>
              <a:rPr dirty="0" sz="1400" spc="-10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potongan ini dieksekusi, </a:t>
            </a:r>
            <a:r>
              <a:rPr dirty="0" sz="1400" spc="-10">
                <a:latin typeface="Times New Roman"/>
                <a:cs typeface="Times New Roman"/>
              </a:rPr>
              <a:t>dia </a:t>
            </a:r>
            <a:r>
              <a:rPr dirty="0" sz="1400" spc="-5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memeriksa </a:t>
            </a:r>
            <a:r>
              <a:rPr dirty="0" sz="1400" spc="-5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melihat </a:t>
            </a:r>
            <a:r>
              <a:rPr dirty="0" sz="1400">
                <a:latin typeface="Times New Roman"/>
                <a:cs typeface="Times New Roman"/>
              </a:rPr>
              <a:t>apakah </a:t>
            </a:r>
            <a:r>
              <a:rPr dirty="0" sz="1400" spc="-5">
                <a:latin typeface="Times New Roman"/>
                <a:cs typeface="Times New Roman"/>
              </a:rPr>
              <a:t>rutin yang dibutuhkan </a:t>
            </a:r>
            <a:r>
              <a:rPr dirty="0" sz="1400">
                <a:latin typeface="Times New Roman"/>
                <a:cs typeface="Times New Roman"/>
              </a:rPr>
              <a:t>sudah  </a:t>
            </a:r>
            <a:r>
              <a:rPr dirty="0" sz="1400" spc="-5">
                <a:latin typeface="Times New Roman"/>
                <a:cs typeface="Times New Roman"/>
              </a:rPr>
              <a:t>ada di </a:t>
            </a:r>
            <a:r>
              <a:rPr dirty="0" sz="1400" spc="-10">
                <a:latin typeface="Times New Roman"/>
                <a:cs typeface="Times New Roman"/>
              </a:rPr>
              <a:t>memory. Jika </a:t>
            </a:r>
            <a:r>
              <a:rPr dirty="0" sz="1400" spc="-5">
                <a:latin typeface="Times New Roman"/>
                <a:cs typeface="Times New Roman"/>
              </a:rPr>
              <a:t>rutin yang </a:t>
            </a:r>
            <a:r>
              <a:rPr dirty="0" sz="1400">
                <a:latin typeface="Times New Roman"/>
                <a:cs typeface="Times New Roman"/>
              </a:rPr>
              <a:t>dibutuhkan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ada di </a:t>
            </a:r>
            <a:r>
              <a:rPr dirty="0" sz="1400" spc="-10">
                <a:latin typeface="Times New Roman"/>
                <a:cs typeface="Times New Roman"/>
              </a:rPr>
              <a:t>memori, </a:t>
            </a:r>
            <a:r>
              <a:rPr dirty="0" sz="1400" spc="-5">
                <a:latin typeface="Times New Roman"/>
                <a:cs typeface="Times New Roman"/>
              </a:rPr>
              <a:t>program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menempatkannya ke  </a:t>
            </a:r>
            <a:r>
              <a:rPr dirty="0" sz="1400" spc="-10">
                <a:latin typeface="Times New Roman"/>
                <a:cs typeface="Times New Roman"/>
              </a:rPr>
              <a:t>memori. </a:t>
            </a:r>
            <a:r>
              <a:rPr dirty="0" sz="1400" spc="-5">
                <a:latin typeface="Times New Roman"/>
                <a:cs typeface="Times New Roman"/>
              </a:rPr>
              <a:t>Jika rutin yang dibutuhkan ada dimemori,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potongan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mengganti dirinya </a:t>
            </a:r>
            <a:r>
              <a:rPr dirty="0" sz="1400">
                <a:latin typeface="Times New Roman"/>
                <a:cs typeface="Times New Roman"/>
              </a:rPr>
              <a:t>dengan  </a:t>
            </a:r>
            <a:r>
              <a:rPr dirty="0" sz="1400" spc="-10">
                <a:latin typeface="Times New Roman"/>
                <a:cs typeface="Times New Roman"/>
              </a:rPr>
              <a:t>alamat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rutin,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mengeksekusi rutin. </a:t>
            </a:r>
            <a:r>
              <a:rPr dirty="0" sz="1400" spc="-10">
                <a:latin typeface="Times New Roman"/>
                <a:cs typeface="Times New Roman"/>
              </a:rPr>
              <a:t>Demikianlah, </a:t>
            </a:r>
            <a:r>
              <a:rPr dirty="0" sz="1400" spc="-5">
                <a:latin typeface="Times New Roman"/>
                <a:cs typeface="Times New Roman"/>
              </a:rPr>
              <a:t>berikutnya ketika segmentasi kode dicapai,  rutin </a:t>
            </a:r>
            <a:r>
              <a:rPr dirty="0" sz="1400" spc="-5" i="1">
                <a:latin typeface="Times New Roman"/>
                <a:cs typeface="Times New Roman"/>
              </a:rPr>
              <a:t>library </a:t>
            </a:r>
            <a:r>
              <a:rPr dirty="0" sz="1400" spc="-5">
                <a:latin typeface="Times New Roman"/>
                <a:cs typeface="Times New Roman"/>
              </a:rPr>
              <a:t>dieksekusi secara </a:t>
            </a:r>
            <a:r>
              <a:rPr dirty="0" sz="1400" spc="-10">
                <a:latin typeface="Times New Roman"/>
                <a:cs typeface="Times New Roman"/>
              </a:rPr>
              <a:t>langsung, </a:t>
            </a:r>
            <a:r>
              <a:rPr dirty="0" sz="1400" spc="-5">
                <a:latin typeface="Times New Roman"/>
                <a:cs typeface="Times New Roman"/>
              </a:rPr>
              <a:t>dengan </a:t>
            </a:r>
            <a:r>
              <a:rPr dirty="0" sz="1400">
                <a:latin typeface="Times New Roman"/>
                <a:cs typeface="Times New Roman"/>
              </a:rPr>
              <a:t>begini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 spc="-10">
                <a:latin typeface="Times New Roman"/>
                <a:cs typeface="Times New Roman"/>
              </a:rPr>
              <a:t>biaya untuk </a:t>
            </a:r>
            <a:r>
              <a:rPr dirty="0" sz="1400" spc="-5">
                <a:latin typeface="Times New Roman"/>
                <a:cs typeface="Times New Roman"/>
              </a:rPr>
              <a:t>penghubungan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dinamis.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12684" cy="493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985">
              <a:lnSpc>
                <a:spcPct val="1445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Dalam skema ini semua proses yang menggunakan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i="1">
                <a:latin typeface="Times New Roman"/>
                <a:cs typeface="Times New Roman"/>
              </a:rPr>
              <a:t>library </a:t>
            </a:r>
            <a:r>
              <a:rPr dirty="0" sz="1400" spc="-5">
                <a:latin typeface="Times New Roman"/>
                <a:cs typeface="Times New Roman"/>
              </a:rPr>
              <a:t>bahasa, mengeksekusi hanya </a:t>
            </a:r>
            <a:r>
              <a:rPr dirty="0" sz="1400">
                <a:latin typeface="Times New Roman"/>
                <a:cs typeface="Times New Roman"/>
              </a:rPr>
              <a:t>satu dari  kopi </a:t>
            </a:r>
            <a:r>
              <a:rPr dirty="0" sz="1400" spc="-5">
                <a:latin typeface="Times New Roman"/>
                <a:cs typeface="Times New Roman"/>
              </a:rPr>
              <a:t>kode </a:t>
            </a:r>
            <a:r>
              <a:rPr dirty="0" sz="1400" spc="-5" i="1">
                <a:latin typeface="Times New Roman"/>
                <a:cs typeface="Times New Roman"/>
              </a:rPr>
              <a:t>library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"/>
              <a:tabLst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Lapisan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Atas</a:t>
            </a:r>
            <a:endParaRPr sz="1400">
              <a:latin typeface="Times New Roman"/>
              <a:cs typeface="Times New Roman"/>
            </a:endParaRPr>
          </a:p>
          <a:p>
            <a:pPr marL="469900" marR="10795">
              <a:lnSpc>
                <a:spcPct val="142900"/>
              </a:lnSpc>
            </a:pP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 spc="-5">
                <a:latin typeface="Times New Roman"/>
                <a:cs typeface="Times New Roman"/>
              </a:rPr>
              <a:t>proses dapat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besar </a:t>
            </a:r>
            <a:r>
              <a:rPr dirty="0" sz="1400" spc="-10">
                <a:latin typeface="Times New Roman"/>
                <a:cs typeface="Times New Roman"/>
              </a:rPr>
              <a:t>daripada </a:t>
            </a:r>
            <a:r>
              <a:rPr dirty="0" sz="1400" spc="-5">
                <a:latin typeface="Times New Roman"/>
                <a:cs typeface="Times New Roman"/>
              </a:rPr>
              <a:t>memori yang dialokasikan,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gunakan lapisan atas.  </a:t>
            </a:r>
            <a:r>
              <a:rPr dirty="0" sz="1400" spc="-10">
                <a:latin typeface="Times New Roman"/>
                <a:cs typeface="Times New Roman"/>
              </a:rPr>
              <a:t>Idenya untuk menjaga </a:t>
            </a:r>
            <a:r>
              <a:rPr dirty="0" sz="1400" spc="-5">
                <a:latin typeface="Times New Roman"/>
                <a:cs typeface="Times New Roman"/>
              </a:rPr>
              <a:t>agar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memori berisi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instruksi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data yang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dibutuhkan</a:t>
            </a:r>
            <a:endParaRPr sz="1400">
              <a:latin typeface="Times New Roman"/>
              <a:cs typeface="Times New Roman"/>
            </a:endParaRPr>
          </a:p>
          <a:p>
            <a:pPr marL="469900" marR="11430">
              <a:lnSpc>
                <a:spcPct val="142900"/>
              </a:lnSpc>
              <a:spcBef>
                <a:spcPts val="30"/>
              </a:spcBef>
            </a:pP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satuan waktu. </a:t>
            </a:r>
            <a:r>
              <a:rPr dirty="0" sz="1400" spc="-15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instruksi lain dibutuhkan instruksi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dimasukkan kedalam </a:t>
            </a:r>
            <a:r>
              <a:rPr dirty="0" sz="1400">
                <a:latin typeface="Times New Roman"/>
                <a:cs typeface="Times New Roman"/>
              </a:rPr>
              <a:t>ruang  </a:t>
            </a:r>
            <a:r>
              <a:rPr dirty="0" sz="1400" spc="-5">
                <a:latin typeface="Times New Roman"/>
                <a:cs typeface="Times New Roman"/>
              </a:rPr>
              <a:t>yang ditempati sebelumnya </a:t>
            </a:r>
            <a:r>
              <a:rPr dirty="0" sz="1400">
                <a:latin typeface="Times New Roman"/>
                <a:cs typeface="Times New Roman"/>
              </a:rPr>
              <a:t>oleh oleh </a:t>
            </a:r>
            <a:r>
              <a:rPr dirty="0" sz="1400" spc="-5">
                <a:latin typeface="Times New Roman"/>
                <a:cs typeface="Times New Roman"/>
              </a:rPr>
              <a:t>instruksi yang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lagi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dibutuhkan.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CONTOH</a:t>
            </a:r>
            <a:r>
              <a:rPr dirty="0" sz="1400" spc="-5" b="1">
                <a:latin typeface="Times New Roman"/>
                <a:cs typeface="Times New Roman"/>
              </a:rPr>
              <a:t> 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600"/>
              </a:lnSpc>
            </a:pPr>
            <a:r>
              <a:rPr dirty="0" sz="1400" spc="-5">
                <a:latin typeface="Times New Roman"/>
                <a:cs typeface="Times New Roman"/>
              </a:rPr>
              <a:t>Sebuah two-pass </a:t>
            </a:r>
            <a:r>
              <a:rPr dirty="0" sz="1400" spc="-10">
                <a:latin typeface="Times New Roman"/>
                <a:cs typeface="Times New Roman"/>
              </a:rPr>
              <a:t>assembler. selama </a:t>
            </a:r>
            <a:r>
              <a:rPr dirty="0" sz="1400" spc="-5">
                <a:latin typeface="Times New Roman"/>
                <a:cs typeface="Times New Roman"/>
              </a:rPr>
              <a:t>pass1 dibangun </a:t>
            </a:r>
            <a:r>
              <a:rPr dirty="0" sz="1400">
                <a:latin typeface="Times New Roman"/>
                <a:cs typeface="Times New Roman"/>
              </a:rPr>
              <a:t>sebuah tabel </a:t>
            </a:r>
            <a:r>
              <a:rPr dirty="0" sz="1400" spc="-10">
                <a:latin typeface="Times New Roman"/>
                <a:cs typeface="Times New Roman"/>
              </a:rPr>
              <a:t>simbol, </a:t>
            </a:r>
            <a:r>
              <a:rPr dirty="0" sz="1400">
                <a:latin typeface="Times New Roman"/>
                <a:cs typeface="Times New Roman"/>
              </a:rPr>
              <a:t>kemudian </a:t>
            </a:r>
            <a:r>
              <a:rPr dirty="0" sz="1400" spc="-10">
                <a:latin typeface="Times New Roman"/>
                <a:cs typeface="Times New Roman"/>
              </a:rPr>
              <a:t>selama </a:t>
            </a:r>
            <a:r>
              <a:rPr dirty="0" sz="1400" spc="-5">
                <a:latin typeface="Times New Roman"/>
                <a:cs typeface="Times New Roman"/>
              </a:rPr>
              <a:t>pass2, </a:t>
            </a:r>
            <a:r>
              <a:rPr dirty="0" sz="1400">
                <a:latin typeface="Times New Roman"/>
                <a:cs typeface="Times New Roman"/>
              </a:rPr>
              <a:t>akan  </a:t>
            </a:r>
            <a:r>
              <a:rPr dirty="0" sz="1400" spc="-10">
                <a:latin typeface="Times New Roman"/>
                <a:cs typeface="Times New Roman"/>
              </a:rPr>
              <a:t>membuat </a:t>
            </a:r>
            <a:r>
              <a:rPr dirty="0" sz="1400" spc="-5">
                <a:latin typeface="Times New Roman"/>
                <a:cs typeface="Times New Roman"/>
              </a:rPr>
              <a:t>kode bahasa </a:t>
            </a:r>
            <a:r>
              <a:rPr dirty="0" sz="1400" spc="-15">
                <a:latin typeface="Times New Roman"/>
                <a:cs typeface="Times New Roman"/>
              </a:rPr>
              <a:t>mesin.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>
                <a:latin typeface="Times New Roman"/>
                <a:cs typeface="Times New Roman"/>
              </a:rPr>
              <a:t>dapat </a:t>
            </a:r>
            <a:r>
              <a:rPr dirty="0" sz="1400" spc="-5">
                <a:latin typeface="Times New Roman"/>
                <a:cs typeface="Times New Roman"/>
              </a:rPr>
              <a:t>mempartisi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assembler </a:t>
            </a:r>
            <a:r>
              <a:rPr dirty="0" sz="1400">
                <a:latin typeface="Times New Roman"/>
                <a:cs typeface="Times New Roman"/>
              </a:rPr>
              <a:t>menjadi </a:t>
            </a:r>
            <a:r>
              <a:rPr dirty="0" sz="1400" spc="-5">
                <a:latin typeface="Times New Roman"/>
                <a:cs typeface="Times New Roman"/>
              </a:rPr>
              <a:t>kode pass1, kode pass2,  dan simbol tabel. dan </a:t>
            </a:r>
            <a:r>
              <a:rPr dirty="0" sz="1400">
                <a:latin typeface="Times New Roman"/>
                <a:cs typeface="Times New Roman"/>
              </a:rPr>
              <a:t>rutin </a:t>
            </a:r>
            <a:r>
              <a:rPr dirty="0" sz="1400" spc="-5">
                <a:latin typeface="Times New Roman"/>
                <a:cs typeface="Times New Roman"/>
              </a:rPr>
              <a:t>biasa digunakan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kedua pass1 dan pass2. Untuk menempatkan  </a:t>
            </a:r>
            <a:r>
              <a:rPr dirty="0" sz="1400" spc="-10">
                <a:latin typeface="Times New Roman"/>
                <a:cs typeface="Times New Roman"/>
              </a:rPr>
              <a:t>semuanya </a:t>
            </a:r>
            <a:r>
              <a:rPr dirty="0" sz="1400" spc="-5">
                <a:latin typeface="Times New Roman"/>
                <a:cs typeface="Times New Roman"/>
              </a:rPr>
              <a:t>sekaligus,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membutuhkan </a:t>
            </a:r>
            <a:r>
              <a:rPr dirty="0" sz="1400">
                <a:latin typeface="Times New Roman"/>
                <a:cs typeface="Times New Roman"/>
              </a:rPr>
              <a:t>200K </a:t>
            </a:r>
            <a:r>
              <a:rPr dirty="0" sz="1400" spc="-10">
                <a:latin typeface="Times New Roman"/>
                <a:cs typeface="Times New Roman"/>
              </a:rPr>
              <a:t>memori. Jika hanya </a:t>
            </a:r>
            <a:r>
              <a:rPr dirty="0" sz="1400" spc="5">
                <a:latin typeface="Times New Roman"/>
                <a:cs typeface="Times New Roman"/>
              </a:rPr>
              <a:t>150K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tersedia, kita </a:t>
            </a:r>
            <a:r>
              <a:rPr dirty="0" sz="1400" spc="-5">
                <a:latin typeface="Times New Roman"/>
                <a:cs typeface="Times New Roman"/>
              </a:rPr>
              <a:t>tidak  dapat menjalankan proses. </a:t>
            </a:r>
            <a:r>
              <a:rPr dirty="0" sz="1400" spc="-10">
                <a:latin typeface="Times New Roman"/>
                <a:cs typeface="Times New Roman"/>
              </a:rPr>
              <a:t>Bagaimana </a:t>
            </a:r>
            <a:r>
              <a:rPr dirty="0" sz="1400">
                <a:latin typeface="Times New Roman"/>
                <a:cs typeface="Times New Roman"/>
              </a:rPr>
              <a:t>pun perhatikan </a:t>
            </a:r>
            <a:r>
              <a:rPr dirty="0" sz="1400" spc="-5">
                <a:latin typeface="Times New Roman"/>
                <a:cs typeface="Times New Roman"/>
              </a:rPr>
              <a:t>bahwa pass1 dan pass2 </a:t>
            </a:r>
            <a:r>
              <a:rPr dirty="0" sz="1400" spc="-10">
                <a:latin typeface="Times New Roman"/>
                <a:cs typeface="Times New Roman"/>
              </a:rPr>
              <a:t>tidak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10">
                <a:latin typeface="Times New Roman"/>
                <a:cs typeface="Times New Roman"/>
              </a:rPr>
              <a:t>berada </a:t>
            </a:r>
            <a:r>
              <a:rPr dirty="0" sz="1400" spc="5">
                <a:latin typeface="Times New Roman"/>
                <a:cs typeface="Times New Roman"/>
              </a:rPr>
              <a:t>di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13320" cy="248094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12700" marR="5080">
              <a:lnSpc>
                <a:spcPct val="143700"/>
              </a:lnSpc>
              <a:spcBef>
                <a:spcPts val="115"/>
              </a:spcBef>
            </a:pPr>
            <a:r>
              <a:rPr dirty="0" sz="1400" spc="-5">
                <a:latin typeface="Times New Roman"/>
                <a:cs typeface="Times New Roman"/>
              </a:rPr>
              <a:t>memori pada saat yang sama. Kita mendefinisikan </a:t>
            </a:r>
            <a:r>
              <a:rPr dirty="0" sz="1400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lapisan atas. </a:t>
            </a:r>
            <a:r>
              <a:rPr dirty="0" sz="1400" spc="-10">
                <a:latin typeface="Times New Roman"/>
                <a:cs typeface="Times New Roman"/>
              </a:rPr>
              <a:t>Lapisan </a:t>
            </a:r>
            <a:r>
              <a:rPr dirty="0" sz="1400" spc="-5">
                <a:latin typeface="Times New Roman"/>
                <a:cs typeface="Times New Roman"/>
              </a:rPr>
              <a:t>atas </a:t>
            </a:r>
            <a:r>
              <a:rPr dirty="0" sz="1400" spc="-10">
                <a:latin typeface="Times New Roman"/>
                <a:cs typeface="Times New Roman"/>
              </a:rPr>
              <a:t>A untuk </a:t>
            </a:r>
            <a:r>
              <a:rPr dirty="0" sz="1400" spc="-5">
                <a:latin typeface="Times New Roman"/>
                <a:cs typeface="Times New Roman"/>
              </a:rPr>
              <a:t>pass1, </a:t>
            </a:r>
            <a:r>
              <a:rPr dirty="0" sz="1400">
                <a:latin typeface="Times New Roman"/>
                <a:cs typeface="Times New Roman"/>
              </a:rPr>
              <a:t>tabel  </a:t>
            </a:r>
            <a:r>
              <a:rPr dirty="0" sz="1400" spc="-5">
                <a:latin typeface="Times New Roman"/>
                <a:cs typeface="Times New Roman"/>
              </a:rPr>
              <a:t>simbol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rutin, </a:t>
            </a:r>
            <a:r>
              <a:rPr dirty="0" sz="1400">
                <a:latin typeface="Times New Roman"/>
                <a:cs typeface="Times New Roman"/>
              </a:rPr>
              <a:t>lapisan </a:t>
            </a:r>
            <a:r>
              <a:rPr dirty="0" sz="1400" spc="-5">
                <a:latin typeface="Times New Roman"/>
                <a:cs typeface="Times New Roman"/>
              </a:rPr>
              <a:t>atas 2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5">
                <a:latin typeface="Times New Roman"/>
                <a:cs typeface="Times New Roman"/>
              </a:rPr>
              <a:t>simbol </a:t>
            </a:r>
            <a:r>
              <a:rPr dirty="0" sz="1400" spc="-5">
                <a:latin typeface="Times New Roman"/>
                <a:cs typeface="Times New Roman"/>
              </a:rPr>
              <a:t>tabel, rutin,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pass2. </a:t>
            </a:r>
            <a:r>
              <a:rPr dirty="0" sz="1400" spc="-10">
                <a:latin typeface="Times New Roman"/>
                <a:cs typeface="Times New Roman"/>
              </a:rPr>
              <a:t>Kita menambahkan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driver  lapisan atas (10K)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mulai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lapisan </a:t>
            </a:r>
            <a:r>
              <a:rPr dirty="0" sz="1400">
                <a:latin typeface="Times New Roman"/>
                <a:cs typeface="Times New Roman"/>
              </a:rPr>
              <a:t>atas </a:t>
            </a:r>
            <a:r>
              <a:rPr dirty="0" sz="1400" spc="-10">
                <a:latin typeface="Times New Roman"/>
                <a:cs typeface="Times New Roman"/>
              </a:rPr>
              <a:t>A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10">
                <a:latin typeface="Times New Roman"/>
                <a:cs typeface="Times New Roman"/>
              </a:rPr>
              <a:t>memori. Ketika </a:t>
            </a:r>
            <a:r>
              <a:rPr dirty="0" sz="1400" spc="-5">
                <a:latin typeface="Times New Roman"/>
                <a:cs typeface="Times New Roman"/>
              </a:rPr>
              <a:t>selesai pass1, </a:t>
            </a:r>
            <a:r>
              <a:rPr dirty="0" sz="1400" spc="-15">
                <a:latin typeface="Times New Roman"/>
                <a:cs typeface="Times New Roman"/>
              </a:rPr>
              <a:t>lompat </a:t>
            </a:r>
            <a:r>
              <a:rPr dirty="0" sz="1400" spc="-5">
                <a:latin typeface="Times New Roman"/>
                <a:cs typeface="Times New Roman"/>
              </a:rPr>
              <a:t>ke driver,  dan </a:t>
            </a:r>
            <a:r>
              <a:rPr dirty="0" sz="1400" spc="-10">
                <a:latin typeface="Times New Roman"/>
                <a:cs typeface="Times New Roman"/>
              </a:rPr>
              <a:t>membaca </a:t>
            </a:r>
            <a:r>
              <a:rPr dirty="0" sz="1400" spc="-5">
                <a:latin typeface="Times New Roman"/>
                <a:cs typeface="Times New Roman"/>
              </a:rPr>
              <a:t>lapisan atas </a:t>
            </a:r>
            <a:r>
              <a:rPr dirty="0" sz="1400" spc="-10">
                <a:latin typeface="Times New Roman"/>
                <a:cs typeface="Times New Roman"/>
              </a:rPr>
              <a:t>B </a:t>
            </a:r>
            <a:r>
              <a:rPr dirty="0" sz="1400" spc="-5">
                <a:latin typeface="Times New Roman"/>
                <a:cs typeface="Times New Roman"/>
              </a:rPr>
              <a:t>kedalam </a:t>
            </a:r>
            <a:r>
              <a:rPr dirty="0" sz="1400" spc="-10">
                <a:latin typeface="Times New Roman"/>
                <a:cs typeface="Times New Roman"/>
              </a:rPr>
              <a:t>memori, meniban </a:t>
            </a:r>
            <a:r>
              <a:rPr dirty="0" sz="1400" spc="-5">
                <a:latin typeface="Times New Roman"/>
                <a:cs typeface="Times New Roman"/>
              </a:rPr>
              <a:t>lapisan atas </a:t>
            </a:r>
            <a:r>
              <a:rPr dirty="0" sz="1400" spc="-20">
                <a:latin typeface="Times New Roman"/>
                <a:cs typeface="Times New Roman"/>
              </a:rPr>
              <a:t>A,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mengirim kontrol ke pass2.  Lapisan atas </a:t>
            </a:r>
            <a:r>
              <a:rPr dirty="0" sz="1400" spc="-1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butuh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120K,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B </a:t>
            </a:r>
            <a:r>
              <a:rPr dirty="0" sz="1400" spc="-5">
                <a:latin typeface="Times New Roman"/>
                <a:cs typeface="Times New Roman"/>
              </a:rPr>
              <a:t>membutuhkan </a:t>
            </a:r>
            <a:r>
              <a:rPr dirty="0" sz="1400" spc="5">
                <a:latin typeface="Times New Roman"/>
                <a:cs typeface="Times New Roman"/>
              </a:rPr>
              <a:t>150K </a:t>
            </a:r>
            <a:r>
              <a:rPr dirty="0" sz="1400" spc="-5">
                <a:latin typeface="Times New Roman"/>
                <a:cs typeface="Times New Roman"/>
              </a:rPr>
              <a:t>memori. </a:t>
            </a:r>
            <a:r>
              <a:rPr dirty="0" sz="1400" spc="-10">
                <a:latin typeface="Times New Roman"/>
                <a:cs typeface="Times New Roman"/>
              </a:rPr>
              <a:t>Kita </a:t>
            </a:r>
            <a:r>
              <a:rPr dirty="0" sz="1400" spc="-5">
                <a:latin typeface="Times New Roman"/>
                <a:cs typeface="Times New Roman"/>
              </a:rPr>
              <a:t>sekarang dapat menjalankan  </a:t>
            </a:r>
            <a:r>
              <a:rPr dirty="0" sz="1400" spc="-10">
                <a:latin typeface="Times New Roman"/>
                <a:cs typeface="Times New Roman"/>
              </a:rPr>
              <a:t>assembler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5">
                <a:latin typeface="Times New Roman"/>
                <a:cs typeface="Times New Roman"/>
              </a:rPr>
              <a:t>150K </a:t>
            </a:r>
            <a:r>
              <a:rPr dirty="0" sz="1400" spc="-10">
                <a:latin typeface="Times New Roman"/>
                <a:cs typeface="Times New Roman"/>
              </a:rPr>
              <a:t>memori. </a:t>
            </a:r>
            <a:r>
              <a:rPr dirty="0" sz="1400" spc="-5">
                <a:latin typeface="Times New Roman"/>
                <a:cs typeface="Times New Roman"/>
              </a:rPr>
              <a:t>Penempatan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cepat, </a:t>
            </a:r>
            <a:r>
              <a:rPr dirty="0" sz="1400" spc="-10">
                <a:latin typeface="Times New Roman"/>
                <a:cs typeface="Times New Roman"/>
              </a:rPr>
              <a:t>karena lebih sedikit </a:t>
            </a:r>
            <a:r>
              <a:rPr dirty="0" sz="1400">
                <a:latin typeface="Times New Roman"/>
                <a:cs typeface="Times New Roman"/>
              </a:rPr>
              <a:t>data </a:t>
            </a:r>
            <a:r>
              <a:rPr dirty="0" sz="1400" spc="-5">
                <a:latin typeface="Times New Roman"/>
                <a:cs typeface="Times New Roman"/>
              </a:rPr>
              <a:t>yang ditransfer  sebelum </a:t>
            </a:r>
            <a:r>
              <a:rPr dirty="0" sz="1400">
                <a:latin typeface="Times New Roman"/>
                <a:cs typeface="Times New Roman"/>
              </a:rPr>
              <a:t>eksekusi </a:t>
            </a:r>
            <a:r>
              <a:rPr dirty="0" sz="1400" spc="-10">
                <a:latin typeface="Times New Roman"/>
                <a:cs typeface="Times New Roman"/>
              </a:rPr>
              <a:t>dimulai. </a:t>
            </a:r>
            <a:r>
              <a:rPr dirty="0" sz="1400">
                <a:latin typeface="Times New Roman"/>
                <a:cs typeface="Times New Roman"/>
              </a:rPr>
              <a:t>Jalan </a:t>
            </a:r>
            <a:r>
              <a:rPr dirty="0" sz="1400" spc="-5">
                <a:latin typeface="Times New Roman"/>
                <a:cs typeface="Times New Roman"/>
              </a:rPr>
              <a:t>program akan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-5">
                <a:latin typeface="Times New Roman"/>
                <a:cs typeface="Times New Roman"/>
              </a:rPr>
              <a:t>lambat, </a:t>
            </a: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 spc="-5">
                <a:latin typeface="Times New Roman"/>
                <a:cs typeface="Times New Roman"/>
              </a:rPr>
              <a:t>ekstra </a:t>
            </a:r>
            <a:r>
              <a:rPr dirty="0" sz="1400" spc="-10">
                <a:latin typeface="Times New Roman"/>
                <a:cs typeface="Times New Roman"/>
              </a:rPr>
              <a:t>I/O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>
                <a:latin typeface="Times New Roman"/>
                <a:cs typeface="Times New Roman"/>
              </a:rPr>
              <a:t>kode </a:t>
            </a:r>
            <a:r>
              <a:rPr dirty="0" sz="1400" spc="-5">
                <a:latin typeface="Times New Roman"/>
                <a:cs typeface="Times New Roman"/>
              </a:rPr>
              <a:t>lapisan atas </a:t>
            </a:r>
            <a:r>
              <a:rPr dirty="0" sz="1400" spc="-10">
                <a:latin typeface="Times New Roman"/>
                <a:cs typeface="Times New Roman"/>
              </a:rPr>
              <a:t>B  </a:t>
            </a:r>
            <a:r>
              <a:rPr dirty="0" sz="1400" spc="-5">
                <a:latin typeface="Times New Roman"/>
                <a:cs typeface="Times New Roman"/>
              </a:rPr>
              <a:t>melalui kode lapisan atas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A.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780" y="776986"/>
            <a:ext cx="2689225" cy="361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5"/>
              <a:t>PENUKARAN</a:t>
            </a:r>
            <a:r>
              <a:rPr dirty="0" sz="2200" spc="-45"/>
              <a:t> </a:t>
            </a:r>
            <a:r>
              <a:rPr dirty="0" sz="2200" spc="-5"/>
              <a:t>(</a:t>
            </a:r>
            <a:r>
              <a:rPr dirty="0" sz="2200" spc="-5" i="1">
                <a:latin typeface="Times New Roman"/>
                <a:cs typeface="Times New Roman"/>
              </a:rPr>
              <a:t>Swap</a:t>
            </a:r>
            <a:r>
              <a:rPr dirty="0" sz="2200" spc="-5"/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828" y="1645081"/>
            <a:ext cx="7282180" cy="402018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algn="just" marL="241300" indent="-228600">
              <a:lnSpc>
                <a:spcPct val="100000"/>
              </a:lnSpc>
              <a:spcBef>
                <a:spcPts val="87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Sebuah proses membutuhkan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 spc="-5">
                <a:latin typeface="Times New Roman"/>
                <a:cs typeface="Times New Roman"/>
              </a:rPr>
              <a:t>untuk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dieksekusi</a:t>
            </a:r>
            <a:endParaRPr sz="14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765"/>
              </a:spcBef>
            </a:pPr>
            <a:r>
              <a:rPr dirty="0" sz="1400" spc="-5" b="1">
                <a:latin typeface="Times New Roman"/>
                <a:cs typeface="Times New Roman"/>
              </a:rPr>
              <a:t>Contoh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algn="just" marL="241300" marR="6350">
              <a:lnSpc>
                <a:spcPts val="2420"/>
              </a:lnSpc>
              <a:spcBef>
                <a:spcPts val="165"/>
              </a:spcBef>
            </a:pPr>
            <a:r>
              <a:rPr dirty="0" sz="1400" spc="-5">
                <a:latin typeface="Times New Roman"/>
                <a:cs typeface="Times New Roman"/>
              </a:rPr>
              <a:t>Asumsi multiprogramming,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penjadualan </a:t>
            </a:r>
            <a:r>
              <a:rPr dirty="0" sz="1400" spc="-10">
                <a:latin typeface="Times New Roman"/>
                <a:cs typeface="Times New Roman"/>
              </a:rPr>
              <a:t>algoritma CPU </a:t>
            </a:r>
            <a:r>
              <a:rPr dirty="0" sz="1400">
                <a:latin typeface="Times New Roman"/>
                <a:cs typeface="Times New Roman"/>
              </a:rPr>
              <a:t>Round-Robin. </a:t>
            </a:r>
            <a:r>
              <a:rPr dirty="0" sz="1400" spc="-15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kuantum  </a:t>
            </a:r>
            <a:r>
              <a:rPr dirty="0" sz="1400" spc="-10">
                <a:latin typeface="Times New Roman"/>
                <a:cs typeface="Times New Roman"/>
              </a:rPr>
              <a:t>habis,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manager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memori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akan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mulai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menukar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keluar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proses</a:t>
            </a:r>
            <a:r>
              <a:rPr dirty="0" sz="1400" spc="30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selesai,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dan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memasukkan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ke</a:t>
            </a:r>
            <a:endParaRPr sz="1400">
              <a:latin typeface="Times New Roman"/>
              <a:cs typeface="Times New Roman"/>
            </a:endParaRPr>
          </a:p>
          <a:p>
            <a:pPr algn="just" marL="241300" marR="12700">
              <a:lnSpc>
                <a:spcPts val="2400"/>
              </a:lnSpc>
              <a:spcBef>
                <a:spcPts val="25"/>
              </a:spcBef>
            </a:pPr>
            <a:r>
              <a:rPr dirty="0" sz="1400" spc="-5">
                <a:latin typeface="Times New Roman"/>
                <a:cs typeface="Times New Roman"/>
              </a:rPr>
              <a:t>memori proses yang bebas. </a:t>
            </a:r>
            <a:r>
              <a:rPr dirty="0" sz="1400" spc="-10">
                <a:latin typeface="Times New Roman"/>
                <a:cs typeface="Times New Roman"/>
              </a:rPr>
              <a:t>Sementara </a:t>
            </a:r>
            <a:r>
              <a:rPr dirty="0" sz="1400" spc="-5">
                <a:latin typeface="Times New Roman"/>
                <a:cs typeface="Times New Roman"/>
              </a:rPr>
              <a:t>penjadualan </a:t>
            </a:r>
            <a:r>
              <a:rPr dirty="0" sz="1400">
                <a:latin typeface="Times New Roman"/>
                <a:cs typeface="Times New Roman"/>
              </a:rPr>
              <a:t>CPU akan </a:t>
            </a:r>
            <a:r>
              <a:rPr dirty="0" sz="1400" spc="-5">
                <a:latin typeface="Times New Roman"/>
                <a:cs typeface="Times New Roman"/>
              </a:rPr>
              <a:t>mangalokasikan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10">
                <a:latin typeface="Times New Roman"/>
                <a:cs typeface="Times New Roman"/>
              </a:rPr>
              <a:t>untuk  </a:t>
            </a:r>
            <a:r>
              <a:rPr dirty="0" sz="1400" spc="-5">
                <a:latin typeface="Times New Roman"/>
                <a:cs typeface="Times New Roman"/>
              </a:rPr>
              <a:t>proses lain </a:t>
            </a:r>
            <a:r>
              <a:rPr dirty="0" sz="1400" spc="5">
                <a:latin typeface="Times New Roman"/>
                <a:cs typeface="Times New Roman"/>
              </a:rPr>
              <a:t>di  </a:t>
            </a:r>
            <a:r>
              <a:rPr dirty="0" sz="1400" spc="-15">
                <a:latin typeface="Times New Roman"/>
                <a:cs typeface="Times New Roman"/>
              </a:rPr>
              <a:t>memori.  </a:t>
            </a:r>
            <a:r>
              <a:rPr dirty="0" sz="1400" spc="-10">
                <a:latin typeface="Times New Roman"/>
                <a:cs typeface="Times New Roman"/>
              </a:rPr>
              <a:t>Ketika tiap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proses  menghabiskan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kuantumnya, proses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akan ditukar</a:t>
            </a:r>
            <a:endParaRPr sz="14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545"/>
              </a:spcBef>
            </a:pPr>
            <a:r>
              <a:rPr dirty="0" sz="1400" spc="-5">
                <a:latin typeface="Times New Roman"/>
                <a:cs typeface="Times New Roman"/>
              </a:rPr>
              <a:t>dengan  proses   </a:t>
            </a:r>
            <a:r>
              <a:rPr dirty="0" sz="1400" spc="-10">
                <a:latin typeface="Times New Roman"/>
                <a:cs typeface="Times New Roman"/>
              </a:rPr>
              <a:t>lain.   </a:t>
            </a:r>
            <a:r>
              <a:rPr dirty="0" sz="1400" spc="-5">
                <a:latin typeface="Times New Roman"/>
                <a:cs typeface="Times New Roman"/>
              </a:rPr>
              <a:t>Idealnya   memori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manager,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dapat  menukar  proses-proses   cukup  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cepat,</a:t>
            </a:r>
            <a:endParaRPr sz="1400">
              <a:latin typeface="Times New Roman"/>
              <a:cs typeface="Times New Roman"/>
            </a:endParaRPr>
          </a:p>
          <a:p>
            <a:pPr algn="just" marL="241300" marR="6985">
              <a:lnSpc>
                <a:spcPct val="143700"/>
              </a:lnSpc>
              <a:spcBef>
                <a:spcPts val="10"/>
              </a:spcBef>
            </a:pPr>
            <a:r>
              <a:rPr dirty="0" sz="1400" spc="-10">
                <a:latin typeface="Times New Roman"/>
                <a:cs typeface="Times New Roman"/>
              </a:rPr>
              <a:t>sehingga </a:t>
            </a:r>
            <a:r>
              <a:rPr dirty="0" sz="1400">
                <a:latin typeface="Times New Roman"/>
                <a:cs typeface="Times New Roman"/>
              </a:rPr>
              <a:t>selalu </a:t>
            </a:r>
            <a:r>
              <a:rPr dirty="0" sz="1400" spc="-5">
                <a:latin typeface="Times New Roman"/>
                <a:cs typeface="Times New Roman"/>
              </a:rPr>
              <a:t>ada proses dimemori, </a:t>
            </a:r>
            <a:r>
              <a:rPr dirty="0" sz="1400">
                <a:latin typeface="Times New Roman"/>
                <a:cs typeface="Times New Roman"/>
              </a:rPr>
              <a:t>siap </a:t>
            </a:r>
            <a:r>
              <a:rPr dirty="0" sz="1400" spc="-5">
                <a:latin typeface="Times New Roman"/>
                <a:cs typeface="Times New Roman"/>
              </a:rPr>
              <a:t>dieksekusi, </a:t>
            </a:r>
            <a:r>
              <a:rPr dirty="0" sz="1400" spc="-10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penjadual </a:t>
            </a:r>
            <a:r>
              <a:rPr dirty="0" sz="1400" spc="-10">
                <a:latin typeface="Times New Roman"/>
                <a:cs typeface="Times New Roman"/>
              </a:rPr>
              <a:t>CPU </a:t>
            </a:r>
            <a:r>
              <a:rPr dirty="0" sz="1400" spc="-5">
                <a:latin typeface="Times New Roman"/>
                <a:cs typeface="Times New Roman"/>
              </a:rPr>
              <a:t>ingin menjadual  ulang </a:t>
            </a:r>
            <a:r>
              <a:rPr dirty="0" sz="1400">
                <a:latin typeface="Times New Roman"/>
                <a:cs typeface="Times New Roman"/>
              </a:rPr>
              <a:t>CPU. </a:t>
            </a:r>
            <a:r>
              <a:rPr dirty="0" sz="1400" spc="-10">
                <a:latin typeface="Times New Roman"/>
                <a:cs typeface="Times New Roman"/>
              </a:rPr>
              <a:t>Besar </a:t>
            </a:r>
            <a:r>
              <a:rPr dirty="0" sz="1400">
                <a:latin typeface="Times New Roman"/>
                <a:cs typeface="Times New Roman"/>
              </a:rPr>
              <a:t>kuantum </a:t>
            </a:r>
            <a:r>
              <a:rPr dirty="0" sz="1400" spc="-10">
                <a:latin typeface="Times New Roman"/>
                <a:cs typeface="Times New Roman"/>
              </a:rPr>
              <a:t>juga </a:t>
            </a:r>
            <a:r>
              <a:rPr dirty="0" sz="1400" spc="-15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cukup besar, sehingga jumlah </a:t>
            </a:r>
            <a:r>
              <a:rPr dirty="0" sz="1400">
                <a:latin typeface="Times New Roman"/>
                <a:cs typeface="Times New Roman"/>
              </a:rPr>
              <a:t>perhitungan </a:t>
            </a:r>
            <a:r>
              <a:rPr dirty="0" sz="1400" spc="-5">
                <a:latin typeface="Times New Roman"/>
                <a:cs typeface="Times New Roman"/>
              </a:rPr>
              <a:t>yang dilakukan  antar pertukaran </a:t>
            </a:r>
            <a:r>
              <a:rPr dirty="0" sz="1400" spc="-10">
                <a:latin typeface="Times New Roman"/>
                <a:cs typeface="Times New Roman"/>
              </a:rPr>
              <a:t>masuk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akal.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41300" marR="8890" indent="-228600">
              <a:lnSpc>
                <a:spcPct val="1444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Variasi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kebijakan </a:t>
            </a:r>
            <a:r>
              <a:rPr dirty="0" sz="1400" spc="-5" i="1">
                <a:latin typeface="Times New Roman"/>
                <a:cs typeface="Times New Roman"/>
              </a:rPr>
              <a:t>swapping </a:t>
            </a:r>
            <a:r>
              <a:rPr dirty="0" sz="1400" spc="-15">
                <a:latin typeface="Times New Roman"/>
                <a:cs typeface="Times New Roman"/>
              </a:rPr>
              <a:t>ini,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10">
                <a:latin typeface="Times New Roman"/>
                <a:cs typeface="Times New Roman"/>
              </a:rPr>
              <a:t>untuk algoritma </a:t>
            </a:r>
            <a:r>
              <a:rPr dirty="0" sz="1400">
                <a:latin typeface="Times New Roman"/>
                <a:cs typeface="Times New Roman"/>
              </a:rPr>
              <a:t>penjadualan </a:t>
            </a:r>
            <a:r>
              <a:rPr dirty="0" sz="1400" spc="-5">
                <a:latin typeface="Times New Roman"/>
                <a:cs typeface="Times New Roman"/>
              </a:rPr>
              <a:t>berdasarkan prioritas.  </a:t>
            </a:r>
            <a:r>
              <a:rPr dirty="0" sz="1400" spc="-10">
                <a:latin typeface="Times New Roman"/>
                <a:cs typeface="Times New Roman"/>
              </a:rPr>
              <a:t>Jika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proses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lebih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tinggi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tiba,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dan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minta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dilayani,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memori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manager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dapat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menukar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keluar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ifa</dc:creator>
  <dcterms:created xsi:type="dcterms:W3CDTF">2020-03-10T13:23:47Z</dcterms:created>
  <dcterms:modified xsi:type="dcterms:W3CDTF">2020-03-10T13:23:47Z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2014-04-15T00:00:00Z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2020-03-10T00:00:00Z</vt:filetime>
  </property>
</Properties>
</file>