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652241"/>
            <a:ext cx="9144000" cy="27860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8179" y="461594"/>
            <a:ext cx="27076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818" y="1773173"/>
            <a:ext cx="7484363" cy="262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haindgun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139" y="974216"/>
            <a:ext cx="391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SISTEM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OPERASI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2545" y="2417191"/>
            <a:ext cx="3695700" cy="24192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5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</a:t>
            </a:r>
            <a:r>
              <a:rPr lang="en-US" sz="2000" b="1" spc="-15" dirty="0" err="1" smtClean="0">
                <a:latin typeface="Calibri"/>
                <a:cs typeface="Calibri"/>
              </a:rPr>
              <a:t>Gunawan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lang="en-US" sz="2000" b="1" spc="-15" dirty="0" smtClean="0">
                <a:latin typeface="Calibri"/>
                <a:cs typeface="Calibri"/>
              </a:rPr>
              <a:t> S.T.,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815" marR="5080" indent="1935480" algn="r">
              <a:lnSpc>
                <a:spcPct val="170100"/>
              </a:lnSpc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TURER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 </a:t>
            </a:r>
            <a:r>
              <a:rPr sz="2000" b="1" dirty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R="6985" algn="r">
              <a:lnSpc>
                <a:spcPct val="100000"/>
              </a:lnSpc>
              <a:spcBef>
                <a:spcPts val="1675"/>
              </a:spcBef>
            </a:pPr>
            <a:r>
              <a:rPr sz="2000" b="1" spc="-5" dirty="0">
                <a:latin typeface="Calibri"/>
                <a:cs typeface="Calibri"/>
              </a:rPr>
              <a:t>Email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lang="en-US" sz="2000" b="1" spc="-60" dirty="0" smtClean="0">
                <a:latin typeface="Calibri"/>
                <a:cs typeface="Calibri"/>
                <a:hlinkClick r:id="rId2"/>
              </a:rPr>
              <a:t>dhaindgun</a:t>
            </a:r>
            <a:r>
              <a:rPr sz="2000" b="1" spc="-10" dirty="0" smtClean="0">
                <a:latin typeface="Calibri"/>
                <a:cs typeface="Calibri"/>
                <a:hlinkClick r:id="rId2"/>
              </a:rPr>
              <a:t>@</a:t>
            </a:r>
            <a:r>
              <a:rPr lang="en-US" sz="2000" b="1" spc="-10" dirty="0" smtClean="0">
                <a:latin typeface="Calibri"/>
                <a:cs typeface="Calibri"/>
                <a:hlinkClick r:id="rId2"/>
              </a:rPr>
              <a:t>gmail.com</a:t>
            </a:r>
            <a:endParaRPr lang="en-US" sz="2000" b="1" spc="-10" dirty="0" smtClean="0">
              <a:latin typeface="Calibri"/>
              <a:cs typeface="Calibri"/>
            </a:endParaRPr>
          </a:p>
          <a:p>
            <a:pPr marR="6985" algn="r">
              <a:lnSpc>
                <a:spcPct val="100000"/>
              </a:lnSpc>
              <a:spcBef>
                <a:spcPts val="1675"/>
              </a:spcBef>
            </a:pPr>
            <a:r>
              <a:rPr lang="en-US" sz="2000" b="1" spc="-10" dirty="0" smtClean="0">
                <a:latin typeface="Calibri"/>
                <a:cs typeface="Calibri"/>
              </a:rPr>
              <a:t>085718829330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082" y="482930"/>
            <a:ext cx="1736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Tujuan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843" y="1837181"/>
            <a:ext cx="795274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Matakuliah ini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mengajarkan 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tentang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konsep 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dasar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sistem  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operasi, komponen penyusun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sistem 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operasi, konsep  proses,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manajemen proses, 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manajemen memori, 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manajemen 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device,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manajemen disk, 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dan </a:t>
            </a:r>
            <a:r>
              <a:rPr sz="2400" dirty="0">
                <a:solidFill>
                  <a:srgbClr val="0D2EAC"/>
                </a:solidFill>
                <a:latin typeface="Arial"/>
                <a:cs typeface="Arial"/>
              </a:rPr>
              <a:t>manajemen  </a:t>
            </a:r>
            <a:r>
              <a:rPr sz="2400" spc="-5" dirty="0">
                <a:solidFill>
                  <a:srgbClr val="0D2EAC"/>
                </a:solidFill>
                <a:latin typeface="Arial"/>
                <a:cs typeface="Arial"/>
              </a:rPr>
              <a:t>berkas.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0994" y="461594"/>
            <a:ext cx="2386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Buku</a:t>
            </a:r>
            <a:r>
              <a:rPr spc="-65" dirty="0"/>
              <a:t> </a:t>
            </a:r>
            <a:r>
              <a:rPr spc="-5" dirty="0"/>
              <a:t>Teks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4627"/>
            <a:ext cx="7779384" cy="293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4826000" algn="l"/>
              </a:tabLst>
            </a:pPr>
            <a:r>
              <a:rPr sz="1800" spc="-5" dirty="0">
                <a:latin typeface="Arial"/>
                <a:cs typeface="Arial"/>
              </a:rPr>
              <a:t>Kusnadi, </a:t>
            </a:r>
            <a:r>
              <a:rPr sz="1800" dirty="0">
                <a:latin typeface="Arial"/>
                <a:cs typeface="Arial"/>
              </a:rPr>
              <a:t>dkk, </a:t>
            </a:r>
            <a:r>
              <a:rPr sz="1800" i="1" spc="-5" dirty="0">
                <a:latin typeface="Arial"/>
                <a:cs typeface="Arial"/>
              </a:rPr>
              <a:t>Sistem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Operasi,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Yogyakarta,	Penerbit andi,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2008,</a:t>
            </a:r>
            <a:endParaRPr sz="1800">
              <a:latin typeface="Arial"/>
              <a:cs typeface="Arial"/>
            </a:endParaRPr>
          </a:p>
          <a:p>
            <a:pPr marL="355600" marR="35560" indent="-343535">
              <a:lnSpc>
                <a:spcPct val="15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Silberschatz, </a:t>
            </a:r>
            <a:r>
              <a:rPr sz="1800" dirty="0">
                <a:latin typeface="Arial"/>
                <a:cs typeface="Arial"/>
              </a:rPr>
              <a:t>A. </a:t>
            </a:r>
            <a:r>
              <a:rPr sz="1800" spc="-5" dirty="0">
                <a:latin typeface="Arial"/>
                <a:cs typeface="Arial"/>
              </a:rPr>
              <a:t>dan Galvin, </a:t>
            </a:r>
            <a:r>
              <a:rPr sz="1800" dirty="0">
                <a:latin typeface="Arial"/>
                <a:cs typeface="Arial"/>
              </a:rPr>
              <a:t>P.B.. </a:t>
            </a:r>
            <a:r>
              <a:rPr sz="1800" i="1" spc="-5" dirty="0">
                <a:latin typeface="Arial"/>
                <a:cs typeface="Arial"/>
              </a:rPr>
              <a:t>Operating </a:t>
            </a:r>
            <a:r>
              <a:rPr sz="1800" i="1" dirty="0">
                <a:latin typeface="Arial"/>
                <a:cs typeface="Arial"/>
              </a:rPr>
              <a:t>System </a:t>
            </a:r>
            <a:r>
              <a:rPr sz="1800" i="1" spc="-5" dirty="0">
                <a:latin typeface="Arial"/>
                <a:cs typeface="Arial"/>
              </a:rPr>
              <a:t>Concepts</a:t>
            </a:r>
            <a:r>
              <a:rPr sz="1800" spc="-5" dirty="0">
                <a:latin typeface="Arial"/>
                <a:cs typeface="Arial"/>
              </a:rPr>
              <a:t>. Edisi </a:t>
            </a:r>
            <a:r>
              <a:rPr sz="1800" dirty="0">
                <a:latin typeface="Arial"/>
                <a:cs typeface="Arial"/>
              </a:rPr>
              <a:t>4.  </a:t>
            </a:r>
            <a:r>
              <a:rPr sz="1800" spc="-5" dirty="0">
                <a:latin typeface="Arial"/>
                <a:cs typeface="Arial"/>
              </a:rPr>
              <a:t>New York: Addison-Wesley Publ. Co. </a:t>
            </a:r>
            <a:r>
              <a:rPr sz="1800" dirty="0">
                <a:latin typeface="Arial"/>
                <a:cs typeface="Arial"/>
              </a:rPr>
              <a:t>Inc.,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2004.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15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Andrew </a:t>
            </a:r>
            <a:r>
              <a:rPr sz="1800" dirty="0">
                <a:latin typeface="Arial"/>
                <a:cs typeface="Arial"/>
              </a:rPr>
              <a:t>S. </a:t>
            </a:r>
            <a:r>
              <a:rPr sz="1800" spc="-5" dirty="0">
                <a:latin typeface="Arial"/>
                <a:cs typeface="Arial"/>
              </a:rPr>
              <a:t>Tanembaum, </a:t>
            </a:r>
            <a:r>
              <a:rPr sz="1800" i="1" spc="-5" dirty="0">
                <a:latin typeface="Arial"/>
                <a:cs typeface="Arial"/>
              </a:rPr>
              <a:t>“Operating System Design </a:t>
            </a:r>
            <a:r>
              <a:rPr sz="1800" i="1" spc="-10" dirty="0">
                <a:latin typeface="Arial"/>
                <a:cs typeface="Arial"/>
              </a:rPr>
              <a:t>and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Implementation”</a:t>
            </a:r>
            <a:r>
              <a:rPr sz="1800" spc="-1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Prentice Hall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India, New Delhi,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1989.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1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Andrew </a:t>
            </a:r>
            <a:r>
              <a:rPr sz="1800" dirty="0">
                <a:latin typeface="Arial"/>
                <a:cs typeface="Arial"/>
              </a:rPr>
              <a:t>S. </a:t>
            </a:r>
            <a:r>
              <a:rPr sz="1800" spc="-5" dirty="0">
                <a:latin typeface="Arial"/>
                <a:cs typeface="Arial"/>
              </a:rPr>
              <a:t>Tanembaum, </a:t>
            </a:r>
            <a:r>
              <a:rPr sz="1800" i="1" spc="-5" dirty="0">
                <a:latin typeface="Arial"/>
                <a:cs typeface="Arial"/>
              </a:rPr>
              <a:t>“Operating </a:t>
            </a:r>
            <a:r>
              <a:rPr sz="1800" i="1" dirty="0">
                <a:latin typeface="Arial"/>
                <a:cs typeface="Arial"/>
              </a:rPr>
              <a:t>System </a:t>
            </a:r>
            <a:r>
              <a:rPr sz="1800" i="1" spc="-5" dirty="0">
                <a:latin typeface="Arial"/>
                <a:cs typeface="Arial"/>
              </a:rPr>
              <a:t>Design and</a:t>
            </a:r>
            <a:r>
              <a:rPr sz="1800" i="1" spc="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Implementation”</a:t>
            </a:r>
            <a:r>
              <a:rPr sz="1800" spc="-1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Arial"/>
                <a:cs typeface="Arial"/>
              </a:rPr>
              <a:t>Prentice Hall of India, New Delhi,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1989.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658" y="466166"/>
            <a:ext cx="1664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</a:t>
            </a:r>
            <a:r>
              <a:rPr spc="-15" dirty="0"/>
              <a:t>l</a:t>
            </a:r>
            <a:r>
              <a:rPr dirty="0"/>
              <a:t>abus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1942"/>
            <a:ext cx="5409565" cy="395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Konsep dan pengertian sistem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komputer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Tinjauan umum sistem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operasi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Konsep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Proses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Manajemen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proses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Manajemen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memori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Manajemen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device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Manajemen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disk</a:t>
            </a:r>
            <a:endParaRPr sz="2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Manajemen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berkas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129" y="482930"/>
            <a:ext cx="5556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Komponen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Penilaian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9818" y="1773173"/>
            <a:ext cx="7484363" cy="26590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  <a:tabLst>
                <a:tab pos="6536055" algn="l"/>
              </a:tabLst>
            </a:pPr>
            <a:r>
              <a:rPr spc="-5" dirty="0"/>
              <a:t>Presensi	:</a:t>
            </a:r>
            <a:r>
              <a:rPr spc="-105" dirty="0"/>
              <a:t> </a:t>
            </a:r>
            <a:r>
              <a:rPr b="1" dirty="0" smtClean="0">
                <a:latin typeface="Arial"/>
                <a:cs typeface="Arial"/>
              </a:rPr>
              <a:t>1</a:t>
            </a:r>
            <a:r>
              <a:rPr lang="en-US" b="1" dirty="0" smtClean="0">
                <a:latin typeface="Arial"/>
                <a:cs typeface="Arial"/>
              </a:rPr>
              <a:t>5</a:t>
            </a:r>
            <a:r>
              <a:rPr b="1" dirty="0" smtClean="0">
                <a:latin typeface="Arial"/>
                <a:cs typeface="Arial"/>
              </a:rPr>
              <a:t>%</a:t>
            </a:r>
            <a:endParaRPr b="1" dirty="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2350"/>
              </a:spcBef>
            </a:pPr>
            <a:r>
              <a:rPr spc="-5" dirty="0"/>
              <a:t>Quiz+Tugas (in </a:t>
            </a:r>
            <a:r>
              <a:rPr dirty="0"/>
              <a:t>class and/or take home) </a:t>
            </a:r>
            <a:r>
              <a:rPr spc="-5" dirty="0"/>
              <a:t>:</a:t>
            </a:r>
            <a:r>
              <a:rPr spc="40" dirty="0"/>
              <a:t> </a:t>
            </a:r>
            <a:r>
              <a:rPr b="1" dirty="0" smtClean="0">
                <a:latin typeface="Arial"/>
                <a:cs typeface="Arial"/>
              </a:rPr>
              <a:t>2</a:t>
            </a:r>
            <a:r>
              <a:rPr lang="en-US" b="1" dirty="0" smtClean="0">
                <a:latin typeface="Arial"/>
                <a:cs typeface="Arial"/>
              </a:rPr>
              <a:t>5</a:t>
            </a:r>
            <a:r>
              <a:rPr b="1" dirty="0" smtClean="0">
                <a:latin typeface="Arial"/>
                <a:cs typeface="Arial"/>
              </a:rPr>
              <a:t>%</a:t>
            </a:r>
            <a:endParaRPr b="1" dirty="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2355"/>
              </a:spcBef>
              <a:tabLst>
                <a:tab pos="6536055" algn="l"/>
              </a:tabLst>
            </a:pPr>
            <a:r>
              <a:rPr spc="-10" dirty="0"/>
              <a:t>UTS	</a:t>
            </a:r>
            <a:r>
              <a:rPr dirty="0"/>
              <a:t>:</a:t>
            </a:r>
            <a:r>
              <a:rPr spc="-100" dirty="0"/>
              <a:t> </a:t>
            </a:r>
            <a:r>
              <a:rPr b="1" dirty="0" smtClean="0">
                <a:latin typeface="Arial"/>
                <a:cs typeface="Arial"/>
              </a:rPr>
              <a:t>3</a:t>
            </a:r>
            <a:r>
              <a:rPr lang="en-US" b="1" dirty="0" smtClean="0">
                <a:latin typeface="Arial"/>
                <a:cs typeface="Arial"/>
              </a:rPr>
              <a:t>0</a:t>
            </a:r>
            <a:r>
              <a:rPr b="1" dirty="0" smtClean="0">
                <a:latin typeface="Arial"/>
                <a:cs typeface="Arial"/>
              </a:rPr>
              <a:t>%</a:t>
            </a:r>
            <a:endParaRPr b="1" dirty="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2355"/>
              </a:spcBef>
              <a:tabLst>
                <a:tab pos="6536055" algn="l"/>
              </a:tabLst>
            </a:pPr>
            <a:r>
              <a:rPr spc="-5" dirty="0"/>
              <a:t>UAS	</a:t>
            </a:r>
            <a:r>
              <a:rPr spc="-5"/>
              <a:t>:</a:t>
            </a:r>
            <a:r>
              <a:rPr spc="-100"/>
              <a:t> </a:t>
            </a:r>
            <a:r>
              <a:rPr b="1" smtClean="0">
                <a:latin typeface="Arial"/>
                <a:cs typeface="Arial"/>
              </a:rPr>
              <a:t>3</a:t>
            </a:r>
            <a:r>
              <a:rPr lang="en-US" b="1" smtClean="0">
                <a:latin typeface="Arial"/>
                <a:cs typeface="Arial"/>
              </a:rPr>
              <a:t>0</a:t>
            </a:r>
            <a:r>
              <a:rPr b="1" smtClean="0">
                <a:latin typeface="Arial"/>
                <a:cs typeface="Arial"/>
              </a:rPr>
              <a:t>%</a:t>
            </a:r>
            <a:endParaRPr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694" y="461594"/>
            <a:ext cx="2611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Pertemuan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075" y="1618310"/>
            <a:ext cx="7418705" cy="2872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algn="ctr">
              <a:lnSpc>
                <a:spcPct val="100000"/>
              </a:lnSpc>
              <a:spcBef>
                <a:spcPts val="100"/>
              </a:spcBef>
            </a:pPr>
            <a:r>
              <a:rPr sz="2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Kuliah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Tatap</a:t>
            </a:r>
            <a:r>
              <a:rPr sz="27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Muka</a:t>
            </a:r>
            <a:endParaRPr sz="2700" dirty="0">
              <a:latin typeface="Arial"/>
              <a:cs typeface="Arial"/>
            </a:endParaRPr>
          </a:p>
          <a:p>
            <a:pPr marR="85090" algn="ctr">
              <a:lnSpc>
                <a:spcPct val="100000"/>
              </a:lnSpc>
            </a:pPr>
            <a:r>
              <a:rPr sz="2700" spc="-5" dirty="0">
                <a:latin typeface="Arial"/>
                <a:cs typeface="Arial"/>
              </a:rPr>
              <a:t>Pertemuan </a:t>
            </a:r>
            <a:r>
              <a:rPr sz="2700" dirty="0">
                <a:latin typeface="Arial"/>
                <a:cs typeface="Arial"/>
              </a:rPr>
              <a:t>ke-: </a:t>
            </a:r>
            <a:r>
              <a:rPr sz="2700" b="1" spc="-5" dirty="0" smtClean="0">
                <a:latin typeface="Arial"/>
                <a:cs typeface="Arial"/>
              </a:rPr>
              <a:t>1,2</a:t>
            </a:r>
            <a:r>
              <a:rPr lang="en-US" sz="2700" b="1" spc="-5" dirty="0" smtClean="0">
                <a:latin typeface="Arial"/>
                <a:cs typeface="Arial"/>
              </a:rPr>
              <a:t>,3,4,5,6</a:t>
            </a:r>
            <a:r>
              <a:rPr sz="2700" b="1" spc="-5" dirty="0" smtClean="0">
                <a:latin typeface="Arial"/>
                <a:cs typeface="Arial"/>
              </a:rPr>
              <a:t>,7,11</a:t>
            </a:r>
            <a:r>
              <a:rPr lang="en-US" sz="2700" b="1" spc="-5" dirty="0" smtClean="0">
                <a:latin typeface="Arial"/>
                <a:cs typeface="Arial"/>
              </a:rPr>
              <a:t>,12,13,14</a:t>
            </a:r>
            <a:r>
              <a:rPr sz="2700" b="1" spc="-5" dirty="0" smtClean="0">
                <a:latin typeface="Arial"/>
                <a:cs typeface="Arial"/>
              </a:rPr>
              <a:t>,15</a:t>
            </a:r>
            <a:endParaRPr sz="2700" dirty="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</a:pPr>
            <a:r>
              <a:rPr sz="2700" b="1" spc="-5" dirty="0" smtClean="0">
                <a:latin typeface="Arial"/>
                <a:cs typeface="Arial"/>
              </a:rPr>
              <a:t>(</a:t>
            </a:r>
            <a:r>
              <a:rPr lang="en-US" sz="2700" b="1" spc="-5" dirty="0" smtClean="0">
                <a:latin typeface="Arial"/>
                <a:cs typeface="Arial"/>
              </a:rPr>
              <a:t>14</a:t>
            </a:r>
            <a:r>
              <a:rPr sz="2700" b="1" spc="-5" dirty="0" smtClean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kali)</a:t>
            </a: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880235" marR="5080" indent="-1867535">
              <a:lnSpc>
                <a:spcPts val="2590"/>
              </a:lnSpc>
            </a:pPr>
            <a:r>
              <a:rPr sz="2700" spc="-5" dirty="0">
                <a:latin typeface="Arial"/>
                <a:cs typeface="Arial"/>
              </a:rPr>
              <a:t>Pertemuan </a:t>
            </a:r>
            <a:r>
              <a:rPr sz="2700" dirty="0">
                <a:latin typeface="Arial"/>
                <a:cs typeface="Arial"/>
              </a:rPr>
              <a:t>ke- </a:t>
            </a:r>
            <a:r>
              <a:rPr sz="2700" b="1" spc="-5" dirty="0">
                <a:latin typeface="Arial"/>
                <a:cs typeface="Arial"/>
              </a:rPr>
              <a:t>8 </a:t>
            </a:r>
            <a:r>
              <a:rPr sz="2700" spc="-5" dirty="0">
                <a:latin typeface="Arial"/>
                <a:cs typeface="Arial"/>
              </a:rPr>
              <a:t>dan </a:t>
            </a:r>
            <a:r>
              <a:rPr sz="2700" dirty="0">
                <a:latin typeface="Arial"/>
                <a:cs typeface="Arial"/>
              </a:rPr>
              <a:t>ke- </a:t>
            </a:r>
            <a:r>
              <a:rPr sz="2700" b="1" spc="-5" dirty="0">
                <a:latin typeface="Arial"/>
                <a:cs typeface="Arial"/>
              </a:rPr>
              <a:t>16</a:t>
            </a:r>
            <a:r>
              <a:rPr sz="2700" spc="-5" dirty="0">
                <a:latin typeface="Arial"/>
                <a:cs typeface="Arial"/>
              </a:rPr>
              <a:t>, </a:t>
            </a:r>
            <a:r>
              <a:rPr sz="2700" dirty="0">
                <a:latin typeface="Arial"/>
                <a:cs typeface="Arial"/>
              </a:rPr>
              <a:t>tatap </a:t>
            </a:r>
            <a:r>
              <a:rPr sz="2700" spc="-5" dirty="0">
                <a:latin typeface="Arial"/>
                <a:cs typeface="Arial"/>
              </a:rPr>
              <a:t>muka di kelas  </a:t>
            </a:r>
            <a:r>
              <a:rPr sz="2700" dirty="0">
                <a:latin typeface="Arial"/>
                <a:cs typeface="Arial"/>
              </a:rPr>
              <a:t>untuk ujian </a:t>
            </a:r>
            <a:r>
              <a:rPr sz="2700" spc="-5" dirty="0">
                <a:latin typeface="Arial"/>
                <a:cs typeface="Arial"/>
              </a:rPr>
              <a:t>UTS dan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UAS.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461594"/>
            <a:ext cx="5227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Aturan </a:t>
            </a:r>
            <a:r>
              <a:rPr dirty="0"/>
              <a:t>: </a:t>
            </a:r>
            <a:r>
              <a:rPr spc="-5" dirty="0"/>
              <a:t>Materi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5" dirty="0"/>
              <a:t>Kuis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8105"/>
            <a:ext cx="8072755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501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Total </a:t>
            </a:r>
            <a:r>
              <a:rPr sz="1800" spc="-5" dirty="0" err="1">
                <a:latin typeface="Arial"/>
                <a:cs typeface="Arial"/>
              </a:rPr>
              <a:t>terdapat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4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Quiz </a:t>
            </a:r>
            <a:r>
              <a:rPr sz="1800" spc="-5" dirty="0">
                <a:latin typeface="Arial"/>
                <a:cs typeface="Arial"/>
              </a:rPr>
              <a:t>eLearning yang diselenggarakan dalam 1 semester,  yakni pada pertemuan ke-: </a:t>
            </a:r>
            <a:r>
              <a:rPr sz="1800" b="1" spc="-5" dirty="0" smtClean="0">
                <a:latin typeface="Arial"/>
                <a:cs typeface="Arial"/>
              </a:rPr>
              <a:t>4,6,10</a:t>
            </a:r>
            <a:r>
              <a:rPr lang="en-US" sz="1800" b="1" spc="-5" dirty="0" smtClean="0">
                <a:latin typeface="Arial"/>
                <a:cs typeface="Arial"/>
              </a:rPr>
              <a:t>,</a:t>
            </a:r>
            <a:r>
              <a:rPr sz="1800" b="1" spc="-5" dirty="0" smtClean="0">
                <a:latin typeface="Arial"/>
                <a:cs typeface="Arial"/>
              </a:rPr>
              <a:t>12 </a:t>
            </a:r>
            <a:r>
              <a:rPr sz="1800" dirty="0">
                <a:latin typeface="Arial"/>
                <a:cs typeface="Arial"/>
              </a:rPr>
              <a:t>Quiz </a:t>
            </a:r>
            <a:r>
              <a:rPr sz="1800" spc="-5" dirty="0">
                <a:latin typeface="Arial"/>
                <a:cs typeface="Arial"/>
              </a:rPr>
              <a:t>dikerjakan  secara perorangan. Aturan quiz (termasuk aturan bonus dan deadline-nya)  mungkin saja berbeda setiap minggunya. </a:t>
            </a:r>
            <a:r>
              <a:rPr sz="1800" dirty="0">
                <a:latin typeface="Arial"/>
                <a:cs typeface="Arial"/>
              </a:rPr>
              <a:t>Jadi </a:t>
            </a:r>
            <a:r>
              <a:rPr sz="1800" spc="-5" dirty="0">
                <a:latin typeface="Arial"/>
                <a:cs typeface="Arial"/>
              </a:rPr>
              <a:t>mahasiswa diharapkan untuk  selalu </a:t>
            </a:r>
            <a:r>
              <a:rPr sz="1800" spc="-5" dirty="0" err="1">
                <a:latin typeface="Arial"/>
                <a:cs typeface="Arial"/>
              </a:rPr>
              <a:t>aktif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perkuliahan</a:t>
            </a:r>
            <a:r>
              <a:rPr sz="1800" b="1" spc="-5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461594"/>
            <a:ext cx="3380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Aturan </a:t>
            </a:r>
            <a:r>
              <a:rPr dirty="0"/>
              <a:t>:</a:t>
            </a:r>
            <a:r>
              <a:rPr spc="-60" dirty="0"/>
              <a:t> </a:t>
            </a:r>
            <a:r>
              <a:rPr spc="-5" dirty="0"/>
              <a:t>Tugas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8389"/>
            <a:ext cx="8073390" cy="162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Total </a:t>
            </a:r>
            <a:r>
              <a:rPr sz="1800" spc="-5" dirty="0" err="1">
                <a:latin typeface="Arial"/>
                <a:cs typeface="Arial"/>
              </a:rPr>
              <a:t>terdapat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2</a:t>
            </a:r>
            <a:r>
              <a:rPr sz="1800" b="1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Tugas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diselenggarakan dalam </a:t>
            </a:r>
            <a:r>
              <a:rPr sz="1800" dirty="0">
                <a:latin typeface="Arial"/>
                <a:cs typeface="Arial"/>
              </a:rPr>
              <a:t>1 semester, </a:t>
            </a:r>
            <a:r>
              <a:rPr sz="1800" spc="-10" dirty="0">
                <a:latin typeface="Arial"/>
                <a:cs typeface="Arial"/>
              </a:rPr>
              <a:t>yaitu </a:t>
            </a:r>
            <a:r>
              <a:rPr sz="1800" spc="-5" dirty="0">
                <a:latin typeface="Arial"/>
                <a:cs typeface="Arial"/>
              </a:rPr>
              <a:t>pada  pertemuan </a:t>
            </a:r>
            <a:r>
              <a:rPr sz="1800" spc="-5" dirty="0" err="1">
                <a:latin typeface="Arial"/>
                <a:cs typeface="Arial"/>
              </a:rPr>
              <a:t>ke</a:t>
            </a:r>
            <a:r>
              <a:rPr sz="1800" spc="-5" dirty="0">
                <a:latin typeface="Arial"/>
                <a:cs typeface="Arial"/>
              </a:rPr>
              <a:t>- </a:t>
            </a:r>
            <a:r>
              <a:rPr lang="en-US" sz="1800" spc="-5" dirty="0" smtClean="0">
                <a:latin typeface="Arial"/>
                <a:cs typeface="Arial"/>
              </a:rPr>
              <a:t>7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dan </a:t>
            </a:r>
            <a:r>
              <a:rPr sz="1800" dirty="0" err="1">
                <a:latin typeface="Arial"/>
                <a:cs typeface="Arial"/>
              </a:rPr>
              <a:t>ke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lang="en-US" b="1" spc="-5" dirty="0" smtClean="0">
                <a:latin typeface="Arial"/>
                <a:cs typeface="Arial"/>
              </a:rPr>
              <a:t>15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(</a:t>
            </a:r>
            <a:r>
              <a:rPr sz="1800" spc="-5" dirty="0" err="1" smtClean="0">
                <a:latin typeface="Arial"/>
                <a:cs typeface="Arial"/>
              </a:rPr>
              <a:t>sebelum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UTS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 err="1" smtClean="0">
                <a:latin typeface="Arial"/>
                <a:cs typeface="Arial"/>
              </a:rPr>
              <a:t>dan</a:t>
            </a:r>
            <a:r>
              <a:rPr lang="en-US" sz="1800" dirty="0" smtClean="0">
                <a:latin typeface="Arial"/>
                <a:cs typeface="Arial"/>
              </a:rPr>
              <a:t> UAS</a:t>
            </a:r>
            <a:r>
              <a:rPr sz="1800" dirty="0" smtClean="0">
                <a:latin typeface="Arial"/>
                <a:cs typeface="Arial"/>
              </a:rPr>
              <a:t>). </a:t>
            </a:r>
            <a:r>
              <a:rPr sz="1800" spc="-5" dirty="0">
                <a:latin typeface="Arial"/>
                <a:cs typeface="Arial"/>
              </a:rPr>
              <a:t>Tugas dikerjakan secara berkelompok.  Kelompok penugasan akan ditentukan pada </a:t>
            </a:r>
            <a:r>
              <a:rPr sz="1800" spc="-5" dirty="0" err="1">
                <a:latin typeface="Arial"/>
                <a:cs typeface="Arial"/>
              </a:rPr>
              <a:t>minggu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ke-</a:t>
            </a:r>
            <a:r>
              <a:rPr lang="en-US" sz="1800" spc="-5" dirty="0" smtClean="0">
                <a:latin typeface="Arial"/>
                <a:cs typeface="Arial"/>
              </a:rPr>
              <a:t>6</a:t>
            </a:r>
            <a:r>
              <a:rPr sz="1800" spc="-5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216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SISTEM OPERASI</vt:lpstr>
      <vt:lpstr>Tujuan</vt:lpstr>
      <vt:lpstr>Buku Teks</vt:lpstr>
      <vt:lpstr>Silabus</vt:lpstr>
      <vt:lpstr>Komponen Penilaian</vt:lpstr>
      <vt:lpstr>Pertemuan</vt:lpstr>
      <vt:lpstr>Aturan : Materi &amp; Kuis</vt:lpstr>
      <vt:lpstr>Aturan : 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4</cp:revision>
  <dcterms:created xsi:type="dcterms:W3CDTF">2020-02-11T16:04:04Z</dcterms:created>
  <dcterms:modified xsi:type="dcterms:W3CDTF">2020-02-12T10:02:26Z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2020-02-11T00:00:00Z</vt:filetime>
  </property>
</Properties>
</file>