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5253" autoAdjust="0"/>
  </p:normalViewPr>
  <p:slideViewPr>
    <p:cSldViewPr>
      <p:cViewPr varScale="1">
        <p:scale>
          <a:sx n="79" d="100"/>
          <a:sy n="79" d="100"/>
        </p:scale>
        <p:origin x="124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594B2-0521-47EB-95F1-F2FD037641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A0B5B-D8EE-427E-BF75-F6C48B5FE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0B5B-D8EE-427E-BF75-F6C48B5FE6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07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Sub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0</a:t>
            </a:r>
          </a:p>
          <a:p>
            <a:r>
              <a:rPr lang="en-US" dirty="0" smtClean="0"/>
              <a:t>A = 3CH = 0011 1100</a:t>
            </a:r>
          </a:p>
          <a:p>
            <a:r>
              <a:rPr lang="en-US" dirty="0" smtClean="0"/>
              <a:t>B = 5FH = 0101 1111</a:t>
            </a:r>
          </a:p>
          <a:p>
            <a:endParaRPr lang="en-US" dirty="0" smtClean="0"/>
          </a:p>
          <a:p>
            <a:r>
              <a:rPr lang="en-US" dirty="0" smtClean="0"/>
              <a:t>0011 1100</a:t>
            </a:r>
          </a:p>
          <a:p>
            <a:r>
              <a:rPr lang="en-US" dirty="0" smtClean="0"/>
              <a:t>0101 1111</a:t>
            </a:r>
          </a:p>
          <a:p>
            <a:endParaRPr lang="en-US" dirty="0" smtClean="0"/>
          </a:p>
          <a:p>
            <a:r>
              <a:rPr lang="en-US" dirty="0" smtClean="0"/>
              <a:t>0110 0011</a:t>
            </a:r>
          </a:p>
          <a:p>
            <a:r>
              <a:rPr lang="en-US" dirty="0" smtClean="0"/>
              <a:t>   A=6H   B=3H  SUB </a:t>
            </a:r>
            <a:r>
              <a:rPr lang="en-US" dirty="0" err="1" smtClean="0"/>
              <a:t>Sub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0B5B-D8EE-427E-BF75-F6C48B5FE6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Sub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0</a:t>
            </a:r>
          </a:p>
          <a:p>
            <a:r>
              <a:rPr lang="en-US" dirty="0" smtClean="0"/>
              <a:t>A = 3CH = 0011 1100</a:t>
            </a:r>
          </a:p>
          <a:p>
            <a:r>
              <a:rPr lang="en-US" dirty="0" smtClean="0"/>
              <a:t>B = 5FH = 0101 1111</a:t>
            </a:r>
          </a:p>
          <a:p>
            <a:endParaRPr lang="en-US" dirty="0" smtClean="0"/>
          </a:p>
          <a:p>
            <a:r>
              <a:rPr lang="en-US" dirty="0" smtClean="0"/>
              <a:t>0011 1100</a:t>
            </a:r>
          </a:p>
          <a:p>
            <a:r>
              <a:rPr lang="en-US" dirty="0" smtClean="0"/>
              <a:t>0101 1111</a:t>
            </a:r>
          </a:p>
          <a:p>
            <a:endParaRPr lang="en-US" dirty="0" smtClean="0"/>
          </a:p>
          <a:p>
            <a:r>
              <a:rPr lang="en-US" dirty="0" smtClean="0"/>
              <a:t>0110 0011</a:t>
            </a:r>
          </a:p>
          <a:p>
            <a:r>
              <a:rPr lang="en-US" dirty="0" smtClean="0"/>
              <a:t>   6    3  SUB </a:t>
            </a:r>
            <a:r>
              <a:rPr lang="en-US" dirty="0" err="1" smtClean="0"/>
              <a:t>Sub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0B5B-D8EE-427E-BF75-F6C48B5FE60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0895" y="674319"/>
            <a:ext cx="7722209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4"/>
                </a:lnTo>
                <a:lnTo>
                  <a:pt x="8932901" y="6579438"/>
                </a:lnTo>
                <a:lnTo>
                  <a:pt x="8900356" y="6611980"/>
                </a:lnTo>
                <a:lnTo>
                  <a:pt x="8863547" y="6639750"/>
                </a:lnTo>
                <a:lnTo>
                  <a:pt x="8822984" y="6662237"/>
                </a:lnTo>
                <a:lnTo>
                  <a:pt x="8779179" y="6678931"/>
                </a:lnTo>
                <a:lnTo>
                  <a:pt x="8732640" y="6689321"/>
                </a:lnTo>
                <a:lnTo>
                  <a:pt x="8683879" y="6692898"/>
                </a:lnTo>
                <a:lnTo>
                  <a:pt x="329895" y="6692898"/>
                </a:lnTo>
                <a:lnTo>
                  <a:pt x="281146" y="6689321"/>
                </a:lnTo>
                <a:lnTo>
                  <a:pt x="234617" y="6678931"/>
                </a:lnTo>
                <a:lnTo>
                  <a:pt x="190820" y="6662237"/>
                </a:lnTo>
                <a:lnTo>
                  <a:pt x="150264" y="6639750"/>
                </a:lnTo>
                <a:lnTo>
                  <a:pt x="113460" y="6611980"/>
                </a:lnTo>
                <a:lnTo>
                  <a:pt x="80918" y="6579438"/>
                </a:lnTo>
                <a:lnTo>
                  <a:pt x="53148" y="6542634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793875"/>
            <a:ext cx="8996426" cy="32179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4"/>
                </a:lnTo>
                <a:lnTo>
                  <a:pt x="8932901" y="6579438"/>
                </a:lnTo>
                <a:lnTo>
                  <a:pt x="8900356" y="6611980"/>
                </a:lnTo>
                <a:lnTo>
                  <a:pt x="8863547" y="6639750"/>
                </a:lnTo>
                <a:lnTo>
                  <a:pt x="8822984" y="6662237"/>
                </a:lnTo>
                <a:lnTo>
                  <a:pt x="8779179" y="6678931"/>
                </a:lnTo>
                <a:lnTo>
                  <a:pt x="8732640" y="6689321"/>
                </a:lnTo>
                <a:lnTo>
                  <a:pt x="8683879" y="6692898"/>
                </a:lnTo>
                <a:lnTo>
                  <a:pt x="329895" y="6692898"/>
                </a:lnTo>
                <a:lnTo>
                  <a:pt x="281146" y="6689321"/>
                </a:lnTo>
                <a:lnTo>
                  <a:pt x="234617" y="6678931"/>
                </a:lnTo>
                <a:lnTo>
                  <a:pt x="190820" y="6662237"/>
                </a:lnTo>
                <a:lnTo>
                  <a:pt x="150264" y="6639750"/>
                </a:lnTo>
                <a:lnTo>
                  <a:pt x="113460" y="6611980"/>
                </a:lnTo>
                <a:lnTo>
                  <a:pt x="80918" y="6579438"/>
                </a:lnTo>
                <a:lnTo>
                  <a:pt x="53148" y="6542634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1771" y="302768"/>
            <a:ext cx="7420457" cy="1246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36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3250" y="2092304"/>
            <a:ext cx="8137499" cy="4059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ati.fallat@widyatama.ac.id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7" y="69850"/>
            <a:ext cx="9013888" cy="66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87" y="69850"/>
            <a:ext cx="9014460" cy="6691630"/>
          </a:xfrm>
          <a:custGeom>
            <a:avLst/>
            <a:gdLst/>
            <a:ahLst/>
            <a:cxnLst/>
            <a:rect l="l" t="t" r="r" b="b"/>
            <a:pathLst>
              <a:path w="9014460" h="6691630">
                <a:moveTo>
                  <a:pt x="0" y="329819"/>
                </a:moveTo>
                <a:lnTo>
                  <a:pt x="3576" y="281088"/>
                </a:lnTo>
                <a:lnTo>
                  <a:pt x="13964" y="234576"/>
                </a:lnTo>
                <a:lnTo>
                  <a:pt x="30653" y="190791"/>
                </a:lnTo>
                <a:lnTo>
                  <a:pt x="53135" y="150245"/>
                </a:lnTo>
                <a:lnTo>
                  <a:pt x="80898" y="113448"/>
                </a:lnTo>
                <a:lnTo>
                  <a:pt x="113432" y="80911"/>
                </a:lnTo>
                <a:lnTo>
                  <a:pt x="150228" y="53144"/>
                </a:lnTo>
                <a:lnTo>
                  <a:pt x="190774" y="30660"/>
                </a:lnTo>
                <a:lnTo>
                  <a:pt x="234562" y="13967"/>
                </a:lnTo>
                <a:lnTo>
                  <a:pt x="281080" y="3576"/>
                </a:lnTo>
                <a:lnTo>
                  <a:pt x="329819" y="0"/>
                </a:lnTo>
                <a:lnTo>
                  <a:pt x="8684069" y="0"/>
                </a:lnTo>
                <a:lnTo>
                  <a:pt x="8732799" y="3576"/>
                </a:lnTo>
                <a:lnTo>
                  <a:pt x="8779312" y="13967"/>
                </a:lnTo>
                <a:lnTo>
                  <a:pt x="8823097" y="30660"/>
                </a:lnTo>
                <a:lnTo>
                  <a:pt x="8863643" y="53144"/>
                </a:lnTo>
                <a:lnTo>
                  <a:pt x="8900440" y="80911"/>
                </a:lnTo>
                <a:lnTo>
                  <a:pt x="8932977" y="113448"/>
                </a:lnTo>
                <a:lnTo>
                  <a:pt x="8960743" y="150245"/>
                </a:lnTo>
                <a:lnTo>
                  <a:pt x="8983228" y="190791"/>
                </a:lnTo>
                <a:lnTo>
                  <a:pt x="8999921" y="234576"/>
                </a:lnTo>
                <a:lnTo>
                  <a:pt x="9010311" y="281088"/>
                </a:lnTo>
                <a:lnTo>
                  <a:pt x="9013888" y="329819"/>
                </a:lnTo>
                <a:lnTo>
                  <a:pt x="9013888" y="6361493"/>
                </a:lnTo>
                <a:lnTo>
                  <a:pt x="9010311" y="6410232"/>
                </a:lnTo>
                <a:lnTo>
                  <a:pt x="8999921" y="6456750"/>
                </a:lnTo>
                <a:lnTo>
                  <a:pt x="8983228" y="6500537"/>
                </a:lnTo>
                <a:lnTo>
                  <a:pt x="8960743" y="6541084"/>
                </a:lnTo>
                <a:lnTo>
                  <a:pt x="8932977" y="6577879"/>
                </a:lnTo>
                <a:lnTo>
                  <a:pt x="8900440" y="6610414"/>
                </a:lnTo>
                <a:lnTo>
                  <a:pt x="8863643" y="6638177"/>
                </a:lnTo>
                <a:lnTo>
                  <a:pt x="8823097" y="6660658"/>
                </a:lnTo>
                <a:lnTo>
                  <a:pt x="8779312" y="6677348"/>
                </a:lnTo>
                <a:lnTo>
                  <a:pt x="8732799" y="6687736"/>
                </a:lnTo>
                <a:lnTo>
                  <a:pt x="8684069" y="6691312"/>
                </a:lnTo>
                <a:lnTo>
                  <a:pt x="329819" y="6691312"/>
                </a:lnTo>
                <a:lnTo>
                  <a:pt x="281080" y="6687736"/>
                </a:lnTo>
                <a:lnTo>
                  <a:pt x="234562" y="6677348"/>
                </a:lnTo>
                <a:lnTo>
                  <a:pt x="190774" y="6660658"/>
                </a:lnTo>
                <a:lnTo>
                  <a:pt x="150228" y="6638177"/>
                </a:lnTo>
                <a:lnTo>
                  <a:pt x="113432" y="6610414"/>
                </a:lnTo>
                <a:lnTo>
                  <a:pt x="80898" y="6577879"/>
                </a:lnTo>
                <a:lnTo>
                  <a:pt x="53135" y="6541084"/>
                </a:lnTo>
                <a:lnTo>
                  <a:pt x="30653" y="6500537"/>
                </a:lnTo>
                <a:lnTo>
                  <a:pt x="13964" y="6456750"/>
                </a:lnTo>
                <a:lnTo>
                  <a:pt x="3576" y="6410232"/>
                </a:lnTo>
                <a:lnTo>
                  <a:pt x="0" y="6361493"/>
                </a:lnTo>
                <a:lnTo>
                  <a:pt x="0" y="32981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00" y="1397000"/>
            <a:ext cx="9020175" cy="120650"/>
          </a:xfrm>
          <a:custGeom>
            <a:avLst/>
            <a:gdLst/>
            <a:ahLst/>
            <a:cxnLst/>
            <a:rect l="l" t="t" r="r" b="b"/>
            <a:pathLst>
              <a:path w="9020175" h="120650">
                <a:moveTo>
                  <a:pt x="0" y="120650"/>
                </a:moveTo>
                <a:lnTo>
                  <a:pt x="9020175" y="120650"/>
                </a:lnTo>
                <a:lnTo>
                  <a:pt x="9020175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00" y="2976626"/>
            <a:ext cx="9020175" cy="111125"/>
          </a:xfrm>
          <a:custGeom>
            <a:avLst/>
            <a:gdLst/>
            <a:ahLst/>
            <a:cxnLst/>
            <a:rect l="l" t="t" r="r" b="b"/>
            <a:pathLst>
              <a:path w="9020175" h="111125">
                <a:moveTo>
                  <a:pt x="0" y="111125"/>
                </a:moveTo>
                <a:lnTo>
                  <a:pt x="9020175" y="111125"/>
                </a:lnTo>
                <a:lnTo>
                  <a:pt x="902017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12900" y="741121"/>
            <a:ext cx="70097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Arsitektur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dan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Organisasi</a:t>
            </a:r>
            <a:r>
              <a:rPr sz="320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Komputer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00" y="1517650"/>
            <a:ext cx="9020175" cy="145923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457834">
              <a:lnSpc>
                <a:spcPct val="100000"/>
              </a:lnSpc>
              <a:tabLst>
                <a:tab pos="2691130" algn="l"/>
              </a:tabLst>
            </a:pPr>
            <a:r>
              <a:rPr sz="3200" b="1" spc="-15" dirty="0">
                <a:latin typeface="Arial"/>
                <a:cs typeface="Arial"/>
              </a:rPr>
              <a:t>Arithmatic	</a:t>
            </a:r>
            <a:r>
              <a:rPr sz="3200" b="1" spc="-10" dirty="0">
                <a:latin typeface="Arial"/>
                <a:cs typeface="Arial"/>
              </a:rPr>
              <a:t>Logical </a:t>
            </a:r>
            <a:r>
              <a:rPr sz="3200" b="1" spc="-5" dirty="0">
                <a:latin typeface="Arial"/>
                <a:cs typeface="Arial"/>
              </a:rPr>
              <a:t>Unit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(ALU)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3962401" y="3711321"/>
            <a:ext cx="4868036" cy="24160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lang="en-US" sz="2000" b="1" spc="-15" dirty="0" smtClean="0">
                <a:latin typeface="Calibri"/>
                <a:cs typeface="Calibri"/>
              </a:rPr>
              <a:t>Dhany Indra </a:t>
            </a:r>
            <a:r>
              <a:rPr lang="en-US" sz="2000" b="1" spc="-15" dirty="0" err="1" smtClean="0">
                <a:latin typeface="Calibri"/>
                <a:cs typeface="Calibri"/>
              </a:rPr>
              <a:t>Gunawan</a:t>
            </a:r>
            <a:r>
              <a:rPr sz="2000" b="1" spc="-15" dirty="0" smtClean="0">
                <a:latin typeface="Calibri"/>
                <a:cs typeface="Calibri"/>
              </a:rPr>
              <a:t>,</a:t>
            </a:r>
            <a:r>
              <a:rPr sz="2000" b="1" spc="-80" dirty="0" smtClean="0">
                <a:latin typeface="Calibri"/>
                <a:cs typeface="Calibri"/>
              </a:rPr>
              <a:t> </a:t>
            </a:r>
            <a:r>
              <a:rPr sz="2000" b="1" spc="-75" dirty="0" err="1" smtClean="0">
                <a:latin typeface="Calibri"/>
                <a:cs typeface="Calibri"/>
              </a:rPr>
              <a:t>M.</a:t>
            </a:r>
            <a:r>
              <a:rPr lang="en-US" sz="2000" b="1" spc="-75" dirty="0" err="1" smtClean="0">
                <a:latin typeface="Calibri"/>
                <a:cs typeface="Calibri"/>
              </a:rPr>
              <a:t>Kom</a:t>
            </a:r>
            <a:r>
              <a:rPr sz="2000" b="1" spc="-75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678180" marR="5080" indent="1935480" algn="r">
              <a:lnSpc>
                <a:spcPct val="17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3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TUR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  </a:t>
            </a:r>
            <a:r>
              <a:rPr sz="2000" b="1" spc="-15" dirty="0">
                <a:latin typeface="Calibri"/>
                <a:cs typeface="Calibri"/>
              </a:rPr>
              <a:t>INFORMATICS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ENGINEERING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lang="en-US" sz="2000" b="1" dirty="0" smtClean="0">
                <a:latin typeface="Calibri"/>
                <a:cs typeface="Calibri"/>
              </a:rPr>
              <a:t>SEKOLAH TINGGI TEKNOLOGI BANDUNG</a:t>
            </a:r>
            <a:endParaRPr sz="2000" dirty="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685"/>
              </a:spcBef>
            </a:pPr>
            <a:r>
              <a:rPr sz="2000" b="1" spc="-5" dirty="0">
                <a:latin typeface="Calibri"/>
                <a:cs typeface="Calibri"/>
              </a:rPr>
              <a:t>Email </a:t>
            </a:r>
            <a:r>
              <a:rPr sz="2000" b="1" dirty="0">
                <a:latin typeface="Calibri"/>
                <a:cs typeface="Calibri"/>
              </a:rPr>
              <a:t>: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lang="en-US" sz="2000" b="1" spc="-65" dirty="0" smtClean="0">
                <a:latin typeface="Calibri"/>
                <a:cs typeface="Calibri"/>
              </a:rPr>
              <a:t>dhaindgun</a:t>
            </a:r>
            <a:r>
              <a:rPr sz="2000" b="1" spc="-10" dirty="0" smtClean="0">
                <a:latin typeface="Calibri"/>
                <a:cs typeface="Calibri"/>
                <a:hlinkClick r:id="rId4"/>
              </a:rPr>
              <a:t>@</a:t>
            </a:r>
            <a:r>
              <a:rPr lang="en-US" sz="2000" b="1" spc="-10" dirty="0" smtClean="0">
                <a:latin typeface="Calibri"/>
                <a:cs typeface="Calibri"/>
              </a:rPr>
              <a:t>gmail.com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694" y="742645"/>
            <a:ext cx="42094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Penjumlah</a:t>
            </a:r>
            <a:r>
              <a:rPr spc="-45" dirty="0"/>
              <a:t> </a:t>
            </a:r>
            <a:r>
              <a:rPr spc="-5" dirty="0"/>
              <a:t>Biner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356" y="1883999"/>
            <a:ext cx="7973695" cy="84899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10" dirty="0">
                <a:latin typeface="Verdana"/>
                <a:cs typeface="Verdana"/>
              </a:rPr>
              <a:t>Penjumlah</a:t>
            </a:r>
            <a:r>
              <a:rPr sz="1800" spc="1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biner</a:t>
            </a:r>
            <a:r>
              <a:rPr sz="1800" spc="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(binary</a:t>
            </a:r>
            <a:r>
              <a:rPr sz="1800" spc="14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adder)</a:t>
            </a:r>
            <a:r>
              <a:rPr sz="1800" spc="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adalah</a:t>
            </a:r>
            <a:r>
              <a:rPr sz="1800" spc="114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rangkaian</a:t>
            </a:r>
            <a:r>
              <a:rPr sz="1800" spc="1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logika</a:t>
            </a:r>
            <a:r>
              <a:rPr sz="1800" spc="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yang</a:t>
            </a:r>
            <a:r>
              <a:rPr sz="1800" spc="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dapat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menjumlahkan dua </a:t>
            </a:r>
            <a:r>
              <a:rPr sz="1800" dirty="0">
                <a:latin typeface="Verdana"/>
                <a:cs typeface="Verdana"/>
              </a:rPr>
              <a:t>bilangan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biner.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4751" y="2760726"/>
            <a:ext cx="4976749" cy="2214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2360" y="4992471"/>
            <a:ext cx="5904230" cy="167258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latin typeface="Verdana"/>
                <a:cs typeface="Verdana"/>
              </a:rPr>
              <a:t>Rangkaian ini menjumlahkan </a:t>
            </a:r>
            <a:r>
              <a:rPr sz="1800" dirty="0">
                <a:latin typeface="Verdana"/>
                <a:cs typeface="Verdana"/>
              </a:rPr>
              <a:t>2 bilangan biner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sbb:</a:t>
            </a:r>
            <a:endParaRPr sz="1800">
              <a:latin typeface="Verdana"/>
              <a:cs typeface="Verdana"/>
            </a:endParaRPr>
          </a:p>
          <a:p>
            <a:pPr marL="1729105" marR="2661285" indent="48260">
              <a:lnSpc>
                <a:spcPct val="15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A3 A2 A1 A0 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B3 B2 B1 B0</a:t>
            </a:r>
            <a:r>
              <a:rPr sz="180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140843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C4 S3 S2 S1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694" y="742645"/>
            <a:ext cx="42094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Penjumlah</a:t>
            </a:r>
            <a:r>
              <a:rPr spc="-45" dirty="0"/>
              <a:t> </a:t>
            </a:r>
            <a:r>
              <a:rPr spc="-5" dirty="0"/>
              <a:t>Biner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1340" y="4369054"/>
            <a:ext cx="4926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350" algn="l"/>
                <a:tab pos="793115" algn="l"/>
                <a:tab pos="1595120" algn="l"/>
                <a:tab pos="2240915" algn="l"/>
                <a:tab pos="2616200" algn="l"/>
                <a:tab pos="3018790" algn="l"/>
                <a:tab pos="3905885" algn="l"/>
              </a:tabLst>
            </a:pPr>
            <a:r>
              <a:rPr sz="1800" dirty="0">
                <a:latin typeface="Verdana"/>
                <a:cs typeface="Verdana"/>
              </a:rPr>
              <a:t>A	=	</a:t>
            </a:r>
            <a:r>
              <a:rPr sz="1800" spc="5" dirty="0">
                <a:latin typeface="Verdana"/>
                <a:cs typeface="Verdana"/>
              </a:rPr>
              <a:t>110</a:t>
            </a:r>
            <a:r>
              <a:rPr sz="1800" dirty="0">
                <a:latin typeface="Verdana"/>
                <a:cs typeface="Verdana"/>
              </a:rPr>
              <a:t>0	</a:t>
            </a:r>
            <a:r>
              <a:rPr sz="1800" spc="5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an	B	=	</a:t>
            </a:r>
            <a:r>
              <a:rPr sz="1800" spc="5" dirty="0">
                <a:latin typeface="Verdana"/>
                <a:cs typeface="Verdana"/>
              </a:rPr>
              <a:t>100</a:t>
            </a:r>
            <a:r>
              <a:rPr sz="1800" spc="10" dirty="0">
                <a:latin typeface="Verdana"/>
                <a:cs typeface="Verdana"/>
              </a:rPr>
              <a:t>1</a:t>
            </a:r>
            <a:r>
              <a:rPr sz="1800" dirty="0">
                <a:latin typeface="Verdana"/>
                <a:cs typeface="Verdana"/>
              </a:rPr>
              <a:t>.	</a:t>
            </a:r>
            <a:r>
              <a:rPr sz="1800" spc="-75" dirty="0">
                <a:latin typeface="Verdana"/>
                <a:cs typeface="Verdana"/>
              </a:rPr>
              <a:t>K</a:t>
            </a:r>
            <a:r>
              <a:rPr sz="1800" spc="5" dirty="0">
                <a:latin typeface="Verdana"/>
                <a:cs typeface="Verdana"/>
              </a:rPr>
              <a:t>el</a:t>
            </a:r>
            <a:r>
              <a:rPr sz="1800" spc="-15" dirty="0">
                <a:latin typeface="Verdana"/>
                <a:cs typeface="Verdana"/>
              </a:rPr>
              <a:t>u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30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5907" y="4231513"/>
            <a:ext cx="3255645" cy="2084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  <a:tabLst>
                <a:tab pos="1146175" algn="l"/>
                <a:tab pos="2219960" algn="l"/>
              </a:tabLst>
            </a:pP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5" dirty="0">
                <a:latin typeface="Verdana"/>
                <a:cs typeface="Verdana"/>
              </a:rPr>
              <a:t>eb</a:t>
            </a:r>
            <a:r>
              <a:rPr sz="1800" dirty="0">
                <a:latin typeface="Verdana"/>
                <a:cs typeface="Verdana"/>
              </a:rPr>
              <a:t>agai	c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-15" dirty="0">
                <a:latin typeface="Verdana"/>
                <a:cs typeface="Verdana"/>
              </a:rPr>
              <a:t>nt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-15" dirty="0">
                <a:latin typeface="Verdana"/>
                <a:cs typeface="Verdana"/>
              </a:rPr>
              <a:t>h</a:t>
            </a:r>
            <a:r>
              <a:rPr sz="1800" dirty="0">
                <a:latin typeface="Verdana"/>
                <a:cs typeface="Verdana"/>
              </a:rPr>
              <a:t>,	m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sa</a:t>
            </a:r>
            <a:r>
              <a:rPr sz="1800" spc="5" dirty="0">
                <a:latin typeface="Verdana"/>
                <a:cs typeface="Verdana"/>
              </a:rPr>
              <a:t>l</a:t>
            </a:r>
            <a:r>
              <a:rPr sz="1800" spc="-10" dirty="0">
                <a:latin typeface="Verdana"/>
                <a:cs typeface="Verdana"/>
              </a:rPr>
              <a:t>k</a:t>
            </a:r>
            <a:r>
              <a:rPr sz="1800" dirty="0">
                <a:latin typeface="Verdana"/>
                <a:cs typeface="Verdana"/>
              </a:rPr>
              <a:t>an  </a:t>
            </a:r>
            <a:r>
              <a:rPr sz="1800" spc="-10" dirty="0">
                <a:latin typeface="Verdana"/>
                <a:cs typeface="Verdana"/>
              </a:rPr>
              <a:t>keseluruhan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adalah:</a:t>
            </a:r>
            <a:endParaRPr sz="1800" dirty="0">
              <a:latin typeface="Verdana"/>
              <a:cs typeface="Verdana"/>
            </a:endParaRPr>
          </a:p>
          <a:p>
            <a:pPr marR="965200" algn="r">
              <a:lnSpc>
                <a:spcPct val="100000"/>
              </a:lnSpc>
              <a:spcBef>
                <a:spcPts val="1080"/>
              </a:spcBef>
            </a:pPr>
            <a:r>
              <a:rPr sz="1800" spc="-14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100</a:t>
            </a:r>
          </a:p>
          <a:p>
            <a:pPr marR="939165" algn="r">
              <a:lnSpc>
                <a:spcPct val="100000"/>
              </a:lnSpc>
              <a:spcBef>
                <a:spcPts val="1080"/>
              </a:spcBef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</a:t>
            </a:r>
            <a:r>
              <a:rPr sz="1800" u="heavy" spc="4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1001</a:t>
            </a:r>
            <a:endParaRPr sz="1800" dirty="0">
              <a:latin typeface="Arial"/>
              <a:cs typeface="Arial"/>
            </a:endParaRPr>
          </a:p>
          <a:p>
            <a:pPr marR="942340" algn="r">
              <a:lnSpc>
                <a:spcPct val="100000"/>
              </a:lnSpc>
              <a:spcBef>
                <a:spcPts val="1085"/>
              </a:spcBef>
            </a:pPr>
            <a:r>
              <a:rPr sz="1800" spc="5" dirty="0">
                <a:latin typeface="Arial"/>
                <a:cs typeface="Arial"/>
              </a:rPr>
              <a:t>10101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4451" y="1769998"/>
            <a:ext cx="4768850" cy="229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41" y="663701"/>
            <a:ext cx="15494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Franklin Gothic Book"/>
                <a:cs typeface="Franklin Gothic Book"/>
              </a:rPr>
              <a:t>Co</a:t>
            </a:r>
            <a:r>
              <a:rPr spc="15" dirty="0">
                <a:latin typeface="Franklin Gothic Book"/>
                <a:cs typeface="Franklin Gothic Book"/>
              </a:rPr>
              <a:t>n</a:t>
            </a:r>
            <a:r>
              <a:rPr spc="-85" dirty="0">
                <a:latin typeface="Franklin Gothic Book"/>
                <a:cs typeface="Franklin Gothic Book"/>
              </a:rPr>
              <a:t>t</a:t>
            </a:r>
            <a:r>
              <a:rPr dirty="0">
                <a:latin typeface="Franklin Gothic Book"/>
                <a:cs typeface="Franklin Gothic Book"/>
              </a:rPr>
              <a:t>oh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441" y="2012442"/>
            <a:ext cx="7655559" cy="1100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Verdana"/>
                <a:cs typeface="Verdana"/>
              </a:rPr>
              <a:t>Carilah keluaran </a:t>
            </a:r>
            <a:r>
              <a:rPr sz="1600" dirty="0">
                <a:latin typeface="Verdana"/>
                <a:cs typeface="Verdana"/>
              </a:rPr>
              <a:t>dari </a:t>
            </a:r>
            <a:r>
              <a:rPr sz="1600" spc="-5" dirty="0">
                <a:latin typeface="Verdana"/>
                <a:cs typeface="Verdana"/>
              </a:rPr>
              <a:t>penjumlah </a:t>
            </a:r>
            <a:r>
              <a:rPr sz="1600" dirty="0">
                <a:latin typeface="Verdana"/>
                <a:cs typeface="Verdana"/>
              </a:rPr>
              <a:t>biner jika </a:t>
            </a:r>
            <a:r>
              <a:rPr sz="1600" spc="-5" dirty="0">
                <a:latin typeface="Verdana"/>
                <a:cs typeface="Verdana"/>
              </a:rPr>
              <a:t>kedua </a:t>
            </a:r>
            <a:r>
              <a:rPr sz="1600" dirty="0">
                <a:latin typeface="Verdana"/>
                <a:cs typeface="Verdana"/>
              </a:rPr>
              <a:t>kata </a:t>
            </a:r>
            <a:r>
              <a:rPr sz="1600" spc="-5" dirty="0">
                <a:latin typeface="Verdana"/>
                <a:cs typeface="Verdana"/>
              </a:rPr>
              <a:t>masukannya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adalah</a:t>
            </a:r>
            <a:endParaRPr sz="1600" dirty="0">
              <a:latin typeface="Verdana"/>
              <a:cs typeface="Verdana"/>
            </a:endParaRPr>
          </a:p>
          <a:p>
            <a:pPr marL="155575">
              <a:lnSpc>
                <a:spcPct val="100000"/>
              </a:lnSpc>
              <a:spcBef>
                <a:spcPts val="1345"/>
              </a:spcBef>
            </a:pPr>
            <a:r>
              <a:rPr sz="1600" spc="5" dirty="0">
                <a:latin typeface="Verdana"/>
                <a:cs typeface="Verdana"/>
              </a:rPr>
              <a:t>A = 0000 0001 0000</a:t>
            </a:r>
            <a:r>
              <a:rPr sz="1600" spc="-29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1100</a:t>
            </a:r>
            <a:endParaRPr sz="1600" dirty="0">
              <a:latin typeface="Verdana"/>
              <a:cs typeface="Verdana"/>
            </a:endParaRPr>
          </a:p>
          <a:p>
            <a:pPr marL="155575">
              <a:lnSpc>
                <a:spcPct val="100000"/>
              </a:lnSpc>
              <a:spcBef>
                <a:spcPts val="1345"/>
              </a:spcBef>
            </a:pPr>
            <a:r>
              <a:rPr sz="1600" spc="5" dirty="0">
                <a:latin typeface="Verdana"/>
                <a:cs typeface="Verdana"/>
              </a:rPr>
              <a:t>B = </a:t>
            </a:r>
            <a:r>
              <a:rPr sz="1600" spc="10" dirty="0">
                <a:latin typeface="Verdana"/>
                <a:cs typeface="Verdana"/>
              </a:rPr>
              <a:t>0000 0000 0100</a:t>
            </a:r>
            <a:r>
              <a:rPr sz="1600" spc="-33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1001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441" y="3670757"/>
            <a:ext cx="74676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15" dirty="0">
                <a:latin typeface="Verdana"/>
                <a:cs typeface="Verdana"/>
              </a:rPr>
              <a:t>J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-20" dirty="0">
                <a:latin typeface="Verdana"/>
                <a:cs typeface="Verdana"/>
              </a:rPr>
              <a:t>w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b</a:t>
            </a:r>
            <a:r>
              <a:rPr sz="1600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7616" y="3670757"/>
            <a:ext cx="2543810" cy="1100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110"/>
              </a:spcBef>
            </a:pPr>
            <a:r>
              <a:rPr sz="1600" spc="10" dirty="0">
                <a:latin typeface="Verdana"/>
                <a:cs typeface="Verdana"/>
              </a:rPr>
              <a:t>0000 0001 0000</a:t>
            </a:r>
            <a:r>
              <a:rPr sz="1600" spc="-33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1100</a:t>
            </a:r>
            <a:endParaRPr sz="1600" dirty="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345"/>
              </a:spcBef>
            </a:pPr>
            <a:r>
              <a:rPr sz="1600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+ 0000 0000 0100</a:t>
            </a:r>
            <a:r>
              <a:rPr sz="1600" u="sng" spc="-3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600" u="sng" spc="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1001</a:t>
            </a:r>
            <a:endParaRPr sz="1600" dirty="0">
              <a:latin typeface="Verdana"/>
              <a:cs typeface="Verdana"/>
            </a:endParaRPr>
          </a:p>
          <a:p>
            <a:pPr marR="29209" algn="r">
              <a:lnSpc>
                <a:spcPct val="100000"/>
              </a:lnSpc>
              <a:spcBef>
                <a:spcPts val="1345"/>
              </a:spcBef>
            </a:pPr>
            <a:r>
              <a:rPr sz="1600" spc="5" dirty="0">
                <a:latin typeface="Verdana"/>
                <a:cs typeface="Verdana"/>
              </a:rPr>
              <a:t>0000 0001 0101</a:t>
            </a:r>
            <a:r>
              <a:rPr sz="1600" spc="-29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0101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441" y="4915280"/>
            <a:ext cx="29165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Verdana"/>
                <a:cs typeface="Verdana"/>
              </a:rPr>
              <a:t>Dalam </a:t>
            </a:r>
            <a:r>
              <a:rPr sz="1600" spc="-5" dirty="0">
                <a:latin typeface="Verdana"/>
                <a:cs typeface="Verdana"/>
              </a:rPr>
              <a:t>bentuk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heksadesimal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51250" y="4915280"/>
            <a:ext cx="960119" cy="1100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105"/>
              </a:spcBef>
            </a:pPr>
            <a:r>
              <a:rPr sz="1600" spc="10" dirty="0">
                <a:latin typeface="Verdana"/>
                <a:cs typeface="Verdana"/>
              </a:rPr>
              <a:t>010CH</a:t>
            </a:r>
            <a:endParaRPr sz="1600" dirty="0">
              <a:latin typeface="Verdana"/>
              <a:cs typeface="Verdana"/>
            </a:endParaRPr>
          </a:p>
          <a:p>
            <a:pPr marR="23495" algn="r">
              <a:lnSpc>
                <a:spcPct val="100000"/>
              </a:lnSpc>
              <a:spcBef>
                <a:spcPts val="1345"/>
              </a:spcBef>
            </a:pPr>
            <a:r>
              <a:rPr sz="1600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sz="1600" u="sng" spc="-9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600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0049H</a:t>
            </a:r>
            <a:endParaRPr sz="1600" dirty="0">
              <a:latin typeface="Verdana"/>
              <a:cs typeface="Verdana"/>
            </a:endParaRPr>
          </a:p>
          <a:p>
            <a:pPr marR="47625" algn="r">
              <a:lnSpc>
                <a:spcPct val="100000"/>
              </a:lnSpc>
              <a:spcBef>
                <a:spcPts val="1345"/>
              </a:spcBef>
            </a:pPr>
            <a:r>
              <a:rPr sz="1600" spc="10" dirty="0">
                <a:latin typeface="Verdana"/>
                <a:cs typeface="Verdana"/>
              </a:rPr>
              <a:t>015</a:t>
            </a:r>
            <a:r>
              <a:rPr sz="1600" spc="-15" dirty="0">
                <a:latin typeface="Verdana"/>
                <a:cs typeface="Verdana"/>
              </a:rPr>
              <a:t>5</a:t>
            </a:r>
            <a:r>
              <a:rPr sz="1600" spc="5" dirty="0">
                <a:latin typeface="Verdana"/>
                <a:cs typeface="Verdana"/>
              </a:rPr>
              <a:t>H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694" y="733501"/>
            <a:ext cx="52832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Franklin Gothic Book"/>
                <a:cs typeface="Franklin Gothic Book"/>
              </a:rPr>
              <a:t>Bilangan Biner</a:t>
            </a:r>
            <a:r>
              <a:rPr spc="-150" dirty="0">
                <a:latin typeface="Franklin Gothic Book"/>
                <a:cs typeface="Franklin Gothic Book"/>
              </a:rPr>
              <a:t> </a:t>
            </a:r>
            <a:r>
              <a:rPr spc="15" dirty="0">
                <a:latin typeface="Franklin Gothic Book"/>
                <a:cs typeface="Franklin Gothic Book"/>
              </a:rPr>
              <a:t>Bertanda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16" y="1883999"/>
            <a:ext cx="8074659" cy="3212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Bilangan biner bertanda atau bilangan tanda-magnitudo adalah </a:t>
            </a:r>
            <a:r>
              <a:rPr sz="1800" spc="-5" dirty="0">
                <a:latin typeface="Verdana"/>
                <a:cs typeface="Verdana"/>
              </a:rPr>
              <a:t>suatu  </a:t>
            </a:r>
            <a:r>
              <a:rPr sz="1800" spc="-10" dirty="0">
                <a:latin typeface="Verdana"/>
                <a:cs typeface="Verdana"/>
              </a:rPr>
              <a:t>cara </a:t>
            </a:r>
            <a:r>
              <a:rPr sz="1800" spc="-5" dirty="0">
                <a:latin typeface="Verdana"/>
                <a:cs typeface="Verdana"/>
              </a:rPr>
              <a:t>untuk menyatakan </a:t>
            </a:r>
            <a:r>
              <a:rPr sz="1800" spc="5" dirty="0">
                <a:latin typeface="Verdana"/>
                <a:cs typeface="Verdana"/>
              </a:rPr>
              <a:t>bilangan </a:t>
            </a:r>
            <a:r>
              <a:rPr sz="1800" dirty="0">
                <a:latin typeface="Verdana"/>
                <a:cs typeface="Verdana"/>
              </a:rPr>
              <a:t>biner </a:t>
            </a:r>
            <a:r>
              <a:rPr sz="1800" spc="5" dirty="0">
                <a:latin typeface="Verdana"/>
                <a:cs typeface="Verdana"/>
              </a:rPr>
              <a:t>positif </a:t>
            </a:r>
            <a:r>
              <a:rPr sz="1800" dirty="0">
                <a:latin typeface="Verdana"/>
                <a:cs typeface="Verdana"/>
              </a:rPr>
              <a:t>atau </a:t>
            </a:r>
            <a:r>
              <a:rPr sz="1800" spc="-15" dirty="0">
                <a:latin typeface="Verdana"/>
                <a:cs typeface="Verdana"/>
              </a:rPr>
              <a:t>negatif. </a:t>
            </a:r>
            <a:r>
              <a:rPr sz="1800" dirty="0">
                <a:latin typeface="Verdana"/>
                <a:cs typeface="Verdana"/>
              </a:rPr>
              <a:t>Bilangan  </a:t>
            </a:r>
            <a:r>
              <a:rPr sz="1800" spc="-5" dirty="0">
                <a:latin typeface="Verdana"/>
                <a:cs typeface="Verdana"/>
              </a:rPr>
              <a:t>ini </a:t>
            </a:r>
            <a:r>
              <a:rPr sz="1800" dirty="0">
                <a:latin typeface="Verdana"/>
                <a:cs typeface="Verdana"/>
              </a:rPr>
              <a:t>memiliki </a:t>
            </a:r>
            <a:r>
              <a:rPr sz="1800" spc="5" dirty="0">
                <a:latin typeface="Verdana"/>
                <a:cs typeface="Verdana"/>
              </a:rPr>
              <a:t>bit </a:t>
            </a:r>
            <a:r>
              <a:rPr sz="1800" dirty="0">
                <a:latin typeface="Verdana"/>
                <a:cs typeface="Verdana"/>
              </a:rPr>
              <a:t>tanda </a:t>
            </a:r>
            <a:r>
              <a:rPr sz="1800" spc="-15" dirty="0">
                <a:latin typeface="Verdana"/>
                <a:cs typeface="Verdana"/>
              </a:rPr>
              <a:t>yang </a:t>
            </a:r>
            <a:r>
              <a:rPr sz="1800" dirty="0">
                <a:latin typeface="Verdana"/>
                <a:cs typeface="Verdana"/>
              </a:rPr>
              <a:t>diikuti </a:t>
            </a:r>
            <a:r>
              <a:rPr sz="1800" spc="5" dirty="0">
                <a:latin typeface="Verdana"/>
                <a:cs typeface="Verdana"/>
              </a:rPr>
              <a:t>oleh </a:t>
            </a:r>
            <a:r>
              <a:rPr sz="1800" dirty="0">
                <a:latin typeface="Verdana"/>
                <a:cs typeface="Verdana"/>
              </a:rPr>
              <a:t>bit-bit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magnitudonya.</a:t>
            </a:r>
            <a:endParaRPr sz="1800">
              <a:latin typeface="Verdana"/>
              <a:cs typeface="Verdana"/>
            </a:endParaRPr>
          </a:p>
          <a:p>
            <a:pPr marL="12700" marR="2439035">
              <a:lnSpc>
                <a:spcPts val="3840"/>
              </a:lnSpc>
              <a:spcBef>
                <a:spcPts val="409"/>
              </a:spcBef>
            </a:pPr>
            <a:r>
              <a:rPr sz="1800" b="1" spc="-5" dirty="0">
                <a:latin typeface="Verdana"/>
                <a:cs typeface="Verdana"/>
              </a:rPr>
              <a:t>Bilangan negatif diawali dengan bit tanda </a:t>
            </a:r>
            <a:r>
              <a:rPr sz="1800" b="1" dirty="0">
                <a:latin typeface="Verdana"/>
                <a:cs typeface="Verdana"/>
              </a:rPr>
              <a:t>1  </a:t>
            </a:r>
            <a:r>
              <a:rPr sz="1800" b="1" spc="-5" dirty="0">
                <a:latin typeface="Verdana"/>
                <a:cs typeface="Verdana"/>
              </a:rPr>
              <a:t>Bilangan positif diawali dengan bit tanda </a:t>
            </a:r>
            <a:r>
              <a:rPr sz="1800" b="1" dirty="0">
                <a:latin typeface="Verdana"/>
                <a:cs typeface="Verdana"/>
              </a:rPr>
              <a:t>0  </a:t>
            </a:r>
            <a:r>
              <a:rPr sz="1800" spc="-5" dirty="0">
                <a:latin typeface="Verdana"/>
                <a:cs typeface="Verdana"/>
              </a:rPr>
              <a:t>Contoh: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800" spc="-5" dirty="0">
                <a:latin typeface="Verdana"/>
                <a:cs typeface="Verdana"/>
              </a:rPr>
              <a:t>Nyatakan </a:t>
            </a:r>
            <a:r>
              <a:rPr sz="1800" dirty="0">
                <a:latin typeface="Verdana"/>
                <a:cs typeface="Verdana"/>
              </a:rPr>
              <a:t>bilangan berikut sebagai bilangan biner bertanda </a:t>
            </a:r>
            <a:r>
              <a:rPr sz="1800" spc="5" dirty="0">
                <a:latin typeface="Verdana"/>
                <a:cs typeface="Verdana"/>
              </a:rPr>
              <a:t>16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bit.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516" y="5284089"/>
            <a:ext cx="36385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+7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500" spc="10" dirty="0">
                <a:solidFill>
                  <a:srgbClr val="D24717"/>
                </a:solidFill>
                <a:latin typeface="Verdana"/>
                <a:cs typeface="Verdana"/>
              </a:rPr>
              <a:t>-</a:t>
            </a:r>
            <a:r>
              <a:rPr sz="1800" spc="-5" dirty="0">
                <a:latin typeface="Verdana"/>
                <a:cs typeface="Verdana"/>
              </a:rPr>
              <a:t>-</a:t>
            </a:r>
            <a:r>
              <a:rPr sz="1800" dirty="0">
                <a:latin typeface="Verdana"/>
                <a:cs typeface="Verdana"/>
              </a:rPr>
              <a:t>7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7169" y="5284089"/>
            <a:ext cx="28778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= </a:t>
            </a:r>
            <a:r>
              <a:rPr sz="1800" spc="5" dirty="0">
                <a:latin typeface="Verdana"/>
                <a:cs typeface="Verdana"/>
              </a:rPr>
              <a:t>0000 0000 0000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0111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800" dirty="0">
                <a:latin typeface="Verdana"/>
                <a:cs typeface="Verdana"/>
              </a:rPr>
              <a:t>= </a:t>
            </a:r>
            <a:r>
              <a:rPr sz="1800" spc="5" dirty="0">
                <a:latin typeface="Verdana"/>
                <a:cs typeface="Verdana"/>
              </a:rPr>
              <a:t>1000 0000 0000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0111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694" y="733501"/>
            <a:ext cx="354837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Franklin Gothic Book"/>
                <a:cs typeface="Franklin Gothic Book"/>
              </a:rPr>
              <a:t>1’s</a:t>
            </a:r>
            <a:r>
              <a:rPr spc="-110" dirty="0">
                <a:latin typeface="Franklin Gothic Book"/>
                <a:cs typeface="Franklin Gothic Book"/>
              </a:rPr>
              <a:t> </a:t>
            </a:r>
            <a:r>
              <a:rPr dirty="0">
                <a:latin typeface="Franklin Gothic Book"/>
                <a:cs typeface="Franklin Gothic Book"/>
              </a:rPr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16" y="1879729"/>
            <a:ext cx="8072120" cy="2312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Bilangan </a:t>
            </a:r>
            <a:r>
              <a:rPr sz="2000" spc="-5" dirty="0">
                <a:latin typeface="Verdana"/>
                <a:cs typeface="Verdana"/>
              </a:rPr>
              <a:t>biner bertanda </a:t>
            </a:r>
            <a:r>
              <a:rPr sz="2000" dirty="0">
                <a:latin typeface="Verdana"/>
                <a:cs typeface="Verdana"/>
              </a:rPr>
              <a:t>mudah </a:t>
            </a:r>
            <a:r>
              <a:rPr sz="2000" spc="-5" dirty="0">
                <a:latin typeface="Verdana"/>
                <a:cs typeface="Verdana"/>
              </a:rPr>
              <a:t>dimengerti </a:t>
            </a:r>
            <a:r>
              <a:rPr sz="2000" spc="-10" dirty="0">
                <a:latin typeface="Verdana"/>
                <a:cs typeface="Verdana"/>
              </a:rPr>
              <a:t>tapi </a:t>
            </a:r>
            <a:r>
              <a:rPr sz="2000" spc="-5" dirty="0">
                <a:latin typeface="Verdana"/>
                <a:cs typeface="Verdana"/>
              </a:rPr>
              <a:t>memerlukan  </a:t>
            </a:r>
            <a:r>
              <a:rPr sz="2000" spc="-10" dirty="0">
                <a:latin typeface="Verdana"/>
                <a:cs typeface="Verdana"/>
              </a:rPr>
              <a:t>perangkat </a:t>
            </a:r>
            <a:r>
              <a:rPr sz="2000" spc="-20" dirty="0">
                <a:latin typeface="Verdana"/>
                <a:cs typeface="Verdana"/>
              </a:rPr>
              <a:t>keras </a:t>
            </a:r>
            <a:r>
              <a:rPr sz="2000" spc="-15" dirty="0">
                <a:latin typeface="Verdana"/>
                <a:cs typeface="Verdana"/>
              </a:rPr>
              <a:t>yang</a:t>
            </a:r>
            <a:r>
              <a:rPr sz="2000" spc="6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terlampau </a:t>
            </a:r>
            <a:r>
              <a:rPr sz="2000" spc="-15" dirty="0">
                <a:latin typeface="Verdana"/>
                <a:cs typeface="Verdana"/>
              </a:rPr>
              <a:t>banyak  </a:t>
            </a:r>
            <a:r>
              <a:rPr sz="2000" dirty="0">
                <a:latin typeface="Verdana"/>
                <a:cs typeface="Verdana"/>
              </a:rPr>
              <a:t>untuk </a:t>
            </a:r>
            <a:r>
              <a:rPr sz="2000" spc="-15" dirty="0">
                <a:latin typeface="Verdana"/>
                <a:cs typeface="Verdana"/>
              </a:rPr>
              <a:t>operasi  </a:t>
            </a:r>
            <a:r>
              <a:rPr sz="2000" dirty="0">
                <a:latin typeface="Verdana"/>
                <a:cs typeface="Verdana"/>
              </a:rPr>
              <a:t>penjumlahan </a:t>
            </a:r>
            <a:r>
              <a:rPr sz="2000" spc="-10" dirty="0">
                <a:latin typeface="Verdana"/>
                <a:cs typeface="Verdana"/>
              </a:rPr>
              <a:t>dan pengurangannya. Kelemahan </a:t>
            </a:r>
            <a:r>
              <a:rPr sz="2000" dirty="0">
                <a:latin typeface="Verdana"/>
                <a:cs typeface="Verdana"/>
              </a:rPr>
              <a:t>ini </a:t>
            </a:r>
            <a:r>
              <a:rPr sz="2000" spc="-5" dirty="0">
                <a:latin typeface="Verdana"/>
                <a:cs typeface="Verdana"/>
              </a:rPr>
              <a:t>telah  mendorong </a:t>
            </a:r>
            <a:r>
              <a:rPr sz="2000" dirty="0">
                <a:latin typeface="Verdana"/>
                <a:cs typeface="Verdana"/>
              </a:rPr>
              <a:t>pemakaian </a:t>
            </a:r>
            <a:r>
              <a:rPr sz="2000" spc="-5" dirty="0">
                <a:latin typeface="Verdana"/>
                <a:cs typeface="Verdana"/>
              </a:rPr>
              <a:t>komplemen </a:t>
            </a:r>
            <a:r>
              <a:rPr sz="2000" spc="-15" dirty="0">
                <a:latin typeface="Verdana"/>
                <a:cs typeface="Verdana"/>
              </a:rPr>
              <a:t>secara </a:t>
            </a:r>
            <a:r>
              <a:rPr sz="2000" spc="-5" dirty="0">
                <a:latin typeface="Verdana"/>
                <a:cs typeface="Verdana"/>
              </a:rPr>
              <a:t>luas </a:t>
            </a:r>
            <a:r>
              <a:rPr sz="2000" dirty="0">
                <a:latin typeface="Verdana"/>
                <a:cs typeface="Verdana"/>
              </a:rPr>
              <a:t>dalam ilmu  </a:t>
            </a:r>
            <a:r>
              <a:rPr sz="2000" spc="5" dirty="0">
                <a:latin typeface="Verdana"/>
                <a:cs typeface="Verdana"/>
              </a:rPr>
              <a:t>hitung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biner.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953" y="4396562"/>
            <a:ext cx="10191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Verdana"/>
                <a:cs typeface="Verdana"/>
              </a:rPr>
              <a:t>i</a:t>
            </a:r>
            <a:r>
              <a:rPr sz="2000" spc="-20" dirty="0">
                <a:latin typeface="Verdana"/>
                <a:cs typeface="Verdana"/>
              </a:rPr>
              <a:t>n</a:t>
            </a:r>
            <a:r>
              <a:rPr sz="2000" spc="-35" dirty="0">
                <a:latin typeface="Verdana"/>
                <a:cs typeface="Verdana"/>
              </a:rPr>
              <a:t>v</a:t>
            </a:r>
            <a:r>
              <a:rPr sz="2000" spc="-15" dirty="0">
                <a:latin typeface="Verdana"/>
                <a:cs typeface="Verdana"/>
              </a:rPr>
              <a:t>er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516" y="4242564"/>
            <a:ext cx="6839584" cy="20078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1207770" algn="l"/>
                <a:tab pos="2177415" algn="l"/>
                <a:tab pos="3369310" algn="l"/>
                <a:tab pos="4223385" algn="l"/>
                <a:tab pos="5186680" algn="l"/>
                <a:tab pos="5912485" algn="l"/>
              </a:tabLst>
            </a:pPr>
            <a:r>
              <a:rPr sz="2000" spc="-5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b</a:t>
            </a:r>
            <a:r>
              <a:rPr sz="2000" spc="5" dirty="0">
                <a:latin typeface="Verdana"/>
                <a:cs typeface="Verdana"/>
              </a:rPr>
              <a:t>u</a:t>
            </a:r>
            <a:r>
              <a:rPr sz="2000" spc="-5" dirty="0">
                <a:latin typeface="Verdana"/>
                <a:cs typeface="Verdana"/>
              </a:rPr>
              <a:t>ah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" dirty="0">
                <a:latin typeface="Verdana"/>
                <a:cs typeface="Verdana"/>
              </a:rPr>
              <a:t>s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-20" dirty="0">
                <a:latin typeface="Verdana"/>
                <a:cs typeface="Verdana"/>
              </a:rPr>
              <a:t>n</a:t>
            </a:r>
            <a:r>
              <a:rPr sz="2000" spc="-55" dirty="0">
                <a:latin typeface="Verdana"/>
                <a:cs typeface="Verdana"/>
              </a:rPr>
              <a:t>y</a:t>
            </a:r>
            <a:r>
              <a:rPr sz="2000" spc="-5" dirty="0">
                <a:latin typeface="Verdana"/>
                <a:cs typeface="Verdana"/>
              </a:rPr>
              <a:t>al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30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NVE</a:t>
            </a:r>
            <a:r>
              <a:rPr sz="2000" spc="-55" dirty="0">
                <a:latin typeface="Verdana"/>
                <a:cs typeface="Verdana"/>
              </a:rPr>
              <a:t>R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5" dirty="0">
                <a:latin typeface="Verdana"/>
                <a:cs typeface="Verdana"/>
              </a:rPr>
              <a:t>y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5" dirty="0">
                <a:latin typeface="Verdana"/>
                <a:cs typeface="Verdana"/>
              </a:rPr>
              <a:t>n</a:t>
            </a:r>
            <a:r>
              <a:rPr sz="2000" spc="-5" dirty="0">
                <a:latin typeface="Verdana"/>
                <a:cs typeface="Verdana"/>
              </a:rPr>
              <a:t>g</a:t>
            </a:r>
            <a:r>
              <a:rPr sz="2000" dirty="0">
                <a:latin typeface="Verdana"/>
                <a:cs typeface="Verdana"/>
              </a:rPr>
              <a:t>	t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gg</a:t>
            </a:r>
            <a:r>
              <a:rPr sz="2000" spc="-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	d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-35" dirty="0">
                <a:latin typeface="Verdana"/>
                <a:cs typeface="Verdana"/>
              </a:rPr>
              <a:t>r</a:t>
            </a:r>
            <a:r>
              <a:rPr sz="2000" spc="-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" dirty="0">
                <a:latin typeface="Verdana"/>
                <a:cs typeface="Verdana"/>
              </a:rPr>
              <a:t>s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b</a:t>
            </a:r>
            <a:r>
              <a:rPr sz="2000" spc="5" dirty="0">
                <a:latin typeface="Verdana"/>
                <a:cs typeface="Verdana"/>
              </a:rPr>
              <a:t>u</a:t>
            </a:r>
            <a:r>
              <a:rPr sz="2000" spc="-5" dirty="0">
                <a:latin typeface="Verdana"/>
                <a:cs typeface="Verdana"/>
              </a:rPr>
              <a:t>ah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Verdana"/>
                <a:cs typeface="Verdana"/>
              </a:rPr>
              <a:t>terkendali akan </a:t>
            </a:r>
            <a:r>
              <a:rPr sz="2000" dirty="0">
                <a:latin typeface="Verdana"/>
                <a:cs typeface="Verdana"/>
              </a:rPr>
              <a:t>menghasilkan </a:t>
            </a:r>
            <a:r>
              <a:rPr sz="2000" spc="-30" dirty="0">
                <a:latin typeface="Verdana"/>
                <a:cs typeface="Verdana"/>
              </a:rPr>
              <a:t>1’s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Complement.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10" dirty="0">
                <a:latin typeface="Verdana"/>
                <a:cs typeface="Verdana"/>
              </a:rPr>
              <a:t>Contoh: A =</a:t>
            </a:r>
            <a:r>
              <a:rPr sz="2000" spc="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0111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5634990" algn="l"/>
              </a:tabLst>
            </a:pPr>
            <a:r>
              <a:rPr sz="2000" spc="-30" dirty="0">
                <a:latin typeface="Verdana"/>
                <a:cs typeface="Verdana"/>
              </a:rPr>
              <a:t>1’s </a:t>
            </a:r>
            <a:r>
              <a:rPr sz="2000" spc="-5" dirty="0">
                <a:latin typeface="Verdana"/>
                <a:cs typeface="Verdana"/>
              </a:rPr>
              <a:t>Complement dari </a:t>
            </a:r>
            <a:r>
              <a:rPr sz="2000" spc="-10" dirty="0">
                <a:latin typeface="Verdana"/>
                <a:cs typeface="Verdana"/>
              </a:rPr>
              <a:t>keadaan </a:t>
            </a:r>
            <a:r>
              <a:rPr sz="2000" spc="5" dirty="0">
                <a:latin typeface="Verdana"/>
                <a:cs typeface="Verdana"/>
              </a:rPr>
              <a:t>ini</a:t>
            </a:r>
            <a:r>
              <a:rPr sz="2000" spc="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adalah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A’	</a:t>
            </a:r>
            <a:r>
              <a:rPr sz="2000" spc="-10" dirty="0">
                <a:latin typeface="Verdana"/>
                <a:cs typeface="Verdana"/>
              </a:rPr>
              <a:t>=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1000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694" y="733501"/>
            <a:ext cx="354837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Franklin Gothic Book"/>
                <a:cs typeface="Franklin Gothic Book"/>
              </a:rPr>
              <a:t>2’s</a:t>
            </a:r>
            <a:r>
              <a:rPr spc="-110" dirty="0">
                <a:latin typeface="Franklin Gothic Book"/>
                <a:cs typeface="Franklin Gothic Book"/>
              </a:rPr>
              <a:t> </a:t>
            </a:r>
            <a:r>
              <a:rPr dirty="0">
                <a:latin typeface="Franklin Gothic Book"/>
                <a:cs typeface="Franklin Gothic Book"/>
              </a:rPr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16" y="1883999"/>
            <a:ext cx="8074659" cy="41122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518795" algn="l"/>
                <a:tab pos="2165350" algn="l"/>
                <a:tab pos="3787140" algn="l"/>
                <a:tab pos="4854575" algn="l"/>
                <a:tab pos="5540375" algn="l"/>
                <a:tab pos="6247765" algn="l"/>
                <a:tab pos="6988809" algn="l"/>
              </a:tabLst>
            </a:pPr>
            <a:r>
              <a:rPr sz="1800" spc="5" dirty="0">
                <a:latin typeface="Verdana"/>
                <a:cs typeface="Verdana"/>
              </a:rPr>
              <a:t>2</a:t>
            </a:r>
            <a:r>
              <a:rPr sz="1800" spc="-80" dirty="0">
                <a:latin typeface="Verdana"/>
                <a:cs typeface="Verdana"/>
              </a:rPr>
              <a:t>’</a:t>
            </a:r>
            <a:r>
              <a:rPr sz="1800" dirty="0">
                <a:latin typeface="Verdana"/>
                <a:cs typeface="Verdana"/>
              </a:rPr>
              <a:t>s	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spc="10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m</a:t>
            </a:r>
            <a:r>
              <a:rPr sz="1800" spc="5" dirty="0">
                <a:latin typeface="Verdana"/>
                <a:cs typeface="Verdana"/>
              </a:rPr>
              <a:t>p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m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t	</a:t>
            </a:r>
            <a:r>
              <a:rPr sz="1800" spc="5" dirty="0">
                <a:latin typeface="Verdana"/>
                <a:cs typeface="Verdana"/>
              </a:rPr>
              <a:t>d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5" dirty="0">
                <a:latin typeface="Verdana"/>
                <a:cs typeface="Verdana"/>
              </a:rPr>
              <a:t>de</a:t>
            </a:r>
            <a:r>
              <a:rPr sz="1800" spc="-10" dirty="0">
                <a:latin typeface="Verdana"/>
                <a:cs typeface="Verdana"/>
              </a:rPr>
              <a:t>f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k</a:t>
            </a:r>
            <a:r>
              <a:rPr sz="1800" dirty="0">
                <a:latin typeface="Verdana"/>
                <a:cs typeface="Verdana"/>
              </a:rPr>
              <a:t>an	s</a:t>
            </a:r>
            <a:r>
              <a:rPr sz="1800" spc="5" dirty="0">
                <a:latin typeface="Verdana"/>
                <a:cs typeface="Verdana"/>
              </a:rPr>
              <a:t>eb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g</a:t>
            </a:r>
            <a:r>
              <a:rPr sz="1800" dirty="0">
                <a:latin typeface="Verdana"/>
                <a:cs typeface="Verdana"/>
              </a:rPr>
              <a:t>ai	</a:t>
            </a:r>
            <a:r>
              <a:rPr sz="1800" spc="-10" dirty="0">
                <a:latin typeface="Verdana"/>
                <a:cs typeface="Verdana"/>
              </a:rPr>
              <a:t>k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a	</a:t>
            </a:r>
            <a:r>
              <a:rPr sz="1800" spc="5" dirty="0">
                <a:latin typeface="Verdana"/>
                <a:cs typeface="Verdana"/>
              </a:rPr>
              <a:t>b</a:t>
            </a:r>
            <a:r>
              <a:rPr sz="1800" dirty="0">
                <a:latin typeface="Verdana"/>
                <a:cs typeface="Verdana"/>
              </a:rPr>
              <a:t>aru	</a:t>
            </a:r>
            <a:r>
              <a:rPr sz="1800" spc="-35" dirty="0">
                <a:latin typeface="Verdana"/>
                <a:cs typeface="Verdana"/>
              </a:rPr>
              <a:t>y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g	</a:t>
            </a:r>
            <a:r>
              <a:rPr sz="1800" spc="5" dirty="0">
                <a:latin typeface="Verdana"/>
                <a:cs typeface="Verdana"/>
              </a:rPr>
              <a:t>d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5" dirty="0">
                <a:latin typeface="Verdana"/>
                <a:cs typeface="Verdana"/>
              </a:rPr>
              <a:t>pe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10" dirty="0">
                <a:latin typeface="Verdana"/>
                <a:cs typeface="Verdana"/>
              </a:rPr>
              <a:t>ol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h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dengan </a:t>
            </a:r>
            <a:r>
              <a:rPr sz="1800" spc="-5" dirty="0">
                <a:latin typeface="Verdana"/>
                <a:cs typeface="Verdana"/>
              </a:rPr>
              <a:t>menambahkan </a:t>
            </a:r>
            <a:r>
              <a:rPr sz="1800" dirty="0">
                <a:latin typeface="Verdana"/>
                <a:cs typeface="Verdana"/>
              </a:rPr>
              <a:t>1 pada </a:t>
            </a:r>
            <a:r>
              <a:rPr sz="1800" spc="-25" dirty="0">
                <a:latin typeface="Verdana"/>
                <a:cs typeface="Verdana"/>
              </a:rPr>
              <a:t>1’s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Complement.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  <a:tabLst>
                <a:tab pos="1329690" algn="l"/>
              </a:tabLst>
            </a:pPr>
            <a:r>
              <a:rPr sz="1800" spc="-5" dirty="0">
                <a:latin typeface="Verdana"/>
                <a:cs typeface="Verdana"/>
              </a:rPr>
              <a:t>Contoh:</a:t>
            </a:r>
            <a:r>
              <a:rPr sz="1800" dirty="0">
                <a:latin typeface="Verdana"/>
                <a:cs typeface="Verdana"/>
              </a:rPr>
              <a:t> Ā	= </a:t>
            </a:r>
            <a:r>
              <a:rPr sz="1800" spc="5" dirty="0">
                <a:latin typeface="Verdana"/>
                <a:cs typeface="Verdana"/>
              </a:rPr>
              <a:t>1000</a:t>
            </a:r>
            <a:endParaRPr sz="1800">
              <a:latin typeface="Verdana"/>
              <a:cs typeface="Verdana"/>
            </a:endParaRPr>
          </a:p>
          <a:p>
            <a:pPr marL="12700" marR="3428365">
              <a:lnSpc>
                <a:spcPct val="177800"/>
              </a:lnSpc>
            </a:pPr>
            <a:r>
              <a:rPr sz="1800" spc="-25" dirty="0">
                <a:latin typeface="Verdana"/>
                <a:cs typeface="Verdana"/>
              </a:rPr>
              <a:t>2’s </a:t>
            </a:r>
            <a:r>
              <a:rPr sz="1800" dirty="0">
                <a:latin typeface="Verdana"/>
                <a:cs typeface="Verdana"/>
              </a:rPr>
              <a:t>Complement dari </a:t>
            </a:r>
            <a:r>
              <a:rPr sz="1800" spc="-5" dirty="0">
                <a:latin typeface="Verdana"/>
                <a:cs typeface="Verdana"/>
              </a:rPr>
              <a:t>keadaan </a:t>
            </a:r>
            <a:r>
              <a:rPr sz="1800" dirty="0">
                <a:latin typeface="Verdana"/>
                <a:cs typeface="Verdana"/>
              </a:rPr>
              <a:t>ini adalah  </a:t>
            </a:r>
            <a:r>
              <a:rPr sz="1800" spc="-55" dirty="0">
                <a:latin typeface="Verdana"/>
                <a:cs typeface="Verdana"/>
              </a:rPr>
              <a:t>A’ </a:t>
            </a:r>
            <a:r>
              <a:rPr sz="1800" dirty="0">
                <a:latin typeface="Verdana"/>
                <a:cs typeface="Verdana"/>
              </a:rPr>
              <a:t>= Ā +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 marL="335915" algn="just">
              <a:lnSpc>
                <a:spcPct val="100000"/>
              </a:lnSpc>
              <a:spcBef>
                <a:spcPts val="1685"/>
              </a:spcBef>
            </a:pP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1001</a:t>
            </a:r>
            <a:endParaRPr sz="1800">
              <a:latin typeface="Verdana"/>
              <a:cs typeface="Verdana"/>
            </a:endParaRPr>
          </a:p>
          <a:p>
            <a:pPr marL="12700" marR="5080" algn="just">
              <a:lnSpc>
                <a:spcPct val="150100"/>
              </a:lnSpc>
              <a:spcBef>
                <a:spcPts val="600"/>
              </a:spcBef>
            </a:pPr>
            <a:r>
              <a:rPr sz="1800" dirty="0">
                <a:latin typeface="Verdana"/>
                <a:cs typeface="Verdana"/>
              </a:rPr>
              <a:t>Jika terhadap sebuah </a:t>
            </a:r>
            <a:r>
              <a:rPr sz="1800" spc="-20" dirty="0">
                <a:latin typeface="Verdana"/>
                <a:cs typeface="Verdana"/>
              </a:rPr>
              <a:t>2’s </a:t>
            </a:r>
            <a:r>
              <a:rPr sz="1800" dirty="0">
                <a:latin typeface="Verdana"/>
                <a:cs typeface="Verdana"/>
              </a:rPr>
              <a:t>Complement </a:t>
            </a:r>
            <a:r>
              <a:rPr sz="1800" spc="-5" dirty="0">
                <a:latin typeface="Verdana"/>
                <a:cs typeface="Verdana"/>
              </a:rPr>
              <a:t>dilakukan operasi </a:t>
            </a:r>
            <a:r>
              <a:rPr sz="1800" dirty="0">
                <a:latin typeface="Verdana"/>
                <a:cs typeface="Verdana"/>
              </a:rPr>
              <a:t>bilangan </a:t>
            </a:r>
            <a:r>
              <a:rPr sz="1800" spc="-55" dirty="0">
                <a:latin typeface="Verdana"/>
                <a:cs typeface="Verdana"/>
              </a:rPr>
              <a:t>2’s  </a:t>
            </a:r>
            <a:r>
              <a:rPr sz="1800" dirty="0">
                <a:latin typeface="Verdana"/>
                <a:cs typeface="Verdana"/>
              </a:rPr>
              <a:t>Complement sekali </a:t>
            </a:r>
            <a:r>
              <a:rPr sz="1800" spc="5" dirty="0">
                <a:latin typeface="Verdana"/>
                <a:cs typeface="Verdana"/>
              </a:rPr>
              <a:t>lagi, </a:t>
            </a:r>
            <a:r>
              <a:rPr sz="1800" dirty="0">
                <a:latin typeface="Verdana"/>
                <a:cs typeface="Verdana"/>
              </a:rPr>
              <a:t>maka </a:t>
            </a:r>
            <a:r>
              <a:rPr sz="1800" spc="-10" dirty="0">
                <a:latin typeface="Verdana"/>
                <a:cs typeface="Verdana"/>
              </a:rPr>
              <a:t>hasilnya </a:t>
            </a:r>
            <a:r>
              <a:rPr sz="1800" dirty="0">
                <a:latin typeface="Verdana"/>
                <a:cs typeface="Verdana"/>
              </a:rPr>
              <a:t>adalah bilangan </a:t>
            </a:r>
            <a:r>
              <a:rPr sz="1800" spc="-10" dirty="0">
                <a:latin typeface="Verdana"/>
                <a:cs typeface="Verdana"/>
              </a:rPr>
              <a:t>asalnya  </a:t>
            </a:r>
            <a:r>
              <a:rPr sz="1800" spc="-30" dirty="0">
                <a:latin typeface="Verdana"/>
                <a:cs typeface="Verdana"/>
              </a:rPr>
              <a:t>(A’’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A).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41" y="663701"/>
            <a:ext cx="15494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Franklin Gothic Book"/>
                <a:cs typeface="Franklin Gothic Book"/>
              </a:rPr>
              <a:t>Co</a:t>
            </a:r>
            <a:r>
              <a:rPr spc="15" dirty="0">
                <a:latin typeface="Franklin Gothic Book"/>
                <a:cs typeface="Franklin Gothic Book"/>
              </a:rPr>
              <a:t>n</a:t>
            </a:r>
            <a:r>
              <a:rPr spc="-85" dirty="0">
                <a:latin typeface="Franklin Gothic Book"/>
                <a:cs typeface="Franklin Gothic Book"/>
              </a:rPr>
              <a:t>t</a:t>
            </a:r>
            <a:r>
              <a:rPr dirty="0">
                <a:latin typeface="Franklin Gothic Book"/>
                <a:cs typeface="Franklin Gothic Book"/>
              </a:rPr>
              <a:t>oh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441" y="2000275"/>
            <a:ext cx="6412230" cy="368490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500" spc="-20" dirty="0">
                <a:latin typeface="Verdana"/>
                <a:cs typeface="Verdana"/>
              </a:rPr>
              <a:t>Pertanyaan:</a:t>
            </a:r>
            <a:endParaRPr sz="2500" dirty="0">
              <a:latin typeface="Verdana"/>
              <a:cs typeface="Verdana"/>
            </a:endParaRPr>
          </a:p>
          <a:p>
            <a:pPr marL="234950">
              <a:lnSpc>
                <a:spcPct val="100000"/>
              </a:lnSpc>
              <a:spcBef>
                <a:spcPts val="605"/>
              </a:spcBef>
            </a:pPr>
            <a:r>
              <a:rPr sz="2500" spc="-5" dirty="0">
                <a:latin typeface="Verdana"/>
                <a:cs typeface="Verdana"/>
              </a:rPr>
              <a:t>A = 0011 0101 1001</a:t>
            </a:r>
            <a:r>
              <a:rPr sz="2500" spc="1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1100</a:t>
            </a:r>
            <a:endParaRPr sz="2500" dirty="0">
              <a:latin typeface="Verdana"/>
              <a:cs typeface="Verdana"/>
            </a:endParaRPr>
          </a:p>
          <a:p>
            <a:pPr marL="234950">
              <a:lnSpc>
                <a:spcPct val="100000"/>
              </a:lnSpc>
              <a:spcBef>
                <a:spcPts val="600"/>
              </a:spcBef>
            </a:pPr>
            <a:r>
              <a:rPr sz="2500" spc="-15" dirty="0">
                <a:latin typeface="Verdana"/>
                <a:cs typeface="Verdana"/>
              </a:rPr>
              <a:t>Bagaimanakah </a:t>
            </a:r>
            <a:r>
              <a:rPr sz="2400" spc="-25" dirty="0">
                <a:latin typeface="Verdana"/>
                <a:cs typeface="Verdana"/>
              </a:rPr>
              <a:t>2’s </a:t>
            </a:r>
            <a:r>
              <a:rPr sz="2400" spc="-5" dirty="0">
                <a:latin typeface="Verdana"/>
                <a:cs typeface="Verdana"/>
              </a:rPr>
              <a:t>Complement </a:t>
            </a:r>
            <a:r>
              <a:rPr sz="2500" spc="-10" dirty="0">
                <a:latin typeface="Verdana"/>
                <a:cs typeface="Verdana"/>
              </a:rPr>
              <a:t>dari</a:t>
            </a:r>
            <a:r>
              <a:rPr sz="2500" spc="17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A?</a:t>
            </a:r>
            <a:endParaRPr sz="2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spc="-20" dirty="0">
                <a:latin typeface="Verdana"/>
                <a:cs typeface="Verdana"/>
              </a:rPr>
              <a:t>Jawab:</a:t>
            </a:r>
            <a:endParaRPr sz="2500" dirty="0">
              <a:latin typeface="Verdana"/>
              <a:cs typeface="Verdana"/>
            </a:endParaRPr>
          </a:p>
          <a:p>
            <a:pPr marL="234950" marR="1839595">
              <a:lnSpc>
                <a:spcPct val="120100"/>
              </a:lnSpc>
              <a:tabLst>
                <a:tab pos="634365" algn="l"/>
                <a:tab pos="1440815" algn="l"/>
              </a:tabLst>
            </a:pPr>
            <a:r>
              <a:rPr sz="2500" spc="-5" dirty="0">
                <a:latin typeface="Verdana"/>
                <a:cs typeface="Verdana"/>
              </a:rPr>
              <a:t>Ā	= 1100 1010 0110</a:t>
            </a:r>
            <a:r>
              <a:rPr sz="2500" spc="-6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0011  </a:t>
            </a:r>
            <a:r>
              <a:rPr sz="2500" spc="-80" dirty="0">
                <a:latin typeface="Verdana"/>
                <a:cs typeface="Verdana"/>
              </a:rPr>
              <a:t>A’</a:t>
            </a:r>
            <a:r>
              <a:rPr sz="2500" spc="1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=</a:t>
            </a:r>
            <a:r>
              <a:rPr sz="2500" spc="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Ā	+</a:t>
            </a:r>
            <a:r>
              <a:rPr sz="2500" spc="-1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1</a:t>
            </a:r>
            <a:endParaRPr sz="2500" dirty="0">
              <a:latin typeface="Verdana"/>
              <a:cs typeface="Verdana"/>
            </a:endParaRPr>
          </a:p>
          <a:p>
            <a:pPr marL="680085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Verdana"/>
                <a:cs typeface="Verdana"/>
              </a:rPr>
              <a:t>= 1100 1010 0110 0100</a:t>
            </a:r>
            <a:endParaRPr sz="2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41" y="858774"/>
            <a:ext cx="64331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40" dirty="0"/>
              <a:t>2’s </a:t>
            </a:r>
            <a:r>
              <a:rPr sz="2800" dirty="0"/>
              <a:t>Complement dan </a:t>
            </a:r>
            <a:r>
              <a:rPr sz="2800" spc="-70" dirty="0"/>
              <a:t>Tanda</a:t>
            </a:r>
            <a:r>
              <a:rPr sz="2800" spc="-35" dirty="0"/>
              <a:t> </a:t>
            </a:r>
            <a:r>
              <a:rPr sz="2800" spc="5" dirty="0"/>
              <a:t>Desimal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72516" y="3331623"/>
            <a:ext cx="7971155" cy="2830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5"/>
              </a:spcBef>
            </a:pPr>
            <a:r>
              <a:rPr sz="2000" spc="-10" dirty="0">
                <a:latin typeface="Verdana"/>
                <a:cs typeface="Verdana"/>
              </a:rPr>
              <a:t>Penunjukan </a:t>
            </a:r>
            <a:r>
              <a:rPr sz="2000" spc="-5" dirty="0">
                <a:latin typeface="Verdana"/>
                <a:cs typeface="Verdana"/>
              </a:rPr>
              <a:t>odometer pada gambar di atas </a:t>
            </a:r>
            <a:r>
              <a:rPr sz="2000" spc="-10" dirty="0">
                <a:latin typeface="Verdana"/>
                <a:cs typeface="Verdana"/>
              </a:rPr>
              <a:t>memperagakan  </a:t>
            </a:r>
            <a:r>
              <a:rPr sz="2000" dirty="0">
                <a:latin typeface="Verdana"/>
                <a:cs typeface="Verdana"/>
              </a:rPr>
              <a:t>bagaimana bilangan </a:t>
            </a:r>
            <a:r>
              <a:rPr sz="2000" spc="-5" dirty="0">
                <a:latin typeface="Verdana"/>
                <a:cs typeface="Verdana"/>
              </a:rPr>
              <a:t>positif dan </a:t>
            </a:r>
            <a:r>
              <a:rPr sz="2000" dirty="0">
                <a:latin typeface="Verdana"/>
                <a:cs typeface="Verdana"/>
              </a:rPr>
              <a:t>negatif </a:t>
            </a:r>
            <a:r>
              <a:rPr sz="2000" spc="-5" dirty="0">
                <a:latin typeface="Verdana"/>
                <a:cs typeface="Verdana"/>
              </a:rPr>
              <a:t>disimpan </a:t>
            </a:r>
            <a:r>
              <a:rPr sz="2000" dirty="0">
                <a:latin typeface="Verdana"/>
                <a:cs typeface="Verdana"/>
              </a:rPr>
              <a:t>dalam  </a:t>
            </a:r>
            <a:r>
              <a:rPr sz="2000" spc="-10" dirty="0">
                <a:latin typeface="Verdana"/>
                <a:cs typeface="Verdana"/>
              </a:rPr>
              <a:t>mikrokomputer </a:t>
            </a:r>
            <a:r>
              <a:rPr sz="2000" spc="-15" dirty="0">
                <a:latin typeface="Verdana"/>
                <a:cs typeface="Verdana"/>
              </a:rPr>
              <a:t>yang</a:t>
            </a:r>
            <a:r>
              <a:rPr sz="2000" spc="4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standar.</a:t>
            </a:r>
            <a:endParaRPr sz="2000">
              <a:latin typeface="Verdana"/>
              <a:cs typeface="Verdana"/>
            </a:endParaRPr>
          </a:p>
          <a:p>
            <a:pPr marL="12700" marR="5080" algn="just">
              <a:lnSpc>
                <a:spcPct val="150100"/>
              </a:lnSpc>
              <a:spcBef>
                <a:spcPts val="480"/>
              </a:spcBef>
            </a:pPr>
            <a:r>
              <a:rPr sz="2000" spc="-10" dirty="0">
                <a:latin typeface="Verdana"/>
                <a:cs typeface="Verdana"/>
              </a:rPr>
              <a:t>Penentuan </a:t>
            </a:r>
            <a:r>
              <a:rPr sz="2000" spc="-30" dirty="0">
                <a:latin typeface="Verdana"/>
                <a:cs typeface="Verdana"/>
              </a:rPr>
              <a:t>2’s </a:t>
            </a:r>
            <a:r>
              <a:rPr sz="2000" spc="-5" dirty="0">
                <a:latin typeface="Verdana"/>
                <a:cs typeface="Verdana"/>
              </a:rPr>
              <a:t>Complement dari sebuah bilangan </a:t>
            </a:r>
            <a:r>
              <a:rPr sz="2000" spc="-10" dirty="0">
                <a:latin typeface="Verdana"/>
                <a:cs typeface="Verdana"/>
              </a:rPr>
              <a:t>biner  </a:t>
            </a:r>
            <a:r>
              <a:rPr sz="2000" spc="-15" dirty="0">
                <a:latin typeface="Verdana"/>
                <a:cs typeface="Verdana"/>
              </a:rPr>
              <a:t>ternyata</a:t>
            </a:r>
            <a:r>
              <a:rPr sz="2000" spc="67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sama </a:t>
            </a:r>
            <a:r>
              <a:rPr sz="2000" spc="5" dirty="0">
                <a:latin typeface="Verdana"/>
                <a:cs typeface="Verdana"/>
              </a:rPr>
              <a:t>dengan </a:t>
            </a:r>
            <a:r>
              <a:rPr sz="2000" spc="-5" dirty="0">
                <a:latin typeface="Verdana"/>
                <a:cs typeface="Verdana"/>
              </a:rPr>
              <a:t>perubahan </a:t>
            </a:r>
            <a:r>
              <a:rPr sz="2000" dirty="0">
                <a:latin typeface="Verdana"/>
                <a:cs typeface="Verdana"/>
              </a:rPr>
              <a:t>tanda </a:t>
            </a:r>
            <a:r>
              <a:rPr sz="2000" spc="5" dirty="0">
                <a:latin typeface="Verdana"/>
                <a:cs typeface="Verdana"/>
              </a:rPr>
              <a:t>pada </a:t>
            </a:r>
            <a:r>
              <a:rPr sz="2000" dirty="0">
                <a:latin typeface="Verdana"/>
                <a:cs typeface="Verdana"/>
              </a:rPr>
              <a:t>bilangan  </a:t>
            </a:r>
            <a:r>
              <a:rPr sz="2000" spc="-5" dirty="0">
                <a:latin typeface="Verdana"/>
                <a:cs typeface="Verdana"/>
              </a:rPr>
              <a:t>desimal </a:t>
            </a:r>
            <a:r>
              <a:rPr sz="2000" spc="-15" dirty="0">
                <a:latin typeface="Verdana"/>
                <a:cs typeface="Verdana"/>
              </a:rPr>
              <a:t>yang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ekivalen.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3207" y="2479085"/>
            <a:ext cx="103525" cy="100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7845" y="2479085"/>
            <a:ext cx="103525" cy="100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60659" y="2463968"/>
            <a:ext cx="103956" cy="100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9670" y="2479085"/>
            <a:ext cx="103525" cy="100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1787" y="2486643"/>
            <a:ext cx="103525" cy="100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10366" y="2471526"/>
            <a:ext cx="103525" cy="100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42700" y="2471526"/>
            <a:ext cx="103525" cy="100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7491" y="2199845"/>
          <a:ext cx="7460610" cy="79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2555"/>
                <a:gridCol w="935990"/>
                <a:gridCol w="935989"/>
                <a:gridCol w="935989"/>
                <a:gridCol w="935989"/>
                <a:gridCol w="935989"/>
                <a:gridCol w="1388109"/>
              </a:tblGrid>
              <a:tr h="329702">
                <a:tc>
                  <a:txBody>
                    <a:bodyPr/>
                    <a:lstStyle/>
                    <a:p>
                      <a:pPr marL="455930" algn="ctr">
                        <a:lnSpc>
                          <a:spcPts val="2185"/>
                        </a:lnSpc>
                      </a:pPr>
                      <a:r>
                        <a:rPr sz="1950" spc="50" dirty="0">
                          <a:latin typeface="Arial"/>
                          <a:cs typeface="Arial"/>
                        </a:rPr>
                        <a:t>1101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5"/>
                        </a:lnSpc>
                      </a:pPr>
                      <a:r>
                        <a:rPr sz="1950" spc="50" dirty="0">
                          <a:latin typeface="Arial"/>
                          <a:cs typeface="Arial"/>
                        </a:rPr>
                        <a:t>1110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5"/>
                        </a:lnSpc>
                      </a:pPr>
                      <a:r>
                        <a:rPr sz="1950" spc="50" dirty="0">
                          <a:latin typeface="Arial"/>
                          <a:cs typeface="Arial"/>
                        </a:rPr>
                        <a:t>1111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5"/>
                        </a:lnSpc>
                      </a:pPr>
                      <a:r>
                        <a:rPr sz="1950" spc="50" dirty="0">
                          <a:latin typeface="Arial"/>
                          <a:cs typeface="Arial"/>
                        </a:rPr>
                        <a:t>0000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5"/>
                        </a:lnSpc>
                      </a:pPr>
                      <a:r>
                        <a:rPr sz="1950" spc="50" dirty="0">
                          <a:latin typeface="Arial"/>
                          <a:cs typeface="Arial"/>
                        </a:rPr>
                        <a:t>0001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5"/>
                        </a:lnSpc>
                      </a:pPr>
                      <a:r>
                        <a:rPr sz="1950" spc="50" dirty="0">
                          <a:latin typeface="Arial"/>
                          <a:cs typeface="Arial"/>
                        </a:rPr>
                        <a:t>0010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0" algn="ctr">
                        <a:lnSpc>
                          <a:spcPts val="2185"/>
                        </a:lnSpc>
                      </a:pPr>
                      <a:r>
                        <a:rPr sz="1950" spc="50" dirty="0">
                          <a:latin typeface="Arial"/>
                          <a:cs typeface="Arial"/>
                        </a:rPr>
                        <a:t>0011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2388">
                <a:tc>
                  <a:txBody>
                    <a:bodyPr/>
                    <a:lstStyle/>
                    <a:p>
                      <a:pPr marL="455930" algn="ctr">
                        <a:lnSpc>
                          <a:spcPts val="2270"/>
                        </a:lnSpc>
                        <a:spcBef>
                          <a:spcPts val="1270"/>
                        </a:spcBef>
                      </a:pPr>
                      <a:r>
                        <a:rPr sz="1950" spc="40" dirty="0">
                          <a:latin typeface="Arial"/>
                          <a:cs typeface="Arial"/>
                        </a:rPr>
                        <a:t>-3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2270"/>
                        </a:lnSpc>
                        <a:spcBef>
                          <a:spcPts val="1270"/>
                        </a:spcBef>
                      </a:pPr>
                      <a:r>
                        <a:rPr sz="1950" spc="40" dirty="0">
                          <a:latin typeface="Arial"/>
                          <a:cs typeface="Arial"/>
                        </a:rPr>
                        <a:t>-2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ts val="2270"/>
                        </a:lnSpc>
                        <a:spcBef>
                          <a:spcPts val="1270"/>
                        </a:spcBef>
                      </a:pPr>
                      <a:r>
                        <a:rPr sz="1950" spc="40" dirty="0">
                          <a:latin typeface="Arial"/>
                          <a:cs typeface="Arial"/>
                        </a:rPr>
                        <a:t>-1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  <a:spcBef>
                          <a:spcPts val="1270"/>
                        </a:spcBef>
                      </a:pPr>
                      <a:r>
                        <a:rPr sz="1950" dirty="0"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270"/>
                        </a:lnSpc>
                        <a:spcBef>
                          <a:spcPts val="1270"/>
                        </a:spcBef>
                      </a:pPr>
                      <a:r>
                        <a:rPr sz="1950" spc="45" dirty="0">
                          <a:latin typeface="Arial"/>
                          <a:cs typeface="Arial"/>
                        </a:rPr>
                        <a:t>+1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2270"/>
                        </a:lnSpc>
                        <a:spcBef>
                          <a:spcPts val="1270"/>
                        </a:spcBef>
                      </a:pPr>
                      <a:r>
                        <a:rPr sz="1950" spc="45" dirty="0">
                          <a:latin typeface="Arial"/>
                          <a:cs typeface="Arial"/>
                        </a:rPr>
                        <a:t>+2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12750" algn="ctr">
                        <a:lnSpc>
                          <a:spcPts val="2270"/>
                        </a:lnSpc>
                        <a:spcBef>
                          <a:spcPts val="1270"/>
                        </a:spcBef>
                      </a:pPr>
                      <a:r>
                        <a:rPr sz="1950" spc="50" dirty="0">
                          <a:latin typeface="Arial"/>
                          <a:cs typeface="Arial"/>
                        </a:rPr>
                        <a:t>+3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41" y="797813"/>
            <a:ext cx="60782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/>
              <a:t>Representasi </a:t>
            </a:r>
            <a:r>
              <a:rPr sz="3200" spc="-45" dirty="0"/>
              <a:t>2’s</a:t>
            </a:r>
            <a:r>
              <a:rPr sz="3200" spc="80" dirty="0"/>
              <a:t> </a:t>
            </a:r>
            <a:r>
              <a:rPr sz="3200" spc="-15" dirty="0"/>
              <a:t>Complement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55270" indent="-210820">
              <a:lnSpc>
                <a:spcPct val="100000"/>
              </a:lnSpc>
              <a:spcBef>
                <a:spcPts val="1180"/>
              </a:spcBef>
              <a:buFont typeface="Times New Roman"/>
              <a:buChar char="•"/>
              <a:tabLst>
                <a:tab pos="255904" algn="l"/>
                <a:tab pos="256540" algn="l"/>
                <a:tab pos="694690" algn="l"/>
                <a:tab pos="1853564" algn="l"/>
                <a:tab pos="3701415" algn="l"/>
                <a:tab pos="4563745" algn="l"/>
                <a:tab pos="5539740" algn="l"/>
                <a:tab pos="5814060" algn="l"/>
                <a:tab pos="6597650" algn="l"/>
                <a:tab pos="7426959" algn="l"/>
              </a:tabLst>
            </a:pPr>
            <a:r>
              <a:rPr spc="-5" dirty="0"/>
              <a:t>Bit	</a:t>
            </a:r>
            <a:r>
              <a:rPr dirty="0"/>
              <a:t>terdepan	</a:t>
            </a:r>
            <a:r>
              <a:rPr spc="-5" dirty="0"/>
              <a:t>merupakan</a:t>
            </a:r>
            <a:r>
              <a:rPr spc="355" dirty="0"/>
              <a:t> </a:t>
            </a:r>
            <a:r>
              <a:rPr dirty="0"/>
              <a:t>bit	</a:t>
            </a:r>
            <a:r>
              <a:rPr spc="-5" dirty="0"/>
              <a:t>tanda,	</a:t>
            </a:r>
            <a:r>
              <a:rPr dirty="0"/>
              <a:t>dengan	0	</a:t>
            </a:r>
            <a:r>
              <a:rPr spc="-10" dirty="0"/>
              <a:t>untuk	</a:t>
            </a:r>
            <a:r>
              <a:rPr dirty="0"/>
              <a:t>positif	dan</a:t>
            </a:r>
            <a:r>
              <a:rPr spc="280" dirty="0"/>
              <a:t> </a:t>
            </a:r>
            <a:r>
              <a:rPr dirty="0"/>
              <a:t>1</a:t>
            </a:r>
          </a:p>
          <a:p>
            <a:pPr marL="255270">
              <a:lnSpc>
                <a:spcPct val="100000"/>
              </a:lnSpc>
              <a:spcBef>
                <a:spcPts val="1080"/>
              </a:spcBef>
            </a:pPr>
            <a:r>
              <a:rPr spc="-10" dirty="0"/>
              <a:t>untuk</a:t>
            </a:r>
            <a:r>
              <a:rPr spc="25" dirty="0"/>
              <a:t> </a:t>
            </a:r>
            <a:r>
              <a:rPr spc="-5" dirty="0"/>
              <a:t>negatif</a:t>
            </a:r>
          </a:p>
          <a:p>
            <a:pPr marL="255270" indent="-210820">
              <a:lnSpc>
                <a:spcPct val="100000"/>
              </a:lnSpc>
              <a:spcBef>
                <a:spcPts val="1515"/>
              </a:spcBef>
              <a:buFont typeface="Times New Roman"/>
              <a:buChar char="•"/>
              <a:tabLst>
                <a:tab pos="255904" algn="l"/>
                <a:tab pos="256540" algn="l"/>
              </a:tabLst>
            </a:pPr>
            <a:r>
              <a:rPr spc="-5" dirty="0"/>
              <a:t>Bilangan </a:t>
            </a:r>
            <a:r>
              <a:rPr dirty="0"/>
              <a:t>desimal positif </a:t>
            </a:r>
            <a:r>
              <a:rPr spc="-10" dirty="0"/>
              <a:t>dinyatakan </a:t>
            </a:r>
            <a:r>
              <a:rPr dirty="0"/>
              <a:t>dalam </a:t>
            </a:r>
            <a:r>
              <a:rPr spc="-5" dirty="0"/>
              <a:t>bentuk tanda</a:t>
            </a:r>
            <a:r>
              <a:rPr spc="45" dirty="0"/>
              <a:t> </a:t>
            </a:r>
            <a:r>
              <a:rPr spc="-5" dirty="0"/>
              <a:t>magnitudo</a:t>
            </a:r>
          </a:p>
          <a:p>
            <a:pPr marL="255270" indent="-210820">
              <a:lnSpc>
                <a:spcPct val="100000"/>
              </a:lnSpc>
              <a:spcBef>
                <a:spcPts val="1510"/>
              </a:spcBef>
              <a:buFont typeface="Times New Roman"/>
              <a:buChar char="•"/>
              <a:tabLst>
                <a:tab pos="255904" algn="l"/>
                <a:tab pos="256540" algn="l"/>
                <a:tab pos="1493520" algn="l"/>
                <a:tab pos="2627630" algn="l"/>
                <a:tab pos="3673475" algn="l"/>
                <a:tab pos="5182870" algn="l"/>
                <a:tab pos="6134100" algn="l"/>
                <a:tab pos="7804784" algn="l"/>
              </a:tabLst>
            </a:pPr>
            <a:r>
              <a:rPr spc="-5" dirty="0"/>
              <a:t>Bilangan	</a:t>
            </a:r>
            <a:r>
              <a:rPr dirty="0"/>
              <a:t>desimal	negatif	</a:t>
            </a:r>
            <a:r>
              <a:rPr spc="-10" dirty="0"/>
              <a:t>dinyatakan	</a:t>
            </a:r>
            <a:r>
              <a:rPr dirty="0"/>
              <a:t>dalam	representasi	</a:t>
            </a:r>
            <a:r>
              <a:rPr spc="-55" dirty="0"/>
              <a:t>2’s</a:t>
            </a:r>
          </a:p>
          <a:p>
            <a:pPr marL="255270">
              <a:lnSpc>
                <a:spcPct val="100000"/>
              </a:lnSpc>
              <a:spcBef>
                <a:spcPts val="1085"/>
              </a:spcBef>
            </a:pPr>
            <a:r>
              <a:rPr dirty="0"/>
              <a:t>Complement</a:t>
            </a:r>
          </a:p>
          <a:p>
            <a:pPr marL="32384"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</a:pPr>
            <a:r>
              <a:rPr spc="-5" dirty="0"/>
              <a:t>Contoh:</a:t>
            </a:r>
          </a:p>
          <a:p>
            <a:pPr marL="206375">
              <a:lnSpc>
                <a:spcPct val="100000"/>
              </a:lnSpc>
              <a:spcBef>
                <a:spcPts val="1515"/>
              </a:spcBef>
            </a:pPr>
            <a:r>
              <a:rPr dirty="0"/>
              <a:t>Dalam 8 bit </a:t>
            </a:r>
            <a:r>
              <a:rPr spc="-5" dirty="0"/>
              <a:t>+3 </a:t>
            </a:r>
            <a:r>
              <a:rPr dirty="0"/>
              <a:t>= 0000</a:t>
            </a:r>
            <a:r>
              <a:rPr spc="5" dirty="0"/>
              <a:t> 0011</a:t>
            </a:r>
          </a:p>
          <a:p>
            <a:pPr marL="1663700">
              <a:lnSpc>
                <a:spcPct val="100000"/>
              </a:lnSpc>
              <a:spcBef>
                <a:spcPts val="1510"/>
              </a:spcBef>
            </a:pPr>
            <a:r>
              <a:rPr dirty="0"/>
              <a:t>- 3 = 1111</a:t>
            </a:r>
            <a:r>
              <a:rPr spc="5" dirty="0"/>
              <a:t> 1101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41" y="663701"/>
            <a:ext cx="15494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Franklin Gothic Book"/>
                <a:cs typeface="Franklin Gothic Book"/>
              </a:rPr>
              <a:t>Co</a:t>
            </a:r>
            <a:r>
              <a:rPr spc="15" dirty="0">
                <a:latin typeface="Franklin Gothic Book"/>
                <a:cs typeface="Franklin Gothic Book"/>
              </a:rPr>
              <a:t>n</a:t>
            </a:r>
            <a:r>
              <a:rPr spc="-85" dirty="0">
                <a:latin typeface="Franklin Gothic Book"/>
                <a:cs typeface="Franklin Gothic Book"/>
              </a:rPr>
              <a:t>t</a:t>
            </a:r>
            <a:r>
              <a:rPr dirty="0">
                <a:latin typeface="Franklin Gothic Book"/>
                <a:cs typeface="Franklin Gothic Book"/>
              </a:rPr>
              <a:t>oh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441" y="2159634"/>
            <a:ext cx="8113395" cy="392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Verdana"/>
                <a:cs typeface="Verdana"/>
              </a:rPr>
              <a:t>Pertanyaan:</a:t>
            </a:r>
            <a:endParaRPr sz="1800">
              <a:latin typeface="Verdana"/>
              <a:cs typeface="Verdana"/>
            </a:endParaRPr>
          </a:p>
          <a:p>
            <a:pPr marL="173990" marR="2799715">
              <a:lnSpc>
                <a:spcPct val="170000"/>
              </a:lnSpc>
            </a:pPr>
            <a:r>
              <a:rPr sz="1800" spc="-5" dirty="0">
                <a:latin typeface="Verdana"/>
                <a:cs typeface="Verdana"/>
              </a:rPr>
              <a:t>Bagaimanakah bentuk </a:t>
            </a:r>
            <a:r>
              <a:rPr sz="1800" dirty="0">
                <a:latin typeface="Verdana"/>
                <a:cs typeface="Verdana"/>
              </a:rPr>
              <a:t>biner dari </a:t>
            </a:r>
            <a:r>
              <a:rPr sz="1800" spc="-5" dirty="0">
                <a:latin typeface="Verdana"/>
                <a:cs typeface="Verdana"/>
              </a:rPr>
              <a:t>+5 </a:t>
            </a:r>
            <a:r>
              <a:rPr sz="1800" dirty="0">
                <a:latin typeface="Verdana"/>
                <a:cs typeface="Verdana"/>
              </a:rPr>
              <a:t>dan -5?  </a:t>
            </a:r>
            <a:r>
              <a:rPr sz="1800" spc="-10" dirty="0">
                <a:latin typeface="Verdana"/>
                <a:cs typeface="Verdana"/>
              </a:rPr>
              <a:t>Nyatakan </a:t>
            </a:r>
            <a:r>
              <a:rPr sz="1800" dirty="0">
                <a:latin typeface="Verdana"/>
                <a:cs typeface="Verdana"/>
              </a:rPr>
              <a:t>sebagai bilangan 8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bit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Jawab:</a:t>
            </a:r>
            <a:endParaRPr sz="1800">
              <a:latin typeface="Verdana"/>
              <a:cs typeface="Verdana"/>
            </a:endParaRPr>
          </a:p>
          <a:p>
            <a:pPr marL="173990">
              <a:lnSpc>
                <a:spcPct val="100000"/>
              </a:lnSpc>
              <a:spcBef>
                <a:spcPts val="1510"/>
              </a:spcBef>
            </a:pPr>
            <a:r>
              <a:rPr sz="1800" spc="-5" dirty="0">
                <a:latin typeface="Verdana"/>
                <a:cs typeface="Verdana"/>
              </a:rPr>
              <a:t>+5 </a:t>
            </a:r>
            <a:r>
              <a:rPr sz="1800" dirty="0">
                <a:latin typeface="Verdana"/>
                <a:cs typeface="Verdana"/>
              </a:rPr>
              <a:t>desimal </a:t>
            </a:r>
            <a:r>
              <a:rPr sz="1800" spc="-10" dirty="0">
                <a:latin typeface="Verdana"/>
                <a:cs typeface="Verdana"/>
              </a:rPr>
              <a:t>dinyatakan </a:t>
            </a:r>
            <a:r>
              <a:rPr sz="1800" spc="5" dirty="0">
                <a:latin typeface="Verdana"/>
                <a:cs typeface="Verdana"/>
              </a:rPr>
              <a:t>dalam </a:t>
            </a:r>
            <a:r>
              <a:rPr sz="1800" spc="-5" dirty="0">
                <a:latin typeface="Verdana"/>
                <a:cs typeface="Verdana"/>
              </a:rPr>
              <a:t>bentuk tanda </a:t>
            </a:r>
            <a:r>
              <a:rPr sz="1800" dirty="0">
                <a:latin typeface="Verdana"/>
                <a:cs typeface="Verdana"/>
              </a:rPr>
              <a:t>magnitudo adalah</a:t>
            </a:r>
            <a:r>
              <a:rPr sz="1800" spc="56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0000</a:t>
            </a:r>
            <a:endParaRPr sz="1800">
              <a:latin typeface="Verdana"/>
              <a:cs typeface="Verdana"/>
            </a:endParaRPr>
          </a:p>
          <a:p>
            <a:pPr marL="222885">
              <a:lnSpc>
                <a:spcPct val="100000"/>
              </a:lnSpc>
              <a:spcBef>
                <a:spcPts val="1085"/>
              </a:spcBef>
            </a:pPr>
            <a:r>
              <a:rPr sz="1800" spc="5" dirty="0">
                <a:latin typeface="Verdana"/>
                <a:cs typeface="Verdana"/>
              </a:rPr>
              <a:t>0101</a:t>
            </a:r>
            <a:endParaRPr sz="1800">
              <a:latin typeface="Verdana"/>
              <a:cs typeface="Verdana"/>
            </a:endParaRPr>
          </a:p>
          <a:p>
            <a:pPr marL="222885" marR="5080" indent="-52069">
              <a:lnSpc>
                <a:spcPct val="150100"/>
              </a:lnSpc>
              <a:spcBef>
                <a:spcPts val="430"/>
              </a:spcBef>
            </a:pPr>
            <a:r>
              <a:rPr sz="1800" spc="-5" dirty="0">
                <a:latin typeface="Verdana"/>
                <a:cs typeface="Verdana"/>
              </a:rPr>
              <a:t>-5 </a:t>
            </a:r>
            <a:r>
              <a:rPr sz="1800" dirty="0">
                <a:latin typeface="Verdana"/>
                <a:cs typeface="Verdana"/>
              </a:rPr>
              <a:t>desimal </a:t>
            </a:r>
            <a:r>
              <a:rPr sz="1800" spc="-10" dirty="0">
                <a:latin typeface="Verdana"/>
                <a:cs typeface="Verdana"/>
              </a:rPr>
              <a:t>dinyatakan </a:t>
            </a:r>
            <a:r>
              <a:rPr sz="1800" spc="5" dirty="0">
                <a:latin typeface="Verdana"/>
                <a:cs typeface="Verdana"/>
              </a:rPr>
              <a:t>dalam </a:t>
            </a:r>
            <a:r>
              <a:rPr sz="1800" dirty="0">
                <a:latin typeface="Verdana"/>
                <a:cs typeface="Verdana"/>
              </a:rPr>
              <a:t>representasi </a:t>
            </a:r>
            <a:r>
              <a:rPr sz="1800" spc="-25" dirty="0">
                <a:latin typeface="Verdana"/>
                <a:cs typeface="Verdana"/>
              </a:rPr>
              <a:t>2’s </a:t>
            </a:r>
            <a:r>
              <a:rPr sz="1800" dirty="0">
                <a:latin typeface="Verdana"/>
                <a:cs typeface="Verdana"/>
              </a:rPr>
              <a:t>Complement adalah  1111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1011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Apa </a:t>
            </a:r>
            <a:r>
              <a:rPr spc="-5" dirty="0"/>
              <a:t>itu Unit Aritmetika </a:t>
            </a:r>
            <a:r>
              <a:rPr dirty="0"/>
              <a:t>dan  Logika?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2014880"/>
            <a:ext cx="1173480" cy="116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 marR="5080" indent="-421005">
              <a:lnSpc>
                <a:spcPct val="149600"/>
              </a:lnSpc>
              <a:spcBef>
                <a:spcPts val="100"/>
              </a:spcBef>
              <a:buClr>
                <a:srgbClr val="D24717"/>
              </a:buClr>
              <a:buSzPct val="84000"/>
              <a:buFont typeface="Wingdings 2"/>
              <a:buChar char=""/>
              <a:tabLst>
                <a:tab pos="433070" algn="l"/>
                <a:tab pos="433705" algn="l"/>
              </a:tabLst>
            </a:pPr>
            <a:r>
              <a:rPr sz="2500" spc="-5" dirty="0">
                <a:latin typeface="Verdana"/>
                <a:cs typeface="Verdana"/>
              </a:rPr>
              <a:t>Unit  u</a:t>
            </a:r>
            <a:r>
              <a:rPr sz="2500" dirty="0">
                <a:latin typeface="Verdana"/>
                <a:cs typeface="Verdana"/>
              </a:rPr>
              <a:t>n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-10" dirty="0">
                <a:latin typeface="Verdana"/>
                <a:cs typeface="Verdana"/>
              </a:rPr>
              <a:t>t,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8863" y="2014880"/>
            <a:ext cx="6562725" cy="116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marR="5080" indent="-222885">
              <a:lnSpc>
                <a:spcPct val="149600"/>
              </a:lnSpc>
              <a:spcBef>
                <a:spcPts val="100"/>
              </a:spcBef>
              <a:tabLst>
                <a:tab pos="1887220" algn="l"/>
                <a:tab pos="2061210" algn="l"/>
                <a:tab pos="2729230" algn="l"/>
                <a:tab pos="3296285" algn="l"/>
                <a:tab pos="3917950" algn="l"/>
                <a:tab pos="5485130" algn="l"/>
              </a:tabLst>
            </a:pPr>
            <a:r>
              <a:rPr sz="2500" spc="-20" dirty="0">
                <a:latin typeface="Verdana"/>
                <a:cs typeface="Verdana"/>
              </a:rPr>
              <a:t>a</a:t>
            </a:r>
            <a:r>
              <a:rPr sz="2500" spc="5" dirty="0">
                <a:latin typeface="Verdana"/>
                <a:cs typeface="Verdana"/>
              </a:rPr>
              <a:t>r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-10" dirty="0">
                <a:latin typeface="Verdana"/>
                <a:cs typeface="Verdana"/>
              </a:rPr>
              <a:t>tm</a:t>
            </a:r>
            <a:r>
              <a:rPr sz="2500" spc="10" dirty="0">
                <a:latin typeface="Verdana"/>
                <a:cs typeface="Verdana"/>
              </a:rPr>
              <a:t>e</a:t>
            </a:r>
            <a:r>
              <a:rPr sz="2500" spc="-10" dirty="0">
                <a:latin typeface="Verdana"/>
                <a:cs typeface="Verdana"/>
              </a:rPr>
              <a:t>t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dirty="0">
                <a:latin typeface="Verdana"/>
                <a:cs typeface="Verdana"/>
              </a:rPr>
              <a:t>k</a:t>
            </a:r>
            <a:r>
              <a:rPr sz="2500" spc="-5" dirty="0">
                <a:latin typeface="Verdana"/>
                <a:cs typeface="Verdana"/>
              </a:rPr>
              <a:t>a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20" dirty="0">
                <a:latin typeface="Verdana"/>
                <a:cs typeface="Verdana"/>
              </a:rPr>
              <a:t>d</a:t>
            </a:r>
            <a:r>
              <a:rPr sz="2500" spc="-20" dirty="0">
                <a:latin typeface="Verdana"/>
                <a:cs typeface="Verdana"/>
              </a:rPr>
              <a:t>a</a:t>
            </a:r>
            <a:r>
              <a:rPr sz="2500" spc="-5" dirty="0">
                <a:latin typeface="Verdana"/>
                <a:cs typeface="Verdana"/>
              </a:rPr>
              <a:t>n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20" dirty="0">
                <a:latin typeface="Verdana"/>
                <a:cs typeface="Verdana"/>
              </a:rPr>
              <a:t>l</a:t>
            </a:r>
            <a:r>
              <a:rPr sz="2500" spc="-5" dirty="0">
                <a:latin typeface="Verdana"/>
                <a:cs typeface="Verdana"/>
              </a:rPr>
              <a:t>og</a:t>
            </a:r>
            <a:r>
              <a:rPr sz="2500" spc="-15" dirty="0">
                <a:latin typeface="Verdana"/>
                <a:cs typeface="Verdana"/>
              </a:rPr>
              <a:t>i</a:t>
            </a:r>
            <a:r>
              <a:rPr sz="2500" dirty="0">
                <a:latin typeface="Verdana"/>
                <a:cs typeface="Verdana"/>
              </a:rPr>
              <a:t>k</a:t>
            </a:r>
            <a:r>
              <a:rPr sz="2500" spc="-5" dirty="0">
                <a:latin typeface="Verdana"/>
                <a:cs typeface="Verdana"/>
              </a:rPr>
              <a:t>a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10" dirty="0">
                <a:latin typeface="Verdana"/>
                <a:cs typeface="Verdana"/>
              </a:rPr>
              <a:t>(</a:t>
            </a:r>
            <a:r>
              <a:rPr sz="2500" spc="-20" dirty="0">
                <a:latin typeface="Verdana"/>
                <a:cs typeface="Verdana"/>
              </a:rPr>
              <a:t>a</a:t>
            </a:r>
            <a:r>
              <a:rPr sz="2500" spc="5" dirty="0">
                <a:latin typeface="Verdana"/>
                <a:cs typeface="Verdana"/>
              </a:rPr>
              <a:t>r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-10" dirty="0">
                <a:latin typeface="Verdana"/>
                <a:cs typeface="Verdana"/>
              </a:rPr>
              <a:t>th</a:t>
            </a:r>
            <a:r>
              <a:rPr sz="2500" spc="15" dirty="0">
                <a:latin typeface="Verdana"/>
                <a:cs typeface="Verdana"/>
              </a:rPr>
              <a:t>m</a:t>
            </a:r>
            <a:r>
              <a:rPr sz="2500" spc="-5" dirty="0">
                <a:latin typeface="Verdana"/>
                <a:cs typeface="Verdana"/>
              </a:rPr>
              <a:t>et</a:t>
            </a:r>
            <a:r>
              <a:rPr sz="2500" spc="-15" dirty="0">
                <a:latin typeface="Verdana"/>
                <a:cs typeface="Verdana"/>
              </a:rPr>
              <a:t>i</a:t>
            </a:r>
            <a:r>
              <a:rPr sz="2500" spc="-25" dirty="0">
                <a:latin typeface="Verdana"/>
                <a:cs typeface="Verdana"/>
              </a:rPr>
              <a:t>c</a:t>
            </a:r>
            <a:r>
              <a:rPr sz="2500" spc="15" dirty="0">
                <a:latin typeface="Verdana"/>
                <a:cs typeface="Verdana"/>
              </a:rPr>
              <a:t>-</a:t>
            </a:r>
            <a:r>
              <a:rPr sz="2500" spc="-20" dirty="0">
                <a:latin typeface="Verdana"/>
                <a:cs typeface="Verdana"/>
              </a:rPr>
              <a:t>l</a:t>
            </a:r>
            <a:r>
              <a:rPr sz="2500" spc="-5" dirty="0">
                <a:latin typeface="Verdana"/>
                <a:cs typeface="Verdana"/>
              </a:rPr>
              <a:t>o</a:t>
            </a:r>
            <a:r>
              <a:rPr sz="2500" spc="15" dirty="0">
                <a:latin typeface="Verdana"/>
                <a:cs typeface="Verdana"/>
              </a:rPr>
              <a:t>g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-5" dirty="0">
                <a:latin typeface="Verdana"/>
                <a:cs typeface="Verdana"/>
              </a:rPr>
              <a:t>c  </a:t>
            </a:r>
            <a:r>
              <a:rPr sz="2500" spc="-10" dirty="0">
                <a:latin typeface="Verdana"/>
                <a:cs typeface="Verdana"/>
              </a:rPr>
              <a:t>di</a:t>
            </a:r>
            <a:r>
              <a:rPr sz="2500" dirty="0">
                <a:latin typeface="Verdana"/>
                <a:cs typeface="Verdana"/>
              </a:rPr>
              <a:t>s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-5" dirty="0">
                <a:latin typeface="Verdana"/>
                <a:cs typeface="Verdana"/>
              </a:rPr>
              <a:t>n</a:t>
            </a:r>
            <a:r>
              <a:rPr sz="2500" dirty="0">
                <a:latin typeface="Verdana"/>
                <a:cs typeface="Verdana"/>
              </a:rPr>
              <a:t>gk</a:t>
            </a:r>
            <a:r>
              <a:rPr sz="2500" spc="-20" dirty="0">
                <a:latin typeface="Verdana"/>
                <a:cs typeface="Verdana"/>
              </a:rPr>
              <a:t>a</a:t>
            </a:r>
            <a:r>
              <a:rPr sz="2500" spc="-5" dirty="0">
                <a:latin typeface="Verdana"/>
                <a:cs typeface="Verdana"/>
              </a:rPr>
              <a:t>t</a:t>
            </a:r>
            <a:r>
              <a:rPr sz="2500" dirty="0">
                <a:latin typeface="Verdana"/>
                <a:cs typeface="Verdana"/>
              </a:rPr>
              <a:t>		</a:t>
            </a:r>
            <a:r>
              <a:rPr sz="2500" b="1" spc="-10" dirty="0">
                <a:latin typeface="Verdana"/>
                <a:cs typeface="Verdana"/>
              </a:rPr>
              <a:t>AL</a:t>
            </a:r>
            <a:r>
              <a:rPr sz="2500" b="1" spc="-15" dirty="0">
                <a:latin typeface="Verdana"/>
                <a:cs typeface="Verdana"/>
              </a:rPr>
              <a:t>U</a:t>
            </a:r>
            <a:r>
              <a:rPr sz="2500" spc="-5" dirty="0">
                <a:latin typeface="Verdana"/>
                <a:cs typeface="Verdana"/>
              </a:rPr>
              <a:t>)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5" dirty="0">
                <a:latin typeface="Verdana"/>
                <a:cs typeface="Verdana"/>
              </a:rPr>
              <a:t>me</a:t>
            </a:r>
            <a:r>
              <a:rPr sz="2500" spc="-20" dirty="0">
                <a:latin typeface="Verdana"/>
                <a:cs typeface="Verdana"/>
              </a:rPr>
              <a:t>r</a:t>
            </a:r>
            <a:r>
              <a:rPr sz="2500" spc="-5" dirty="0">
                <a:latin typeface="Verdana"/>
                <a:cs typeface="Verdana"/>
              </a:rPr>
              <a:t>u</a:t>
            </a:r>
            <a:r>
              <a:rPr sz="2500" dirty="0">
                <a:latin typeface="Verdana"/>
                <a:cs typeface="Verdana"/>
              </a:rPr>
              <a:t>p</a:t>
            </a:r>
            <a:r>
              <a:rPr sz="2500" spc="-20" dirty="0">
                <a:latin typeface="Verdana"/>
                <a:cs typeface="Verdana"/>
              </a:rPr>
              <a:t>a</a:t>
            </a:r>
            <a:r>
              <a:rPr sz="2500" dirty="0">
                <a:latin typeface="Verdana"/>
                <a:cs typeface="Verdana"/>
              </a:rPr>
              <a:t>k</a:t>
            </a:r>
            <a:r>
              <a:rPr sz="2500" spc="-20" dirty="0">
                <a:latin typeface="Verdana"/>
                <a:cs typeface="Verdana"/>
              </a:rPr>
              <a:t>a</a:t>
            </a:r>
            <a:r>
              <a:rPr sz="2500" spc="-5" dirty="0">
                <a:latin typeface="Verdana"/>
                <a:cs typeface="Verdana"/>
              </a:rPr>
              <a:t>n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10" dirty="0">
                <a:latin typeface="Verdana"/>
                <a:cs typeface="Verdana"/>
              </a:rPr>
              <a:t>bag</a:t>
            </a:r>
            <a:r>
              <a:rPr sz="2500" spc="-25" dirty="0">
                <a:latin typeface="Verdana"/>
                <a:cs typeface="Verdana"/>
              </a:rPr>
              <a:t>i</a:t>
            </a:r>
            <a:r>
              <a:rPr sz="2500" spc="5" dirty="0">
                <a:latin typeface="Verdana"/>
                <a:cs typeface="Verdana"/>
              </a:rPr>
              <a:t>a</a:t>
            </a:r>
            <a:r>
              <a:rPr sz="2500" spc="-5" dirty="0">
                <a:latin typeface="Verdana"/>
                <a:cs typeface="Verdana"/>
              </a:rPr>
              <a:t>n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5468" y="3347720"/>
            <a:ext cx="66478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Verdana"/>
                <a:cs typeface="Verdana"/>
              </a:rPr>
              <a:t>pengolah bilangan dari </a:t>
            </a:r>
            <a:r>
              <a:rPr sz="2500" spc="-5" dirty="0">
                <a:latin typeface="Verdana"/>
                <a:cs typeface="Verdana"/>
              </a:rPr>
              <a:t>sebuah</a:t>
            </a:r>
            <a:r>
              <a:rPr sz="2500" spc="160" dirty="0">
                <a:latin typeface="Verdana"/>
                <a:cs typeface="Verdana"/>
              </a:rPr>
              <a:t> </a:t>
            </a:r>
            <a:r>
              <a:rPr sz="2500" spc="-50" dirty="0">
                <a:latin typeface="Verdana"/>
                <a:cs typeface="Verdana"/>
              </a:rPr>
              <a:t>komputer.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844" y="3801196"/>
            <a:ext cx="4174490" cy="1172210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433070" indent="-421005">
              <a:lnSpc>
                <a:spcPct val="100000"/>
              </a:lnSpc>
              <a:spcBef>
                <a:spcPts val="1614"/>
              </a:spcBef>
              <a:buClr>
                <a:srgbClr val="D24717"/>
              </a:buClr>
              <a:buSzPct val="84000"/>
              <a:buFont typeface="Wingdings 2"/>
              <a:buChar char=""/>
              <a:tabLst>
                <a:tab pos="433070" algn="l"/>
                <a:tab pos="433705" algn="l"/>
                <a:tab pos="1887220" algn="l"/>
                <a:tab pos="3241040" algn="l"/>
              </a:tabLst>
            </a:pPr>
            <a:r>
              <a:rPr sz="2500" spc="-5" dirty="0">
                <a:latin typeface="Verdana"/>
                <a:cs typeface="Verdana"/>
              </a:rPr>
              <a:t>A</a:t>
            </a:r>
            <a:r>
              <a:rPr sz="2500" spc="-20" dirty="0">
                <a:latin typeface="Verdana"/>
                <a:cs typeface="Verdana"/>
              </a:rPr>
              <a:t>r</a:t>
            </a:r>
            <a:r>
              <a:rPr sz="2500" spc="-10" dirty="0">
                <a:latin typeface="Verdana"/>
                <a:cs typeface="Verdana"/>
              </a:rPr>
              <a:t>t</a:t>
            </a:r>
            <a:r>
              <a:rPr sz="2500" dirty="0">
                <a:latin typeface="Verdana"/>
                <a:cs typeface="Verdana"/>
              </a:rPr>
              <a:t>i</a:t>
            </a:r>
            <a:r>
              <a:rPr sz="2500" spc="-30" dirty="0">
                <a:latin typeface="Verdana"/>
                <a:cs typeface="Verdana"/>
              </a:rPr>
              <a:t>n</a:t>
            </a:r>
            <a:r>
              <a:rPr sz="2500" spc="-45" dirty="0">
                <a:latin typeface="Verdana"/>
                <a:cs typeface="Verdana"/>
              </a:rPr>
              <a:t>y</a:t>
            </a:r>
            <a:r>
              <a:rPr sz="2500" spc="-5" dirty="0">
                <a:latin typeface="Verdana"/>
                <a:cs typeface="Verdana"/>
              </a:rPr>
              <a:t>a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10" dirty="0">
                <a:latin typeface="Verdana"/>
                <a:cs typeface="Verdana"/>
              </a:rPr>
              <a:t>b</a:t>
            </a:r>
            <a:r>
              <a:rPr sz="2500" spc="-20" dirty="0">
                <a:latin typeface="Verdana"/>
                <a:cs typeface="Verdana"/>
              </a:rPr>
              <a:t>a</a:t>
            </a:r>
            <a:r>
              <a:rPr sz="2500" spc="-5" dirty="0">
                <a:latin typeface="Verdana"/>
                <a:cs typeface="Verdana"/>
              </a:rPr>
              <a:t>h</a:t>
            </a:r>
            <a:r>
              <a:rPr sz="2500" spc="-30" dirty="0">
                <a:latin typeface="Verdana"/>
                <a:cs typeface="Verdana"/>
              </a:rPr>
              <a:t>w</a:t>
            </a:r>
            <a:r>
              <a:rPr sz="2500" spc="-5" dirty="0">
                <a:latin typeface="Verdana"/>
                <a:cs typeface="Verdana"/>
              </a:rPr>
              <a:t>a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10" dirty="0">
                <a:latin typeface="Verdana"/>
                <a:cs typeface="Verdana"/>
              </a:rPr>
              <a:t>s</a:t>
            </a:r>
            <a:r>
              <a:rPr sz="2500" spc="-5" dirty="0">
                <a:latin typeface="Verdana"/>
                <a:cs typeface="Verdana"/>
              </a:rPr>
              <a:t>e</a:t>
            </a:r>
            <a:r>
              <a:rPr sz="2500" spc="-20" dirty="0">
                <a:latin typeface="Verdana"/>
                <a:cs typeface="Verdana"/>
              </a:rPr>
              <a:t>l</a:t>
            </a:r>
            <a:r>
              <a:rPr sz="2500" dirty="0">
                <a:latin typeface="Verdana"/>
                <a:cs typeface="Verdana"/>
              </a:rPr>
              <a:t>a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-5" dirty="0">
                <a:latin typeface="Verdana"/>
                <a:cs typeface="Verdana"/>
              </a:rPr>
              <a:t>n</a:t>
            </a:r>
            <a:endParaRPr sz="2500">
              <a:latin typeface="Verdana"/>
              <a:cs typeface="Verdana"/>
            </a:endParaRPr>
          </a:p>
          <a:p>
            <a:pPr marL="433070">
              <a:lnSpc>
                <a:spcPct val="100000"/>
              </a:lnSpc>
              <a:spcBef>
                <a:spcPts val="1515"/>
              </a:spcBef>
              <a:tabLst>
                <a:tab pos="2841625" algn="l"/>
              </a:tabLst>
            </a:pPr>
            <a:r>
              <a:rPr sz="2500" b="1" spc="-10" dirty="0">
                <a:latin typeface="Verdana"/>
                <a:cs typeface="Verdana"/>
              </a:rPr>
              <a:t>aritmetika</a:t>
            </a:r>
            <a:r>
              <a:rPr sz="2500" spc="-10" dirty="0">
                <a:latin typeface="Verdana"/>
                <a:cs typeface="Verdana"/>
              </a:rPr>
              <a:t>,	</a:t>
            </a:r>
            <a:r>
              <a:rPr sz="2500" spc="-5" dirty="0">
                <a:latin typeface="Verdana"/>
                <a:cs typeface="Verdana"/>
              </a:rPr>
              <a:t>bagian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9717" y="3801196"/>
            <a:ext cx="3533140" cy="1172210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614"/>
              </a:spcBef>
              <a:tabLst>
                <a:tab pos="2204720" algn="l"/>
              </a:tabLst>
            </a:pPr>
            <a:r>
              <a:rPr sz="2500" spc="-5" dirty="0">
                <a:latin typeface="Verdana"/>
                <a:cs typeface="Verdana"/>
              </a:rPr>
              <a:t>melakukan	</a:t>
            </a:r>
            <a:r>
              <a:rPr sz="2500" b="1" spc="-10" dirty="0">
                <a:latin typeface="Verdana"/>
                <a:cs typeface="Verdana"/>
              </a:rPr>
              <a:t>operasi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  <a:tabLst>
                <a:tab pos="1993900" algn="l"/>
                <a:tab pos="2820670" algn="l"/>
              </a:tabLst>
            </a:pPr>
            <a:r>
              <a:rPr sz="2500" spc="-20" dirty="0">
                <a:latin typeface="Verdana"/>
                <a:cs typeface="Verdana"/>
              </a:rPr>
              <a:t>k</a:t>
            </a:r>
            <a:r>
              <a:rPr sz="2500" spc="-5" dirty="0">
                <a:latin typeface="Verdana"/>
                <a:cs typeface="Verdana"/>
              </a:rPr>
              <a:t>o</a:t>
            </a:r>
            <a:r>
              <a:rPr sz="2500" spc="-20" dirty="0">
                <a:latin typeface="Verdana"/>
                <a:cs typeface="Verdana"/>
              </a:rPr>
              <a:t>m</a:t>
            </a:r>
            <a:r>
              <a:rPr sz="2500" spc="-10" dirty="0">
                <a:latin typeface="Verdana"/>
                <a:cs typeface="Verdana"/>
              </a:rPr>
              <a:t>pute</a:t>
            </a:r>
            <a:r>
              <a:rPr sz="2500" spc="-5" dirty="0">
                <a:latin typeface="Verdana"/>
                <a:cs typeface="Verdana"/>
              </a:rPr>
              <a:t>r</a:t>
            </a:r>
            <a:r>
              <a:rPr sz="2500" dirty="0">
                <a:latin typeface="Verdana"/>
                <a:cs typeface="Verdana"/>
              </a:rPr>
              <a:t>	i</a:t>
            </a:r>
            <a:r>
              <a:rPr sz="2500" spc="20" dirty="0">
                <a:latin typeface="Verdana"/>
                <a:cs typeface="Verdana"/>
              </a:rPr>
              <a:t>n</a:t>
            </a:r>
            <a:r>
              <a:rPr sz="2500" spc="-5" dirty="0">
                <a:latin typeface="Verdana"/>
                <a:cs typeface="Verdana"/>
              </a:rPr>
              <a:t>i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10" dirty="0">
                <a:latin typeface="Verdana"/>
                <a:cs typeface="Verdana"/>
              </a:rPr>
              <a:t>ju</a:t>
            </a:r>
            <a:r>
              <a:rPr sz="2500" dirty="0">
                <a:latin typeface="Verdana"/>
                <a:cs typeface="Verdana"/>
              </a:rPr>
              <a:t>g</a:t>
            </a:r>
            <a:r>
              <a:rPr sz="2500" spc="-5" dirty="0">
                <a:latin typeface="Verdana"/>
                <a:cs typeface="Verdana"/>
              </a:rPr>
              <a:t>a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5468" y="5137480"/>
            <a:ext cx="49377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Verdana"/>
                <a:cs typeface="Verdana"/>
              </a:rPr>
              <a:t>melaksanakan </a:t>
            </a:r>
            <a:r>
              <a:rPr sz="2500" b="1" spc="-10" dirty="0">
                <a:latin typeface="Verdana"/>
                <a:cs typeface="Verdana"/>
              </a:rPr>
              <a:t>operasi</a:t>
            </a:r>
            <a:r>
              <a:rPr sz="2500" b="1" spc="75" dirty="0">
                <a:latin typeface="Verdana"/>
                <a:cs typeface="Verdana"/>
              </a:rPr>
              <a:t> </a:t>
            </a:r>
            <a:r>
              <a:rPr sz="2500" b="1" spc="-5" dirty="0">
                <a:latin typeface="Verdana"/>
                <a:cs typeface="Verdana"/>
              </a:rPr>
              <a:t>logika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41" y="700277"/>
            <a:ext cx="67875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Franklin Gothic Book"/>
                <a:cs typeface="Franklin Gothic Book"/>
              </a:rPr>
              <a:t>Penjumlah Pengurang </a:t>
            </a:r>
            <a:r>
              <a:rPr sz="2800" spc="-40" dirty="0"/>
              <a:t>2’s</a:t>
            </a:r>
            <a:r>
              <a:rPr sz="2800" spc="125" dirty="0"/>
              <a:t> </a:t>
            </a:r>
            <a:r>
              <a:rPr sz="2800" dirty="0"/>
              <a:t>Complement</a:t>
            </a:r>
            <a:endParaRPr sz="28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516" y="5852752"/>
            <a:ext cx="8282940" cy="757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latin typeface="Verdana"/>
                <a:cs typeface="Verdana"/>
              </a:rPr>
              <a:t>menjumlahkan atau mengurangkan </a:t>
            </a:r>
            <a:r>
              <a:rPr sz="1600" spc="-5" dirty="0">
                <a:latin typeface="Verdana"/>
                <a:cs typeface="Verdana"/>
              </a:rPr>
              <a:t>bilangan </a:t>
            </a:r>
            <a:r>
              <a:rPr sz="1600" dirty="0">
                <a:latin typeface="Verdana"/>
                <a:cs typeface="Verdana"/>
              </a:rPr>
              <a:t>biner </a:t>
            </a:r>
            <a:r>
              <a:rPr sz="1600" spc="-5" dirty="0">
                <a:latin typeface="Verdana"/>
                <a:cs typeface="Verdana"/>
              </a:rPr>
              <a:t>menggunakan</a:t>
            </a:r>
            <a:r>
              <a:rPr sz="1600" spc="4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representasi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Verdana"/>
                <a:cs typeface="Verdana"/>
              </a:rPr>
              <a:t>2’s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Complement.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76743" y="3127132"/>
            <a:ext cx="650875" cy="78105"/>
          </a:xfrm>
          <a:custGeom>
            <a:avLst/>
            <a:gdLst/>
            <a:ahLst/>
            <a:cxnLst/>
            <a:rect l="l" t="t" r="r" b="b"/>
            <a:pathLst>
              <a:path w="650875" h="78105">
                <a:moveTo>
                  <a:pt x="0" y="0"/>
                </a:moveTo>
                <a:lnTo>
                  <a:pt x="32647" y="20260"/>
                </a:lnTo>
                <a:lnTo>
                  <a:pt x="71906" y="37691"/>
                </a:lnTo>
                <a:lnTo>
                  <a:pt x="116747" y="52167"/>
                </a:lnTo>
                <a:lnTo>
                  <a:pt x="166140" y="63564"/>
                </a:lnTo>
                <a:lnTo>
                  <a:pt x="219055" y="71758"/>
                </a:lnTo>
                <a:lnTo>
                  <a:pt x="274462" y="76625"/>
                </a:lnTo>
                <a:lnTo>
                  <a:pt x="331331" y="78040"/>
                </a:lnTo>
                <a:lnTo>
                  <a:pt x="388633" y="75880"/>
                </a:lnTo>
                <a:lnTo>
                  <a:pt x="445337" y="70020"/>
                </a:lnTo>
                <a:lnTo>
                  <a:pt x="500413" y="60336"/>
                </a:lnTo>
                <a:lnTo>
                  <a:pt x="545999" y="48703"/>
                </a:lnTo>
                <a:lnTo>
                  <a:pt x="586670" y="34607"/>
                </a:lnTo>
                <a:lnTo>
                  <a:pt x="621816" y="18292"/>
                </a:lnTo>
                <a:lnTo>
                  <a:pt x="650827" y="0"/>
                </a:lnTo>
              </a:path>
            </a:pathLst>
          </a:custGeom>
          <a:ln w="72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74278" y="3127132"/>
            <a:ext cx="328295" cy="865505"/>
          </a:xfrm>
          <a:custGeom>
            <a:avLst/>
            <a:gdLst/>
            <a:ahLst/>
            <a:cxnLst/>
            <a:rect l="l" t="t" r="r" b="b"/>
            <a:pathLst>
              <a:path w="328294" h="865504">
                <a:moveTo>
                  <a:pt x="327878" y="865381"/>
                </a:moveTo>
                <a:lnTo>
                  <a:pt x="292317" y="828347"/>
                </a:lnTo>
                <a:lnTo>
                  <a:pt x="258686" y="790052"/>
                </a:lnTo>
                <a:lnTo>
                  <a:pt x="227005" y="750551"/>
                </a:lnTo>
                <a:lnTo>
                  <a:pt x="197295" y="709900"/>
                </a:lnTo>
                <a:lnTo>
                  <a:pt x="169578" y="668155"/>
                </a:lnTo>
                <a:lnTo>
                  <a:pt x="143874" y="625371"/>
                </a:lnTo>
                <a:lnTo>
                  <a:pt x="120204" y="581604"/>
                </a:lnTo>
                <a:lnTo>
                  <a:pt x="98590" y="536910"/>
                </a:lnTo>
                <a:lnTo>
                  <a:pt x="79051" y="491344"/>
                </a:lnTo>
                <a:lnTo>
                  <a:pt x="61610" y="444963"/>
                </a:lnTo>
                <a:lnTo>
                  <a:pt x="46287" y="397821"/>
                </a:lnTo>
                <a:lnTo>
                  <a:pt x="33102" y="349975"/>
                </a:lnTo>
                <a:lnTo>
                  <a:pt x="22078" y="301480"/>
                </a:lnTo>
                <a:lnTo>
                  <a:pt x="13235" y="252391"/>
                </a:lnTo>
                <a:lnTo>
                  <a:pt x="6593" y="202765"/>
                </a:lnTo>
                <a:lnTo>
                  <a:pt x="2174" y="152658"/>
                </a:lnTo>
                <a:lnTo>
                  <a:pt x="0" y="102124"/>
                </a:lnTo>
                <a:lnTo>
                  <a:pt x="89" y="51219"/>
                </a:lnTo>
                <a:lnTo>
                  <a:pt x="2465" y="0"/>
                </a:lnTo>
              </a:path>
            </a:pathLst>
          </a:custGeom>
          <a:ln w="7228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2156" y="3127132"/>
            <a:ext cx="327025" cy="865505"/>
          </a:xfrm>
          <a:custGeom>
            <a:avLst/>
            <a:gdLst/>
            <a:ahLst/>
            <a:cxnLst/>
            <a:rect l="l" t="t" r="r" b="b"/>
            <a:pathLst>
              <a:path w="327025" h="865504">
                <a:moveTo>
                  <a:pt x="0" y="865381"/>
                </a:moveTo>
                <a:lnTo>
                  <a:pt x="34709" y="828028"/>
                </a:lnTo>
                <a:lnTo>
                  <a:pt x="67583" y="789449"/>
                </a:lnTo>
                <a:lnTo>
                  <a:pt x="98601" y="749700"/>
                </a:lnTo>
                <a:lnTo>
                  <a:pt x="127743" y="708836"/>
                </a:lnTo>
                <a:lnTo>
                  <a:pt x="154987" y="666913"/>
                </a:lnTo>
                <a:lnTo>
                  <a:pt x="180312" y="623988"/>
                </a:lnTo>
                <a:lnTo>
                  <a:pt x="203698" y="580115"/>
                </a:lnTo>
                <a:lnTo>
                  <a:pt x="225124" y="535350"/>
                </a:lnTo>
                <a:lnTo>
                  <a:pt x="244567" y="489749"/>
                </a:lnTo>
                <a:lnTo>
                  <a:pt x="262009" y="443367"/>
                </a:lnTo>
                <a:lnTo>
                  <a:pt x="277427" y="396261"/>
                </a:lnTo>
                <a:lnTo>
                  <a:pt x="290800" y="348486"/>
                </a:lnTo>
                <a:lnTo>
                  <a:pt x="302108" y="300097"/>
                </a:lnTo>
                <a:lnTo>
                  <a:pt x="311330" y="251150"/>
                </a:lnTo>
                <a:lnTo>
                  <a:pt x="318445" y="201702"/>
                </a:lnTo>
                <a:lnTo>
                  <a:pt x="323432" y="151807"/>
                </a:lnTo>
                <a:lnTo>
                  <a:pt x="326269" y="101521"/>
                </a:lnTo>
                <a:lnTo>
                  <a:pt x="326937" y="50900"/>
                </a:lnTo>
                <a:lnTo>
                  <a:pt x="325413" y="0"/>
                </a:lnTo>
              </a:path>
            </a:pathLst>
          </a:custGeom>
          <a:ln w="7228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76743" y="3062228"/>
            <a:ext cx="650875" cy="78105"/>
          </a:xfrm>
          <a:custGeom>
            <a:avLst/>
            <a:gdLst/>
            <a:ahLst/>
            <a:cxnLst/>
            <a:rect l="l" t="t" r="r" b="b"/>
            <a:pathLst>
              <a:path w="650875" h="78105">
                <a:moveTo>
                  <a:pt x="0" y="0"/>
                </a:moveTo>
                <a:lnTo>
                  <a:pt x="32647" y="20260"/>
                </a:lnTo>
                <a:lnTo>
                  <a:pt x="71906" y="37691"/>
                </a:lnTo>
                <a:lnTo>
                  <a:pt x="116747" y="52167"/>
                </a:lnTo>
                <a:lnTo>
                  <a:pt x="166140" y="63564"/>
                </a:lnTo>
                <a:lnTo>
                  <a:pt x="219055" y="71758"/>
                </a:lnTo>
                <a:lnTo>
                  <a:pt x="274462" y="76625"/>
                </a:lnTo>
                <a:lnTo>
                  <a:pt x="331331" y="78040"/>
                </a:lnTo>
                <a:lnTo>
                  <a:pt x="388633" y="75880"/>
                </a:lnTo>
                <a:lnTo>
                  <a:pt x="445337" y="70020"/>
                </a:lnTo>
                <a:lnTo>
                  <a:pt x="500413" y="60336"/>
                </a:lnTo>
                <a:lnTo>
                  <a:pt x="545999" y="48703"/>
                </a:lnTo>
                <a:lnTo>
                  <a:pt x="586670" y="34607"/>
                </a:lnTo>
                <a:lnTo>
                  <a:pt x="621816" y="18292"/>
                </a:lnTo>
                <a:lnTo>
                  <a:pt x="650827" y="0"/>
                </a:lnTo>
              </a:path>
            </a:pathLst>
          </a:custGeom>
          <a:ln w="7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427" y="3127132"/>
            <a:ext cx="650875" cy="78105"/>
          </a:xfrm>
          <a:custGeom>
            <a:avLst/>
            <a:gdLst/>
            <a:ahLst/>
            <a:cxnLst/>
            <a:rect l="l" t="t" r="r" b="b"/>
            <a:pathLst>
              <a:path w="650875" h="78105">
                <a:moveTo>
                  <a:pt x="0" y="0"/>
                </a:moveTo>
                <a:lnTo>
                  <a:pt x="32659" y="20260"/>
                </a:lnTo>
                <a:lnTo>
                  <a:pt x="71921" y="37691"/>
                </a:lnTo>
                <a:lnTo>
                  <a:pt x="116758" y="52167"/>
                </a:lnTo>
                <a:lnTo>
                  <a:pt x="166144" y="63564"/>
                </a:lnTo>
                <a:lnTo>
                  <a:pt x="219051" y="71758"/>
                </a:lnTo>
                <a:lnTo>
                  <a:pt x="274453" y="76625"/>
                </a:lnTo>
                <a:lnTo>
                  <a:pt x="331324" y="78040"/>
                </a:lnTo>
                <a:lnTo>
                  <a:pt x="388635" y="75880"/>
                </a:lnTo>
                <a:lnTo>
                  <a:pt x="445360" y="70020"/>
                </a:lnTo>
                <a:lnTo>
                  <a:pt x="500473" y="60336"/>
                </a:lnTo>
                <a:lnTo>
                  <a:pt x="545957" y="48703"/>
                </a:lnTo>
                <a:lnTo>
                  <a:pt x="586610" y="34607"/>
                </a:lnTo>
                <a:lnTo>
                  <a:pt x="621783" y="18292"/>
                </a:lnTo>
                <a:lnTo>
                  <a:pt x="650827" y="0"/>
                </a:lnTo>
              </a:path>
            </a:pathLst>
          </a:custGeom>
          <a:ln w="72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75966" y="3127132"/>
            <a:ext cx="328295" cy="865505"/>
          </a:xfrm>
          <a:custGeom>
            <a:avLst/>
            <a:gdLst/>
            <a:ahLst/>
            <a:cxnLst/>
            <a:rect l="l" t="t" r="r" b="b"/>
            <a:pathLst>
              <a:path w="328295" h="865504">
                <a:moveTo>
                  <a:pt x="327874" y="865381"/>
                </a:moveTo>
                <a:lnTo>
                  <a:pt x="292297" y="828347"/>
                </a:lnTo>
                <a:lnTo>
                  <a:pt x="258652" y="790052"/>
                </a:lnTo>
                <a:lnTo>
                  <a:pt x="226962" y="750551"/>
                </a:lnTo>
                <a:lnTo>
                  <a:pt x="197247" y="709900"/>
                </a:lnTo>
                <a:lnTo>
                  <a:pt x="169527" y="668155"/>
                </a:lnTo>
                <a:lnTo>
                  <a:pt x="143823" y="625371"/>
                </a:lnTo>
                <a:lnTo>
                  <a:pt x="120155" y="581604"/>
                </a:lnTo>
                <a:lnTo>
                  <a:pt x="98544" y="536910"/>
                </a:lnTo>
                <a:lnTo>
                  <a:pt x="79011" y="491344"/>
                </a:lnTo>
                <a:lnTo>
                  <a:pt x="61575" y="444963"/>
                </a:lnTo>
                <a:lnTo>
                  <a:pt x="46258" y="397821"/>
                </a:lnTo>
                <a:lnTo>
                  <a:pt x="33081" y="349975"/>
                </a:lnTo>
                <a:lnTo>
                  <a:pt x="22063" y="301480"/>
                </a:lnTo>
                <a:lnTo>
                  <a:pt x="13225" y="252391"/>
                </a:lnTo>
                <a:lnTo>
                  <a:pt x="6588" y="202765"/>
                </a:lnTo>
                <a:lnTo>
                  <a:pt x="2173" y="152658"/>
                </a:lnTo>
                <a:lnTo>
                  <a:pt x="0" y="102124"/>
                </a:lnTo>
                <a:lnTo>
                  <a:pt x="89" y="51219"/>
                </a:lnTo>
                <a:lnTo>
                  <a:pt x="2461" y="0"/>
                </a:lnTo>
              </a:path>
            </a:pathLst>
          </a:custGeom>
          <a:ln w="7228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3841" y="3127132"/>
            <a:ext cx="327025" cy="865505"/>
          </a:xfrm>
          <a:custGeom>
            <a:avLst/>
            <a:gdLst/>
            <a:ahLst/>
            <a:cxnLst/>
            <a:rect l="l" t="t" r="r" b="b"/>
            <a:pathLst>
              <a:path w="327025" h="865504">
                <a:moveTo>
                  <a:pt x="0" y="865381"/>
                </a:moveTo>
                <a:lnTo>
                  <a:pt x="34721" y="828028"/>
                </a:lnTo>
                <a:lnTo>
                  <a:pt x="67604" y="789449"/>
                </a:lnTo>
                <a:lnTo>
                  <a:pt x="98628" y="749700"/>
                </a:lnTo>
                <a:lnTo>
                  <a:pt x="127772" y="708836"/>
                </a:lnTo>
                <a:lnTo>
                  <a:pt x="155016" y="666913"/>
                </a:lnTo>
                <a:lnTo>
                  <a:pt x="180340" y="623988"/>
                </a:lnTo>
                <a:lnTo>
                  <a:pt x="203723" y="580115"/>
                </a:lnTo>
                <a:lnTo>
                  <a:pt x="225143" y="535350"/>
                </a:lnTo>
                <a:lnTo>
                  <a:pt x="244582" y="489749"/>
                </a:lnTo>
                <a:lnTo>
                  <a:pt x="262017" y="443367"/>
                </a:lnTo>
                <a:lnTo>
                  <a:pt x="277429" y="396261"/>
                </a:lnTo>
                <a:lnTo>
                  <a:pt x="290797" y="348486"/>
                </a:lnTo>
                <a:lnTo>
                  <a:pt x="302100" y="300097"/>
                </a:lnTo>
                <a:lnTo>
                  <a:pt x="311318" y="251150"/>
                </a:lnTo>
                <a:lnTo>
                  <a:pt x="318431" y="201702"/>
                </a:lnTo>
                <a:lnTo>
                  <a:pt x="323417" y="151807"/>
                </a:lnTo>
                <a:lnTo>
                  <a:pt x="326257" y="101521"/>
                </a:lnTo>
                <a:lnTo>
                  <a:pt x="326929" y="50900"/>
                </a:lnTo>
                <a:lnTo>
                  <a:pt x="325413" y="0"/>
                </a:lnTo>
              </a:path>
            </a:pathLst>
          </a:custGeom>
          <a:ln w="7228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8427" y="3062228"/>
            <a:ext cx="650875" cy="78105"/>
          </a:xfrm>
          <a:custGeom>
            <a:avLst/>
            <a:gdLst/>
            <a:ahLst/>
            <a:cxnLst/>
            <a:rect l="l" t="t" r="r" b="b"/>
            <a:pathLst>
              <a:path w="650875" h="78105">
                <a:moveTo>
                  <a:pt x="0" y="0"/>
                </a:moveTo>
                <a:lnTo>
                  <a:pt x="32659" y="20260"/>
                </a:lnTo>
                <a:lnTo>
                  <a:pt x="71921" y="37691"/>
                </a:lnTo>
                <a:lnTo>
                  <a:pt x="116758" y="52167"/>
                </a:lnTo>
                <a:lnTo>
                  <a:pt x="166144" y="63564"/>
                </a:lnTo>
                <a:lnTo>
                  <a:pt x="219051" y="71758"/>
                </a:lnTo>
                <a:lnTo>
                  <a:pt x="274453" y="76625"/>
                </a:lnTo>
                <a:lnTo>
                  <a:pt x="331324" y="78040"/>
                </a:lnTo>
                <a:lnTo>
                  <a:pt x="388635" y="75880"/>
                </a:lnTo>
                <a:lnTo>
                  <a:pt x="445360" y="70020"/>
                </a:lnTo>
                <a:lnTo>
                  <a:pt x="500473" y="60336"/>
                </a:lnTo>
                <a:lnTo>
                  <a:pt x="545957" y="48703"/>
                </a:lnTo>
                <a:lnTo>
                  <a:pt x="586610" y="34607"/>
                </a:lnTo>
                <a:lnTo>
                  <a:pt x="621783" y="18292"/>
                </a:lnTo>
                <a:lnTo>
                  <a:pt x="650827" y="0"/>
                </a:lnTo>
              </a:path>
            </a:pathLst>
          </a:custGeom>
          <a:ln w="7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0081" y="3127132"/>
            <a:ext cx="650875" cy="78105"/>
          </a:xfrm>
          <a:custGeom>
            <a:avLst/>
            <a:gdLst/>
            <a:ahLst/>
            <a:cxnLst/>
            <a:rect l="l" t="t" r="r" b="b"/>
            <a:pathLst>
              <a:path w="650875" h="78105">
                <a:moveTo>
                  <a:pt x="0" y="0"/>
                </a:moveTo>
                <a:lnTo>
                  <a:pt x="32659" y="20260"/>
                </a:lnTo>
                <a:lnTo>
                  <a:pt x="71921" y="37691"/>
                </a:lnTo>
                <a:lnTo>
                  <a:pt x="116758" y="52167"/>
                </a:lnTo>
                <a:lnTo>
                  <a:pt x="166144" y="63564"/>
                </a:lnTo>
                <a:lnTo>
                  <a:pt x="219051" y="71758"/>
                </a:lnTo>
                <a:lnTo>
                  <a:pt x="274453" y="76625"/>
                </a:lnTo>
                <a:lnTo>
                  <a:pt x="331324" y="78040"/>
                </a:lnTo>
                <a:lnTo>
                  <a:pt x="388635" y="75880"/>
                </a:lnTo>
                <a:lnTo>
                  <a:pt x="445360" y="70020"/>
                </a:lnTo>
                <a:lnTo>
                  <a:pt x="500473" y="60336"/>
                </a:lnTo>
                <a:lnTo>
                  <a:pt x="545957" y="48703"/>
                </a:lnTo>
                <a:lnTo>
                  <a:pt x="586610" y="34607"/>
                </a:lnTo>
                <a:lnTo>
                  <a:pt x="621783" y="18292"/>
                </a:lnTo>
                <a:lnTo>
                  <a:pt x="650827" y="0"/>
                </a:lnTo>
              </a:path>
            </a:pathLst>
          </a:custGeom>
          <a:ln w="72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77620" y="3127132"/>
            <a:ext cx="328295" cy="865505"/>
          </a:xfrm>
          <a:custGeom>
            <a:avLst/>
            <a:gdLst/>
            <a:ahLst/>
            <a:cxnLst/>
            <a:rect l="l" t="t" r="r" b="b"/>
            <a:pathLst>
              <a:path w="328295" h="865504">
                <a:moveTo>
                  <a:pt x="327874" y="865381"/>
                </a:moveTo>
                <a:lnTo>
                  <a:pt x="292297" y="828347"/>
                </a:lnTo>
                <a:lnTo>
                  <a:pt x="258652" y="790052"/>
                </a:lnTo>
                <a:lnTo>
                  <a:pt x="226962" y="750551"/>
                </a:lnTo>
                <a:lnTo>
                  <a:pt x="197247" y="709900"/>
                </a:lnTo>
                <a:lnTo>
                  <a:pt x="169527" y="668155"/>
                </a:lnTo>
                <a:lnTo>
                  <a:pt x="143823" y="625371"/>
                </a:lnTo>
                <a:lnTo>
                  <a:pt x="120155" y="581604"/>
                </a:lnTo>
                <a:lnTo>
                  <a:pt x="98544" y="536910"/>
                </a:lnTo>
                <a:lnTo>
                  <a:pt x="79011" y="491344"/>
                </a:lnTo>
                <a:lnTo>
                  <a:pt x="61575" y="444963"/>
                </a:lnTo>
                <a:lnTo>
                  <a:pt x="46258" y="397821"/>
                </a:lnTo>
                <a:lnTo>
                  <a:pt x="33081" y="349975"/>
                </a:lnTo>
                <a:lnTo>
                  <a:pt x="22063" y="301480"/>
                </a:lnTo>
                <a:lnTo>
                  <a:pt x="13225" y="252391"/>
                </a:lnTo>
                <a:lnTo>
                  <a:pt x="6588" y="202765"/>
                </a:lnTo>
                <a:lnTo>
                  <a:pt x="2173" y="152658"/>
                </a:lnTo>
                <a:lnTo>
                  <a:pt x="0" y="102124"/>
                </a:lnTo>
                <a:lnTo>
                  <a:pt x="89" y="51219"/>
                </a:lnTo>
                <a:lnTo>
                  <a:pt x="2461" y="0"/>
                </a:lnTo>
              </a:path>
            </a:pathLst>
          </a:custGeom>
          <a:ln w="7228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05495" y="3127132"/>
            <a:ext cx="327025" cy="865505"/>
          </a:xfrm>
          <a:custGeom>
            <a:avLst/>
            <a:gdLst/>
            <a:ahLst/>
            <a:cxnLst/>
            <a:rect l="l" t="t" r="r" b="b"/>
            <a:pathLst>
              <a:path w="327025" h="865504">
                <a:moveTo>
                  <a:pt x="0" y="865381"/>
                </a:moveTo>
                <a:lnTo>
                  <a:pt x="34721" y="828028"/>
                </a:lnTo>
                <a:lnTo>
                  <a:pt x="67604" y="789449"/>
                </a:lnTo>
                <a:lnTo>
                  <a:pt x="98628" y="749700"/>
                </a:lnTo>
                <a:lnTo>
                  <a:pt x="127772" y="708836"/>
                </a:lnTo>
                <a:lnTo>
                  <a:pt x="155016" y="666913"/>
                </a:lnTo>
                <a:lnTo>
                  <a:pt x="180340" y="623988"/>
                </a:lnTo>
                <a:lnTo>
                  <a:pt x="203723" y="580115"/>
                </a:lnTo>
                <a:lnTo>
                  <a:pt x="225143" y="535350"/>
                </a:lnTo>
                <a:lnTo>
                  <a:pt x="244582" y="489749"/>
                </a:lnTo>
                <a:lnTo>
                  <a:pt x="262017" y="443367"/>
                </a:lnTo>
                <a:lnTo>
                  <a:pt x="277429" y="396261"/>
                </a:lnTo>
                <a:lnTo>
                  <a:pt x="290797" y="348486"/>
                </a:lnTo>
                <a:lnTo>
                  <a:pt x="302100" y="300097"/>
                </a:lnTo>
                <a:lnTo>
                  <a:pt x="311318" y="251150"/>
                </a:lnTo>
                <a:lnTo>
                  <a:pt x="318431" y="201702"/>
                </a:lnTo>
                <a:lnTo>
                  <a:pt x="323417" y="151807"/>
                </a:lnTo>
                <a:lnTo>
                  <a:pt x="326257" y="101521"/>
                </a:lnTo>
                <a:lnTo>
                  <a:pt x="326929" y="50900"/>
                </a:lnTo>
                <a:lnTo>
                  <a:pt x="325413" y="0"/>
                </a:lnTo>
              </a:path>
            </a:pathLst>
          </a:custGeom>
          <a:ln w="7228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0081" y="3062228"/>
            <a:ext cx="650875" cy="78105"/>
          </a:xfrm>
          <a:custGeom>
            <a:avLst/>
            <a:gdLst/>
            <a:ahLst/>
            <a:cxnLst/>
            <a:rect l="l" t="t" r="r" b="b"/>
            <a:pathLst>
              <a:path w="650875" h="78105">
                <a:moveTo>
                  <a:pt x="0" y="0"/>
                </a:moveTo>
                <a:lnTo>
                  <a:pt x="32659" y="20260"/>
                </a:lnTo>
                <a:lnTo>
                  <a:pt x="71921" y="37691"/>
                </a:lnTo>
                <a:lnTo>
                  <a:pt x="116758" y="52167"/>
                </a:lnTo>
                <a:lnTo>
                  <a:pt x="166144" y="63564"/>
                </a:lnTo>
                <a:lnTo>
                  <a:pt x="219051" y="71758"/>
                </a:lnTo>
                <a:lnTo>
                  <a:pt x="274453" y="76625"/>
                </a:lnTo>
                <a:lnTo>
                  <a:pt x="331324" y="78040"/>
                </a:lnTo>
                <a:lnTo>
                  <a:pt x="388635" y="75880"/>
                </a:lnTo>
                <a:lnTo>
                  <a:pt x="445360" y="70020"/>
                </a:lnTo>
                <a:lnTo>
                  <a:pt x="500473" y="60336"/>
                </a:lnTo>
                <a:lnTo>
                  <a:pt x="545957" y="48703"/>
                </a:lnTo>
                <a:lnTo>
                  <a:pt x="586610" y="34607"/>
                </a:lnTo>
                <a:lnTo>
                  <a:pt x="621783" y="18292"/>
                </a:lnTo>
                <a:lnTo>
                  <a:pt x="650827" y="0"/>
                </a:lnTo>
              </a:path>
            </a:pathLst>
          </a:custGeom>
          <a:ln w="7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81735" y="3127132"/>
            <a:ext cx="650875" cy="78105"/>
          </a:xfrm>
          <a:custGeom>
            <a:avLst/>
            <a:gdLst/>
            <a:ahLst/>
            <a:cxnLst/>
            <a:rect l="l" t="t" r="r" b="b"/>
            <a:pathLst>
              <a:path w="650875" h="78105">
                <a:moveTo>
                  <a:pt x="0" y="0"/>
                </a:moveTo>
                <a:lnTo>
                  <a:pt x="32659" y="20260"/>
                </a:lnTo>
                <a:lnTo>
                  <a:pt x="71921" y="37691"/>
                </a:lnTo>
                <a:lnTo>
                  <a:pt x="116758" y="52167"/>
                </a:lnTo>
                <a:lnTo>
                  <a:pt x="166144" y="63564"/>
                </a:lnTo>
                <a:lnTo>
                  <a:pt x="219051" y="71758"/>
                </a:lnTo>
                <a:lnTo>
                  <a:pt x="274453" y="76625"/>
                </a:lnTo>
                <a:lnTo>
                  <a:pt x="331324" y="78040"/>
                </a:lnTo>
                <a:lnTo>
                  <a:pt x="388635" y="75880"/>
                </a:lnTo>
                <a:lnTo>
                  <a:pt x="445360" y="70020"/>
                </a:lnTo>
                <a:lnTo>
                  <a:pt x="500473" y="60336"/>
                </a:lnTo>
                <a:lnTo>
                  <a:pt x="545957" y="48703"/>
                </a:lnTo>
                <a:lnTo>
                  <a:pt x="586610" y="34607"/>
                </a:lnTo>
                <a:lnTo>
                  <a:pt x="621783" y="18292"/>
                </a:lnTo>
                <a:lnTo>
                  <a:pt x="650827" y="0"/>
                </a:lnTo>
              </a:path>
            </a:pathLst>
          </a:custGeom>
          <a:ln w="72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9274" y="3127132"/>
            <a:ext cx="328295" cy="865505"/>
          </a:xfrm>
          <a:custGeom>
            <a:avLst/>
            <a:gdLst/>
            <a:ahLst/>
            <a:cxnLst/>
            <a:rect l="l" t="t" r="r" b="b"/>
            <a:pathLst>
              <a:path w="328295" h="865504">
                <a:moveTo>
                  <a:pt x="327874" y="865381"/>
                </a:moveTo>
                <a:lnTo>
                  <a:pt x="292297" y="828347"/>
                </a:lnTo>
                <a:lnTo>
                  <a:pt x="258652" y="790052"/>
                </a:lnTo>
                <a:lnTo>
                  <a:pt x="226962" y="750551"/>
                </a:lnTo>
                <a:lnTo>
                  <a:pt x="197247" y="709900"/>
                </a:lnTo>
                <a:lnTo>
                  <a:pt x="169527" y="668155"/>
                </a:lnTo>
                <a:lnTo>
                  <a:pt x="143823" y="625371"/>
                </a:lnTo>
                <a:lnTo>
                  <a:pt x="120155" y="581604"/>
                </a:lnTo>
                <a:lnTo>
                  <a:pt x="98544" y="536910"/>
                </a:lnTo>
                <a:lnTo>
                  <a:pt x="79011" y="491344"/>
                </a:lnTo>
                <a:lnTo>
                  <a:pt x="61575" y="444963"/>
                </a:lnTo>
                <a:lnTo>
                  <a:pt x="46258" y="397821"/>
                </a:lnTo>
                <a:lnTo>
                  <a:pt x="33081" y="349975"/>
                </a:lnTo>
                <a:lnTo>
                  <a:pt x="22063" y="301480"/>
                </a:lnTo>
                <a:lnTo>
                  <a:pt x="13225" y="252391"/>
                </a:lnTo>
                <a:lnTo>
                  <a:pt x="6588" y="202765"/>
                </a:lnTo>
                <a:lnTo>
                  <a:pt x="2173" y="152658"/>
                </a:lnTo>
                <a:lnTo>
                  <a:pt x="0" y="102124"/>
                </a:lnTo>
                <a:lnTo>
                  <a:pt x="89" y="51219"/>
                </a:lnTo>
                <a:lnTo>
                  <a:pt x="2461" y="0"/>
                </a:lnTo>
              </a:path>
            </a:pathLst>
          </a:custGeom>
          <a:ln w="7228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07149" y="3127132"/>
            <a:ext cx="327025" cy="865505"/>
          </a:xfrm>
          <a:custGeom>
            <a:avLst/>
            <a:gdLst/>
            <a:ahLst/>
            <a:cxnLst/>
            <a:rect l="l" t="t" r="r" b="b"/>
            <a:pathLst>
              <a:path w="327025" h="865504">
                <a:moveTo>
                  <a:pt x="0" y="865381"/>
                </a:moveTo>
                <a:lnTo>
                  <a:pt x="34721" y="828028"/>
                </a:lnTo>
                <a:lnTo>
                  <a:pt x="67604" y="789449"/>
                </a:lnTo>
                <a:lnTo>
                  <a:pt x="98628" y="749700"/>
                </a:lnTo>
                <a:lnTo>
                  <a:pt x="127772" y="708836"/>
                </a:lnTo>
                <a:lnTo>
                  <a:pt x="155016" y="666913"/>
                </a:lnTo>
                <a:lnTo>
                  <a:pt x="180340" y="623988"/>
                </a:lnTo>
                <a:lnTo>
                  <a:pt x="203723" y="580115"/>
                </a:lnTo>
                <a:lnTo>
                  <a:pt x="225143" y="535350"/>
                </a:lnTo>
                <a:lnTo>
                  <a:pt x="244582" y="489749"/>
                </a:lnTo>
                <a:lnTo>
                  <a:pt x="262017" y="443367"/>
                </a:lnTo>
                <a:lnTo>
                  <a:pt x="277429" y="396261"/>
                </a:lnTo>
                <a:lnTo>
                  <a:pt x="290797" y="348486"/>
                </a:lnTo>
                <a:lnTo>
                  <a:pt x="302100" y="300097"/>
                </a:lnTo>
                <a:lnTo>
                  <a:pt x="311318" y="251150"/>
                </a:lnTo>
                <a:lnTo>
                  <a:pt x="318431" y="201702"/>
                </a:lnTo>
                <a:lnTo>
                  <a:pt x="323417" y="151807"/>
                </a:lnTo>
                <a:lnTo>
                  <a:pt x="326257" y="101521"/>
                </a:lnTo>
                <a:lnTo>
                  <a:pt x="326929" y="50900"/>
                </a:lnTo>
                <a:lnTo>
                  <a:pt x="325413" y="0"/>
                </a:lnTo>
              </a:path>
            </a:pathLst>
          </a:custGeom>
          <a:ln w="7228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81735" y="3062228"/>
            <a:ext cx="650875" cy="78105"/>
          </a:xfrm>
          <a:custGeom>
            <a:avLst/>
            <a:gdLst/>
            <a:ahLst/>
            <a:cxnLst/>
            <a:rect l="l" t="t" r="r" b="b"/>
            <a:pathLst>
              <a:path w="650875" h="78105">
                <a:moveTo>
                  <a:pt x="0" y="0"/>
                </a:moveTo>
                <a:lnTo>
                  <a:pt x="32659" y="20260"/>
                </a:lnTo>
                <a:lnTo>
                  <a:pt x="71921" y="37691"/>
                </a:lnTo>
                <a:lnTo>
                  <a:pt x="116758" y="52167"/>
                </a:lnTo>
                <a:lnTo>
                  <a:pt x="166144" y="63564"/>
                </a:lnTo>
                <a:lnTo>
                  <a:pt x="219051" y="71758"/>
                </a:lnTo>
                <a:lnTo>
                  <a:pt x="274453" y="76625"/>
                </a:lnTo>
                <a:lnTo>
                  <a:pt x="331324" y="78040"/>
                </a:lnTo>
                <a:lnTo>
                  <a:pt x="388635" y="75880"/>
                </a:lnTo>
                <a:lnTo>
                  <a:pt x="445360" y="70020"/>
                </a:lnTo>
                <a:lnTo>
                  <a:pt x="500473" y="60336"/>
                </a:lnTo>
                <a:lnTo>
                  <a:pt x="545957" y="48703"/>
                </a:lnTo>
                <a:lnTo>
                  <a:pt x="586610" y="34607"/>
                </a:lnTo>
                <a:lnTo>
                  <a:pt x="621783" y="18292"/>
                </a:lnTo>
                <a:lnTo>
                  <a:pt x="650827" y="0"/>
                </a:lnTo>
              </a:path>
            </a:pathLst>
          </a:custGeom>
          <a:ln w="7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20666" y="269444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4">
                <a:moveTo>
                  <a:pt x="0" y="486777"/>
                </a:moveTo>
                <a:lnTo>
                  <a:pt x="0" y="0"/>
                </a:lnTo>
              </a:path>
            </a:pathLst>
          </a:custGeom>
          <a:ln w="72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22290" y="269444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4">
                <a:moveTo>
                  <a:pt x="0" y="486777"/>
                </a:moveTo>
                <a:lnTo>
                  <a:pt x="0" y="0"/>
                </a:lnTo>
              </a:path>
            </a:pathLst>
          </a:custGeom>
          <a:ln w="72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23944" y="269444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4">
                <a:moveTo>
                  <a:pt x="0" y="486777"/>
                </a:moveTo>
                <a:lnTo>
                  <a:pt x="0" y="0"/>
                </a:lnTo>
              </a:path>
            </a:pathLst>
          </a:custGeom>
          <a:ln w="72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25598" y="269444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4">
                <a:moveTo>
                  <a:pt x="0" y="486777"/>
                </a:moveTo>
                <a:lnTo>
                  <a:pt x="0" y="0"/>
                </a:lnTo>
              </a:path>
            </a:pathLst>
          </a:custGeom>
          <a:ln w="72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86138" y="2658379"/>
            <a:ext cx="72304" cy="72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87791" y="2658379"/>
            <a:ext cx="72304" cy="72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89446" y="2647561"/>
            <a:ext cx="72304" cy="72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20666" y="2694441"/>
            <a:ext cx="4556125" cy="0"/>
          </a:xfrm>
          <a:custGeom>
            <a:avLst/>
            <a:gdLst/>
            <a:ahLst/>
            <a:cxnLst/>
            <a:rect l="l" t="t" r="r" b="b"/>
            <a:pathLst>
              <a:path w="4556125">
                <a:moveTo>
                  <a:pt x="0" y="0"/>
                </a:moveTo>
                <a:lnTo>
                  <a:pt x="4555759" y="0"/>
                </a:lnTo>
              </a:path>
            </a:pathLst>
          </a:custGeom>
          <a:ln w="7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03723" y="3992514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4518"/>
                </a:lnTo>
              </a:path>
            </a:pathLst>
          </a:custGeom>
          <a:ln w="72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6781" y="2261600"/>
            <a:ext cx="434340" cy="920115"/>
          </a:xfrm>
          <a:custGeom>
            <a:avLst/>
            <a:gdLst/>
            <a:ahLst/>
            <a:cxnLst/>
            <a:rect l="l" t="t" r="r" b="b"/>
            <a:pathLst>
              <a:path w="434339" h="920114">
                <a:moveTo>
                  <a:pt x="0" y="919618"/>
                </a:moveTo>
                <a:lnTo>
                  <a:pt x="0" y="0"/>
                </a:lnTo>
                <a:lnTo>
                  <a:pt x="433884" y="0"/>
                </a:lnTo>
              </a:path>
            </a:pathLst>
          </a:custGeom>
          <a:ln w="7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88405" y="2256191"/>
            <a:ext cx="434340" cy="920115"/>
          </a:xfrm>
          <a:custGeom>
            <a:avLst/>
            <a:gdLst/>
            <a:ahLst/>
            <a:cxnLst/>
            <a:rect l="l" t="t" r="r" b="b"/>
            <a:pathLst>
              <a:path w="434339" h="920114">
                <a:moveTo>
                  <a:pt x="0" y="919618"/>
                </a:moveTo>
                <a:lnTo>
                  <a:pt x="0" y="0"/>
                </a:lnTo>
                <a:lnTo>
                  <a:pt x="433884" y="0"/>
                </a:lnTo>
              </a:path>
            </a:pathLst>
          </a:custGeom>
          <a:ln w="7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90059" y="2256191"/>
            <a:ext cx="434340" cy="920115"/>
          </a:xfrm>
          <a:custGeom>
            <a:avLst/>
            <a:gdLst/>
            <a:ahLst/>
            <a:cxnLst/>
            <a:rect l="l" t="t" r="r" b="b"/>
            <a:pathLst>
              <a:path w="434339" h="920114">
                <a:moveTo>
                  <a:pt x="0" y="919618"/>
                </a:moveTo>
                <a:lnTo>
                  <a:pt x="0" y="0"/>
                </a:lnTo>
                <a:lnTo>
                  <a:pt x="433884" y="0"/>
                </a:lnTo>
              </a:path>
            </a:pathLst>
          </a:custGeom>
          <a:ln w="7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91713" y="2256191"/>
            <a:ext cx="434340" cy="920115"/>
          </a:xfrm>
          <a:custGeom>
            <a:avLst/>
            <a:gdLst/>
            <a:ahLst/>
            <a:cxnLst/>
            <a:rect l="l" t="t" r="r" b="b"/>
            <a:pathLst>
              <a:path w="434340" h="920114">
                <a:moveTo>
                  <a:pt x="0" y="919618"/>
                </a:moveTo>
                <a:lnTo>
                  <a:pt x="0" y="0"/>
                </a:lnTo>
                <a:lnTo>
                  <a:pt x="433884" y="0"/>
                </a:lnTo>
              </a:path>
            </a:pathLst>
          </a:custGeom>
          <a:ln w="7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61367" y="1828909"/>
            <a:ext cx="759460" cy="2488565"/>
          </a:xfrm>
          <a:custGeom>
            <a:avLst/>
            <a:gdLst/>
            <a:ahLst/>
            <a:cxnLst/>
            <a:rect l="l" t="t" r="r" b="b"/>
            <a:pathLst>
              <a:path w="759460" h="2488565">
                <a:moveTo>
                  <a:pt x="0" y="2488122"/>
                </a:moveTo>
                <a:lnTo>
                  <a:pt x="0" y="0"/>
                </a:lnTo>
                <a:lnTo>
                  <a:pt x="759298" y="0"/>
                </a:lnTo>
              </a:path>
            </a:pathLst>
          </a:custGeom>
          <a:ln w="7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20666" y="4587464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>
                <a:moveTo>
                  <a:pt x="0" y="0"/>
                </a:moveTo>
                <a:lnTo>
                  <a:pt x="325413" y="0"/>
                </a:lnTo>
              </a:path>
            </a:pathLst>
          </a:custGeom>
          <a:ln w="7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62991" y="1823501"/>
            <a:ext cx="759460" cy="2493645"/>
          </a:xfrm>
          <a:custGeom>
            <a:avLst/>
            <a:gdLst/>
            <a:ahLst/>
            <a:cxnLst/>
            <a:rect l="l" t="t" r="r" b="b"/>
            <a:pathLst>
              <a:path w="759460" h="2493645">
                <a:moveTo>
                  <a:pt x="0" y="2493531"/>
                </a:moveTo>
                <a:lnTo>
                  <a:pt x="0" y="0"/>
                </a:lnTo>
                <a:lnTo>
                  <a:pt x="759298" y="0"/>
                </a:lnTo>
              </a:path>
            </a:pathLst>
          </a:custGeom>
          <a:ln w="7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22290" y="4587464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>
                <a:moveTo>
                  <a:pt x="0" y="0"/>
                </a:moveTo>
                <a:lnTo>
                  <a:pt x="325413" y="0"/>
                </a:lnTo>
              </a:path>
            </a:pathLst>
          </a:custGeom>
          <a:ln w="7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64645" y="1828909"/>
            <a:ext cx="759460" cy="2488565"/>
          </a:xfrm>
          <a:custGeom>
            <a:avLst/>
            <a:gdLst/>
            <a:ahLst/>
            <a:cxnLst/>
            <a:rect l="l" t="t" r="r" b="b"/>
            <a:pathLst>
              <a:path w="759460" h="2488565">
                <a:moveTo>
                  <a:pt x="0" y="2488122"/>
                </a:moveTo>
                <a:lnTo>
                  <a:pt x="0" y="0"/>
                </a:lnTo>
                <a:lnTo>
                  <a:pt x="759298" y="0"/>
                </a:lnTo>
              </a:path>
            </a:pathLst>
          </a:custGeom>
          <a:ln w="7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23944" y="4587464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>
                <a:moveTo>
                  <a:pt x="0" y="0"/>
                </a:moveTo>
                <a:lnTo>
                  <a:pt x="325413" y="0"/>
                </a:lnTo>
              </a:path>
            </a:pathLst>
          </a:custGeom>
          <a:ln w="7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66300" y="1828909"/>
            <a:ext cx="759460" cy="2488565"/>
          </a:xfrm>
          <a:custGeom>
            <a:avLst/>
            <a:gdLst/>
            <a:ahLst/>
            <a:cxnLst/>
            <a:rect l="l" t="t" r="r" b="b"/>
            <a:pathLst>
              <a:path w="759459" h="2488565">
                <a:moveTo>
                  <a:pt x="0" y="2488122"/>
                </a:moveTo>
                <a:lnTo>
                  <a:pt x="0" y="0"/>
                </a:lnTo>
                <a:lnTo>
                  <a:pt x="759298" y="0"/>
                </a:lnTo>
              </a:path>
            </a:pathLst>
          </a:custGeom>
          <a:ln w="7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25598" y="2705258"/>
            <a:ext cx="325755" cy="1882775"/>
          </a:xfrm>
          <a:custGeom>
            <a:avLst/>
            <a:gdLst/>
            <a:ahLst/>
            <a:cxnLst/>
            <a:rect l="l" t="t" r="r" b="b"/>
            <a:pathLst>
              <a:path w="325754" h="1882775">
                <a:moveTo>
                  <a:pt x="0" y="1882205"/>
                </a:moveTo>
                <a:lnTo>
                  <a:pt x="325413" y="1882205"/>
                </a:lnTo>
                <a:lnTo>
                  <a:pt x="325413" y="0"/>
                </a:lnTo>
              </a:path>
            </a:pathLst>
          </a:custGeom>
          <a:ln w="72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14859" y="2658379"/>
            <a:ext cx="72304" cy="72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37969" y="4857896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4518"/>
                </a:lnTo>
              </a:path>
            </a:pathLst>
          </a:custGeom>
          <a:ln w="72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05347" y="3987105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4518"/>
                </a:lnTo>
              </a:path>
            </a:pathLst>
          </a:custGeom>
          <a:ln w="72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07001" y="3992514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4518"/>
                </a:lnTo>
              </a:path>
            </a:pathLst>
          </a:custGeom>
          <a:ln w="72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08655" y="3992514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4518"/>
                </a:lnTo>
              </a:path>
            </a:pathLst>
          </a:custGeom>
          <a:ln w="72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34169" y="4852487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4518"/>
                </a:lnTo>
              </a:path>
            </a:pathLst>
          </a:custGeom>
          <a:ln w="72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35823" y="4857896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4518"/>
                </a:lnTo>
              </a:path>
            </a:pathLst>
          </a:custGeom>
          <a:ln w="72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37477" y="4857896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4518"/>
                </a:lnTo>
              </a:path>
            </a:pathLst>
          </a:custGeom>
          <a:ln w="72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19011" y="4526166"/>
            <a:ext cx="325413" cy="122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144425" y="4315342"/>
            <a:ext cx="976630" cy="540385"/>
          </a:xfrm>
          <a:prstGeom prst="rect">
            <a:avLst/>
          </a:prstGeom>
          <a:solidFill>
            <a:srgbClr val="FFFFFF"/>
          </a:solidFill>
          <a:ln w="7216">
            <a:solidFill>
              <a:srgbClr val="000000"/>
            </a:solidFill>
          </a:ln>
        </p:spPr>
        <p:txBody>
          <a:bodyPr vert="horz" wrap="square" lIns="0" tIns="1651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300"/>
              </a:spcBef>
            </a:pPr>
            <a:r>
              <a:rPr sz="1400" spc="10" dirty="0">
                <a:latin typeface="Arial"/>
                <a:cs typeface="Arial"/>
              </a:rPr>
              <a:t>FA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46079" y="4315342"/>
            <a:ext cx="976630" cy="540385"/>
          </a:xfrm>
          <a:prstGeom prst="rect">
            <a:avLst/>
          </a:prstGeom>
          <a:solidFill>
            <a:srgbClr val="FFFFFF"/>
          </a:solidFill>
          <a:ln w="7216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20"/>
              </a:spcBef>
            </a:pPr>
            <a:r>
              <a:rPr sz="1400" spc="10" dirty="0">
                <a:latin typeface="Arial"/>
                <a:cs typeface="Arial"/>
              </a:rPr>
              <a:t>FA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47703" y="4315342"/>
            <a:ext cx="976630" cy="540385"/>
          </a:xfrm>
          <a:prstGeom prst="rect">
            <a:avLst/>
          </a:prstGeom>
          <a:solidFill>
            <a:srgbClr val="FFFFFF"/>
          </a:solidFill>
          <a:ln w="7216">
            <a:solidFill>
              <a:srgbClr val="000000"/>
            </a:solidFill>
          </a:ln>
        </p:spPr>
        <p:txBody>
          <a:bodyPr vert="horz" wrap="square" lIns="0" tIns="165100" rIns="0" bIns="0" rtlCol="0">
            <a:spAutoFit/>
          </a:bodyPr>
          <a:lstStyle/>
          <a:p>
            <a:pPr marR="19685" algn="ctr">
              <a:lnSpc>
                <a:spcPct val="100000"/>
              </a:lnSpc>
              <a:spcBef>
                <a:spcPts val="1300"/>
              </a:spcBef>
            </a:pPr>
            <a:r>
              <a:rPr sz="1400" spc="10" dirty="0">
                <a:latin typeface="Arial"/>
                <a:cs typeface="Arial"/>
              </a:rPr>
              <a:t>FA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049357" y="4315342"/>
            <a:ext cx="976630" cy="540385"/>
          </a:xfrm>
          <a:prstGeom prst="rect">
            <a:avLst/>
          </a:prstGeom>
          <a:solidFill>
            <a:srgbClr val="FFFFFF"/>
          </a:solidFill>
          <a:ln w="7216">
            <a:solidFill>
              <a:srgbClr val="000000"/>
            </a:solidFill>
          </a:ln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1400" spc="10" dirty="0">
                <a:latin typeface="Arial"/>
                <a:cs typeface="Arial"/>
              </a:rPr>
              <a:t>FA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80641" y="5181733"/>
            <a:ext cx="2900045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0"/>
              </a:spcBef>
              <a:tabLst>
                <a:tab pos="1362075" algn="l"/>
                <a:tab pos="2661285" algn="l"/>
              </a:tabLst>
            </a:pPr>
            <a:r>
              <a:rPr sz="2100" i="1" spc="7" baseline="3968" dirty="0">
                <a:latin typeface="Arial"/>
                <a:cs typeface="Arial"/>
              </a:rPr>
              <a:t>S</a:t>
            </a:r>
            <a:r>
              <a:rPr sz="1425" i="1" spc="7" baseline="-5847" dirty="0">
                <a:latin typeface="Arial"/>
                <a:cs typeface="Arial"/>
              </a:rPr>
              <a:t>3	</a:t>
            </a:r>
            <a:r>
              <a:rPr sz="1400" i="1" spc="5" dirty="0">
                <a:latin typeface="Arial"/>
                <a:cs typeface="Arial"/>
              </a:rPr>
              <a:t>S</a:t>
            </a:r>
            <a:r>
              <a:rPr sz="1425" i="1" spc="7" baseline="-11695" dirty="0">
                <a:latin typeface="Arial"/>
                <a:cs typeface="Arial"/>
              </a:rPr>
              <a:t>2	</a:t>
            </a:r>
            <a:r>
              <a:rPr sz="1400" i="1" spc="5" dirty="0">
                <a:latin typeface="Arial"/>
                <a:cs typeface="Arial"/>
              </a:rPr>
              <a:t>S</a:t>
            </a:r>
            <a:r>
              <a:rPr sz="1425" i="1" spc="7" baseline="-11695" dirty="0">
                <a:latin typeface="Arial"/>
                <a:cs typeface="Arial"/>
              </a:rPr>
              <a:t>1</a:t>
            </a:r>
            <a:endParaRPr sz="1425" baseline="-11695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47116" y="5191348"/>
            <a:ext cx="8343265" cy="687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2248535" algn="r">
              <a:lnSpc>
                <a:spcPct val="100000"/>
              </a:lnSpc>
              <a:spcBef>
                <a:spcPts val="120"/>
              </a:spcBef>
            </a:pPr>
            <a:r>
              <a:rPr sz="1400" i="1" spc="10" dirty="0">
                <a:latin typeface="Arial"/>
                <a:cs typeface="Arial"/>
              </a:rPr>
              <a:t>S</a:t>
            </a:r>
            <a:r>
              <a:rPr sz="1425" i="1" spc="-7" baseline="-11695" dirty="0">
                <a:latin typeface="Arial"/>
                <a:cs typeface="Arial"/>
              </a:rPr>
              <a:t>0</a:t>
            </a:r>
            <a:endParaRPr sz="1425" baseline="-11695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  <a:tabLst>
                <a:tab pos="1351915" algn="l"/>
                <a:tab pos="2693670" algn="l"/>
                <a:tab pos="3223895" algn="l"/>
                <a:tab pos="4766945" algn="l"/>
                <a:tab pos="5687695" algn="l"/>
                <a:tab pos="6946900" algn="l"/>
                <a:tab pos="7797800" algn="l"/>
              </a:tabLst>
            </a:pPr>
            <a:r>
              <a:rPr sz="1600" spc="-5" dirty="0">
                <a:latin typeface="Verdana"/>
                <a:cs typeface="Verdana"/>
              </a:rPr>
              <a:t>Penjumlah	</a:t>
            </a:r>
            <a:r>
              <a:rPr sz="1600" dirty="0">
                <a:latin typeface="Verdana"/>
                <a:cs typeface="Verdana"/>
              </a:rPr>
              <a:t>pengurang	</a:t>
            </a:r>
            <a:r>
              <a:rPr sz="1600" spc="-15" dirty="0">
                <a:latin typeface="Verdana"/>
                <a:cs typeface="Verdana"/>
              </a:rPr>
              <a:t>2’s	</a:t>
            </a:r>
            <a:r>
              <a:rPr sz="1600" dirty="0">
                <a:latin typeface="Verdana"/>
                <a:cs typeface="Verdana"/>
              </a:rPr>
              <a:t>Complement	adalah	rangkaian	logika	</a:t>
            </a:r>
            <a:r>
              <a:rPr sz="1600" spc="-10" dirty="0">
                <a:latin typeface="Verdana"/>
                <a:cs typeface="Verdana"/>
              </a:rPr>
              <a:t>yang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05646" y="2131115"/>
            <a:ext cx="26416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00" i="1" spc="5" dirty="0">
                <a:latin typeface="Arial"/>
                <a:cs typeface="Arial"/>
              </a:rPr>
              <a:t>B</a:t>
            </a:r>
            <a:r>
              <a:rPr sz="1425" i="1" spc="7" baseline="-11695" dirty="0">
                <a:latin typeface="Arial"/>
                <a:cs typeface="Arial"/>
              </a:rPr>
              <a:t>3</a:t>
            </a:r>
            <a:endParaRPr sz="1425" baseline="-11695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04377" y="2140730"/>
            <a:ext cx="26416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00" i="1" spc="5" dirty="0">
                <a:latin typeface="Arial"/>
                <a:cs typeface="Arial"/>
              </a:rPr>
              <a:t>B</a:t>
            </a:r>
            <a:r>
              <a:rPr sz="1425" i="1" spc="7" baseline="-11695" dirty="0">
                <a:latin typeface="Arial"/>
                <a:cs typeface="Arial"/>
              </a:rPr>
              <a:t>2</a:t>
            </a:r>
            <a:endParaRPr sz="1425" baseline="-11695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03621" y="2143134"/>
            <a:ext cx="26416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00" i="1" spc="5" dirty="0">
                <a:latin typeface="Arial"/>
                <a:cs typeface="Arial"/>
              </a:rPr>
              <a:t>B</a:t>
            </a:r>
            <a:r>
              <a:rPr sz="1425" i="1" spc="7" baseline="-11695" dirty="0">
                <a:latin typeface="Arial"/>
                <a:cs typeface="Arial"/>
              </a:rPr>
              <a:t>1</a:t>
            </a:r>
            <a:endParaRPr sz="1425" baseline="-11695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007686" y="2152749"/>
            <a:ext cx="26416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00" i="1" spc="5" dirty="0">
                <a:latin typeface="Arial"/>
                <a:cs typeface="Arial"/>
              </a:rPr>
              <a:t>B</a:t>
            </a:r>
            <a:r>
              <a:rPr sz="1425" i="1" spc="7" baseline="-11695" dirty="0">
                <a:latin typeface="Arial"/>
                <a:cs typeface="Arial"/>
              </a:rPr>
              <a:t>0</a:t>
            </a:r>
            <a:endParaRPr sz="1425" baseline="-11695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105646" y="1698424"/>
            <a:ext cx="26416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00" i="1" spc="5" dirty="0">
                <a:latin typeface="Arial"/>
                <a:cs typeface="Arial"/>
              </a:rPr>
              <a:t>A</a:t>
            </a:r>
            <a:r>
              <a:rPr sz="1425" i="1" spc="7" baseline="-11695" dirty="0">
                <a:latin typeface="Arial"/>
                <a:cs typeface="Arial"/>
              </a:rPr>
              <a:t>3</a:t>
            </a:r>
            <a:endParaRPr sz="1425" baseline="-11695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404377" y="1708039"/>
            <a:ext cx="26416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00" i="1" spc="5" dirty="0">
                <a:latin typeface="Arial"/>
                <a:cs typeface="Arial"/>
              </a:rPr>
              <a:t>A</a:t>
            </a:r>
            <a:r>
              <a:rPr sz="1425" i="1" spc="7" baseline="-11695" dirty="0">
                <a:latin typeface="Arial"/>
                <a:cs typeface="Arial"/>
              </a:rPr>
              <a:t>2</a:t>
            </a:r>
            <a:endParaRPr sz="1425" baseline="-11695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03621" y="1710443"/>
            <a:ext cx="26416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00" i="1" spc="5" dirty="0">
                <a:latin typeface="Arial"/>
                <a:cs typeface="Arial"/>
              </a:rPr>
              <a:t>A</a:t>
            </a:r>
            <a:r>
              <a:rPr sz="1425" i="1" spc="7" baseline="-11695" dirty="0">
                <a:latin typeface="Arial"/>
                <a:cs typeface="Arial"/>
              </a:rPr>
              <a:t>1</a:t>
            </a:r>
            <a:endParaRPr sz="1425" baseline="-11695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007686" y="1720059"/>
            <a:ext cx="26416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00" i="1" spc="5" dirty="0">
                <a:latin typeface="Arial"/>
                <a:cs typeface="Arial"/>
              </a:rPr>
              <a:t>A</a:t>
            </a:r>
            <a:r>
              <a:rPr sz="1425" i="1" spc="7" baseline="-11695" dirty="0">
                <a:latin typeface="Arial"/>
                <a:cs typeface="Arial"/>
              </a:rPr>
              <a:t>0</a:t>
            </a:r>
            <a:endParaRPr sz="1425" baseline="-11695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53022" y="4369239"/>
            <a:ext cx="1090930" cy="458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400" i="1" spc="15" dirty="0">
                <a:latin typeface="Arial"/>
                <a:cs typeface="Arial"/>
              </a:rPr>
              <a:t>CARRY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spc="10" dirty="0">
                <a:latin typeface="Arial"/>
                <a:cs typeface="Arial"/>
              </a:rPr>
              <a:t>Tidak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dipakai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724890" y="2573962"/>
            <a:ext cx="39751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spc="15" dirty="0">
                <a:latin typeface="Arial"/>
                <a:cs typeface="Arial"/>
              </a:rPr>
              <a:t>SUB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694" y="861517"/>
            <a:ext cx="71818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Franklin Gothic Book"/>
                <a:cs typeface="Franklin Gothic Book"/>
              </a:rPr>
              <a:t>Penjumlah </a:t>
            </a:r>
            <a:r>
              <a:rPr sz="3200" spc="-20" dirty="0">
                <a:latin typeface="Franklin Gothic Book"/>
                <a:cs typeface="Franklin Gothic Book"/>
              </a:rPr>
              <a:t>Pengurang </a:t>
            </a:r>
            <a:r>
              <a:rPr sz="3200" spc="-40" dirty="0"/>
              <a:t>2’s</a:t>
            </a:r>
            <a:r>
              <a:rPr sz="3200" spc="180" dirty="0"/>
              <a:t> </a:t>
            </a:r>
            <a:r>
              <a:rPr sz="3200" spc="-15" dirty="0"/>
              <a:t>Complement</a:t>
            </a:r>
            <a:endParaRPr sz="32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516" y="1676400"/>
            <a:ext cx="8072755" cy="4506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Penjumlahan: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800" dirty="0">
                <a:latin typeface="Verdana"/>
                <a:cs typeface="Verdana"/>
              </a:rPr>
              <a:t>Jika </a:t>
            </a:r>
            <a:r>
              <a:rPr sz="1800" i="1" dirty="0">
                <a:latin typeface="Verdana"/>
                <a:cs typeface="Verdana"/>
              </a:rPr>
              <a:t>SUB </a:t>
            </a:r>
            <a:r>
              <a:rPr sz="1800" dirty="0">
                <a:latin typeface="Verdana"/>
                <a:cs typeface="Verdana"/>
              </a:rPr>
              <a:t>= 0, maka gerbang </a:t>
            </a:r>
            <a:r>
              <a:rPr sz="1800" spc="-5" dirty="0">
                <a:latin typeface="Verdana"/>
                <a:cs typeface="Verdana"/>
              </a:rPr>
              <a:t>XOR </a:t>
            </a:r>
            <a:r>
              <a:rPr sz="1800" spc="-20" dirty="0">
                <a:latin typeface="Verdana"/>
                <a:cs typeface="Verdana"/>
              </a:rPr>
              <a:t>hanya </a:t>
            </a:r>
            <a:r>
              <a:rPr sz="1800" spc="-5" dirty="0">
                <a:latin typeface="Verdana"/>
                <a:cs typeface="Verdana"/>
              </a:rPr>
              <a:t>akan </a:t>
            </a:r>
            <a:r>
              <a:rPr sz="1800" dirty="0">
                <a:latin typeface="Verdana"/>
                <a:cs typeface="Verdana"/>
              </a:rPr>
              <a:t>meneruskan nilai</a:t>
            </a:r>
            <a:r>
              <a:rPr sz="1800" spc="43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B.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Verdana"/>
                <a:cs typeface="Verdana"/>
              </a:rPr>
              <a:t>Rangkaian </a:t>
            </a:r>
            <a:r>
              <a:rPr sz="1800" dirty="0">
                <a:latin typeface="Verdana"/>
                <a:cs typeface="Verdana"/>
              </a:rPr>
              <a:t>sama dengan </a:t>
            </a:r>
            <a:r>
              <a:rPr sz="1800" spc="-5" dirty="0">
                <a:latin typeface="Verdana"/>
                <a:cs typeface="Verdana"/>
              </a:rPr>
              <a:t>rangkaian </a:t>
            </a:r>
            <a:r>
              <a:rPr sz="1800" dirty="0">
                <a:latin typeface="Verdana"/>
                <a:cs typeface="Verdana"/>
              </a:rPr>
              <a:t>penjumlah biner A +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B.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endParaRPr lang="en-US" sz="1800" spc="-10" dirty="0" smtClean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800" spc="-10" dirty="0" err="1" smtClean="0">
                <a:latin typeface="Verdana"/>
                <a:cs typeface="Verdana"/>
              </a:rPr>
              <a:t>Pengurangan</a:t>
            </a:r>
            <a:r>
              <a:rPr sz="1800" spc="-10" dirty="0">
                <a:latin typeface="Verdana"/>
                <a:cs typeface="Verdana"/>
              </a:rPr>
              <a:t>:</a:t>
            </a:r>
            <a:endParaRPr sz="1800" dirty="0">
              <a:latin typeface="Verdana"/>
              <a:cs typeface="Verdana"/>
            </a:endParaRPr>
          </a:p>
          <a:p>
            <a:pPr marL="12700" marR="5080" algn="just">
              <a:lnSpc>
                <a:spcPct val="150100"/>
              </a:lnSpc>
              <a:spcBef>
                <a:spcPts val="600"/>
              </a:spcBef>
            </a:pPr>
            <a:r>
              <a:rPr sz="1800" dirty="0">
                <a:latin typeface="Verdana"/>
                <a:cs typeface="Verdana"/>
              </a:rPr>
              <a:t>Jika </a:t>
            </a:r>
            <a:r>
              <a:rPr sz="1800" i="1" dirty="0">
                <a:latin typeface="Verdana"/>
                <a:cs typeface="Verdana"/>
              </a:rPr>
              <a:t>SUB </a:t>
            </a:r>
            <a:r>
              <a:rPr sz="1800" dirty="0">
                <a:latin typeface="Verdana"/>
                <a:cs typeface="Verdana"/>
              </a:rPr>
              <a:t>= 1, maka gerbang </a:t>
            </a:r>
            <a:r>
              <a:rPr sz="1800" spc="-5" dirty="0">
                <a:latin typeface="Verdana"/>
                <a:cs typeface="Verdana"/>
              </a:rPr>
              <a:t>XOR </a:t>
            </a:r>
            <a:r>
              <a:rPr sz="1800" dirty="0">
                <a:latin typeface="Verdana"/>
                <a:cs typeface="Verdana"/>
              </a:rPr>
              <a:t>membalikkan nilai B dan  menambah </a:t>
            </a:r>
            <a:r>
              <a:rPr sz="1800" spc="5" dirty="0">
                <a:latin typeface="Verdana"/>
                <a:cs typeface="Verdana"/>
              </a:rPr>
              <a:t>bit </a:t>
            </a:r>
            <a:r>
              <a:rPr sz="1800" dirty="0">
                <a:latin typeface="Verdana"/>
                <a:cs typeface="Verdana"/>
              </a:rPr>
              <a:t>1 </a:t>
            </a:r>
            <a:r>
              <a:rPr sz="1800" spc="-10" dirty="0">
                <a:latin typeface="Verdana"/>
                <a:cs typeface="Verdana"/>
              </a:rPr>
              <a:t>untuk </a:t>
            </a:r>
            <a:r>
              <a:rPr sz="1800" spc="-40" dirty="0">
                <a:latin typeface="Verdana"/>
                <a:cs typeface="Verdana"/>
              </a:rPr>
              <a:t>FA </a:t>
            </a:r>
            <a:r>
              <a:rPr sz="1800" spc="-15" dirty="0">
                <a:latin typeface="Verdana"/>
                <a:cs typeface="Verdana"/>
              </a:rPr>
              <a:t>yang </a:t>
            </a:r>
            <a:r>
              <a:rPr sz="1800" dirty="0">
                <a:latin typeface="Verdana"/>
                <a:cs typeface="Verdana"/>
              </a:rPr>
              <a:t>paling </a:t>
            </a:r>
            <a:r>
              <a:rPr sz="1800" spc="-5" dirty="0">
                <a:latin typeface="Verdana"/>
                <a:cs typeface="Verdana"/>
              </a:rPr>
              <a:t>kanan </a:t>
            </a:r>
            <a:r>
              <a:rPr sz="1800" dirty="0">
                <a:latin typeface="Verdana"/>
                <a:cs typeface="Verdana"/>
              </a:rPr>
              <a:t>sehingga dihasilkan  </a:t>
            </a:r>
            <a:r>
              <a:rPr sz="1800" spc="-5" dirty="0">
                <a:latin typeface="Verdana"/>
                <a:cs typeface="Verdana"/>
              </a:rPr>
              <a:t>komplemen-2 </a:t>
            </a:r>
            <a:r>
              <a:rPr sz="1800" dirty="0">
                <a:latin typeface="Verdana"/>
                <a:cs typeface="Verdana"/>
              </a:rPr>
              <a:t>dari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</a:t>
            </a: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800" dirty="0">
                <a:latin typeface="Verdana"/>
                <a:cs typeface="Verdana"/>
              </a:rPr>
              <a:t>A + </a:t>
            </a:r>
            <a:r>
              <a:rPr sz="1800" spc="-5" dirty="0">
                <a:latin typeface="Verdana"/>
                <a:cs typeface="Verdana"/>
              </a:rPr>
              <a:t>(komp-2 B) </a:t>
            </a:r>
            <a:r>
              <a:rPr sz="1800" dirty="0">
                <a:latin typeface="Verdana"/>
                <a:cs typeface="Verdana"/>
              </a:rPr>
              <a:t>= A +</a:t>
            </a:r>
            <a:r>
              <a:rPr sz="1800" spc="1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B</a:t>
            </a:r>
            <a:r>
              <a:rPr sz="1800" spc="-10" dirty="0" smtClean="0">
                <a:latin typeface="Verdana"/>
                <a:cs typeface="Verdana"/>
              </a:rPr>
              <a:t>’</a:t>
            </a:r>
            <a:endParaRPr lang="en-US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lang="en-US" sz="1800" dirty="0" smtClean="0">
                <a:latin typeface="Verdana"/>
                <a:cs typeface="Verdana"/>
              </a:rPr>
              <a:t>		</a:t>
            </a:r>
            <a:r>
              <a:rPr sz="1800" dirty="0" smtClean="0">
                <a:latin typeface="Verdana"/>
                <a:cs typeface="Verdana"/>
              </a:rPr>
              <a:t>= A</a:t>
            </a:r>
            <a:r>
              <a:rPr lang="en-US" sz="1800" dirty="0" smtClean="0">
                <a:latin typeface="Verdana"/>
                <a:cs typeface="Verdana"/>
              </a:rPr>
              <a:t> </a:t>
            </a:r>
            <a:r>
              <a:rPr sz="1800" dirty="0" smtClean="0">
                <a:latin typeface="Verdana"/>
                <a:cs typeface="Verdana"/>
              </a:rPr>
              <a:t>-</a:t>
            </a:r>
            <a:r>
              <a:rPr sz="1800" spc="-15" dirty="0" smtClean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694" y="733501"/>
            <a:ext cx="32797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>
                <a:latin typeface="Franklin Gothic Book"/>
                <a:cs typeface="Franklin Gothic Book"/>
              </a:rPr>
              <a:t>Contoh</a:t>
            </a:r>
            <a:r>
              <a:rPr spc="-105" dirty="0">
                <a:latin typeface="Franklin Gothic Book"/>
                <a:cs typeface="Franklin Gothic Book"/>
              </a:rPr>
              <a:t> </a:t>
            </a:r>
            <a:r>
              <a:rPr spc="-5" dirty="0">
                <a:latin typeface="Franklin Gothic Book"/>
                <a:cs typeface="Franklin Gothic Book"/>
              </a:rPr>
              <a:t>Latihan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16" y="1879729"/>
            <a:ext cx="8072755" cy="42582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000" spc="-20" dirty="0">
                <a:latin typeface="Verdana"/>
                <a:cs typeface="Verdana"/>
              </a:rPr>
              <a:t>IC </a:t>
            </a:r>
            <a:r>
              <a:rPr sz="2000" dirty="0">
                <a:latin typeface="Verdana"/>
                <a:cs typeface="Verdana"/>
              </a:rPr>
              <a:t>7483 adalah </a:t>
            </a:r>
            <a:r>
              <a:rPr sz="2000" spc="-5" dirty="0">
                <a:latin typeface="Verdana"/>
                <a:cs typeface="Verdana"/>
              </a:rPr>
              <a:t>rangkaian </a:t>
            </a:r>
            <a:r>
              <a:rPr sz="2000" spc="-25" dirty="0">
                <a:latin typeface="Verdana"/>
                <a:cs typeface="Verdana"/>
              </a:rPr>
              <a:t>TTL </a:t>
            </a:r>
            <a:r>
              <a:rPr sz="2000" spc="-5" dirty="0">
                <a:latin typeface="Verdana"/>
                <a:cs typeface="Verdana"/>
              </a:rPr>
              <a:t>dengan 4 </a:t>
            </a:r>
            <a:r>
              <a:rPr sz="2000" dirty="0">
                <a:latin typeface="Verdana"/>
                <a:cs typeface="Verdana"/>
              </a:rPr>
              <a:t>buah full </a:t>
            </a:r>
            <a:r>
              <a:rPr sz="2000" spc="-5" dirty="0">
                <a:latin typeface="Verdana"/>
                <a:cs typeface="Verdana"/>
              </a:rPr>
              <a:t>adder </a:t>
            </a:r>
            <a:r>
              <a:rPr sz="2000" spc="-15" dirty="0">
                <a:latin typeface="Verdana"/>
                <a:cs typeface="Verdana"/>
              </a:rPr>
              <a:t>yang </a:t>
            </a:r>
            <a:r>
              <a:rPr sz="2000" spc="67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berarti bahwa </a:t>
            </a:r>
            <a:r>
              <a:rPr sz="2000" spc="-5" dirty="0">
                <a:latin typeface="Verdana"/>
                <a:cs typeface="Verdana"/>
              </a:rPr>
              <a:t>rangkaian ini dapat menjumlahkan </a:t>
            </a:r>
            <a:r>
              <a:rPr sz="2000" dirty="0">
                <a:latin typeface="Verdana"/>
                <a:cs typeface="Verdana"/>
              </a:rPr>
              <a:t>bilangan </a:t>
            </a:r>
            <a:r>
              <a:rPr sz="2000" spc="-10" dirty="0">
                <a:latin typeface="Verdana"/>
                <a:cs typeface="Verdana"/>
              </a:rPr>
              <a:t>4  </a:t>
            </a:r>
            <a:r>
              <a:rPr sz="2000" spc="5" dirty="0">
                <a:latin typeface="Verdana"/>
                <a:cs typeface="Verdana"/>
              </a:rPr>
              <a:t>bit. </a:t>
            </a:r>
            <a:r>
              <a:rPr sz="2000" spc="-10" dirty="0">
                <a:latin typeface="Verdana"/>
                <a:cs typeface="Verdana"/>
              </a:rPr>
              <a:t>Susunan </a:t>
            </a:r>
            <a:r>
              <a:rPr sz="2000" dirty="0">
                <a:latin typeface="Verdana"/>
                <a:cs typeface="Verdana"/>
              </a:rPr>
              <a:t>dua </a:t>
            </a:r>
            <a:r>
              <a:rPr sz="2000" spc="-5" dirty="0">
                <a:latin typeface="Verdana"/>
                <a:cs typeface="Verdana"/>
              </a:rPr>
              <a:t>buah </a:t>
            </a:r>
            <a:r>
              <a:rPr sz="2000" spc="-20" dirty="0">
                <a:latin typeface="Verdana"/>
                <a:cs typeface="Verdana"/>
              </a:rPr>
              <a:t>IC </a:t>
            </a:r>
            <a:r>
              <a:rPr sz="2000" dirty="0">
                <a:latin typeface="Verdana"/>
                <a:cs typeface="Verdana"/>
              </a:rPr>
              <a:t>7483 </a:t>
            </a:r>
            <a:r>
              <a:rPr sz="2000" spc="-5" dirty="0">
                <a:latin typeface="Verdana"/>
                <a:cs typeface="Verdana"/>
              </a:rPr>
              <a:t>tersebut dapat </a:t>
            </a:r>
            <a:r>
              <a:rPr sz="2000" dirty="0">
                <a:latin typeface="Verdana"/>
                <a:cs typeface="Verdana"/>
              </a:rPr>
              <a:t>menjumlahkan  bilangan </a:t>
            </a:r>
            <a:r>
              <a:rPr sz="2000" spc="-10" dirty="0">
                <a:latin typeface="Verdana"/>
                <a:cs typeface="Verdana"/>
              </a:rPr>
              <a:t>8 </a:t>
            </a:r>
            <a:r>
              <a:rPr sz="2000" spc="-5" dirty="0">
                <a:latin typeface="Verdana"/>
                <a:cs typeface="Verdana"/>
              </a:rPr>
              <a:t>bit. Dua </a:t>
            </a:r>
            <a:r>
              <a:rPr sz="2000" spc="-15" dirty="0">
                <a:latin typeface="Verdana"/>
                <a:cs typeface="Verdana"/>
              </a:rPr>
              <a:t>IC </a:t>
            </a:r>
            <a:r>
              <a:rPr sz="2000" spc="-5" dirty="0">
                <a:latin typeface="Verdana"/>
                <a:cs typeface="Verdana"/>
              </a:rPr>
              <a:t>7486 membentuk </a:t>
            </a:r>
            <a:r>
              <a:rPr sz="2000" spc="-10" dirty="0">
                <a:latin typeface="Verdana"/>
                <a:cs typeface="Verdana"/>
              </a:rPr>
              <a:t>inverter </a:t>
            </a:r>
            <a:r>
              <a:rPr sz="2000" spc="-5" dirty="0">
                <a:latin typeface="Verdana"/>
                <a:cs typeface="Verdana"/>
              </a:rPr>
              <a:t>terkendali  </a:t>
            </a:r>
            <a:r>
              <a:rPr sz="2000" spc="-15" dirty="0">
                <a:latin typeface="Verdana"/>
                <a:cs typeface="Verdana"/>
              </a:rPr>
              <a:t>yang </a:t>
            </a:r>
            <a:r>
              <a:rPr sz="2000" dirty="0">
                <a:latin typeface="Verdana"/>
                <a:cs typeface="Verdana"/>
              </a:rPr>
              <a:t>diperlukan dalam </a:t>
            </a:r>
            <a:r>
              <a:rPr sz="2000" spc="-15" dirty="0">
                <a:latin typeface="Verdana"/>
                <a:cs typeface="Verdana"/>
              </a:rPr>
              <a:t>operasi </a:t>
            </a:r>
            <a:r>
              <a:rPr sz="2000" spc="-5" dirty="0">
                <a:latin typeface="Verdana"/>
                <a:cs typeface="Verdana"/>
              </a:rPr>
              <a:t>pengurangan </a:t>
            </a:r>
            <a:r>
              <a:rPr sz="2000" dirty="0">
                <a:latin typeface="Verdana"/>
                <a:cs typeface="Verdana"/>
              </a:rPr>
              <a:t>(Lihat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10" dirty="0" err="1">
                <a:latin typeface="Verdana"/>
                <a:cs typeface="Verdana"/>
              </a:rPr>
              <a:t>Gambar</a:t>
            </a:r>
            <a:r>
              <a:rPr sz="2000" spc="-10" dirty="0" smtClean="0">
                <a:latin typeface="Verdana"/>
                <a:cs typeface="Verdana"/>
              </a:rPr>
              <a:t>).</a:t>
            </a:r>
            <a:endParaRPr lang="en-US" sz="2000" spc="-10" dirty="0" smtClean="0">
              <a:latin typeface="Verdana"/>
              <a:cs typeface="Verdana"/>
            </a:endParaRPr>
          </a:p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endParaRPr sz="2000" dirty="0">
              <a:latin typeface="Verdana"/>
              <a:cs typeface="Verdana"/>
            </a:endParaRPr>
          </a:p>
          <a:p>
            <a:pPr marL="12700" marR="5080" algn="just">
              <a:lnSpc>
                <a:spcPct val="150000"/>
              </a:lnSpc>
              <a:spcBef>
                <a:spcPts val="600"/>
              </a:spcBef>
            </a:pPr>
            <a:r>
              <a:rPr sz="2000" dirty="0">
                <a:latin typeface="Verdana"/>
                <a:cs typeface="Verdana"/>
              </a:rPr>
              <a:t>Jika </a:t>
            </a:r>
            <a:r>
              <a:rPr sz="2000" spc="-5" dirty="0">
                <a:latin typeface="Verdana"/>
                <a:cs typeface="Verdana"/>
              </a:rPr>
              <a:t>A = 3CH dan B = 5FH, </a:t>
            </a:r>
            <a:r>
              <a:rPr sz="2000" dirty="0">
                <a:latin typeface="Verdana"/>
                <a:cs typeface="Verdana"/>
              </a:rPr>
              <a:t>bagaimanakah </a:t>
            </a:r>
            <a:r>
              <a:rPr sz="2000" spc="-15" dirty="0">
                <a:latin typeface="Verdana"/>
                <a:cs typeface="Verdana"/>
              </a:rPr>
              <a:t>keluarannya </a:t>
            </a:r>
            <a:r>
              <a:rPr sz="2000" spc="5" dirty="0">
                <a:latin typeface="Verdana"/>
                <a:cs typeface="Verdana"/>
              </a:rPr>
              <a:t>jika  </a:t>
            </a:r>
            <a:r>
              <a:rPr sz="2000" i="1" spc="-5" dirty="0">
                <a:latin typeface="Verdana"/>
                <a:cs typeface="Verdana"/>
              </a:rPr>
              <a:t>SUB </a:t>
            </a:r>
            <a:r>
              <a:rPr sz="2000" dirty="0">
                <a:latin typeface="Verdana"/>
                <a:cs typeface="Verdana"/>
              </a:rPr>
              <a:t>dalam </a:t>
            </a:r>
            <a:r>
              <a:rPr sz="2000" spc="-10" dirty="0">
                <a:latin typeface="Verdana"/>
                <a:cs typeface="Verdana"/>
              </a:rPr>
              <a:t>keadaan </a:t>
            </a:r>
            <a:r>
              <a:rPr sz="2000" spc="-5" dirty="0">
                <a:latin typeface="Verdana"/>
                <a:cs typeface="Verdana"/>
              </a:rPr>
              <a:t>rendah? </a:t>
            </a:r>
            <a:r>
              <a:rPr sz="2000" dirty="0">
                <a:latin typeface="Verdana"/>
                <a:cs typeface="Verdana"/>
              </a:rPr>
              <a:t>Jika </a:t>
            </a:r>
            <a:r>
              <a:rPr sz="2000" i="1" spc="-5" dirty="0">
                <a:latin typeface="Verdana"/>
                <a:cs typeface="Verdana"/>
              </a:rPr>
              <a:t>SUB </a:t>
            </a:r>
            <a:r>
              <a:rPr sz="2000" dirty="0">
                <a:latin typeface="Verdana"/>
                <a:cs typeface="Verdana"/>
              </a:rPr>
              <a:t>tinggi? </a:t>
            </a:r>
            <a:r>
              <a:rPr sz="2000" spc="-10" dirty="0">
                <a:latin typeface="Verdana"/>
                <a:cs typeface="Verdana"/>
              </a:rPr>
              <a:t>Nyatakan  </a:t>
            </a:r>
            <a:r>
              <a:rPr sz="2000" spc="-5" dirty="0">
                <a:latin typeface="Verdana"/>
                <a:cs typeface="Verdana"/>
              </a:rPr>
              <a:t>jawaban Anda </a:t>
            </a:r>
            <a:r>
              <a:rPr sz="2000" dirty="0">
                <a:latin typeface="Verdana"/>
                <a:cs typeface="Verdana"/>
              </a:rPr>
              <a:t>dalam </a:t>
            </a:r>
            <a:r>
              <a:rPr sz="2000" spc="-5" dirty="0">
                <a:latin typeface="Verdana"/>
                <a:cs typeface="Verdana"/>
              </a:rPr>
              <a:t>bentuk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heksadesimal.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0895" y="674319"/>
            <a:ext cx="17399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380" dirty="0">
                <a:solidFill>
                  <a:srgbClr val="696363"/>
                </a:solidFill>
                <a:latin typeface="Verdana"/>
                <a:cs typeface="Verdana"/>
              </a:rPr>
              <a:t>T</a:t>
            </a:r>
            <a:r>
              <a:rPr sz="4000" spc="5" dirty="0">
                <a:solidFill>
                  <a:srgbClr val="696363"/>
                </a:solidFill>
                <a:latin typeface="Verdana"/>
                <a:cs typeface="Verdana"/>
              </a:rPr>
              <a:t>ujuan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356" y="1864848"/>
            <a:ext cx="7974965" cy="1739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2500" spc="-5" dirty="0">
                <a:latin typeface="Verdana"/>
                <a:cs typeface="Verdana"/>
              </a:rPr>
              <a:t>Dalam </a:t>
            </a:r>
            <a:r>
              <a:rPr sz="2500" dirty="0">
                <a:latin typeface="Verdana"/>
                <a:cs typeface="Verdana"/>
              </a:rPr>
              <a:t>bagian pertama ini </a:t>
            </a:r>
            <a:r>
              <a:rPr sz="2500" spc="-5" dirty="0">
                <a:latin typeface="Verdana"/>
                <a:cs typeface="Verdana"/>
              </a:rPr>
              <a:t>akan dipelajari  bagaimana ALU melakukan </a:t>
            </a:r>
            <a:r>
              <a:rPr sz="2500" spc="-10" dirty="0">
                <a:latin typeface="Verdana"/>
                <a:cs typeface="Verdana"/>
              </a:rPr>
              <a:t>operasi </a:t>
            </a:r>
            <a:r>
              <a:rPr sz="2500" dirty="0">
                <a:latin typeface="Verdana"/>
                <a:cs typeface="Verdana"/>
              </a:rPr>
              <a:t>penjumlahan  </a:t>
            </a:r>
            <a:r>
              <a:rPr sz="2500" spc="-10" dirty="0">
                <a:latin typeface="Verdana"/>
                <a:cs typeface="Verdana"/>
              </a:rPr>
              <a:t>dan pengurangan pada </a:t>
            </a:r>
            <a:r>
              <a:rPr sz="2500" b="1" spc="-5" dirty="0">
                <a:latin typeface="Verdana"/>
                <a:cs typeface="Verdana"/>
              </a:rPr>
              <a:t>bilangan</a:t>
            </a:r>
            <a:r>
              <a:rPr sz="2500" b="1" spc="85" dirty="0">
                <a:latin typeface="Verdana"/>
                <a:cs typeface="Verdana"/>
              </a:rPr>
              <a:t> </a:t>
            </a:r>
            <a:r>
              <a:rPr sz="2500" b="1" spc="-5" dirty="0">
                <a:latin typeface="Verdana"/>
                <a:cs typeface="Verdana"/>
              </a:rPr>
              <a:t>biner</a:t>
            </a:r>
            <a:r>
              <a:rPr sz="2500" spc="-5" dirty="0"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694" y="742645"/>
            <a:ext cx="48374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Penjumlahan</a:t>
            </a:r>
            <a:r>
              <a:rPr spc="-80" dirty="0"/>
              <a:t> </a:t>
            </a:r>
            <a:r>
              <a:rPr dirty="0"/>
              <a:t>Biner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356" y="1864848"/>
            <a:ext cx="2191385" cy="116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700"/>
              </a:lnSpc>
              <a:spcBef>
                <a:spcPts val="100"/>
              </a:spcBef>
            </a:pPr>
            <a:r>
              <a:rPr sz="2500" spc="-5" dirty="0">
                <a:latin typeface="Verdana"/>
                <a:cs typeface="Verdana"/>
              </a:rPr>
              <a:t>Seba</a:t>
            </a:r>
            <a:r>
              <a:rPr sz="2500" spc="15" dirty="0">
                <a:latin typeface="Verdana"/>
                <a:cs typeface="Verdana"/>
              </a:rPr>
              <a:t>g</a:t>
            </a:r>
            <a:r>
              <a:rPr sz="2500" spc="-15" dirty="0">
                <a:latin typeface="Verdana"/>
                <a:cs typeface="Verdana"/>
              </a:rPr>
              <a:t>a</a:t>
            </a:r>
            <a:r>
              <a:rPr sz="2500" spc="5" dirty="0">
                <a:latin typeface="Verdana"/>
                <a:cs typeface="Verdana"/>
              </a:rPr>
              <a:t>i</a:t>
            </a:r>
            <a:r>
              <a:rPr sz="2500" spc="-5" dirty="0">
                <a:latin typeface="Verdana"/>
                <a:cs typeface="Verdana"/>
              </a:rPr>
              <a:t>m</a:t>
            </a:r>
            <a:r>
              <a:rPr sz="2500" spc="-20" dirty="0">
                <a:latin typeface="Verdana"/>
                <a:cs typeface="Verdana"/>
              </a:rPr>
              <a:t>a</a:t>
            </a:r>
            <a:r>
              <a:rPr sz="2500" spc="20" dirty="0">
                <a:latin typeface="Verdana"/>
                <a:cs typeface="Verdana"/>
              </a:rPr>
              <a:t>n</a:t>
            </a:r>
            <a:r>
              <a:rPr sz="2500" spc="-5" dirty="0">
                <a:latin typeface="Verdana"/>
                <a:cs typeface="Verdana"/>
              </a:rPr>
              <a:t>a  penjumlahan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4852" y="1864848"/>
            <a:ext cx="1379855" cy="116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5570">
              <a:lnSpc>
                <a:spcPct val="149700"/>
              </a:lnSpc>
              <a:spcBef>
                <a:spcPts val="100"/>
              </a:spcBef>
            </a:pPr>
            <a:r>
              <a:rPr sz="2500" spc="-10" dirty="0">
                <a:latin typeface="Verdana"/>
                <a:cs typeface="Verdana"/>
              </a:rPr>
              <a:t>halnya  b</a:t>
            </a:r>
            <a:r>
              <a:rPr sz="2500" spc="10" dirty="0">
                <a:latin typeface="Verdana"/>
                <a:cs typeface="Verdana"/>
              </a:rPr>
              <a:t>i</a:t>
            </a:r>
            <a:r>
              <a:rPr sz="2500" spc="-20" dirty="0">
                <a:latin typeface="Verdana"/>
                <a:cs typeface="Verdana"/>
              </a:rPr>
              <a:t>l</a:t>
            </a:r>
            <a:r>
              <a:rPr sz="2500" spc="-15" dirty="0">
                <a:latin typeface="Verdana"/>
                <a:cs typeface="Verdana"/>
              </a:rPr>
              <a:t>a</a:t>
            </a:r>
            <a:r>
              <a:rPr sz="2500" spc="20" dirty="0">
                <a:latin typeface="Verdana"/>
                <a:cs typeface="Verdana"/>
              </a:rPr>
              <a:t>n</a:t>
            </a:r>
            <a:r>
              <a:rPr sz="2500" spc="-10" dirty="0">
                <a:latin typeface="Verdana"/>
                <a:cs typeface="Verdana"/>
              </a:rPr>
              <a:t>gan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1576" y="1864848"/>
            <a:ext cx="999490" cy="116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49700"/>
              </a:lnSpc>
              <a:spcBef>
                <a:spcPts val="100"/>
              </a:spcBef>
            </a:pPr>
            <a:r>
              <a:rPr sz="2500" spc="-10" dirty="0">
                <a:latin typeface="Verdana"/>
                <a:cs typeface="Verdana"/>
              </a:rPr>
              <a:t>da</a:t>
            </a:r>
            <a:r>
              <a:rPr sz="2500" spc="-5" dirty="0">
                <a:latin typeface="Verdana"/>
                <a:cs typeface="Verdana"/>
              </a:rPr>
              <a:t>l</a:t>
            </a:r>
            <a:r>
              <a:rPr sz="2500" spc="-15" dirty="0">
                <a:latin typeface="Verdana"/>
                <a:cs typeface="Verdana"/>
              </a:rPr>
              <a:t>a</a:t>
            </a:r>
            <a:r>
              <a:rPr sz="2500" spc="-5" dirty="0">
                <a:latin typeface="Verdana"/>
                <a:cs typeface="Verdana"/>
              </a:rPr>
              <a:t>m  </a:t>
            </a:r>
            <a:r>
              <a:rPr sz="2500" spc="-10" dirty="0">
                <a:latin typeface="Verdana"/>
                <a:cs typeface="Verdana"/>
              </a:rPr>
              <a:t>biner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7126" y="1864848"/>
            <a:ext cx="3069590" cy="116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>
              <a:lnSpc>
                <a:spcPct val="149700"/>
              </a:lnSpc>
              <a:spcBef>
                <a:spcPts val="100"/>
              </a:spcBef>
              <a:tabLst>
                <a:tab pos="979169" algn="l"/>
                <a:tab pos="1713864" algn="l"/>
              </a:tabLst>
            </a:pPr>
            <a:r>
              <a:rPr sz="2500" spc="20" dirty="0">
                <a:latin typeface="Verdana"/>
                <a:cs typeface="Verdana"/>
              </a:rPr>
              <a:t>b</a:t>
            </a:r>
            <a:r>
              <a:rPr sz="2500" spc="5" dirty="0">
                <a:latin typeface="Verdana"/>
                <a:cs typeface="Verdana"/>
              </a:rPr>
              <a:t>i</a:t>
            </a:r>
            <a:r>
              <a:rPr sz="2500" spc="-20" dirty="0">
                <a:latin typeface="Verdana"/>
                <a:cs typeface="Verdana"/>
              </a:rPr>
              <a:t>l</a:t>
            </a:r>
            <a:r>
              <a:rPr sz="2500" spc="-15" dirty="0">
                <a:latin typeface="Verdana"/>
                <a:cs typeface="Verdana"/>
              </a:rPr>
              <a:t>a</a:t>
            </a:r>
            <a:r>
              <a:rPr sz="2500" spc="-5" dirty="0">
                <a:latin typeface="Verdana"/>
                <a:cs typeface="Verdana"/>
              </a:rPr>
              <a:t>n</a:t>
            </a:r>
            <a:r>
              <a:rPr sz="2500" spc="25" dirty="0">
                <a:latin typeface="Verdana"/>
                <a:cs typeface="Verdana"/>
              </a:rPr>
              <a:t>g</a:t>
            </a:r>
            <a:r>
              <a:rPr sz="2500" spc="-15" dirty="0">
                <a:latin typeface="Verdana"/>
                <a:cs typeface="Verdana"/>
              </a:rPr>
              <a:t>a</a:t>
            </a:r>
            <a:r>
              <a:rPr sz="2500" spc="-5" dirty="0">
                <a:latin typeface="Verdana"/>
                <a:cs typeface="Verdana"/>
              </a:rPr>
              <a:t>n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10" dirty="0">
                <a:latin typeface="Verdana"/>
                <a:cs typeface="Verdana"/>
              </a:rPr>
              <a:t>des</a:t>
            </a:r>
            <a:r>
              <a:rPr sz="2500" spc="5" dirty="0">
                <a:latin typeface="Verdana"/>
                <a:cs typeface="Verdana"/>
              </a:rPr>
              <a:t>i</a:t>
            </a:r>
            <a:r>
              <a:rPr sz="2500" spc="-5" dirty="0">
                <a:latin typeface="Verdana"/>
                <a:cs typeface="Verdana"/>
              </a:rPr>
              <a:t>m</a:t>
            </a:r>
            <a:r>
              <a:rPr sz="2500" dirty="0">
                <a:latin typeface="Verdana"/>
                <a:cs typeface="Verdana"/>
              </a:rPr>
              <a:t>a</a:t>
            </a:r>
            <a:r>
              <a:rPr sz="2500" spc="-20" dirty="0">
                <a:latin typeface="Verdana"/>
                <a:cs typeface="Verdana"/>
              </a:rPr>
              <a:t>l</a:t>
            </a:r>
            <a:r>
              <a:rPr sz="2500" spc="-5" dirty="0">
                <a:latin typeface="Verdana"/>
                <a:cs typeface="Verdana"/>
              </a:rPr>
              <a:t>,  ju</a:t>
            </a:r>
            <a:r>
              <a:rPr sz="2500" spc="30" dirty="0">
                <a:latin typeface="Verdana"/>
                <a:cs typeface="Verdana"/>
              </a:rPr>
              <a:t>g</a:t>
            </a:r>
            <a:r>
              <a:rPr sz="2500" spc="-5" dirty="0">
                <a:latin typeface="Verdana"/>
                <a:cs typeface="Verdana"/>
              </a:rPr>
              <a:t>a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10" dirty="0">
                <a:latin typeface="Verdana"/>
                <a:cs typeface="Verdana"/>
              </a:rPr>
              <a:t>di</a:t>
            </a:r>
            <a:r>
              <a:rPr sz="2500" dirty="0">
                <a:latin typeface="Verdana"/>
                <a:cs typeface="Verdana"/>
              </a:rPr>
              <a:t>l</a:t>
            </a:r>
            <a:r>
              <a:rPr sz="2500" spc="-15" dirty="0">
                <a:latin typeface="Verdana"/>
                <a:cs typeface="Verdana"/>
              </a:rPr>
              <a:t>a</a:t>
            </a:r>
            <a:r>
              <a:rPr sz="2500" spc="5" dirty="0">
                <a:latin typeface="Verdana"/>
                <a:cs typeface="Verdana"/>
              </a:rPr>
              <a:t>k</a:t>
            </a:r>
            <a:r>
              <a:rPr sz="2500" spc="-5" dirty="0">
                <a:latin typeface="Verdana"/>
                <a:cs typeface="Verdana"/>
              </a:rPr>
              <a:t>s</a:t>
            </a:r>
            <a:r>
              <a:rPr sz="2500" spc="-20" dirty="0">
                <a:latin typeface="Verdana"/>
                <a:cs typeface="Verdana"/>
              </a:rPr>
              <a:t>a</a:t>
            </a:r>
            <a:r>
              <a:rPr sz="2500" spc="20" dirty="0">
                <a:latin typeface="Verdana"/>
                <a:cs typeface="Verdana"/>
              </a:rPr>
              <a:t>n</a:t>
            </a:r>
            <a:r>
              <a:rPr sz="2500" spc="-15" dirty="0">
                <a:latin typeface="Verdana"/>
                <a:cs typeface="Verdana"/>
              </a:rPr>
              <a:t>a</a:t>
            </a:r>
            <a:r>
              <a:rPr sz="2500" spc="5" dirty="0">
                <a:latin typeface="Verdana"/>
                <a:cs typeface="Verdana"/>
              </a:rPr>
              <a:t>k</a:t>
            </a:r>
            <a:r>
              <a:rPr sz="2500" spc="-15" dirty="0">
                <a:latin typeface="Verdana"/>
                <a:cs typeface="Verdana"/>
              </a:rPr>
              <a:t>a</a:t>
            </a:r>
            <a:r>
              <a:rPr sz="2500" spc="-5" dirty="0">
                <a:latin typeface="Verdana"/>
                <a:cs typeface="Verdana"/>
              </a:rPr>
              <a:t>n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356" y="3198367"/>
            <a:ext cx="3077210" cy="2501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Verdana"/>
                <a:cs typeface="Verdana"/>
              </a:rPr>
              <a:t>kolom </a:t>
            </a:r>
            <a:r>
              <a:rPr sz="2500" spc="-5" dirty="0">
                <a:latin typeface="Verdana"/>
                <a:cs typeface="Verdana"/>
              </a:rPr>
              <a:t>demi</a:t>
            </a:r>
            <a:r>
              <a:rPr sz="2500" spc="-5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kolom.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z="2500" spc="-5" dirty="0">
                <a:latin typeface="Verdana"/>
                <a:cs typeface="Verdana"/>
              </a:rPr>
              <a:t>Contoh:</a:t>
            </a:r>
            <a:endParaRPr sz="2500">
              <a:latin typeface="Verdana"/>
              <a:cs typeface="Verdana"/>
            </a:endParaRPr>
          </a:p>
          <a:p>
            <a:pPr marR="45720" algn="r">
              <a:lnSpc>
                <a:spcPct val="100000"/>
              </a:lnSpc>
              <a:spcBef>
                <a:spcPts val="1205"/>
              </a:spcBef>
            </a:pPr>
            <a:r>
              <a:rPr sz="2500" spc="-10" dirty="0">
                <a:latin typeface="Verdana"/>
                <a:cs typeface="Verdana"/>
              </a:rPr>
              <a:t>11100</a:t>
            </a:r>
            <a:endParaRPr sz="2500">
              <a:latin typeface="Verdana"/>
              <a:cs typeface="Verdana"/>
            </a:endParaRPr>
          </a:p>
          <a:p>
            <a:pPr marR="10160" algn="r">
              <a:lnSpc>
                <a:spcPct val="100000"/>
              </a:lnSpc>
              <a:spcBef>
                <a:spcPts val="600"/>
              </a:spcBef>
            </a:pP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sz="2500" u="heavy" spc="-7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u="heavy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11010</a:t>
            </a:r>
            <a:endParaRPr sz="2500">
              <a:latin typeface="Verdana"/>
              <a:cs typeface="Verdana"/>
            </a:endParaRPr>
          </a:p>
          <a:p>
            <a:pPr marR="67310" algn="r">
              <a:lnSpc>
                <a:spcPct val="100000"/>
              </a:lnSpc>
              <a:spcBef>
                <a:spcPts val="600"/>
              </a:spcBef>
            </a:pPr>
            <a:r>
              <a:rPr sz="2500" spc="-10" dirty="0">
                <a:latin typeface="Verdana"/>
                <a:cs typeface="Verdana"/>
              </a:rPr>
              <a:t>110110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694" y="742645"/>
            <a:ext cx="48679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Pengurangan</a:t>
            </a:r>
            <a:r>
              <a:rPr spc="-85" dirty="0"/>
              <a:t> </a:t>
            </a:r>
            <a:r>
              <a:rPr spc="-5" dirty="0"/>
              <a:t>Biner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356" y="2054809"/>
            <a:ext cx="810958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Verdana"/>
                <a:cs typeface="Verdana"/>
              </a:rPr>
              <a:t>Sebagaimana </a:t>
            </a:r>
            <a:r>
              <a:rPr sz="2500" spc="-10" dirty="0">
                <a:latin typeface="Verdana"/>
                <a:cs typeface="Verdana"/>
              </a:rPr>
              <a:t>halnya </a:t>
            </a:r>
            <a:r>
              <a:rPr sz="2500" spc="-5" dirty="0">
                <a:latin typeface="Verdana"/>
                <a:cs typeface="Verdana"/>
              </a:rPr>
              <a:t>dalam </a:t>
            </a:r>
            <a:r>
              <a:rPr sz="2500" dirty="0">
                <a:latin typeface="Verdana"/>
                <a:cs typeface="Verdana"/>
              </a:rPr>
              <a:t>penjumlahan</a:t>
            </a:r>
            <a:r>
              <a:rPr sz="2500" spc="4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bilangan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5915" y="2625343"/>
            <a:ext cx="209486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81760" algn="l"/>
              </a:tabLst>
            </a:pPr>
            <a:r>
              <a:rPr sz="2500" spc="-10" dirty="0">
                <a:latin typeface="Verdana"/>
                <a:cs typeface="Verdana"/>
              </a:rPr>
              <a:t>bine</a:t>
            </a:r>
            <a:r>
              <a:rPr sz="2500" spc="-5" dirty="0">
                <a:latin typeface="Verdana"/>
                <a:cs typeface="Verdana"/>
              </a:rPr>
              <a:t>r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5" dirty="0">
                <a:latin typeface="Verdana"/>
                <a:cs typeface="Verdana"/>
              </a:rPr>
              <a:t>ju</a:t>
            </a:r>
            <a:r>
              <a:rPr sz="2500" spc="5" dirty="0">
                <a:latin typeface="Verdana"/>
                <a:cs typeface="Verdana"/>
              </a:rPr>
              <a:t>g</a:t>
            </a:r>
            <a:r>
              <a:rPr sz="2500" spc="-5" dirty="0">
                <a:latin typeface="Verdana"/>
                <a:cs typeface="Verdana"/>
              </a:rPr>
              <a:t>a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356" y="2432710"/>
            <a:ext cx="5480685" cy="326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400"/>
              </a:lnSpc>
              <a:spcBef>
                <a:spcPts val="100"/>
              </a:spcBef>
              <a:tabLst>
                <a:tab pos="1451610" algn="l"/>
                <a:tab pos="4112895" algn="l"/>
              </a:tabLst>
            </a:pPr>
            <a:r>
              <a:rPr sz="2500" spc="-10" dirty="0">
                <a:latin typeface="Verdana"/>
                <a:cs typeface="Verdana"/>
              </a:rPr>
              <a:t>bine</a:t>
            </a:r>
            <a:r>
              <a:rPr sz="2500" spc="-365" dirty="0">
                <a:latin typeface="Verdana"/>
                <a:cs typeface="Verdana"/>
              </a:rPr>
              <a:t>r</a:t>
            </a:r>
            <a:r>
              <a:rPr sz="2500" spc="-5" dirty="0">
                <a:latin typeface="Verdana"/>
                <a:cs typeface="Verdana"/>
              </a:rPr>
              <a:t>,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10" dirty="0">
                <a:latin typeface="Verdana"/>
                <a:cs typeface="Verdana"/>
              </a:rPr>
              <a:t>p</a:t>
            </a:r>
            <a:r>
              <a:rPr sz="2500" dirty="0">
                <a:latin typeface="Verdana"/>
                <a:cs typeface="Verdana"/>
              </a:rPr>
              <a:t>e</a:t>
            </a:r>
            <a:r>
              <a:rPr sz="2500" spc="-5" dirty="0">
                <a:latin typeface="Verdana"/>
                <a:cs typeface="Verdana"/>
              </a:rPr>
              <a:t>n</a:t>
            </a:r>
            <a:r>
              <a:rPr sz="2500" spc="5" dirty="0">
                <a:latin typeface="Verdana"/>
                <a:cs typeface="Verdana"/>
              </a:rPr>
              <a:t>g</a:t>
            </a:r>
            <a:r>
              <a:rPr sz="2500" spc="-5" dirty="0">
                <a:latin typeface="Verdana"/>
                <a:cs typeface="Verdana"/>
              </a:rPr>
              <a:t>u</a:t>
            </a:r>
            <a:r>
              <a:rPr sz="2500" spc="-30" dirty="0">
                <a:latin typeface="Verdana"/>
                <a:cs typeface="Verdana"/>
              </a:rPr>
              <a:t>r</a:t>
            </a:r>
            <a:r>
              <a:rPr sz="2500" spc="-15" dirty="0">
                <a:latin typeface="Verdana"/>
                <a:cs typeface="Verdana"/>
              </a:rPr>
              <a:t>a</a:t>
            </a:r>
            <a:r>
              <a:rPr sz="2500" spc="20" dirty="0">
                <a:latin typeface="Verdana"/>
                <a:cs typeface="Verdana"/>
              </a:rPr>
              <a:t>n</a:t>
            </a:r>
            <a:r>
              <a:rPr sz="2500" spc="-10" dirty="0">
                <a:latin typeface="Verdana"/>
                <a:cs typeface="Verdana"/>
              </a:rPr>
              <a:t>ga</a:t>
            </a:r>
            <a:r>
              <a:rPr sz="2500" spc="-5" dirty="0">
                <a:latin typeface="Verdana"/>
                <a:cs typeface="Verdana"/>
              </a:rPr>
              <a:t>n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10" dirty="0">
                <a:latin typeface="Verdana"/>
                <a:cs typeface="Verdana"/>
              </a:rPr>
              <a:t>bi</a:t>
            </a:r>
            <a:r>
              <a:rPr sz="2500" dirty="0">
                <a:latin typeface="Verdana"/>
                <a:cs typeface="Verdana"/>
              </a:rPr>
              <a:t>l</a:t>
            </a:r>
            <a:r>
              <a:rPr sz="2500" spc="-15" dirty="0">
                <a:latin typeface="Verdana"/>
                <a:cs typeface="Verdana"/>
              </a:rPr>
              <a:t>a</a:t>
            </a:r>
            <a:r>
              <a:rPr sz="2500" spc="-5" dirty="0">
                <a:latin typeface="Verdana"/>
                <a:cs typeface="Verdana"/>
              </a:rPr>
              <a:t>n</a:t>
            </a:r>
            <a:r>
              <a:rPr sz="2500" spc="5" dirty="0">
                <a:latin typeface="Verdana"/>
                <a:cs typeface="Verdana"/>
              </a:rPr>
              <a:t>ga</a:t>
            </a:r>
            <a:r>
              <a:rPr sz="2500" spc="-5" dirty="0">
                <a:latin typeface="Verdana"/>
                <a:cs typeface="Verdana"/>
              </a:rPr>
              <a:t>n  </a:t>
            </a:r>
            <a:r>
              <a:rPr sz="2500" spc="-10" dirty="0">
                <a:latin typeface="Verdana"/>
                <a:cs typeface="Verdana"/>
              </a:rPr>
              <a:t>dilaksanakan kolom </a:t>
            </a:r>
            <a:r>
              <a:rPr sz="2500" spc="-5" dirty="0">
                <a:latin typeface="Verdana"/>
                <a:cs typeface="Verdana"/>
              </a:rPr>
              <a:t>demi</a:t>
            </a:r>
            <a:r>
              <a:rPr sz="2500" spc="6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kolom.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z="2500" spc="-5" dirty="0">
                <a:latin typeface="Verdana"/>
                <a:cs typeface="Verdana"/>
              </a:rPr>
              <a:t>Contoh:</a:t>
            </a:r>
            <a:endParaRPr sz="2500">
              <a:latin typeface="Verdana"/>
              <a:cs typeface="Verdana"/>
            </a:endParaRPr>
          </a:p>
          <a:p>
            <a:pPr marR="2541270" algn="r">
              <a:lnSpc>
                <a:spcPct val="100000"/>
              </a:lnSpc>
              <a:spcBef>
                <a:spcPts val="1200"/>
              </a:spcBef>
            </a:pPr>
            <a:r>
              <a:rPr sz="2500" spc="-10" dirty="0">
                <a:latin typeface="Verdana"/>
                <a:cs typeface="Verdana"/>
              </a:rPr>
              <a:t>1101</a:t>
            </a:r>
            <a:endParaRPr sz="2500">
              <a:latin typeface="Verdana"/>
              <a:cs typeface="Verdana"/>
            </a:endParaRPr>
          </a:p>
          <a:p>
            <a:pPr marR="2578100" algn="r">
              <a:lnSpc>
                <a:spcPct val="100000"/>
              </a:lnSpc>
              <a:spcBef>
                <a:spcPts val="530"/>
              </a:spcBef>
              <a:tabLst>
                <a:tab pos="408940" algn="l"/>
              </a:tabLst>
            </a:pPr>
            <a:r>
              <a:rPr sz="2500" u="heavy" spc="-6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-19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−</a:t>
            </a:r>
            <a:r>
              <a:rPr sz="2500" u="heavy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	</a:t>
            </a:r>
            <a:r>
              <a:rPr sz="2500" u="heavy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1010</a:t>
            </a:r>
            <a:endParaRPr sz="2500">
              <a:latin typeface="Verdana"/>
              <a:cs typeface="Verdana"/>
            </a:endParaRPr>
          </a:p>
          <a:p>
            <a:pPr marR="2541270" algn="r">
              <a:lnSpc>
                <a:spcPct val="100000"/>
              </a:lnSpc>
              <a:spcBef>
                <a:spcPts val="675"/>
              </a:spcBef>
            </a:pPr>
            <a:r>
              <a:rPr sz="2500" spc="-10" dirty="0">
                <a:latin typeface="Verdana"/>
                <a:cs typeface="Verdana"/>
              </a:rPr>
              <a:t>0011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240" y="663701"/>
            <a:ext cx="22783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0" dirty="0">
                <a:latin typeface="Franklin Gothic Book"/>
                <a:cs typeface="Franklin Gothic Book"/>
              </a:rPr>
              <a:t>Half</a:t>
            </a:r>
            <a:r>
              <a:rPr b="1" spc="-135" dirty="0">
                <a:latin typeface="Franklin Gothic Book"/>
                <a:cs typeface="Franklin Gothic Book"/>
              </a:rPr>
              <a:t> </a:t>
            </a:r>
            <a:r>
              <a:rPr b="1" spc="10" dirty="0">
                <a:latin typeface="Franklin Gothic Book"/>
                <a:cs typeface="Franklin Gothic Book"/>
              </a:rPr>
              <a:t>Adder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1767" y="5659060"/>
            <a:ext cx="1705610" cy="7029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i="1" spc="-5" dirty="0">
                <a:latin typeface="Verdana"/>
                <a:cs typeface="Verdana"/>
              </a:rPr>
              <a:t>SUM </a:t>
            </a:r>
            <a:r>
              <a:rPr sz="2000" i="1" spc="-10" dirty="0">
                <a:latin typeface="Verdana"/>
                <a:cs typeface="Verdana"/>
              </a:rPr>
              <a:t>= A </a:t>
            </a:r>
            <a:r>
              <a:rPr sz="2000" spc="-10" dirty="0">
                <a:latin typeface="Symbol"/>
                <a:cs typeface="Symbol"/>
              </a:rPr>
              <a:t>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i="1" spc="-10" dirty="0">
                <a:latin typeface="Verdana"/>
                <a:cs typeface="Verdana"/>
              </a:rPr>
              <a:t>CARRY </a:t>
            </a:r>
            <a:r>
              <a:rPr sz="2000" i="1" spc="-5" dirty="0">
                <a:latin typeface="Verdana"/>
                <a:cs typeface="Verdana"/>
              </a:rPr>
              <a:t>=</a:t>
            </a:r>
            <a:r>
              <a:rPr sz="2000" i="1" spc="-35" dirty="0">
                <a:latin typeface="Verdana"/>
                <a:cs typeface="Verdana"/>
              </a:rPr>
              <a:t> </a:t>
            </a:r>
            <a:r>
              <a:rPr sz="2000" i="1" spc="-5" dirty="0">
                <a:latin typeface="Verdana"/>
                <a:cs typeface="Verdana"/>
              </a:rPr>
              <a:t>AB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250" y="5659060"/>
            <a:ext cx="2025650" cy="7029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dirty="0">
                <a:latin typeface="Verdana"/>
                <a:cs typeface="Verdana"/>
              </a:rPr>
              <a:t>dibaca </a:t>
            </a:r>
            <a:r>
              <a:rPr sz="2000" i="1" spc="-10" dirty="0">
                <a:latin typeface="Verdana"/>
                <a:cs typeface="Verdana"/>
              </a:rPr>
              <a:t>A </a:t>
            </a:r>
            <a:r>
              <a:rPr sz="2000" spc="-10" dirty="0">
                <a:latin typeface="Verdana"/>
                <a:cs typeface="Verdana"/>
              </a:rPr>
              <a:t>XOR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i="1" spc="-10" dirty="0"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265"/>
              </a:spcBef>
            </a:pPr>
            <a:r>
              <a:rPr sz="2000" spc="-5" dirty="0">
                <a:latin typeface="Verdana"/>
                <a:cs typeface="Verdana"/>
              </a:rPr>
              <a:t>dibaca </a:t>
            </a:r>
            <a:r>
              <a:rPr sz="2000" i="1" spc="-5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AND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i="1" spc="-5" dirty="0"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4341" y="1964359"/>
            <a:ext cx="5772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0690" algn="l"/>
              </a:tabLst>
            </a:pPr>
            <a:r>
              <a:rPr sz="1450" i="1" dirty="0">
                <a:latin typeface="Arial"/>
                <a:cs typeface="Arial"/>
              </a:rPr>
              <a:t>A	B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44" y="3779158"/>
            <a:ext cx="8105775" cy="185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79700">
              <a:lnSpc>
                <a:spcPct val="100000"/>
              </a:lnSpc>
              <a:spcBef>
                <a:spcPts val="95"/>
              </a:spcBef>
            </a:pPr>
            <a:r>
              <a:rPr sz="1450" i="1" dirty="0">
                <a:latin typeface="Arial"/>
                <a:cs typeface="Arial"/>
              </a:rPr>
              <a:t>SUM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100"/>
              </a:lnSpc>
            </a:pPr>
            <a:r>
              <a:rPr sz="2000" spc="-5" dirty="0">
                <a:latin typeface="Verdana"/>
                <a:cs typeface="Verdana"/>
              </a:rPr>
              <a:t>Penjumlah-paruh </a:t>
            </a:r>
            <a:r>
              <a:rPr sz="2000" spc="-40" dirty="0">
                <a:latin typeface="Verdana"/>
                <a:cs typeface="Verdana"/>
              </a:rPr>
              <a:t>(Half-Adder,</a:t>
            </a:r>
            <a:r>
              <a:rPr sz="2000" spc="6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disingkat </a:t>
            </a:r>
            <a:r>
              <a:rPr sz="2000" spc="-10" dirty="0">
                <a:latin typeface="Verdana"/>
                <a:cs typeface="Verdana"/>
              </a:rPr>
              <a:t>HA) </a:t>
            </a:r>
            <a:r>
              <a:rPr sz="2000" dirty="0">
                <a:latin typeface="Verdana"/>
                <a:cs typeface="Verdana"/>
              </a:rPr>
              <a:t>adalah </a:t>
            </a:r>
            <a:r>
              <a:rPr sz="2000" spc="-10" dirty="0">
                <a:latin typeface="Verdana"/>
                <a:cs typeface="Verdana"/>
              </a:rPr>
              <a:t>sebuah  </a:t>
            </a:r>
            <a:r>
              <a:rPr sz="2000" spc="-5" dirty="0">
                <a:latin typeface="Verdana"/>
                <a:cs typeface="Verdana"/>
              </a:rPr>
              <a:t>rangkaian logika </a:t>
            </a:r>
            <a:r>
              <a:rPr sz="2000" spc="-20" dirty="0">
                <a:latin typeface="Verdana"/>
                <a:cs typeface="Verdana"/>
              </a:rPr>
              <a:t>yang </a:t>
            </a:r>
            <a:r>
              <a:rPr sz="2000" spc="-5" dirty="0">
                <a:latin typeface="Verdana"/>
                <a:cs typeface="Verdana"/>
              </a:rPr>
              <a:t>menjumlah-kan </a:t>
            </a:r>
            <a:r>
              <a:rPr sz="2000" spc="-10" dirty="0">
                <a:latin typeface="Verdana"/>
                <a:cs typeface="Verdana"/>
              </a:rPr>
              <a:t>2 </a:t>
            </a:r>
            <a:r>
              <a:rPr sz="2000" spc="5" dirty="0">
                <a:latin typeface="Verdana"/>
                <a:cs typeface="Verdana"/>
              </a:rPr>
              <a:t>bit </a:t>
            </a:r>
            <a:r>
              <a:rPr sz="2000" spc="-10" dirty="0">
                <a:latin typeface="Verdana"/>
                <a:cs typeface="Verdana"/>
              </a:rPr>
              <a:t>dengan keluaran  </a:t>
            </a:r>
            <a:r>
              <a:rPr sz="2000" i="1" spc="-5" dirty="0">
                <a:latin typeface="Verdana"/>
                <a:cs typeface="Verdana"/>
              </a:rPr>
              <a:t>SUM </a:t>
            </a:r>
            <a:r>
              <a:rPr sz="2000" spc="-10" dirty="0">
                <a:latin typeface="Verdana"/>
                <a:cs typeface="Verdana"/>
              </a:rPr>
              <a:t>dan </a:t>
            </a:r>
            <a:r>
              <a:rPr sz="2000" i="1" spc="-10" dirty="0">
                <a:latin typeface="Verdana"/>
                <a:cs typeface="Verdana"/>
              </a:rPr>
              <a:t>CARRY</a:t>
            </a:r>
            <a:r>
              <a:rPr sz="2000" i="1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dimana: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03190" y="2843458"/>
            <a:ext cx="664210" cy="0"/>
          </a:xfrm>
          <a:custGeom>
            <a:avLst/>
            <a:gdLst/>
            <a:ahLst/>
            <a:cxnLst/>
            <a:rect l="l" t="t" r="r" b="b"/>
            <a:pathLst>
              <a:path w="664210">
                <a:moveTo>
                  <a:pt x="664166" y="0"/>
                </a:moveTo>
                <a:lnTo>
                  <a:pt x="0" y="0"/>
                </a:lnTo>
              </a:path>
            </a:pathLst>
          </a:custGeom>
          <a:ln w="7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3190" y="2513051"/>
            <a:ext cx="664210" cy="0"/>
          </a:xfrm>
          <a:custGeom>
            <a:avLst/>
            <a:gdLst/>
            <a:ahLst/>
            <a:cxnLst/>
            <a:rect l="l" t="t" r="r" b="b"/>
            <a:pathLst>
              <a:path w="664210">
                <a:moveTo>
                  <a:pt x="664166" y="0"/>
                </a:moveTo>
                <a:lnTo>
                  <a:pt x="0" y="0"/>
                </a:lnTo>
              </a:path>
            </a:pathLst>
          </a:custGeom>
          <a:ln w="7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38871" y="2678255"/>
            <a:ext cx="664845" cy="0"/>
          </a:xfrm>
          <a:custGeom>
            <a:avLst/>
            <a:gdLst/>
            <a:ahLst/>
            <a:cxnLst/>
            <a:rect l="l" t="t" r="r" b="b"/>
            <a:pathLst>
              <a:path w="664845">
                <a:moveTo>
                  <a:pt x="0" y="0"/>
                </a:moveTo>
                <a:lnTo>
                  <a:pt x="664319" y="0"/>
                </a:lnTo>
              </a:path>
            </a:pathLst>
          </a:custGeom>
          <a:ln w="7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1383" y="2347847"/>
            <a:ext cx="864235" cy="661035"/>
          </a:xfrm>
          <a:custGeom>
            <a:avLst/>
            <a:gdLst/>
            <a:ahLst/>
            <a:cxnLst/>
            <a:rect l="l" t="t" r="r" b="b"/>
            <a:pathLst>
              <a:path w="864235" h="661035">
                <a:moveTo>
                  <a:pt x="863769" y="0"/>
                </a:moveTo>
                <a:lnTo>
                  <a:pt x="604531" y="0"/>
                </a:lnTo>
                <a:lnTo>
                  <a:pt x="546069" y="10784"/>
                </a:lnTo>
                <a:lnTo>
                  <a:pt x="489350" y="23873"/>
                </a:lnTo>
                <a:lnTo>
                  <a:pt x="434524" y="39183"/>
                </a:lnTo>
                <a:lnTo>
                  <a:pt x="381744" y="56632"/>
                </a:lnTo>
                <a:lnTo>
                  <a:pt x="331163" y="76136"/>
                </a:lnTo>
                <a:lnTo>
                  <a:pt x="282933" y="97610"/>
                </a:lnTo>
                <a:lnTo>
                  <a:pt x="237206" y="120973"/>
                </a:lnTo>
                <a:lnTo>
                  <a:pt x="194134" y="146141"/>
                </a:lnTo>
                <a:lnTo>
                  <a:pt x="153870" y="173030"/>
                </a:lnTo>
                <a:lnTo>
                  <a:pt x="116566" y="201556"/>
                </a:lnTo>
                <a:lnTo>
                  <a:pt x="82375" y="231638"/>
                </a:lnTo>
                <a:lnTo>
                  <a:pt x="51449" y="263191"/>
                </a:lnTo>
                <a:lnTo>
                  <a:pt x="23939" y="296131"/>
                </a:lnTo>
                <a:lnTo>
                  <a:pt x="0" y="330377"/>
                </a:lnTo>
                <a:lnTo>
                  <a:pt x="23613" y="364774"/>
                </a:lnTo>
                <a:lnTo>
                  <a:pt x="50865" y="397854"/>
                </a:lnTo>
                <a:lnTo>
                  <a:pt x="81597" y="429530"/>
                </a:lnTo>
                <a:lnTo>
                  <a:pt x="115655" y="459718"/>
                </a:lnTo>
                <a:lnTo>
                  <a:pt x="152879" y="488330"/>
                </a:lnTo>
                <a:lnTo>
                  <a:pt x="193114" y="515282"/>
                </a:lnTo>
                <a:lnTo>
                  <a:pt x="236202" y="540488"/>
                </a:lnTo>
                <a:lnTo>
                  <a:pt x="281987" y="563861"/>
                </a:lnTo>
                <a:lnTo>
                  <a:pt x="330311" y="585316"/>
                </a:lnTo>
                <a:lnTo>
                  <a:pt x="381018" y="604767"/>
                </a:lnTo>
                <a:lnTo>
                  <a:pt x="433950" y="622129"/>
                </a:lnTo>
                <a:lnTo>
                  <a:pt x="488951" y="637314"/>
                </a:lnTo>
                <a:lnTo>
                  <a:pt x="545863" y="650238"/>
                </a:lnTo>
                <a:lnTo>
                  <a:pt x="604531" y="660815"/>
                </a:lnTo>
                <a:lnTo>
                  <a:pt x="863769" y="660815"/>
                </a:lnTo>
                <a:lnTo>
                  <a:pt x="833795" y="618518"/>
                </a:lnTo>
                <a:lnTo>
                  <a:pt x="808103" y="575468"/>
                </a:lnTo>
                <a:lnTo>
                  <a:pt x="786693" y="531780"/>
                </a:lnTo>
                <a:lnTo>
                  <a:pt x="769565" y="487571"/>
                </a:lnTo>
                <a:lnTo>
                  <a:pt x="756719" y="442957"/>
                </a:lnTo>
                <a:lnTo>
                  <a:pt x="748155" y="398053"/>
                </a:lnTo>
                <a:lnTo>
                  <a:pt x="743873" y="352975"/>
                </a:lnTo>
                <a:lnTo>
                  <a:pt x="743873" y="307840"/>
                </a:lnTo>
                <a:lnTo>
                  <a:pt x="748155" y="262762"/>
                </a:lnTo>
                <a:lnTo>
                  <a:pt x="756719" y="217858"/>
                </a:lnTo>
                <a:lnTo>
                  <a:pt x="769565" y="173244"/>
                </a:lnTo>
                <a:lnTo>
                  <a:pt x="786693" y="129035"/>
                </a:lnTo>
                <a:lnTo>
                  <a:pt x="808103" y="85347"/>
                </a:lnTo>
                <a:lnTo>
                  <a:pt x="833795" y="42297"/>
                </a:lnTo>
                <a:lnTo>
                  <a:pt x="8637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1382" y="2347847"/>
            <a:ext cx="864235" cy="661035"/>
          </a:xfrm>
          <a:custGeom>
            <a:avLst/>
            <a:gdLst/>
            <a:ahLst/>
            <a:cxnLst/>
            <a:rect l="l" t="t" r="r" b="b"/>
            <a:pathLst>
              <a:path w="864235" h="661035">
                <a:moveTo>
                  <a:pt x="0" y="330377"/>
                </a:moveTo>
                <a:lnTo>
                  <a:pt x="23939" y="296131"/>
                </a:lnTo>
                <a:lnTo>
                  <a:pt x="51449" y="263191"/>
                </a:lnTo>
                <a:lnTo>
                  <a:pt x="82375" y="231638"/>
                </a:lnTo>
                <a:lnTo>
                  <a:pt x="116566" y="201556"/>
                </a:lnTo>
                <a:lnTo>
                  <a:pt x="153870" y="173030"/>
                </a:lnTo>
                <a:lnTo>
                  <a:pt x="194134" y="146141"/>
                </a:lnTo>
                <a:lnTo>
                  <a:pt x="237206" y="120973"/>
                </a:lnTo>
                <a:lnTo>
                  <a:pt x="282933" y="97610"/>
                </a:lnTo>
                <a:lnTo>
                  <a:pt x="331163" y="76136"/>
                </a:lnTo>
                <a:lnTo>
                  <a:pt x="381744" y="56632"/>
                </a:lnTo>
                <a:lnTo>
                  <a:pt x="434524" y="39183"/>
                </a:lnTo>
                <a:lnTo>
                  <a:pt x="489350" y="23873"/>
                </a:lnTo>
                <a:lnTo>
                  <a:pt x="546069" y="10784"/>
                </a:lnTo>
                <a:lnTo>
                  <a:pt x="604531" y="0"/>
                </a:lnTo>
                <a:lnTo>
                  <a:pt x="863769" y="0"/>
                </a:lnTo>
                <a:lnTo>
                  <a:pt x="833795" y="42297"/>
                </a:lnTo>
                <a:lnTo>
                  <a:pt x="808103" y="85347"/>
                </a:lnTo>
                <a:lnTo>
                  <a:pt x="786693" y="129035"/>
                </a:lnTo>
                <a:lnTo>
                  <a:pt x="769565" y="173244"/>
                </a:lnTo>
                <a:lnTo>
                  <a:pt x="756719" y="217858"/>
                </a:lnTo>
                <a:lnTo>
                  <a:pt x="748155" y="262762"/>
                </a:lnTo>
                <a:lnTo>
                  <a:pt x="743873" y="307840"/>
                </a:lnTo>
                <a:lnTo>
                  <a:pt x="743873" y="352975"/>
                </a:lnTo>
                <a:lnTo>
                  <a:pt x="748155" y="398053"/>
                </a:lnTo>
                <a:lnTo>
                  <a:pt x="756719" y="442957"/>
                </a:lnTo>
                <a:lnTo>
                  <a:pt x="769565" y="487571"/>
                </a:lnTo>
                <a:lnTo>
                  <a:pt x="786693" y="531780"/>
                </a:lnTo>
                <a:lnTo>
                  <a:pt x="808103" y="575468"/>
                </a:lnTo>
                <a:lnTo>
                  <a:pt x="833795" y="618518"/>
                </a:lnTo>
                <a:lnTo>
                  <a:pt x="863769" y="660815"/>
                </a:lnTo>
                <a:lnTo>
                  <a:pt x="604531" y="660815"/>
                </a:lnTo>
                <a:lnTo>
                  <a:pt x="545863" y="650238"/>
                </a:lnTo>
                <a:lnTo>
                  <a:pt x="488951" y="637314"/>
                </a:lnTo>
                <a:lnTo>
                  <a:pt x="433950" y="622129"/>
                </a:lnTo>
                <a:lnTo>
                  <a:pt x="381018" y="604767"/>
                </a:lnTo>
                <a:lnTo>
                  <a:pt x="330311" y="585316"/>
                </a:lnTo>
                <a:lnTo>
                  <a:pt x="281987" y="563861"/>
                </a:lnTo>
                <a:lnTo>
                  <a:pt x="236202" y="540488"/>
                </a:lnTo>
                <a:lnTo>
                  <a:pt x="193114" y="515282"/>
                </a:lnTo>
                <a:lnTo>
                  <a:pt x="152879" y="488330"/>
                </a:lnTo>
                <a:lnTo>
                  <a:pt x="115655" y="459718"/>
                </a:lnTo>
                <a:lnTo>
                  <a:pt x="81597" y="429530"/>
                </a:lnTo>
                <a:lnTo>
                  <a:pt x="50865" y="397854"/>
                </a:lnTo>
                <a:lnTo>
                  <a:pt x="23613" y="364774"/>
                </a:lnTo>
                <a:lnTo>
                  <a:pt x="0" y="330377"/>
                </a:lnTo>
                <a:close/>
              </a:path>
            </a:pathLst>
          </a:custGeom>
          <a:ln w="7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1383" y="2347847"/>
            <a:ext cx="864235" cy="661035"/>
          </a:xfrm>
          <a:custGeom>
            <a:avLst/>
            <a:gdLst/>
            <a:ahLst/>
            <a:cxnLst/>
            <a:rect l="l" t="t" r="r" b="b"/>
            <a:pathLst>
              <a:path w="864235" h="661035">
                <a:moveTo>
                  <a:pt x="863769" y="0"/>
                </a:moveTo>
                <a:lnTo>
                  <a:pt x="332159" y="0"/>
                </a:lnTo>
                <a:lnTo>
                  <a:pt x="283073" y="3582"/>
                </a:lnTo>
                <a:lnTo>
                  <a:pt x="236224" y="13988"/>
                </a:lnTo>
                <a:lnTo>
                  <a:pt x="192125" y="30707"/>
                </a:lnTo>
                <a:lnTo>
                  <a:pt x="151290" y="53228"/>
                </a:lnTo>
                <a:lnTo>
                  <a:pt x="114234" y="81040"/>
                </a:lnTo>
                <a:lnTo>
                  <a:pt x="81469" y="113632"/>
                </a:lnTo>
                <a:lnTo>
                  <a:pt x="53510" y="150492"/>
                </a:lnTo>
                <a:lnTo>
                  <a:pt x="30870" y="191111"/>
                </a:lnTo>
                <a:lnTo>
                  <a:pt x="14062" y="234978"/>
                </a:lnTo>
                <a:lnTo>
                  <a:pt x="3601" y="281580"/>
                </a:lnTo>
                <a:lnTo>
                  <a:pt x="0" y="330407"/>
                </a:lnTo>
                <a:lnTo>
                  <a:pt x="3601" y="379235"/>
                </a:lnTo>
                <a:lnTo>
                  <a:pt x="14062" y="425837"/>
                </a:lnTo>
                <a:lnTo>
                  <a:pt x="30870" y="469703"/>
                </a:lnTo>
                <a:lnTo>
                  <a:pt x="53510" y="510322"/>
                </a:lnTo>
                <a:lnTo>
                  <a:pt x="81469" y="547183"/>
                </a:lnTo>
                <a:lnTo>
                  <a:pt x="114234" y="579775"/>
                </a:lnTo>
                <a:lnTo>
                  <a:pt x="151290" y="607587"/>
                </a:lnTo>
                <a:lnTo>
                  <a:pt x="192125" y="630108"/>
                </a:lnTo>
                <a:lnTo>
                  <a:pt x="236224" y="646827"/>
                </a:lnTo>
                <a:lnTo>
                  <a:pt x="283073" y="657233"/>
                </a:lnTo>
                <a:lnTo>
                  <a:pt x="332159" y="660815"/>
                </a:lnTo>
                <a:lnTo>
                  <a:pt x="863769" y="660815"/>
                </a:lnTo>
                <a:lnTo>
                  <a:pt x="8637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1382" y="2347847"/>
            <a:ext cx="864235" cy="661035"/>
          </a:xfrm>
          <a:custGeom>
            <a:avLst/>
            <a:gdLst/>
            <a:ahLst/>
            <a:cxnLst/>
            <a:rect l="l" t="t" r="r" b="b"/>
            <a:pathLst>
              <a:path w="864235" h="661035">
                <a:moveTo>
                  <a:pt x="332159" y="0"/>
                </a:moveTo>
                <a:lnTo>
                  <a:pt x="863769" y="0"/>
                </a:lnTo>
                <a:lnTo>
                  <a:pt x="863769" y="660815"/>
                </a:lnTo>
                <a:lnTo>
                  <a:pt x="332159" y="660815"/>
                </a:lnTo>
                <a:lnTo>
                  <a:pt x="283073" y="657233"/>
                </a:lnTo>
                <a:lnTo>
                  <a:pt x="236224" y="646827"/>
                </a:lnTo>
                <a:lnTo>
                  <a:pt x="192125" y="630108"/>
                </a:lnTo>
                <a:lnTo>
                  <a:pt x="151290" y="607587"/>
                </a:lnTo>
                <a:lnTo>
                  <a:pt x="114234" y="579775"/>
                </a:lnTo>
                <a:lnTo>
                  <a:pt x="81469" y="547183"/>
                </a:lnTo>
                <a:lnTo>
                  <a:pt x="53510" y="510322"/>
                </a:lnTo>
                <a:lnTo>
                  <a:pt x="30870" y="469703"/>
                </a:lnTo>
                <a:lnTo>
                  <a:pt x="14062" y="425837"/>
                </a:lnTo>
                <a:lnTo>
                  <a:pt x="3601" y="379235"/>
                </a:lnTo>
                <a:lnTo>
                  <a:pt x="0" y="330407"/>
                </a:lnTo>
                <a:lnTo>
                  <a:pt x="3601" y="281580"/>
                </a:lnTo>
                <a:lnTo>
                  <a:pt x="14062" y="234978"/>
                </a:lnTo>
                <a:lnTo>
                  <a:pt x="30870" y="191111"/>
                </a:lnTo>
                <a:lnTo>
                  <a:pt x="53510" y="150492"/>
                </a:lnTo>
                <a:lnTo>
                  <a:pt x="81469" y="113632"/>
                </a:lnTo>
                <a:lnTo>
                  <a:pt x="114234" y="81040"/>
                </a:lnTo>
                <a:lnTo>
                  <a:pt x="151290" y="53228"/>
                </a:lnTo>
                <a:lnTo>
                  <a:pt x="192125" y="30707"/>
                </a:lnTo>
                <a:lnTo>
                  <a:pt x="236224" y="13988"/>
                </a:lnTo>
                <a:lnTo>
                  <a:pt x="283073" y="3582"/>
                </a:lnTo>
                <a:lnTo>
                  <a:pt x="332159" y="0"/>
                </a:lnTo>
                <a:close/>
              </a:path>
            </a:pathLst>
          </a:custGeom>
          <a:ln w="7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6412" y="3228934"/>
            <a:ext cx="80010" cy="661035"/>
          </a:xfrm>
          <a:custGeom>
            <a:avLst/>
            <a:gdLst/>
            <a:ahLst/>
            <a:cxnLst/>
            <a:rect l="l" t="t" r="r" b="b"/>
            <a:pathLst>
              <a:path w="80010" h="661035">
                <a:moveTo>
                  <a:pt x="79504" y="0"/>
                </a:moveTo>
                <a:lnTo>
                  <a:pt x="44018" y="65310"/>
                </a:lnTo>
                <a:lnTo>
                  <a:pt x="29937" y="105619"/>
                </a:lnTo>
                <a:lnTo>
                  <a:pt x="18425" y="149984"/>
                </a:lnTo>
                <a:lnTo>
                  <a:pt x="9580" y="197619"/>
                </a:lnTo>
                <a:lnTo>
                  <a:pt x="3496" y="247738"/>
                </a:lnTo>
                <a:lnTo>
                  <a:pt x="271" y="299555"/>
                </a:lnTo>
                <a:lnTo>
                  <a:pt x="0" y="352285"/>
                </a:lnTo>
                <a:lnTo>
                  <a:pt x="2778" y="405141"/>
                </a:lnTo>
                <a:lnTo>
                  <a:pt x="8703" y="457340"/>
                </a:lnTo>
                <a:lnTo>
                  <a:pt x="17870" y="508093"/>
                </a:lnTo>
                <a:lnTo>
                  <a:pt x="29780" y="554386"/>
                </a:lnTo>
                <a:lnTo>
                  <a:pt x="44178" y="595682"/>
                </a:lnTo>
                <a:lnTo>
                  <a:pt x="60830" y="631365"/>
                </a:lnTo>
                <a:lnTo>
                  <a:pt x="79504" y="660815"/>
                </a:lnTo>
              </a:path>
            </a:pathLst>
          </a:custGeom>
          <a:ln w="7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67356" y="2513051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>
                <a:moveTo>
                  <a:pt x="0" y="0"/>
                </a:moveTo>
                <a:lnTo>
                  <a:pt x="116255" y="0"/>
                </a:lnTo>
              </a:path>
            </a:pathLst>
          </a:custGeom>
          <a:ln w="7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7356" y="2843458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0" y="0"/>
                </a:moveTo>
                <a:lnTo>
                  <a:pt x="553599" y="0"/>
                </a:lnTo>
              </a:path>
            </a:pathLst>
          </a:custGeom>
          <a:ln w="7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79638" y="2237711"/>
            <a:ext cx="398780" cy="1145540"/>
          </a:xfrm>
          <a:custGeom>
            <a:avLst/>
            <a:gdLst/>
            <a:ahLst/>
            <a:cxnLst/>
            <a:rect l="l" t="t" r="r" b="b"/>
            <a:pathLst>
              <a:path w="398779" h="1145539">
                <a:moveTo>
                  <a:pt x="398438" y="0"/>
                </a:moveTo>
                <a:lnTo>
                  <a:pt x="398438" y="1145414"/>
                </a:lnTo>
                <a:lnTo>
                  <a:pt x="0" y="1145414"/>
                </a:lnTo>
              </a:path>
            </a:pathLst>
          </a:custGeom>
          <a:ln w="7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79638" y="3713533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318" y="0"/>
                </a:lnTo>
              </a:path>
            </a:pathLst>
          </a:custGeom>
          <a:ln w="7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20956" y="2237711"/>
            <a:ext cx="0" cy="1476375"/>
          </a:xfrm>
          <a:custGeom>
            <a:avLst/>
            <a:gdLst/>
            <a:ahLst/>
            <a:cxnLst/>
            <a:rect l="l" t="t" r="r" b="b"/>
            <a:pathLst>
              <a:path h="1476375">
                <a:moveTo>
                  <a:pt x="0" y="0"/>
                </a:moveTo>
                <a:lnTo>
                  <a:pt x="0" y="1475821"/>
                </a:lnTo>
              </a:path>
            </a:pathLst>
          </a:custGeom>
          <a:ln w="7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06711" y="3559342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214673" y="0"/>
                </a:moveTo>
                <a:lnTo>
                  <a:pt x="0" y="0"/>
                </a:lnTo>
                <a:lnTo>
                  <a:pt x="553599" y="0"/>
                </a:lnTo>
              </a:path>
            </a:pathLst>
          </a:custGeom>
          <a:ln w="7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06711" y="3559342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258"/>
                </a:lnTo>
              </a:path>
            </a:pathLst>
          </a:custGeom>
          <a:ln w="7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06711" y="2678255"/>
            <a:ext cx="332740" cy="0"/>
          </a:xfrm>
          <a:custGeom>
            <a:avLst/>
            <a:gdLst/>
            <a:ahLst/>
            <a:cxnLst/>
            <a:rect l="l" t="t" r="r" b="b"/>
            <a:pathLst>
              <a:path w="332739">
                <a:moveTo>
                  <a:pt x="332159" y="0"/>
                </a:moveTo>
                <a:lnTo>
                  <a:pt x="0" y="0"/>
                </a:lnTo>
              </a:path>
            </a:pathLst>
          </a:custGeom>
          <a:ln w="7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84060" y="2806737"/>
            <a:ext cx="73793" cy="73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0310" y="3226336"/>
            <a:ext cx="885825" cy="333375"/>
          </a:xfrm>
          <a:custGeom>
            <a:avLst/>
            <a:gdLst/>
            <a:ahLst/>
            <a:cxnLst/>
            <a:rect l="l" t="t" r="r" b="b"/>
            <a:pathLst>
              <a:path w="885825" h="333375">
                <a:moveTo>
                  <a:pt x="0" y="333005"/>
                </a:moveTo>
                <a:lnTo>
                  <a:pt x="35979" y="298658"/>
                </a:lnTo>
                <a:lnTo>
                  <a:pt x="73127" y="266077"/>
                </a:lnTo>
                <a:lnTo>
                  <a:pt x="111392" y="235282"/>
                </a:lnTo>
                <a:lnTo>
                  <a:pt x="150728" y="206290"/>
                </a:lnTo>
                <a:lnTo>
                  <a:pt x="191084" y="179120"/>
                </a:lnTo>
                <a:lnTo>
                  <a:pt x="232412" y="153791"/>
                </a:lnTo>
                <a:lnTo>
                  <a:pt x="274663" y="130319"/>
                </a:lnTo>
                <a:lnTo>
                  <a:pt x="317787" y="108724"/>
                </a:lnTo>
                <a:lnTo>
                  <a:pt x="361736" y="89024"/>
                </a:lnTo>
                <a:lnTo>
                  <a:pt x="406461" y="71237"/>
                </a:lnTo>
                <a:lnTo>
                  <a:pt x="451913" y="55382"/>
                </a:lnTo>
                <a:lnTo>
                  <a:pt x="498042" y="41475"/>
                </a:lnTo>
                <a:lnTo>
                  <a:pt x="544801" y="29537"/>
                </a:lnTo>
                <a:lnTo>
                  <a:pt x="592139" y="19584"/>
                </a:lnTo>
                <a:lnTo>
                  <a:pt x="640009" y="11636"/>
                </a:lnTo>
                <a:lnTo>
                  <a:pt x="688360" y="5711"/>
                </a:lnTo>
                <a:lnTo>
                  <a:pt x="737144" y="1826"/>
                </a:lnTo>
                <a:lnTo>
                  <a:pt x="786313" y="0"/>
                </a:lnTo>
                <a:lnTo>
                  <a:pt x="835816" y="251"/>
                </a:lnTo>
                <a:lnTo>
                  <a:pt x="885606" y="2597"/>
                </a:lnTo>
              </a:path>
            </a:pathLst>
          </a:custGeom>
          <a:ln w="7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60310" y="3559342"/>
            <a:ext cx="885825" cy="332105"/>
          </a:xfrm>
          <a:custGeom>
            <a:avLst/>
            <a:gdLst/>
            <a:ahLst/>
            <a:cxnLst/>
            <a:rect l="l" t="t" r="r" b="b"/>
            <a:pathLst>
              <a:path w="885825" h="332104">
                <a:moveTo>
                  <a:pt x="0" y="0"/>
                </a:moveTo>
                <a:lnTo>
                  <a:pt x="36286" y="33523"/>
                </a:lnTo>
                <a:lnTo>
                  <a:pt x="73709" y="65367"/>
                </a:lnTo>
                <a:lnTo>
                  <a:pt x="112218" y="95512"/>
                </a:lnTo>
                <a:lnTo>
                  <a:pt x="151764" y="123940"/>
                </a:lnTo>
                <a:lnTo>
                  <a:pt x="192300" y="150633"/>
                </a:lnTo>
                <a:lnTo>
                  <a:pt x="233774" y="175573"/>
                </a:lnTo>
                <a:lnTo>
                  <a:pt x="276139" y="198741"/>
                </a:lnTo>
                <a:lnTo>
                  <a:pt x="319346" y="220120"/>
                </a:lnTo>
                <a:lnTo>
                  <a:pt x="363345" y="239690"/>
                </a:lnTo>
                <a:lnTo>
                  <a:pt x="408087" y="257434"/>
                </a:lnTo>
                <a:lnTo>
                  <a:pt x="453524" y="273334"/>
                </a:lnTo>
                <a:lnTo>
                  <a:pt x="499606" y="287370"/>
                </a:lnTo>
                <a:lnTo>
                  <a:pt x="546284" y="299526"/>
                </a:lnTo>
                <a:lnTo>
                  <a:pt x="593509" y="309782"/>
                </a:lnTo>
                <a:lnTo>
                  <a:pt x="641233" y="318120"/>
                </a:lnTo>
                <a:lnTo>
                  <a:pt x="689405" y="324522"/>
                </a:lnTo>
                <a:lnTo>
                  <a:pt x="737978" y="328971"/>
                </a:lnTo>
                <a:lnTo>
                  <a:pt x="786901" y="331446"/>
                </a:lnTo>
                <a:lnTo>
                  <a:pt x="836127" y="331931"/>
                </a:lnTo>
                <a:lnTo>
                  <a:pt x="885606" y="330407"/>
                </a:lnTo>
              </a:path>
            </a:pathLst>
          </a:custGeom>
          <a:ln w="7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41180" y="2476329"/>
            <a:ext cx="74101" cy="73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32866" y="3228934"/>
            <a:ext cx="80010" cy="661035"/>
          </a:xfrm>
          <a:custGeom>
            <a:avLst/>
            <a:gdLst/>
            <a:ahLst/>
            <a:cxnLst/>
            <a:rect l="l" t="t" r="r" b="b"/>
            <a:pathLst>
              <a:path w="80010" h="661035">
                <a:moveTo>
                  <a:pt x="79482" y="0"/>
                </a:moveTo>
                <a:lnTo>
                  <a:pt x="43940" y="65310"/>
                </a:lnTo>
                <a:lnTo>
                  <a:pt x="29850" y="105619"/>
                </a:lnTo>
                <a:lnTo>
                  <a:pt x="18341" y="149984"/>
                </a:lnTo>
                <a:lnTo>
                  <a:pt x="9507" y="197619"/>
                </a:lnTo>
                <a:lnTo>
                  <a:pt x="3442" y="247738"/>
                </a:lnTo>
                <a:lnTo>
                  <a:pt x="241" y="299555"/>
                </a:lnTo>
                <a:lnTo>
                  <a:pt x="0" y="352285"/>
                </a:lnTo>
                <a:lnTo>
                  <a:pt x="2811" y="405141"/>
                </a:lnTo>
                <a:lnTo>
                  <a:pt x="8770" y="457340"/>
                </a:lnTo>
                <a:lnTo>
                  <a:pt x="17971" y="508093"/>
                </a:lnTo>
                <a:lnTo>
                  <a:pt x="29745" y="554386"/>
                </a:lnTo>
                <a:lnTo>
                  <a:pt x="44113" y="595682"/>
                </a:lnTo>
                <a:lnTo>
                  <a:pt x="60788" y="631365"/>
                </a:lnTo>
                <a:lnTo>
                  <a:pt x="79482" y="660815"/>
                </a:lnTo>
              </a:path>
            </a:pathLst>
          </a:custGeom>
          <a:ln w="7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97411" y="2555421"/>
            <a:ext cx="67183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i="1" dirty="0">
                <a:latin typeface="Arial"/>
                <a:cs typeface="Arial"/>
              </a:rPr>
              <a:t>CARRY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240" y="733501"/>
            <a:ext cx="353314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" dirty="0">
                <a:latin typeface="Franklin Gothic Book"/>
                <a:cs typeface="Franklin Gothic Book"/>
              </a:rPr>
              <a:t>Tabel </a:t>
            </a:r>
            <a:r>
              <a:rPr dirty="0">
                <a:latin typeface="Franklin Gothic Book"/>
                <a:cs typeface="Franklin Gothic Book"/>
              </a:rPr>
              <a:t>Half</a:t>
            </a:r>
            <a:r>
              <a:rPr spc="-20" dirty="0">
                <a:latin typeface="Franklin Gothic Book"/>
                <a:cs typeface="Franklin Gothic Book"/>
              </a:rPr>
              <a:t> </a:t>
            </a:r>
            <a:r>
              <a:rPr spc="-10" dirty="0">
                <a:latin typeface="Franklin Gothic Book"/>
                <a:cs typeface="Franklin Gothic Book"/>
              </a:rPr>
              <a:t>Adder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2003810"/>
            <a:ext cx="7897495" cy="1165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9700"/>
              </a:lnSpc>
              <a:spcBef>
                <a:spcPts val="95"/>
              </a:spcBef>
              <a:tabLst>
                <a:tab pos="3052445" algn="l"/>
                <a:tab pos="3716654" algn="l"/>
                <a:tab pos="4911725" algn="l"/>
                <a:tab pos="6908800" algn="l"/>
              </a:tabLst>
            </a:pPr>
            <a:r>
              <a:rPr sz="2500" spc="-70" dirty="0">
                <a:latin typeface="Verdana"/>
                <a:cs typeface="Verdana"/>
              </a:rPr>
              <a:t>P</a:t>
            </a:r>
            <a:r>
              <a:rPr sz="2500" spc="-5" dirty="0">
                <a:latin typeface="Verdana"/>
                <a:cs typeface="Verdana"/>
              </a:rPr>
              <a:t>en</a:t>
            </a:r>
            <a:r>
              <a:rPr sz="2500" dirty="0">
                <a:latin typeface="Verdana"/>
                <a:cs typeface="Verdana"/>
              </a:rPr>
              <a:t>j</a:t>
            </a:r>
            <a:r>
              <a:rPr sz="2500" spc="-5" dirty="0">
                <a:latin typeface="Verdana"/>
                <a:cs typeface="Verdana"/>
              </a:rPr>
              <a:t>u</a:t>
            </a:r>
            <a:r>
              <a:rPr sz="2500" spc="15" dirty="0">
                <a:latin typeface="Verdana"/>
                <a:cs typeface="Verdana"/>
              </a:rPr>
              <a:t>m</a:t>
            </a:r>
            <a:r>
              <a:rPr sz="2500" spc="-20" dirty="0">
                <a:latin typeface="Verdana"/>
                <a:cs typeface="Verdana"/>
              </a:rPr>
              <a:t>l</a:t>
            </a:r>
            <a:r>
              <a:rPr sz="2500" spc="5" dirty="0">
                <a:latin typeface="Verdana"/>
                <a:cs typeface="Verdana"/>
              </a:rPr>
              <a:t>ah</a:t>
            </a:r>
            <a:r>
              <a:rPr sz="2500" spc="-10" dirty="0">
                <a:latin typeface="Verdana"/>
                <a:cs typeface="Verdana"/>
              </a:rPr>
              <a:t>-</a:t>
            </a:r>
            <a:r>
              <a:rPr sz="2500" spc="20" dirty="0">
                <a:latin typeface="Verdana"/>
                <a:cs typeface="Verdana"/>
              </a:rPr>
              <a:t>p</a:t>
            </a:r>
            <a:r>
              <a:rPr sz="2500" spc="-20" dirty="0">
                <a:latin typeface="Verdana"/>
                <a:cs typeface="Verdana"/>
              </a:rPr>
              <a:t>a</a:t>
            </a:r>
            <a:r>
              <a:rPr sz="2500" spc="-15" dirty="0">
                <a:latin typeface="Verdana"/>
                <a:cs typeface="Verdana"/>
              </a:rPr>
              <a:t>r</a:t>
            </a:r>
            <a:r>
              <a:rPr sz="2500" spc="-5" dirty="0">
                <a:latin typeface="Verdana"/>
                <a:cs typeface="Verdana"/>
              </a:rPr>
              <a:t>uh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-5" dirty="0">
                <a:latin typeface="Verdana"/>
                <a:cs typeface="Verdana"/>
              </a:rPr>
              <a:t>ni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20" dirty="0">
                <a:latin typeface="Verdana"/>
                <a:cs typeface="Verdana"/>
              </a:rPr>
              <a:t>d</a:t>
            </a:r>
            <a:r>
              <a:rPr sz="2500" spc="-20" dirty="0">
                <a:latin typeface="Verdana"/>
                <a:cs typeface="Verdana"/>
              </a:rPr>
              <a:t>a</a:t>
            </a:r>
            <a:r>
              <a:rPr sz="2500" spc="-10" dirty="0">
                <a:latin typeface="Verdana"/>
                <a:cs typeface="Verdana"/>
              </a:rPr>
              <a:t>pa</a:t>
            </a:r>
            <a:r>
              <a:rPr sz="2500" spc="-5" dirty="0">
                <a:latin typeface="Verdana"/>
                <a:cs typeface="Verdana"/>
              </a:rPr>
              <a:t>t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20" dirty="0">
                <a:latin typeface="Verdana"/>
                <a:cs typeface="Verdana"/>
              </a:rPr>
              <a:t>d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-65" dirty="0">
                <a:latin typeface="Verdana"/>
                <a:cs typeface="Verdana"/>
              </a:rPr>
              <a:t>r</a:t>
            </a:r>
            <a:r>
              <a:rPr sz="2500" spc="5" dirty="0">
                <a:latin typeface="Verdana"/>
                <a:cs typeface="Verdana"/>
              </a:rPr>
              <a:t>a</a:t>
            </a:r>
            <a:r>
              <a:rPr sz="2500" spc="-5" dirty="0">
                <a:latin typeface="Verdana"/>
                <a:cs typeface="Verdana"/>
              </a:rPr>
              <a:t>n</a:t>
            </a:r>
            <a:r>
              <a:rPr sz="2500" dirty="0">
                <a:latin typeface="Verdana"/>
                <a:cs typeface="Verdana"/>
              </a:rPr>
              <a:t>gk</a:t>
            </a:r>
            <a:r>
              <a:rPr sz="2500" spc="-5" dirty="0">
                <a:latin typeface="Verdana"/>
                <a:cs typeface="Verdana"/>
              </a:rPr>
              <a:t>um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10" dirty="0">
                <a:latin typeface="Verdana"/>
                <a:cs typeface="Verdana"/>
              </a:rPr>
              <a:t>dal</a:t>
            </a:r>
            <a:r>
              <a:rPr sz="2500" spc="5" dirty="0">
                <a:latin typeface="Verdana"/>
                <a:cs typeface="Verdana"/>
              </a:rPr>
              <a:t>a</a:t>
            </a:r>
            <a:r>
              <a:rPr sz="2500" spc="-5" dirty="0">
                <a:latin typeface="Verdana"/>
                <a:cs typeface="Verdana"/>
              </a:rPr>
              <a:t>m  </a:t>
            </a:r>
            <a:r>
              <a:rPr sz="2500" spc="-10" dirty="0">
                <a:latin typeface="Verdana"/>
                <a:cs typeface="Verdana"/>
              </a:rPr>
              <a:t>tabel </a:t>
            </a:r>
            <a:r>
              <a:rPr sz="2500" spc="-15" dirty="0">
                <a:latin typeface="Verdana"/>
                <a:cs typeface="Verdana"/>
              </a:rPr>
              <a:t>kebenaran</a:t>
            </a:r>
            <a:r>
              <a:rPr sz="2500" spc="7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sbb:</a:t>
            </a:r>
            <a:endParaRPr sz="25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2287" y="3484562"/>
          <a:ext cx="5669280" cy="2606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2340"/>
                <a:gridCol w="3456940"/>
              </a:tblGrid>
              <a:tr h="552704"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1369695" algn="l"/>
                        </a:tabLst>
                      </a:pPr>
                      <a:r>
                        <a:rPr sz="2500" i="1" spc="-5" dirty="0">
                          <a:latin typeface="Arial"/>
                          <a:cs typeface="Arial"/>
                        </a:rPr>
                        <a:t>A	B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2152650" algn="l"/>
                        </a:tabLst>
                      </a:pPr>
                      <a:r>
                        <a:rPr sz="2500" i="1" spc="-30" dirty="0">
                          <a:latin typeface="Arial"/>
                          <a:cs typeface="Arial"/>
                        </a:rPr>
                        <a:t>CARRY	</a:t>
                      </a:r>
                      <a:r>
                        <a:rPr sz="2500" i="1" spc="-5" dirty="0">
                          <a:latin typeface="Arial"/>
                          <a:cs typeface="Arial"/>
                        </a:rPr>
                        <a:t>SUM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53970"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650"/>
                        </a:spcBef>
                        <a:tabLst>
                          <a:tab pos="1414780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0	0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351790">
                        <a:lnSpc>
                          <a:spcPct val="100000"/>
                        </a:lnSpc>
                        <a:spcBef>
                          <a:spcPts val="1030"/>
                        </a:spcBef>
                        <a:tabLst>
                          <a:tab pos="1414780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0	1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351790">
                        <a:lnSpc>
                          <a:spcPct val="100000"/>
                        </a:lnSpc>
                        <a:spcBef>
                          <a:spcPts val="650"/>
                        </a:spcBef>
                        <a:tabLst>
                          <a:tab pos="1414145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1	0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351790">
                        <a:lnSpc>
                          <a:spcPct val="100000"/>
                        </a:lnSpc>
                        <a:spcBef>
                          <a:spcPts val="650"/>
                        </a:spcBef>
                        <a:tabLst>
                          <a:tab pos="1414145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1	1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4385">
                        <a:lnSpc>
                          <a:spcPct val="100000"/>
                        </a:lnSpc>
                        <a:spcBef>
                          <a:spcPts val="434"/>
                        </a:spcBef>
                        <a:tabLst>
                          <a:tab pos="2481580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0	0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794385">
                        <a:lnSpc>
                          <a:spcPct val="100000"/>
                        </a:lnSpc>
                        <a:spcBef>
                          <a:spcPts val="935"/>
                        </a:spcBef>
                        <a:tabLst>
                          <a:tab pos="2481580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0	1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794385">
                        <a:lnSpc>
                          <a:spcPct val="100000"/>
                        </a:lnSpc>
                        <a:spcBef>
                          <a:spcPts val="650"/>
                        </a:spcBef>
                        <a:tabLst>
                          <a:tab pos="2479675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0	1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794385">
                        <a:lnSpc>
                          <a:spcPct val="100000"/>
                        </a:lnSpc>
                        <a:spcBef>
                          <a:spcPts val="675"/>
                        </a:spcBef>
                        <a:tabLst>
                          <a:tab pos="2481580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1	0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240" y="663701"/>
            <a:ext cx="21526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latin typeface="Franklin Gothic Book"/>
                <a:cs typeface="Franklin Gothic Book"/>
              </a:rPr>
              <a:t>Full</a:t>
            </a:r>
            <a:r>
              <a:rPr spc="-45" dirty="0">
                <a:latin typeface="Franklin Gothic Book"/>
                <a:cs typeface="Franklin Gothic Book"/>
              </a:rPr>
              <a:t> </a:t>
            </a:r>
            <a:r>
              <a:rPr spc="-10" dirty="0">
                <a:latin typeface="Franklin Gothic Book"/>
                <a:cs typeface="Franklin Gothic Book"/>
              </a:rPr>
              <a:t>Adder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22311" y="5147564"/>
            <a:ext cx="6299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-20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g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5" dirty="0">
                <a:latin typeface="Verdana"/>
                <a:cs typeface="Verdana"/>
              </a:rPr>
              <a:t>k</a:t>
            </a:r>
            <a:r>
              <a:rPr sz="1600" dirty="0"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8573" y="5147564"/>
            <a:ext cx="5187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20" dirty="0">
                <a:latin typeface="Verdana"/>
                <a:cs typeface="Verdana"/>
              </a:rPr>
              <a:t>y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30" dirty="0">
                <a:latin typeface="Verdana"/>
                <a:cs typeface="Verdana"/>
              </a:rPr>
              <a:t>n</a:t>
            </a:r>
            <a:r>
              <a:rPr sz="1600" spc="5" dirty="0">
                <a:latin typeface="Verdana"/>
                <a:cs typeface="Verdana"/>
              </a:rPr>
              <a:t>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001" y="5027043"/>
            <a:ext cx="6779895" cy="158686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2030730" algn="l"/>
                <a:tab pos="3396615" algn="l"/>
                <a:tab pos="4070350" algn="l"/>
                <a:tab pos="4634865" algn="l"/>
                <a:tab pos="5756275" algn="l"/>
              </a:tabLst>
            </a:pPr>
            <a:r>
              <a:rPr sz="1600" spc="-60" dirty="0">
                <a:latin typeface="Verdana"/>
                <a:cs typeface="Verdana"/>
              </a:rPr>
              <a:t>P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5" dirty="0">
                <a:latin typeface="Verdana"/>
                <a:cs typeface="Verdana"/>
              </a:rPr>
              <a:t>nj</a:t>
            </a:r>
            <a:r>
              <a:rPr sz="1600" spc="-10" dirty="0">
                <a:latin typeface="Verdana"/>
                <a:cs typeface="Verdana"/>
              </a:rPr>
              <a:t>u</a:t>
            </a:r>
            <a:r>
              <a:rPr sz="1600" spc="5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l</a:t>
            </a:r>
            <a:r>
              <a:rPr sz="1600" spc="-10" dirty="0">
                <a:latin typeface="Verdana"/>
                <a:cs typeface="Verdana"/>
              </a:rPr>
              <a:t>ah</a:t>
            </a:r>
            <a:r>
              <a:rPr sz="1600" spc="-15" dirty="0">
                <a:latin typeface="Verdana"/>
                <a:cs typeface="Verdana"/>
              </a:rPr>
              <a:t>-</a:t>
            </a:r>
            <a:r>
              <a:rPr sz="1600" dirty="0">
                <a:latin typeface="Verdana"/>
                <a:cs typeface="Verdana"/>
              </a:rPr>
              <a:t>pe</a:t>
            </a:r>
            <a:r>
              <a:rPr sz="1600" spc="-5" dirty="0">
                <a:latin typeface="Verdana"/>
                <a:cs typeface="Verdana"/>
              </a:rPr>
              <a:t>nu</a:t>
            </a:r>
            <a:r>
              <a:rPr sz="1600" spc="5" dirty="0">
                <a:latin typeface="Verdana"/>
                <a:cs typeface="Verdana"/>
              </a:rPr>
              <a:t>h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-10" dirty="0">
                <a:latin typeface="Verdana"/>
                <a:cs typeface="Verdana"/>
              </a:rPr>
              <a:t>(</a:t>
            </a:r>
            <a:r>
              <a:rPr sz="1600" spc="10" dirty="0">
                <a:latin typeface="Verdana"/>
                <a:cs typeface="Verdana"/>
              </a:rPr>
              <a:t>F</a:t>
            </a:r>
            <a:r>
              <a:rPr sz="1600" spc="-10" dirty="0">
                <a:latin typeface="Verdana"/>
                <a:cs typeface="Verdana"/>
              </a:rPr>
              <a:t>ull</a:t>
            </a:r>
            <a:r>
              <a:rPr sz="1600" spc="-60" dirty="0">
                <a:latin typeface="Verdana"/>
                <a:cs typeface="Verdana"/>
              </a:rPr>
              <a:t>-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d</a:t>
            </a:r>
            <a:r>
              <a:rPr sz="1600" dirty="0">
                <a:latin typeface="Verdana"/>
                <a:cs typeface="Verdana"/>
              </a:rPr>
              <a:t>der	</a:t>
            </a:r>
            <a:r>
              <a:rPr sz="1600" spc="-10" dirty="0">
                <a:latin typeface="Verdana"/>
                <a:cs typeface="Verdana"/>
              </a:rPr>
              <a:t>ata</a:t>
            </a:r>
            <a:r>
              <a:rPr sz="1600" spc="5" dirty="0">
                <a:latin typeface="Verdana"/>
                <a:cs typeface="Verdana"/>
              </a:rPr>
              <a:t>u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-85" dirty="0">
                <a:latin typeface="Verdana"/>
                <a:cs typeface="Verdana"/>
              </a:rPr>
              <a:t>F</a:t>
            </a:r>
            <a:r>
              <a:rPr sz="1600" dirty="0">
                <a:latin typeface="Verdana"/>
                <a:cs typeface="Verdana"/>
              </a:rPr>
              <a:t>A)	</a:t>
            </a:r>
            <a:r>
              <a:rPr sz="1600" spc="-30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ala</a:t>
            </a:r>
            <a:r>
              <a:rPr sz="1600" spc="5" dirty="0">
                <a:latin typeface="Verdana"/>
                <a:cs typeface="Verdana"/>
              </a:rPr>
              <a:t>h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-15" dirty="0">
                <a:latin typeface="Verdana"/>
                <a:cs typeface="Verdana"/>
              </a:rPr>
              <a:t>r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30" dirty="0">
                <a:latin typeface="Verdana"/>
                <a:cs typeface="Verdana"/>
              </a:rPr>
              <a:t>n</a:t>
            </a:r>
            <a:r>
              <a:rPr sz="1600" spc="5" dirty="0">
                <a:latin typeface="Verdana"/>
                <a:cs typeface="Verdana"/>
              </a:rPr>
              <a:t>gk</a:t>
            </a:r>
            <a:r>
              <a:rPr sz="1600" spc="-10" dirty="0">
                <a:latin typeface="Verdana"/>
                <a:cs typeface="Verdana"/>
              </a:rPr>
              <a:t>aia</a:t>
            </a:r>
            <a:r>
              <a:rPr sz="1600" spc="5" dirty="0">
                <a:latin typeface="Verdana"/>
                <a:cs typeface="Verdana"/>
              </a:rPr>
              <a:t>n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Verdana"/>
                <a:cs typeface="Verdana"/>
              </a:rPr>
              <a:t>menjumlah-kan </a:t>
            </a:r>
            <a:r>
              <a:rPr sz="1600" spc="5" dirty="0">
                <a:latin typeface="Verdana"/>
                <a:cs typeface="Verdana"/>
              </a:rPr>
              <a:t>3 </a:t>
            </a:r>
            <a:r>
              <a:rPr sz="1600" dirty="0">
                <a:latin typeface="Verdana"/>
                <a:cs typeface="Verdana"/>
              </a:rPr>
              <a:t>bit dengan </a:t>
            </a:r>
            <a:r>
              <a:rPr sz="1600" spc="-5" dirty="0">
                <a:latin typeface="Verdana"/>
                <a:cs typeface="Verdana"/>
              </a:rPr>
              <a:t>keluaran </a:t>
            </a:r>
            <a:r>
              <a:rPr sz="1600" i="1" spc="5" dirty="0">
                <a:latin typeface="Verdana"/>
                <a:cs typeface="Verdana"/>
              </a:rPr>
              <a:t>SUM </a:t>
            </a:r>
            <a:r>
              <a:rPr sz="1600" dirty="0">
                <a:latin typeface="Verdana"/>
                <a:cs typeface="Verdana"/>
              </a:rPr>
              <a:t>dan </a:t>
            </a:r>
            <a:r>
              <a:rPr sz="1600" i="1" spc="5" dirty="0">
                <a:latin typeface="Verdana"/>
                <a:cs typeface="Verdana"/>
              </a:rPr>
              <a:t>CARRY</a:t>
            </a:r>
            <a:r>
              <a:rPr sz="1600" i="1" spc="-1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dimana:</a:t>
            </a:r>
            <a:endParaRPr sz="1600" dirty="0">
              <a:latin typeface="Verdana"/>
              <a:cs typeface="Verdana"/>
            </a:endParaRPr>
          </a:p>
          <a:p>
            <a:pPr marL="2159000">
              <a:lnSpc>
                <a:spcPct val="100000"/>
              </a:lnSpc>
              <a:spcBef>
                <a:spcPts val="1340"/>
              </a:spcBef>
            </a:pPr>
            <a:r>
              <a:rPr sz="1600" i="1" spc="5" dirty="0">
                <a:latin typeface="Verdana"/>
                <a:cs typeface="Verdana"/>
              </a:rPr>
              <a:t>SUM = A </a:t>
            </a:r>
            <a:r>
              <a:rPr sz="1600" spc="5" dirty="0">
                <a:latin typeface="Symbol"/>
                <a:cs typeface="Symbol"/>
              </a:rPr>
              <a:t>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Verdana"/>
                <a:cs typeface="Verdana"/>
              </a:rPr>
              <a:t>B </a:t>
            </a:r>
            <a:r>
              <a:rPr sz="1600" spc="5" dirty="0">
                <a:latin typeface="Symbol"/>
                <a:cs typeface="Symbol"/>
              </a:rPr>
              <a:t>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Verdana"/>
                <a:cs typeface="Verdana"/>
              </a:rPr>
              <a:t>C</a:t>
            </a:r>
            <a:endParaRPr sz="1600" dirty="0">
              <a:latin typeface="Verdana"/>
              <a:cs typeface="Verdana"/>
            </a:endParaRPr>
          </a:p>
          <a:p>
            <a:pPr marR="428625" algn="ctr">
              <a:lnSpc>
                <a:spcPct val="100000"/>
              </a:lnSpc>
              <a:spcBef>
                <a:spcPts val="1350"/>
              </a:spcBef>
            </a:pPr>
            <a:r>
              <a:rPr sz="1600" i="1" spc="5" dirty="0">
                <a:latin typeface="Verdana"/>
                <a:cs typeface="Verdana"/>
              </a:rPr>
              <a:t>CARRY = AB + AC +</a:t>
            </a:r>
            <a:r>
              <a:rPr sz="1600" i="1" spc="-170" dirty="0">
                <a:latin typeface="Verdana"/>
                <a:cs typeface="Verdana"/>
              </a:rPr>
              <a:t> </a:t>
            </a:r>
            <a:r>
              <a:rPr sz="1600" i="1" spc="5" dirty="0">
                <a:latin typeface="Verdana"/>
                <a:cs typeface="Verdana"/>
              </a:rPr>
              <a:t>BC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1100" y="3612298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583648" y="0"/>
                </a:moveTo>
                <a:lnTo>
                  <a:pt x="0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1100" y="3320933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583648" y="0"/>
                </a:moveTo>
                <a:lnTo>
                  <a:pt x="0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7343" y="346661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3756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1620" y="3175250"/>
            <a:ext cx="759460" cy="582930"/>
          </a:xfrm>
          <a:custGeom>
            <a:avLst/>
            <a:gdLst/>
            <a:ahLst/>
            <a:cxnLst/>
            <a:rect l="l" t="t" r="r" b="b"/>
            <a:pathLst>
              <a:path w="759460" h="582929">
                <a:moveTo>
                  <a:pt x="758851" y="0"/>
                </a:moveTo>
                <a:lnTo>
                  <a:pt x="531066" y="0"/>
                </a:lnTo>
                <a:lnTo>
                  <a:pt x="475842" y="10326"/>
                </a:lnTo>
                <a:lnTo>
                  <a:pt x="422398" y="23003"/>
                </a:lnTo>
                <a:lnTo>
                  <a:pt x="370901" y="37939"/>
                </a:lnTo>
                <a:lnTo>
                  <a:pt x="321520" y="55042"/>
                </a:lnTo>
                <a:lnTo>
                  <a:pt x="274422" y="74221"/>
                </a:lnTo>
                <a:lnTo>
                  <a:pt x="229776" y="95382"/>
                </a:lnTo>
                <a:lnTo>
                  <a:pt x="187749" y="118435"/>
                </a:lnTo>
                <a:lnTo>
                  <a:pt x="148509" y="143288"/>
                </a:lnTo>
                <a:lnTo>
                  <a:pt x="112225" y="169849"/>
                </a:lnTo>
                <a:lnTo>
                  <a:pt x="79064" y="198027"/>
                </a:lnTo>
                <a:lnTo>
                  <a:pt x="49194" y="227728"/>
                </a:lnTo>
                <a:lnTo>
                  <a:pt x="22783" y="258862"/>
                </a:lnTo>
                <a:lnTo>
                  <a:pt x="0" y="291337"/>
                </a:lnTo>
                <a:lnTo>
                  <a:pt x="22451" y="323956"/>
                </a:lnTo>
                <a:lnTo>
                  <a:pt x="48609" y="355220"/>
                </a:lnTo>
                <a:lnTo>
                  <a:pt x="78300" y="385036"/>
                </a:lnTo>
                <a:lnTo>
                  <a:pt x="111348" y="413309"/>
                </a:lnTo>
                <a:lnTo>
                  <a:pt x="147579" y="439944"/>
                </a:lnTo>
                <a:lnTo>
                  <a:pt x="186819" y="464848"/>
                </a:lnTo>
                <a:lnTo>
                  <a:pt x="228892" y="487924"/>
                </a:lnTo>
                <a:lnTo>
                  <a:pt x="273625" y="509079"/>
                </a:lnTo>
                <a:lnTo>
                  <a:pt x="320842" y="528219"/>
                </a:lnTo>
                <a:lnTo>
                  <a:pt x="370370" y="545248"/>
                </a:lnTo>
                <a:lnTo>
                  <a:pt x="422032" y="560072"/>
                </a:lnTo>
                <a:lnTo>
                  <a:pt x="475656" y="572597"/>
                </a:lnTo>
                <a:lnTo>
                  <a:pt x="531066" y="582729"/>
                </a:lnTo>
                <a:lnTo>
                  <a:pt x="758851" y="582729"/>
                </a:lnTo>
                <a:lnTo>
                  <a:pt x="728805" y="539624"/>
                </a:lnTo>
                <a:lnTo>
                  <a:pt x="703767" y="495659"/>
                </a:lnTo>
                <a:lnTo>
                  <a:pt x="683736" y="450988"/>
                </a:lnTo>
                <a:lnTo>
                  <a:pt x="668714" y="405769"/>
                </a:lnTo>
                <a:lnTo>
                  <a:pt x="658698" y="360160"/>
                </a:lnTo>
                <a:lnTo>
                  <a:pt x="653691" y="314315"/>
                </a:lnTo>
                <a:lnTo>
                  <a:pt x="653691" y="268393"/>
                </a:lnTo>
                <a:lnTo>
                  <a:pt x="658698" y="222549"/>
                </a:lnTo>
                <a:lnTo>
                  <a:pt x="668714" y="176942"/>
                </a:lnTo>
                <a:lnTo>
                  <a:pt x="683736" y="131726"/>
                </a:lnTo>
                <a:lnTo>
                  <a:pt x="703767" y="87059"/>
                </a:lnTo>
                <a:lnTo>
                  <a:pt x="728805" y="43098"/>
                </a:lnTo>
                <a:lnTo>
                  <a:pt x="7588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1620" y="3175251"/>
            <a:ext cx="759460" cy="582930"/>
          </a:xfrm>
          <a:custGeom>
            <a:avLst/>
            <a:gdLst/>
            <a:ahLst/>
            <a:cxnLst/>
            <a:rect l="l" t="t" r="r" b="b"/>
            <a:pathLst>
              <a:path w="759460" h="582929">
                <a:moveTo>
                  <a:pt x="0" y="291337"/>
                </a:moveTo>
                <a:lnTo>
                  <a:pt x="22783" y="258862"/>
                </a:lnTo>
                <a:lnTo>
                  <a:pt x="49194" y="227728"/>
                </a:lnTo>
                <a:lnTo>
                  <a:pt x="79064" y="198027"/>
                </a:lnTo>
                <a:lnTo>
                  <a:pt x="112225" y="169849"/>
                </a:lnTo>
                <a:lnTo>
                  <a:pt x="148509" y="143288"/>
                </a:lnTo>
                <a:lnTo>
                  <a:pt x="187749" y="118435"/>
                </a:lnTo>
                <a:lnTo>
                  <a:pt x="229776" y="95382"/>
                </a:lnTo>
                <a:lnTo>
                  <a:pt x="274422" y="74221"/>
                </a:lnTo>
                <a:lnTo>
                  <a:pt x="321520" y="55042"/>
                </a:lnTo>
                <a:lnTo>
                  <a:pt x="370901" y="37939"/>
                </a:lnTo>
                <a:lnTo>
                  <a:pt x="422398" y="23003"/>
                </a:lnTo>
                <a:lnTo>
                  <a:pt x="475842" y="10326"/>
                </a:lnTo>
                <a:lnTo>
                  <a:pt x="531066" y="0"/>
                </a:lnTo>
                <a:lnTo>
                  <a:pt x="758851" y="0"/>
                </a:lnTo>
                <a:lnTo>
                  <a:pt x="728805" y="43098"/>
                </a:lnTo>
                <a:lnTo>
                  <a:pt x="703767" y="87059"/>
                </a:lnTo>
                <a:lnTo>
                  <a:pt x="683736" y="131726"/>
                </a:lnTo>
                <a:lnTo>
                  <a:pt x="668714" y="176941"/>
                </a:lnTo>
                <a:lnTo>
                  <a:pt x="658698" y="222549"/>
                </a:lnTo>
                <a:lnTo>
                  <a:pt x="653691" y="268393"/>
                </a:lnTo>
                <a:lnTo>
                  <a:pt x="653691" y="314315"/>
                </a:lnTo>
                <a:lnTo>
                  <a:pt x="658698" y="360160"/>
                </a:lnTo>
                <a:lnTo>
                  <a:pt x="668714" y="405769"/>
                </a:lnTo>
                <a:lnTo>
                  <a:pt x="683736" y="450988"/>
                </a:lnTo>
                <a:lnTo>
                  <a:pt x="703767" y="495659"/>
                </a:lnTo>
                <a:lnTo>
                  <a:pt x="728805" y="539624"/>
                </a:lnTo>
                <a:lnTo>
                  <a:pt x="758851" y="582729"/>
                </a:lnTo>
                <a:lnTo>
                  <a:pt x="531066" y="582729"/>
                </a:lnTo>
                <a:lnTo>
                  <a:pt x="475656" y="572597"/>
                </a:lnTo>
                <a:lnTo>
                  <a:pt x="422032" y="560072"/>
                </a:lnTo>
                <a:lnTo>
                  <a:pt x="370370" y="545248"/>
                </a:lnTo>
                <a:lnTo>
                  <a:pt x="320842" y="528219"/>
                </a:lnTo>
                <a:lnTo>
                  <a:pt x="273625" y="509079"/>
                </a:lnTo>
                <a:lnTo>
                  <a:pt x="228892" y="487924"/>
                </a:lnTo>
                <a:lnTo>
                  <a:pt x="186819" y="464848"/>
                </a:lnTo>
                <a:lnTo>
                  <a:pt x="147579" y="439944"/>
                </a:lnTo>
                <a:lnTo>
                  <a:pt x="111348" y="413309"/>
                </a:lnTo>
                <a:lnTo>
                  <a:pt x="78300" y="385036"/>
                </a:lnTo>
                <a:lnTo>
                  <a:pt x="48609" y="355220"/>
                </a:lnTo>
                <a:lnTo>
                  <a:pt x="22451" y="323956"/>
                </a:lnTo>
                <a:lnTo>
                  <a:pt x="0" y="291337"/>
                </a:lnTo>
                <a:close/>
              </a:path>
            </a:pathLst>
          </a:custGeom>
          <a:ln w="6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1620" y="3175250"/>
            <a:ext cx="759460" cy="582930"/>
          </a:xfrm>
          <a:custGeom>
            <a:avLst/>
            <a:gdLst/>
            <a:ahLst/>
            <a:cxnLst/>
            <a:rect l="l" t="t" r="r" b="b"/>
            <a:pathLst>
              <a:path w="759460" h="582929">
                <a:moveTo>
                  <a:pt x="758851" y="0"/>
                </a:moveTo>
                <a:lnTo>
                  <a:pt x="291932" y="0"/>
                </a:lnTo>
                <a:lnTo>
                  <a:pt x="244559" y="3813"/>
                </a:lnTo>
                <a:lnTo>
                  <a:pt x="199626" y="14853"/>
                </a:lnTo>
                <a:lnTo>
                  <a:pt x="157735" y="32519"/>
                </a:lnTo>
                <a:lnTo>
                  <a:pt x="119484" y="56213"/>
                </a:lnTo>
                <a:lnTo>
                  <a:pt x="85473" y="85335"/>
                </a:lnTo>
                <a:lnTo>
                  <a:pt x="56301" y="119284"/>
                </a:lnTo>
                <a:lnTo>
                  <a:pt x="32569" y="157461"/>
                </a:lnTo>
                <a:lnTo>
                  <a:pt x="14874" y="199267"/>
                </a:lnTo>
                <a:lnTo>
                  <a:pt x="3818" y="244101"/>
                </a:lnTo>
                <a:lnTo>
                  <a:pt x="0" y="291364"/>
                </a:lnTo>
                <a:lnTo>
                  <a:pt x="3818" y="338621"/>
                </a:lnTo>
                <a:lnTo>
                  <a:pt x="14874" y="383451"/>
                </a:lnTo>
                <a:lnTo>
                  <a:pt x="32569" y="425255"/>
                </a:lnTo>
                <a:lnTo>
                  <a:pt x="56301" y="463432"/>
                </a:lnTo>
                <a:lnTo>
                  <a:pt x="85473" y="497383"/>
                </a:lnTo>
                <a:lnTo>
                  <a:pt x="119484" y="526507"/>
                </a:lnTo>
                <a:lnTo>
                  <a:pt x="157735" y="550204"/>
                </a:lnTo>
                <a:lnTo>
                  <a:pt x="199626" y="567873"/>
                </a:lnTo>
                <a:lnTo>
                  <a:pt x="244559" y="578915"/>
                </a:lnTo>
                <a:lnTo>
                  <a:pt x="291932" y="582729"/>
                </a:lnTo>
                <a:lnTo>
                  <a:pt x="758851" y="582729"/>
                </a:lnTo>
                <a:lnTo>
                  <a:pt x="7588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1620" y="3175251"/>
            <a:ext cx="759460" cy="582930"/>
          </a:xfrm>
          <a:custGeom>
            <a:avLst/>
            <a:gdLst/>
            <a:ahLst/>
            <a:cxnLst/>
            <a:rect l="l" t="t" r="r" b="b"/>
            <a:pathLst>
              <a:path w="759460" h="582929">
                <a:moveTo>
                  <a:pt x="291932" y="0"/>
                </a:moveTo>
                <a:lnTo>
                  <a:pt x="758851" y="0"/>
                </a:lnTo>
                <a:lnTo>
                  <a:pt x="758851" y="582729"/>
                </a:lnTo>
                <a:lnTo>
                  <a:pt x="291932" y="582729"/>
                </a:lnTo>
                <a:lnTo>
                  <a:pt x="244559" y="578915"/>
                </a:lnTo>
                <a:lnTo>
                  <a:pt x="199626" y="567873"/>
                </a:lnTo>
                <a:lnTo>
                  <a:pt x="157735" y="550204"/>
                </a:lnTo>
                <a:lnTo>
                  <a:pt x="119484" y="526507"/>
                </a:lnTo>
                <a:lnTo>
                  <a:pt x="85473" y="497383"/>
                </a:lnTo>
                <a:lnTo>
                  <a:pt x="56301" y="463432"/>
                </a:lnTo>
                <a:lnTo>
                  <a:pt x="32569" y="425255"/>
                </a:lnTo>
                <a:lnTo>
                  <a:pt x="14874" y="383451"/>
                </a:lnTo>
                <a:lnTo>
                  <a:pt x="3818" y="338621"/>
                </a:lnTo>
                <a:lnTo>
                  <a:pt x="0" y="291364"/>
                </a:lnTo>
                <a:lnTo>
                  <a:pt x="3818" y="244101"/>
                </a:lnTo>
                <a:lnTo>
                  <a:pt x="14874" y="199267"/>
                </a:lnTo>
                <a:lnTo>
                  <a:pt x="32569" y="157461"/>
                </a:lnTo>
                <a:lnTo>
                  <a:pt x="56301" y="119284"/>
                </a:lnTo>
                <a:lnTo>
                  <a:pt x="85473" y="85335"/>
                </a:lnTo>
                <a:lnTo>
                  <a:pt x="119484" y="56213"/>
                </a:lnTo>
                <a:lnTo>
                  <a:pt x="157735" y="32519"/>
                </a:lnTo>
                <a:lnTo>
                  <a:pt x="199626" y="14853"/>
                </a:lnTo>
                <a:lnTo>
                  <a:pt x="244559" y="3813"/>
                </a:lnTo>
                <a:lnTo>
                  <a:pt x="291932" y="0"/>
                </a:lnTo>
                <a:close/>
              </a:path>
            </a:pathLst>
          </a:custGeom>
          <a:ln w="6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92023" y="1524050"/>
            <a:ext cx="0" cy="2564765"/>
          </a:xfrm>
          <a:custGeom>
            <a:avLst/>
            <a:gdLst/>
            <a:ahLst/>
            <a:cxnLst/>
            <a:rect l="l" t="t" r="r" b="b"/>
            <a:pathLst>
              <a:path h="2564765">
                <a:moveTo>
                  <a:pt x="0" y="0"/>
                </a:moveTo>
                <a:lnTo>
                  <a:pt x="0" y="2564143"/>
                </a:lnTo>
              </a:path>
            </a:pathLst>
          </a:custGeom>
          <a:ln w="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1122" y="1524050"/>
            <a:ext cx="0" cy="2719705"/>
          </a:xfrm>
          <a:custGeom>
            <a:avLst/>
            <a:gdLst/>
            <a:ahLst/>
            <a:cxnLst/>
            <a:rect l="l" t="t" r="r" b="b"/>
            <a:pathLst>
              <a:path h="2719704">
                <a:moveTo>
                  <a:pt x="0" y="0"/>
                </a:moveTo>
                <a:lnTo>
                  <a:pt x="0" y="2719537"/>
                </a:lnTo>
              </a:path>
            </a:pathLst>
          </a:custGeom>
          <a:ln w="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35519" y="3466615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291824" y="0"/>
                </a:moveTo>
                <a:lnTo>
                  <a:pt x="0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17873" y="2569033"/>
            <a:ext cx="593090" cy="219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i="1" spc="15" dirty="0">
                <a:latin typeface="Arial"/>
                <a:cs typeface="Arial"/>
              </a:rPr>
              <a:t>CARRY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55316" y="4436753"/>
            <a:ext cx="386080" cy="219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i="1" spc="15" dirty="0">
                <a:latin typeface="Arial"/>
                <a:cs typeface="Arial"/>
              </a:rPr>
              <a:t>SU</a:t>
            </a:r>
            <a:r>
              <a:rPr sz="1250" i="1" spc="20" dirty="0">
                <a:latin typeface="Arial"/>
                <a:cs typeface="Arial"/>
              </a:rPr>
              <a:t>M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30065" y="3951656"/>
            <a:ext cx="70485" cy="582930"/>
          </a:xfrm>
          <a:custGeom>
            <a:avLst/>
            <a:gdLst/>
            <a:ahLst/>
            <a:cxnLst/>
            <a:rect l="l" t="t" r="r" b="b"/>
            <a:pathLst>
              <a:path w="70485" h="582929">
                <a:moveTo>
                  <a:pt x="70133" y="0"/>
                </a:moveTo>
                <a:lnTo>
                  <a:pt x="50044" y="32854"/>
                </a:lnTo>
                <a:lnTo>
                  <a:pt x="33109" y="72894"/>
                </a:lnTo>
                <a:lnTo>
                  <a:pt x="19484" y="118853"/>
                </a:lnTo>
                <a:lnTo>
                  <a:pt x="9322" y="169467"/>
                </a:lnTo>
                <a:lnTo>
                  <a:pt x="2776" y="223470"/>
                </a:lnTo>
                <a:lnTo>
                  <a:pt x="0" y="279596"/>
                </a:lnTo>
                <a:lnTo>
                  <a:pt x="1146" y="336578"/>
                </a:lnTo>
                <a:lnTo>
                  <a:pt x="6369" y="393153"/>
                </a:lnTo>
                <a:lnTo>
                  <a:pt x="15822" y="448054"/>
                </a:lnTo>
                <a:lnTo>
                  <a:pt x="26284" y="488871"/>
                </a:lnTo>
                <a:lnTo>
                  <a:pt x="38924" y="525285"/>
                </a:lnTo>
                <a:lnTo>
                  <a:pt x="53592" y="556751"/>
                </a:lnTo>
                <a:lnTo>
                  <a:pt x="70133" y="582721"/>
                </a:lnTo>
              </a:path>
            </a:pathLst>
          </a:custGeom>
          <a:ln w="648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21892" y="3949414"/>
            <a:ext cx="778510" cy="294005"/>
          </a:xfrm>
          <a:custGeom>
            <a:avLst/>
            <a:gdLst/>
            <a:ahLst/>
            <a:cxnLst/>
            <a:rect l="l" t="t" r="r" b="b"/>
            <a:pathLst>
              <a:path w="778510" h="294004">
                <a:moveTo>
                  <a:pt x="0" y="293606"/>
                </a:moveTo>
                <a:lnTo>
                  <a:pt x="37317" y="258134"/>
                </a:lnTo>
                <a:lnTo>
                  <a:pt x="76039" y="224822"/>
                </a:lnTo>
                <a:lnTo>
                  <a:pt x="116095" y="193697"/>
                </a:lnTo>
                <a:lnTo>
                  <a:pt x="157417" y="164785"/>
                </a:lnTo>
                <a:lnTo>
                  <a:pt x="199935" y="138112"/>
                </a:lnTo>
                <a:lnTo>
                  <a:pt x="243581" y="113705"/>
                </a:lnTo>
                <a:lnTo>
                  <a:pt x="288285" y="91590"/>
                </a:lnTo>
                <a:lnTo>
                  <a:pt x="333978" y="71792"/>
                </a:lnTo>
                <a:lnTo>
                  <a:pt x="380591" y="54339"/>
                </a:lnTo>
                <a:lnTo>
                  <a:pt x="428054" y="39256"/>
                </a:lnTo>
                <a:lnTo>
                  <a:pt x="476299" y="26569"/>
                </a:lnTo>
                <a:lnTo>
                  <a:pt x="525256" y="16305"/>
                </a:lnTo>
                <a:lnTo>
                  <a:pt x="574856" y="8490"/>
                </a:lnTo>
                <a:lnTo>
                  <a:pt x="625031" y="3150"/>
                </a:lnTo>
                <a:lnTo>
                  <a:pt x="675710" y="311"/>
                </a:lnTo>
                <a:lnTo>
                  <a:pt x="726825" y="0"/>
                </a:lnTo>
                <a:lnTo>
                  <a:pt x="778306" y="2242"/>
                </a:lnTo>
              </a:path>
            </a:pathLst>
          </a:custGeom>
          <a:ln w="647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21892" y="4243021"/>
            <a:ext cx="778510" cy="293370"/>
          </a:xfrm>
          <a:custGeom>
            <a:avLst/>
            <a:gdLst/>
            <a:ahLst/>
            <a:cxnLst/>
            <a:rect l="l" t="t" r="r" b="b"/>
            <a:pathLst>
              <a:path w="778510" h="293370">
                <a:moveTo>
                  <a:pt x="0" y="0"/>
                </a:moveTo>
                <a:lnTo>
                  <a:pt x="37631" y="34626"/>
                </a:lnTo>
                <a:lnTo>
                  <a:pt x="76628" y="67197"/>
                </a:lnTo>
                <a:lnTo>
                  <a:pt x="116920" y="97687"/>
                </a:lnTo>
                <a:lnTo>
                  <a:pt x="158438" y="126070"/>
                </a:lnTo>
                <a:lnTo>
                  <a:pt x="201113" y="152319"/>
                </a:lnTo>
                <a:lnTo>
                  <a:pt x="244877" y="176408"/>
                </a:lnTo>
                <a:lnTo>
                  <a:pt x="289659" y="198312"/>
                </a:lnTo>
                <a:lnTo>
                  <a:pt x="335392" y="218003"/>
                </a:lnTo>
                <a:lnTo>
                  <a:pt x="382004" y="235456"/>
                </a:lnTo>
                <a:lnTo>
                  <a:pt x="429428" y="250644"/>
                </a:lnTo>
                <a:lnTo>
                  <a:pt x="477595" y="263542"/>
                </a:lnTo>
                <a:lnTo>
                  <a:pt x="526434" y="274123"/>
                </a:lnTo>
                <a:lnTo>
                  <a:pt x="575877" y="282360"/>
                </a:lnTo>
                <a:lnTo>
                  <a:pt x="625855" y="288229"/>
                </a:lnTo>
                <a:lnTo>
                  <a:pt x="676299" y="291702"/>
                </a:lnTo>
                <a:lnTo>
                  <a:pt x="727139" y="292753"/>
                </a:lnTo>
                <a:lnTo>
                  <a:pt x="778306" y="291356"/>
                </a:lnTo>
              </a:path>
            </a:pathLst>
          </a:custGeom>
          <a:ln w="647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41834" y="4087626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350189" y="0"/>
                </a:moveTo>
                <a:lnTo>
                  <a:pt x="0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56425" y="4437831"/>
            <a:ext cx="1114425" cy="0"/>
          </a:xfrm>
          <a:custGeom>
            <a:avLst/>
            <a:gdLst/>
            <a:ahLst/>
            <a:cxnLst/>
            <a:rect l="l" t="t" r="r" b="b"/>
            <a:pathLst>
              <a:path w="1114425">
                <a:moveTo>
                  <a:pt x="0" y="0"/>
                </a:moveTo>
                <a:lnTo>
                  <a:pt x="1113796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35519" y="4243021"/>
            <a:ext cx="486409" cy="0"/>
          </a:xfrm>
          <a:custGeom>
            <a:avLst/>
            <a:gdLst/>
            <a:ahLst/>
            <a:cxnLst/>
            <a:rect l="l" t="t" r="r" b="b"/>
            <a:pathLst>
              <a:path w="486410">
                <a:moveTo>
                  <a:pt x="188605" y="0"/>
                </a:moveTo>
                <a:lnTo>
                  <a:pt x="0" y="0"/>
                </a:lnTo>
                <a:lnTo>
                  <a:pt x="486373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35519" y="4243021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0"/>
                </a:moveTo>
                <a:lnTo>
                  <a:pt x="0" y="184530"/>
                </a:lnTo>
              </a:path>
            </a:pathLst>
          </a:custGeom>
          <a:ln w="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88430" y="3951656"/>
            <a:ext cx="70485" cy="582930"/>
          </a:xfrm>
          <a:custGeom>
            <a:avLst/>
            <a:gdLst/>
            <a:ahLst/>
            <a:cxnLst/>
            <a:rect l="l" t="t" r="r" b="b"/>
            <a:pathLst>
              <a:path w="70485" h="582929">
                <a:moveTo>
                  <a:pt x="70133" y="0"/>
                </a:moveTo>
                <a:lnTo>
                  <a:pt x="50044" y="32854"/>
                </a:lnTo>
                <a:lnTo>
                  <a:pt x="33109" y="72894"/>
                </a:lnTo>
                <a:lnTo>
                  <a:pt x="19484" y="118853"/>
                </a:lnTo>
                <a:lnTo>
                  <a:pt x="9322" y="169467"/>
                </a:lnTo>
                <a:lnTo>
                  <a:pt x="2776" y="223470"/>
                </a:lnTo>
                <a:lnTo>
                  <a:pt x="0" y="279596"/>
                </a:lnTo>
                <a:lnTo>
                  <a:pt x="1146" y="336578"/>
                </a:lnTo>
                <a:lnTo>
                  <a:pt x="6369" y="393153"/>
                </a:lnTo>
                <a:lnTo>
                  <a:pt x="15822" y="448054"/>
                </a:lnTo>
                <a:lnTo>
                  <a:pt x="26284" y="488871"/>
                </a:lnTo>
                <a:lnTo>
                  <a:pt x="38924" y="525285"/>
                </a:lnTo>
                <a:lnTo>
                  <a:pt x="53592" y="556751"/>
                </a:lnTo>
                <a:lnTo>
                  <a:pt x="70133" y="582721"/>
                </a:lnTo>
              </a:path>
            </a:pathLst>
          </a:custGeom>
          <a:ln w="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1100" y="28353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583648" y="0"/>
                </a:moveTo>
                <a:lnTo>
                  <a:pt x="0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11100" y="254396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583648" y="0"/>
                </a:moveTo>
                <a:lnTo>
                  <a:pt x="0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27343" y="2689643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3756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1620" y="2398278"/>
            <a:ext cx="759460" cy="582930"/>
          </a:xfrm>
          <a:custGeom>
            <a:avLst/>
            <a:gdLst/>
            <a:ahLst/>
            <a:cxnLst/>
            <a:rect l="l" t="t" r="r" b="b"/>
            <a:pathLst>
              <a:path w="759460" h="582930">
                <a:moveTo>
                  <a:pt x="758851" y="0"/>
                </a:moveTo>
                <a:lnTo>
                  <a:pt x="531066" y="0"/>
                </a:lnTo>
                <a:lnTo>
                  <a:pt x="475842" y="10326"/>
                </a:lnTo>
                <a:lnTo>
                  <a:pt x="422398" y="23003"/>
                </a:lnTo>
                <a:lnTo>
                  <a:pt x="370901" y="37939"/>
                </a:lnTo>
                <a:lnTo>
                  <a:pt x="321520" y="55042"/>
                </a:lnTo>
                <a:lnTo>
                  <a:pt x="274422" y="74221"/>
                </a:lnTo>
                <a:lnTo>
                  <a:pt x="229776" y="95382"/>
                </a:lnTo>
                <a:lnTo>
                  <a:pt x="187749" y="118435"/>
                </a:lnTo>
                <a:lnTo>
                  <a:pt x="148509" y="143288"/>
                </a:lnTo>
                <a:lnTo>
                  <a:pt x="112225" y="169849"/>
                </a:lnTo>
                <a:lnTo>
                  <a:pt x="79064" y="198027"/>
                </a:lnTo>
                <a:lnTo>
                  <a:pt x="49194" y="227728"/>
                </a:lnTo>
                <a:lnTo>
                  <a:pt x="22783" y="258862"/>
                </a:lnTo>
                <a:lnTo>
                  <a:pt x="0" y="291337"/>
                </a:lnTo>
                <a:lnTo>
                  <a:pt x="22451" y="323956"/>
                </a:lnTo>
                <a:lnTo>
                  <a:pt x="48609" y="355220"/>
                </a:lnTo>
                <a:lnTo>
                  <a:pt x="78300" y="385036"/>
                </a:lnTo>
                <a:lnTo>
                  <a:pt x="111348" y="413309"/>
                </a:lnTo>
                <a:lnTo>
                  <a:pt x="147579" y="439944"/>
                </a:lnTo>
                <a:lnTo>
                  <a:pt x="186819" y="464848"/>
                </a:lnTo>
                <a:lnTo>
                  <a:pt x="228892" y="487924"/>
                </a:lnTo>
                <a:lnTo>
                  <a:pt x="273625" y="509079"/>
                </a:lnTo>
                <a:lnTo>
                  <a:pt x="320842" y="528219"/>
                </a:lnTo>
                <a:lnTo>
                  <a:pt x="370370" y="545248"/>
                </a:lnTo>
                <a:lnTo>
                  <a:pt x="422032" y="560072"/>
                </a:lnTo>
                <a:lnTo>
                  <a:pt x="475656" y="572597"/>
                </a:lnTo>
                <a:lnTo>
                  <a:pt x="531066" y="582729"/>
                </a:lnTo>
                <a:lnTo>
                  <a:pt x="758851" y="582729"/>
                </a:lnTo>
                <a:lnTo>
                  <a:pt x="728805" y="539624"/>
                </a:lnTo>
                <a:lnTo>
                  <a:pt x="703767" y="495659"/>
                </a:lnTo>
                <a:lnTo>
                  <a:pt x="683736" y="450988"/>
                </a:lnTo>
                <a:lnTo>
                  <a:pt x="668714" y="405769"/>
                </a:lnTo>
                <a:lnTo>
                  <a:pt x="658698" y="360160"/>
                </a:lnTo>
                <a:lnTo>
                  <a:pt x="653691" y="314315"/>
                </a:lnTo>
                <a:lnTo>
                  <a:pt x="653691" y="268393"/>
                </a:lnTo>
                <a:lnTo>
                  <a:pt x="658698" y="222549"/>
                </a:lnTo>
                <a:lnTo>
                  <a:pt x="668714" y="176942"/>
                </a:lnTo>
                <a:lnTo>
                  <a:pt x="683736" y="131726"/>
                </a:lnTo>
                <a:lnTo>
                  <a:pt x="703767" y="87059"/>
                </a:lnTo>
                <a:lnTo>
                  <a:pt x="728805" y="43098"/>
                </a:lnTo>
                <a:lnTo>
                  <a:pt x="7588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1620" y="2398278"/>
            <a:ext cx="759460" cy="582930"/>
          </a:xfrm>
          <a:custGeom>
            <a:avLst/>
            <a:gdLst/>
            <a:ahLst/>
            <a:cxnLst/>
            <a:rect l="l" t="t" r="r" b="b"/>
            <a:pathLst>
              <a:path w="759460" h="582930">
                <a:moveTo>
                  <a:pt x="0" y="291337"/>
                </a:moveTo>
                <a:lnTo>
                  <a:pt x="22783" y="258862"/>
                </a:lnTo>
                <a:lnTo>
                  <a:pt x="49194" y="227728"/>
                </a:lnTo>
                <a:lnTo>
                  <a:pt x="79064" y="198027"/>
                </a:lnTo>
                <a:lnTo>
                  <a:pt x="112225" y="169849"/>
                </a:lnTo>
                <a:lnTo>
                  <a:pt x="148509" y="143288"/>
                </a:lnTo>
                <a:lnTo>
                  <a:pt x="187749" y="118435"/>
                </a:lnTo>
                <a:lnTo>
                  <a:pt x="229776" y="95382"/>
                </a:lnTo>
                <a:lnTo>
                  <a:pt x="274422" y="74221"/>
                </a:lnTo>
                <a:lnTo>
                  <a:pt x="321520" y="55042"/>
                </a:lnTo>
                <a:lnTo>
                  <a:pt x="370901" y="37939"/>
                </a:lnTo>
                <a:lnTo>
                  <a:pt x="422398" y="23003"/>
                </a:lnTo>
                <a:lnTo>
                  <a:pt x="475842" y="10326"/>
                </a:lnTo>
                <a:lnTo>
                  <a:pt x="531066" y="0"/>
                </a:lnTo>
                <a:lnTo>
                  <a:pt x="758851" y="0"/>
                </a:lnTo>
                <a:lnTo>
                  <a:pt x="728805" y="43098"/>
                </a:lnTo>
                <a:lnTo>
                  <a:pt x="703767" y="87059"/>
                </a:lnTo>
                <a:lnTo>
                  <a:pt x="683736" y="131726"/>
                </a:lnTo>
                <a:lnTo>
                  <a:pt x="668714" y="176941"/>
                </a:lnTo>
                <a:lnTo>
                  <a:pt x="658698" y="222549"/>
                </a:lnTo>
                <a:lnTo>
                  <a:pt x="653691" y="268393"/>
                </a:lnTo>
                <a:lnTo>
                  <a:pt x="653691" y="314315"/>
                </a:lnTo>
                <a:lnTo>
                  <a:pt x="658698" y="360160"/>
                </a:lnTo>
                <a:lnTo>
                  <a:pt x="668714" y="405769"/>
                </a:lnTo>
                <a:lnTo>
                  <a:pt x="683736" y="450988"/>
                </a:lnTo>
                <a:lnTo>
                  <a:pt x="703767" y="495659"/>
                </a:lnTo>
                <a:lnTo>
                  <a:pt x="728805" y="539624"/>
                </a:lnTo>
                <a:lnTo>
                  <a:pt x="758851" y="582729"/>
                </a:lnTo>
                <a:lnTo>
                  <a:pt x="531066" y="582729"/>
                </a:lnTo>
                <a:lnTo>
                  <a:pt x="475656" y="572597"/>
                </a:lnTo>
                <a:lnTo>
                  <a:pt x="422032" y="560072"/>
                </a:lnTo>
                <a:lnTo>
                  <a:pt x="370370" y="545248"/>
                </a:lnTo>
                <a:lnTo>
                  <a:pt x="320842" y="528219"/>
                </a:lnTo>
                <a:lnTo>
                  <a:pt x="273625" y="509079"/>
                </a:lnTo>
                <a:lnTo>
                  <a:pt x="228892" y="487924"/>
                </a:lnTo>
                <a:lnTo>
                  <a:pt x="186819" y="464848"/>
                </a:lnTo>
                <a:lnTo>
                  <a:pt x="147579" y="439944"/>
                </a:lnTo>
                <a:lnTo>
                  <a:pt x="111348" y="413309"/>
                </a:lnTo>
                <a:lnTo>
                  <a:pt x="78300" y="385036"/>
                </a:lnTo>
                <a:lnTo>
                  <a:pt x="48609" y="355220"/>
                </a:lnTo>
                <a:lnTo>
                  <a:pt x="22451" y="323956"/>
                </a:lnTo>
                <a:lnTo>
                  <a:pt x="0" y="291337"/>
                </a:lnTo>
                <a:close/>
              </a:path>
            </a:pathLst>
          </a:custGeom>
          <a:ln w="6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31620" y="2398278"/>
            <a:ext cx="759460" cy="582930"/>
          </a:xfrm>
          <a:custGeom>
            <a:avLst/>
            <a:gdLst/>
            <a:ahLst/>
            <a:cxnLst/>
            <a:rect l="l" t="t" r="r" b="b"/>
            <a:pathLst>
              <a:path w="759460" h="582930">
                <a:moveTo>
                  <a:pt x="758851" y="0"/>
                </a:moveTo>
                <a:lnTo>
                  <a:pt x="291932" y="0"/>
                </a:lnTo>
                <a:lnTo>
                  <a:pt x="244559" y="3813"/>
                </a:lnTo>
                <a:lnTo>
                  <a:pt x="199626" y="14853"/>
                </a:lnTo>
                <a:lnTo>
                  <a:pt x="157735" y="32519"/>
                </a:lnTo>
                <a:lnTo>
                  <a:pt x="119484" y="56213"/>
                </a:lnTo>
                <a:lnTo>
                  <a:pt x="85473" y="85335"/>
                </a:lnTo>
                <a:lnTo>
                  <a:pt x="56301" y="119284"/>
                </a:lnTo>
                <a:lnTo>
                  <a:pt x="32569" y="157461"/>
                </a:lnTo>
                <a:lnTo>
                  <a:pt x="14874" y="199267"/>
                </a:lnTo>
                <a:lnTo>
                  <a:pt x="3818" y="244101"/>
                </a:lnTo>
                <a:lnTo>
                  <a:pt x="0" y="291364"/>
                </a:lnTo>
                <a:lnTo>
                  <a:pt x="3818" y="338621"/>
                </a:lnTo>
                <a:lnTo>
                  <a:pt x="14874" y="383451"/>
                </a:lnTo>
                <a:lnTo>
                  <a:pt x="32569" y="425255"/>
                </a:lnTo>
                <a:lnTo>
                  <a:pt x="56301" y="463432"/>
                </a:lnTo>
                <a:lnTo>
                  <a:pt x="85473" y="497383"/>
                </a:lnTo>
                <a:lnTo>
                  <a:pt x="119484" y="526507"/>
                </a:lnTo>
                <a:lnTo>
                  <a:pt x="157735" y="550204"/>
                </a:lnTo>
                <a:lnTo>
                  <a:pt x="199626" y="567873"/>
                </a:lnTo>
                <a:lnTo>
                  <a:pt x="244559" y="578915"/>
                </a:lnTo>
                <a:lnTo>
                  <a:pt x="291932" y="582729"/>
                </a:lnTo>
                <a:lnTo>
                  <a:pt x="758851" y="582729"/>
                </a:lnTo>
                <a:lnTo>
                  <a:pt x="7588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31620" y="2398278"/>
            <a:ext cx="759460" cy="582930"/>
          </a:xfrm>
          <a:custGeom>
            <a:avLst/>
            <a:gdLst/>
            <a:ahLst/>
            <a:cxnLst/>
            <a:rect l="l" t="t" r="r" b="b"/>
            <a:pathLst>
              <a:path w="759460" h="582930">
                <a:moveTo>
                  <a:pt x="291932" y="0"/>
                </a:moveTo>
                <a:lnTo>
                  <a:pt x="758851" y="0"/>
                </a:lnTo>
                <a:lnTo>
                  <a:pt x="758851" y="582729"/>
                </a:lnTo>
                <a:lnTo>
                  <a:pt x="291932" y="582729"/>
                </a:lnTo>
                <a:lnTo>
                  <a:pt x="244559" y="578915"/>
                </a:lnTo>
                <a:lnTo>
                  <a:pt x="199626" y="567873"/>
                </a:lnTo>
                <a:lnTo>
                  <a:pt x="157735" y="550204"/>
                </a:lnTo>
                <a:lnTo>
                  <a:pt x="119484" y="526507"/>
                </a:lnTo>
                <a:lnTo>
                  <a:pt x="85473" y="497383"/>
                </a:lnTo>
                <a:lnTo>
                  <a:pt x="56301" y="463432"/>
                </a:lnTo>
                <a:lnTo>
                  <a:pt x="32569" y="425255"/>
                </a:lnTo>
                <a:lnTo>
                  <a:pt x="14874" y="383451"/>
                </a:lnTo>
                <a:lnTo>
                  <a:pt x="3818" y="338621"/>
                </a:lnTo>
                <a:lnTo>
                  <a:pt x="0" y="291364"/>
                </a:lnTo>
                <a:lnTo>
                  <a:pt x="3818" y="244101"/>
                </a:lnTo>
                <a:lnTo>
                  <a:pt x="14874" y="199267"/>
                </a:lnTo>
                <a:lnTo>
                  <a:pt x="32569" y="157461"/>
                </a:lnTo>
                <a:lnTo>
                  <a:pt x="56301" y="119284"/>
                </a:lnTo>
                <a:lnTo>
                  <a:pt x="85473" y="85335"/>
                </a:lnTo>
                <a:lnTo>
                  <a:pt x="119484" y="56213"/>
                </a:lnTo>
                <a:lnTo>
                  <a:pt x="157735" y="32519"/>
                </a:lnTo>
                <a:lnTo>
                  <a:pt x="199626" y="14853"/>
                </a:lnTo>
                <a:lnTo>
                  <a:pt x="244559" y="3813"/>
                </a:lnTo>
                <a:lnTo>
                  <a:pt x="291932" y="0"/>
                </a:lnTo>
                <a:close/>
              </a:path>
            </a:pathLst>
          </a:custGeom>
          <a:ln w="6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11100" y="2058353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583648" y="0"/>
                </a:moveTo>
                <a:lnTo>
                  <a:pt x="0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11100" y="1766853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583648" y="0"/>
                </a:moveTo>
                <a:lnTo>
                  <a:pt x="0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27343" y="1912536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3756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31620" y="1621171"/>
            <a:ext cx="759460" cy="582930"/>
          </a:xfrm>
          <a:custGeom>
            <a:avLst/>
            <a:gdLst/>
            <a:ahLst/>
            <a:cxnLst/>
            <a:rect l="l" t="t" r="r" b="b"/>
            <a:pathLst>
              <a:path w="759460" h="582930">
                <a:moveTo>
                  <a:pt x="758851" y="0"/>
                </a:moveTo>
                <a:lnTo>
                  <a:pt x="531066" y="0"/>
                </a:lnTo>
                <a:lnTo>
                  <a:pt x="475842" y="10353"/>
                </a:lnTo>
                <a:lnTo>
                  <a:pt x="422398" y="23048"/>
                </a:lnTo>
                <a:lnTo>
                  <a:pt x="370901" y="37995"/>
                </a:lnTo>
                <a:lnTo>
                  <a:pt x="321520" y="55103"/>
                </a:lnTo>
                <a:lnTo>
                  <a:pt x="274422" y="74281"/>
                </a:lnTo>
                <a:lnTo>
                  <a:pt x="229776" y="95439"/>
                </a:lnTo>
                <a:lnTo>
                  <a:pt x="187749" y="118486"/>
                </a:lnTo>
                <a:lnTo>
                  <a:pt x="148509" y="143331"/>
                </a:lnTo>
                <a:lnTo>
                  <a:pt x="112225" y="169885"/>
                </a:lnTo>
                <a:lnTo>
                  <a:pt x="79064" y="198055"/>
                </a:lnTo>
                <a:lnTo>
                  <a:pt x="49194" y="227753"/>
                </a:lnTo>
                <a:lnTo>
                  <a:pt x="22783" y="258886"/>
                </a:lnTo>
                <a:lnTo>
                  <a:pt x="0" y="291364"/>
                </a:lnTo>
                <a:lnTo>
                  <a:pt x="22451" y="324006"/>
                </a:lnTo>
                <a:lnTo>
                  <a:pt x="48609" y="355290"/>
                </a:lnTo>
                <a:lnTo>
                  <a:pt x="78300" y="385122"/>
                </a:lnTo>
                <a:lnTo>
                  <a:pt x="111348" y="413408"/>
                </a:lnTo>
                <a:lnTo>
                  <a:pt x="147579" y="440054"/>
                </a:lnTo>
                <a:lnTo>
                  <a:pt x="186819" y="464966"/>
                </a:lnTo>
                <a:lnTo>
                  <a:pt x="228892" y="488048"/>
                </a:lnTo>
                <a:lnTo>
                  <a:pt x="273625" y="509208"/>
                </a:lnTo>
                <a:lnTo>
                  <a:pt x="320842" y="528350"/>
                </a:lnTo>
                <a:lnTo>
                  <a:pt x="370370" y="545382"/>
                </a:lnTo>
                <a:lnTo>
                  <a:pt x="422032" y="560207"/>
                </a:lnTo>
                <a:lnTo>
                  <a:pt x="475656" y="572732"/>
                </a:lnTo>
                <a:lnTo>
                  <a:pt x="531066" y="582864"/>
                </a:lnTo>
                <a:lnTo>
                  <a:pt x="758851" y="582864"/>
                </a:lnTo>
                <a:lnTo>
                  <a:pt x="728805" y="539759"/>
                </a:lnTo>
                <a:lnTo>
                  <a:pt x="703767" y="495793"/>
                </a:lnTo>
                <a:lnTo>
                  <a:pt x="683736" y="451121"/>
                </a:lnTo>
                <a:lnTo>
                  <a:pt x="668714" y="405900"/>
                </a:lnTo>
                <a:lnTo>
                  <a:pt x="658698" y="360287"/>
                </a:lnTo>
                <a:lnTo>
                  <a:pt x="653691" y="314437"/>
                </a:lnTo>
                <a:lnTo>
                  <a:pt x="653691" y="268507"/>
                </a:lnTo>
                <a:lnTo>
                  <a:pt x="658698" y="222653"/>
                </a:lnTo>
                <a:lnTo>
                  <a:pt x="668714" y="177032"/>
                </a:lnTo>
                <a:lnTo>
                  <a:pt x="683736" y="131799"/>
                </a:lnTo>
                <a:lnTo>
                  <a:pt x="703767" y="87112"/>
                </a:lnTo>
                <a:lnTo>
                  <a:pt x="728805" y="43127"/>
                </a:lnTo>
                <a:lnTo>
                  <a:pt x="7588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31620" y="1621171"/>
            <a:ext cx="759460" cy="582930"/>
          </a:xfrm>
          <a:custGeom>
            <a:avLst/>
            <a:gdLst/>
            <a:ahLst/>
            <a:cxnLst/>
            <a:rect l="l" t="t" r="r" b="b"/>
            <a:pathLst>
              <a:path w="759460" h="582930">
                <a:moveTo>
                  <a:pt x="0" y="291364"/>
                </a:moveTo>
                <a:lnTo>
                  <a:pt x="22783" y="258886"/>
                </a:lnTo>
                <a:lnTo>
                  <a:pt x="49194" y="227753"/>
                </a:lnTo>
                <a:lnTo>
                  <a:pt x="79064" y="198055"/>
                </a:lnTo>
                <a:lnTo>
                  <a:pt x="112225" y="169885"/>
                </a:lnTo>
                <a:lnTo>
                  <a:pt x="148509" y="143331"/>
                </a:lnTo>
                <a:lnTo>
                  <a:pt x="187749" y="118486"/>
                </a:lnTo>
                <a:lnTo>
                  <a:pt x="229776" y="95439"/>
                </a:lnTo>
                <a:lnTo>
                  <a:pt x="274422" y="74281"/>
                </a:lnTo>
                <a:lnTo>
                  <a:pt x="321520" y="55103"/>
                </a:lnTo>
                <a:lnTo>
                  <a:pt x="370901" y="37995"/>
                </a:lnTo>
                <a:lnTo>
                  <a:pt x="422398" y="23048"/>
                </a:lnTo>
                <a:lnTo>
                  <a:pt x="475842" y="10353"/>
                </a:lnTo>
                <a:lnTo>
                  <a:pt x="531066" y="0"/>
                </a:lnTo>
                <a:lnTo>
                  <a:pt x="758851" y="0"/>
                </a:lnTo>
                <a:lnTo>
                  <a:pt x="728805" y="43127"/>
                </a:lnTo>
                <a:lnTo>
                  <a:pt x="703767" y="87112"/>
                </a:lnTo>
                <a:lnTo>
                  <a:pt x="683736" y="131799"/>
                </a:lnTo>
                <a:lnTo>
                  <a:pt x="668714" y="177032"/>
                </a:lnTo>
                <a:lnTo>
                  <a:pt x="658698" y="222653"/>
                </a:lnTo>
                <a:lnTo>
                  <a:pt x="653691" y="268507"/>
                </a:lnTo>
                <a:lnTo>
                  <a:pt x="653691" y="314437"/>
                </a:lnTo>
                <a:lnTo>
                  <a:pt x="658698" y="360287"/>
                </a:lnTo>
                <a:lnTo>
                  <a:pt x="668714" y="405900"/>
                </a:lnTo>
                <a:lnTo>
                  <a:pt x="683736" y="451121"/>
                </a:lnTo>
                <a:lnTo>
                  <a:pt x="703767" y="495793"/>
                </a:lnTo>
                <a:lnTo>
                  <a:pt x="728805" y="539759"/>
                </a:lnTo>
                <a:lnTo>
                  <a:pt x="758851" y="582864"/>
                </a:lnTo>
                <a:lnTo>
                  <a:pt x="531066" y="582864"/>
                </a:lnTo>
                <a:lnTo>
                  <a:pt x="475656" y="572732"/>
                </a:lnTo>
                <a:lnTo>
                  <a:pt x="422032" y="560207"/>
                </a:lnTo>
                <a:lnTo>
                  <a:pt x="370370" y="545382"/>
                </a:lnTo>
                <a:lnTo>
                  <a:pt x="320842" y="528350"/>
                </a:lnTo>
                <a:lnTo>
                  <a:pt x="273625" y="509208"/>
                </a:lnTo>
                <a:lnTo>
                  <a:pt x="228892" y="488048"/>
                </a:lnTo>
                <a:lnTo>
                  <a:pt x="186819" y="464966"/>
                </a:lnTo>
                <a:lnTo>
                  <a:pt x="147579" y="440054"/>
                </a:lnTo>
                <a:lnTo>
                  <a:pt x="111348" y="413408"/>
                </a:lnTo>
                <a:lnTo>
                  <a:pt x="78300" y="385122"/>
                </a:lnTo>
                <a:lnTo>
                  <a:pt x="48609" y="355290"/>
                </a:lnTo>
                <a:lnTo>
                  <a:pt x="22451" y="324006"/>
                </a:lnTo>
                <a:lnTo>
                  <a:pt x="0" y="291364"/>
                </a:lnTo>
                <a:close/>
              </a:path>
            </a:pathLst>
          </a:custGeom>
          <a:ln w="6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1620" y="1621171"/>
            <a:ext cx="759460" cy="582930"/>
          </a:xfrm>
          <a:custGeom>
            <a:avLst/>
            <a:gdLst/>
            <a:ahLst/>
            <a:cxnLst/>
            <a:rect l="l" t="t" r="r" b="b"/>
            <a:pathLst>
              <a:path w="759460" h="582930">
                <a:moveTo>
                  <a:pt x="758851" y="0"/>
                </a:moveTo>
                <a:lnTo>
                  <a:pt x="291932" y="0"/>
                </a:lnTo>
                <a:lnTo>
                  <a:pt x="244559" y="3816"/>
                </a:lnTo>
                <a:lnTo>
                  <a:pt x="199626" y="14866"/>
                </a:lnTo>
                <a:lnTo>
                  <a:pt x="157735" y="32545"/>
                </a:lnTo>
                <a:lnTo>
                  <a:pt x="119484" y="56252"/>
                </a:lnTo>
                <a:lnTo>
                  <a:pt x="85473" y="85386"/>
                </a:lnTo>
                <a:lnTo>
                  <a:pt x="56301" y="119342"/>
                </a:lnTo>
                <a:lnTo>
                  <a:pt x="32569" y="157521"/>
                </a:lnTo>
                <a:lnTo>
                  <a:pt x="14874" y="199319"/>
                </a:lnTo>
                <a:lnTo>
                  <a:pt x="3818" y="244134"/>
                </a:lnTo>
                <a:lnTo>
                  <a:pt x="0" y="291364"/>
                </a:lnTo>
                <a:lnTo>
                  <a:pt x="3818" y="338657"/>
                </a:lnTo>
                <a:lnTo>
                  <a:pt x="14874" y="383517"/>
                </a:lnTo>
                <a:lnTo>
                  <a:pt x="32569" y="425344"/>
                </a:lnTo>
                <a:lnTo>
                  <a:pt x="56301" y="463538"/>
                </a:lnTo>
                <a:lnTo>
                  <a:pt x="85473" y="497501"/>
                </a:lnTo>
                <a:lnTo>
                  <a:pt x="119484" y="526633"/>
                </a:lnTo>
                <a:lnTo>
                  <a:pt x="157735" y="550335"/>
                </a:lnTo>
                <a:lnTo>
                  <a:pt x="199626" y="568007"/>
                </a:lnTo>
                <a:lnTo>
                  <a:pt x="244559" y="579050"/>
                </a:lnTo>
                <a:lnTo>
                  <a:pt x="291932" y="582864"/>
                </a:lnTo>
                <a:lnTo>
                  <a:pt x="758851" y="582864"/>
                </a:lnTo>
                <a:lnTo>
                  <a:pt x="7588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31620" y="1621171"/>
            <a:ext cx="759460" cy="582930"/>
          </a:xfrm>
          <a:custGeom>
            <a:avLst/>
            <a:gdLst/>
            <a:ahLst/>
            <a:cxnLst/>
            <a:rect l="l" t="t" r="r" b="b"/>
            <a:pathLst>
              <a:path w="759460" h="582930">
                <a:moveTo>
                  <a:pt x="291932" y="0"/>
                </a:moveTo>
                <a:lnTo>
                  <a:pt x="758851" y="0"/>
                </a:lnTo>
                <a:lnTo>
                  <a:pt x="758851" y="582864"/>
                </a:lnTo>
                <a:lnTo>
                  <a:pt x="291932" y="582864"/>
                </a:lnTo>
                <a:lnTo>
                  <a:pt x="244559" y="579050"/>
                </a:lnTo>
                <a:lnTo>
                  <a:pt x="199626" y="568007"/>
                </a:lnTo>
                <a:lnTo>
                  <a:pt x="157735" y="550335"/>
                </a:lnTo>
                <a:lnTo>
                  <a:pt x="119484" y="526633"/>
                </a:lnTo>
                <a:lnTo>
                  <a:pt x="85473" y="497501"/>
                </a:lnTo>
                <a:lnTo>
                  <a:pt x="56301" y="463538"/>
                </a:lnTo>
                <a:lnTo>
                  <a:pt x="32569" y="425344"/>
                </a:lnTo>
                <a:lnTo>
                  <a:pt x="14874" y="383517"/>
                </a:lnTo>
                <a:lnTo>
                  <a:pt x="3818" y="338657"/>
                </a:lnTo>
                <a:lnTo>
                  <a:pt x="0" y="291364"/>
                </a:lnTo>
                <a:lnTo>
                  <a:pt x="3818" y="244134"/>
                </a:lnTo>
                <a:lnTo>
                  <a:pt x="14874" y="199319"/>
                </a:lnTo>
                <a:lnTo>
                  <a:pt x="32569" y="157521"/>
                </a:lnTo>
                <a:lnTo>
                  <a:pt x="56301" y="119342"/>
                </a:lnTo>
                <a:lnTo>
                  <a:pt x="85473" y="85386"/>
                </a:lnTo>
                <a:lnTo>
                  <a:pt x="119484" y="56252"/>
                </a:lnTo>
                <a:lnTo>
                  <a:pt x="157735" y="32545"/>
                </a:lnTo>
                <a:lnTo>
                  <a:pt x="199626" y="14866"/>
                </a:lnTo>
                <a:lnTo>
                  <a:pt x="244559" y="3816"/>
                </a:lnTo>
                <a:lnTo>
                  <a:pt x="291932" y="0"/>
                </a:lnTo>
                <a:close/>
              </a:path>
            </a:pathLst>
          </a:custGeom>
          <a:ln w="6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022326" y="1286894"/>
            <a:ext cx="510540" cy="219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88620" algn="l"/>
              </a:tabLst>
            </a:pPr>
            <a:r>
              <a:rPr sz="1250" i="1" spc="15" dirty="0">
                <a:latin typeface="Arial"/>
                <a:cs typeface="Arial"/>
              </a:rPr>
              <a:t>A	B</a:t>
            </a:r>
            <a:endParaRPr sz="12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94749" y="3612298"/>
            <a:ext cx="875665" cy="0"/>
          </a:xfrm>
          <a:custGeom>
            <a:avLst/>
            <a:gdLst/>
            <a:ahLst/>
            <a:cxnLst/>
            <a:rect l="l" t="t" r="r" b="b"/>
            <a:pathLst>
              <a:path w="875664">
                <a:moveTo>
                  <a:pt x="0" y="0"/>
                </a:moveTo>
                <a:lnTo>
                  <a:pt x="875473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37799" y="3579921"/>
            <a:ext cx="64844" cy="64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94749" y="2835325"/>
            <a:ext cx="875665" cy="0"/>
          </a:xfrm>
          <a:custGeom>
            <a:avLst/>
            <a:gdLst/>
            <a:ahLst/>
            <a:cxnLst/>
            <a:rect l="l" t="t" r="r" b="b"/>
            <a:pathLst>
              <a:path w="875664">
                <a:moveTo>
                  <a:pt x="0" y="0"/>
                </a:moveTo>
                <a:lnTo>
                  <a:pt x="875473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37799" y="2802949"/>
            <a:ext cx="64844" cy="64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94749" y="2058353"/>
            <a:ext cx="486409" cy="0"/>
          </a:xfrm>
          <a:custGeom>
            <a:avLst/>
            <a:gdLst/>
            <a:ahLst/>
            <a:cxnLst/>
            <a:rect l="l" t="t" r="r" b="b"/>
            <a:pathLst>
              <a:path w="486410">
                <a:moveTo>
                  <a:pt x="0" y="0"/>
                </a:moveTo>
                <a:lnTo>
                  <a:pt x="486373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48700" y="2025976"/>
            <a:ext cx="64844" cy="64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94749" y="3320933"/>
            <a:ext cx="525780" cy="0"/>
          </a:xfrm>
          <a:custGeom>
            <a:avLst/>
            <a:gdLst/>
            <a:ahLst/>
            <a:cxnLst/>
            <a:rect l="l" t="t" r="r" b="b"/>
            <a:pathLst>
              <a:path w="525779">
                <a:moveTo>
                  <a:pt x="0" y="0"/>
                </a:moveTo>
                <a:lnTo>
                  <a:pt x="525283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53564" y="3288557"/>
            <a:ext cx="64844" cy="64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94749" y="2511584"/>
            <a:ext cx="129697" cy="64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04476" y="1734477"/>
            <a:ext cx="129697" cy="647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70221" y="1524050"/>
            <a:ext cx="0" cy="2914015"/>
          </a:xfrm>
          <a:custGeom>
            <a:avLst/>
            <a:gdLst/>
            <a:ahLst/>
            <a:cxnLst/>
            <a:rect l="l" t="t" r="r" b="b"/>
            <a:pathLst>
              <a:path h="2914015">
                <a:moveTo>
                  <a:pt x="0" y="0"/>
                </a:moveTo>
                <a:lnTo>
                  <a:pt x="0" y="2913780"/>
                </a:lnTo>
              </a:path>
            </a:pathLst>
          </a:custGeom>
          <a:ln w="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32106" y="4243587"/>
            <a:ext cx="749300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0" y="0"/>
                </a:moveTo>
                <a:lnTo>
                  <a:pt x="749015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795205" y="1276642"/>
            <a:ext cx="142875" cy="219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i="1" spc="15" dirty="0">
                <a:latin typeface="Arial"/>
                <a:cs typeface="Arial"/>
              </a:rPr>
              <a:t>C</a:t>
            </a:r>
            <a:endParaRPr sz="125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233966" y="2689643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583648" y="0"/>
                </a:moveTo>
                <a:lnTo>
                  <a:pt x="0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40382" y="1912536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291824" y="0"/>
                </a:moveTo>
                <a:lnTo>
                  <a:pt x="0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35519" y="1912536"/>
            <a:ext cx="0" cy="641350"/>
          </a:xfrm>
          <a:custGeom>
            <a:avLst/>
            <a:gdLst/>
            <a:ahLst/>
            <a:cxnLst/>
            <a:rect l="l" t="t" r="r" b="b"/>
            <a:pathLst>
              <a:path h="641350">
                <a:moveTo>
                  <a:pt x="0" y="0"/>
                </a:moveTo>
                <a:lnTo>
                  <a:pt x="0" y="641137"/>
                </a:lnTo>
              </a:path>
            </a:pathLst>
          </a:custGeom>
          <a:ln w="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35519" y="2825613"/>
            <a:ext cx="0" cy="641350"/>
          </a:xfrm>
          <a:custGeom>
            <a:avLst/>
            <a:gdLst/>
            <a:ahLst/>
            <a:cxnLst/>
            <a:rect l="l" t="t" r="r" b="b"/>
            <a:pathLst>
              <a:path h="641350">
                <a:moveTo>
                  <a:pt x="0" y="0"/>
                </a:moveTo>
                <a:lnTo>
                  <a:pt x="0" y="641002"/>
                </a:lnTo>
              </a:path>
            </a:pathLst>
          </a:custGeom>
          <a:ln w="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43694" y="2553673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291824" y="0"/>
                </a:moveTo>
                <a:lnTo>
                  <a:pt x="0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43694" y="2825613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291824" y="0"/>
                </a:moveTo>
                <a:lnTo>
                  <a:pt x="0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31953" y="2400679"/>
            <a:ext cx="70485" cy="582930"/>
          </a:xfrm>
          <a:custGeom>
            <a:avLst/>
            <a:gdLst/>
            <a:ahLst/>
            <a:cxnLst/>
            <a:rect l="l" t="t" r="r" b="b"/>
            <a:pathLst>
              <a:path w="70485" h="582930">
                <a:moveTo>
                  <a:pt x="70105" y="0"/>
                </a:moveTo>
                <a:lnTo>
                  <a:pt x="50016" y="32862"/>
                </a:lnTo>
                <a:lnTo>
                  <a:pt x="33085" y="72908"/>
                </a:lnTo>
                <a:lnTo>
                  <a:pt x="19464" y="118872"/>
                </a:lnTo>
                <a:lnTo>
                  <a:pt x="9308" y="169490"/>
                </a:lnTo>
                <a:lnTo>
                  <a:pt x="2768" y="223495"/>
                </a:lnTo>
                <a:lnTo>
                  <a:pt x="0" y="279622"/>
                </a:lnTo>
                <a:lnTo>
                  <a:pt x="1154" y="336605"/>
                </a:lnTo>
                <a:lnTo>
                  <a:pt x="6386" y="393180"/>
                </a:lnTo>
                <a:lnTo>
                  <a:pt x="15848" y="448080"/>
                </a:lnTo>
                <a:lnTo>
                  <a:pt x="26309" y="488896"/>
                </a:lnTo>
                <a:lnTo>
                  <a:pt x="38984" y="525309"/>
                </a:lnTo>
                <a:lnTo>
                  <a:pt x="53656" y="556769"/>
                </a:lnTo>
                <a:lnTo>
                  <a:pt x="70105" y="582729"/>
                </a:lnTo>
              </a:path>
            </a:pathLst>
          </a:custGeom>
          <a:ln w="648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23861" y="2398442"/>
            <a:ext cx="778510" cy="294005"/>
          </a:xfrm>
          <a:custGeom>
            <a:avLst/>
            <a:gdLst/>
            <a:ahLst/>
            <a:cxnLst/>
            <a:rect l="l" t="t" r="r" b="b"/>
            <a:pathLst>
              <a:path w="778510" h="294005">
                <a:moveTo>
                  <a:pt x="0" y="293629"/>
                </a:moveTo>
                <a:lnTo>
                  <a:pt x="37296" y="258156"/>
                </a:lnTo>
                <a:lnTo>
                  <a:pt x="76002" y="224844"/>
                </a:lnTo>
                <a:lnTo>
                  <a:pt x="116048" y="193719"/>
                </a:lnTo>
                <a:lnTo>
                  <a:pt x="157363" y="164807"/>
                </a:lnTo>
                <a:lnTo>
                  <a:pt x="199878" y="138134"/>
                </a:lnTo>
                <a:lnTo>
                  <a:pt x="243523" y="113726"/>
                </a:lnTo>
                <a:lnTo>
                  <a:pt x="288228" y="91610"/>
                </a:lnTo>
                <a:lnTo>
                  <a:pt x="333923" y="71812"/>
                </a:lnTo>
                <a:lnTo>
                  <a:pt x="380538" y="54357"/>
                </a:lnTo>
                <a:lnTo>
                  <a:pt x="428003" y="39273"/>
                </a:lnTo>
                <a:lnTo>
                  <a:pt x="476249" y="26584"/>
                </a:lnTo>
                <a:lnTo>
                  <a:pt x="525205" y="16318"/>
                </a:lnTo>
                <a:lnTo>
                  <a:pt x="574802" y="8500"/>
                </a:lnTo>
                <a:lnTo>
                  <a:pt x="624970" y="3157"/>
                </a:lnTo>
                <a:lnTo>
                  <a:pt x="675638" y="315"/>
                </a:lnTo>
                <a:lnTo>
                  <a:pt x="726737" y="0"/>
                </a:lnTo>
                <a:lnTo>
                  <a:pt x="778198" y="2237"/>
                </a:lnTo>
              </a:path>
            </a:pathLst>
          </a:custGeom>
          <a:ln w="647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23861" y="2692044"/>
            <a:ext cx="778510" cy="293370"/>
          </a:xfrm>
          <a:custGeom>
            <a:avLst/>
            <a:gdLst/>
            <a:ahLst/>
            <a:cxnLst/>
            <a:rect l="l" t="t" r="r" b="b"/>
            <a:pathLst>
              <a:path w="778510" h="293369">
                <a:moveTo>
                  <a:pt x="0" y="0"/>
                </a:moveTo>
                <a:lnTo>
                  <a:pt x="37615" y="34630"/>
                </a:lnTo>
                <a:lnTo>
                  <a:pt x="76600" y="67205"/>
                </a:lnTo>
                <a:lnTo>
                  <a:pt x="116884" y="97698"/>
                </a:lnTo>
                <a:lnTo>
                  <a:pt x="158399" y="126083"/>
                </a:lnTo>
                <a:lnTo>
                  <a:pt x="201073" y="152335"/>
                </a:lnTo>
                <a:lnTo>
                  <a:pt x="244837" y="176426"/>
                </a:lnTo>
                <a:lnTo>
                  <a:pt x="289622" y="198331"/>
                </a:lnTo>
                <a:lnTo>
                  <a:pt x="335357" y="218023"/>
                </a:lnTo>
                <a:lnTo>
                  <a:pt x="381972" y="235476"/>
                </a:lnTo>
                <a:lnTo>
                  <a:pt x="429397" y="250665"/>
                </a:lnTo>
                <a:lnTo>
                  <a:pt x="477563" y="263562"/>
                </a:lnTo>
                <a:lnTo>
                  <a:pt x="526400" y="274142"/>
                </a:lnTo>
                <a:lnTo>
                  <a:pt x="575838" y="282378"/>
                </a:lnTo>
                <a:lnTo>
                  <a:pt x="625806" y="288245"/>
                </a:lnTo>
                <a:lnTo>
                  <a:pt x="676236" y="291715"/>
                </a:lnTo>
                <a:lnTo>
                  <a:pt x="727056" y="292764"/>
                </a:lnTo>
                <a:lnTo>
                  <a:pt x="778198" y="291364"/>
                </a:lnTo>
              </a:path>
            </a:pathLst>
          </a:custGeom>
          <a:ln w="647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37487" y="2689643"/>
            <a:ext cx="486409" cy="0"/>
          </a:xfrm>
          <a:custGeom>
            <a:avLst/>
            <a:gdLst/>
            <a:ahLst/>
            <a:cxnLst/>
            <a:rect l="l" t="t" r="r" b="b"/>
            <a:pathLst>
              <a:path w="486410">
                <a:moveTo>
                  <a:pt x="188605" y="0"/>
                </a:moveTo>
                <a:lnTo>
                  <a:pt x="0" y="0"/>
                </a:lnTo>
                <a:lnTo>
                  <a:pt x="486373" y="0"/>
                </a:lnTo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240" y="733501"/>
            <a:ext cx="34201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" dirty="0">
                <a:latin typeface="Franklin Gothic Book"/>
                <a:cs typeface="Franklin Gothic Book"/>
              </a:rPr>
              <a:t>Tabel </a:t>
            </a:r>
            <a:r>
              <a:rPr spc="-40" dirty="0">
                <a:latin typeface="Franklin Gothic Book"/>
                <a:cs typeface="Franklin Gothic Book"/>
              </a:rPr>
              <a:t>Full</a:t>
            </a:r>
            <a:r>
              <a:rPr spc="10" dirty="0">
                <a:latin typeface="Franklin Gothic Book"/>
                <a:cs typeface="Franklin Gothic Book"/>
              </a:rPr>
              <a:t> </a:t>
            </a:r>
            <a:r>
              <a:rPr spc="-10" dirty="0">
                <a:latin typeface="Franklin Gothic Book"/>
                <a:cs typeface="Franklin Gothic Book"/>
              </a:rPr>
              <a:t>Adder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4311" y="1806905"/>
            <a:ext cx="9277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Verdana"/>
                <a:cs typeface="Verdana"/>
              </a:rPr>
              <a:t>d</a:t>
            </a:r>
            <a:r>
              <a:rPr sz="2500" spc="-20" dirty="0">
                <a:latin typeface="Verdana"/>
                <a:cs typeface="Verdana"/>
              </a:rPr>
              <a:t>a</a:t>
            </a:r>
            <a:r>
              <a:rPr sz="2500" spc="15" dirty="0">
                <a:latin typeface="Verdana"/>
                <a:cs typeface="Verdana"/>
              </a:rPr>
              <a:t>p</a:t>
            </a:r>
            <a:r>
              <a:rPr sz="2500" spc="-20" dirty="0">
                <a:latin typeface="Verdana"/>
                <a:cs typeface="Verdana"/>
              </a:rPr>
              <a:t>a</a:t>
            </a:r>
            <a:r>
              <a:rPr sz="2500" spc="-5" dirty="0">
                <a:latin typeface="Verdana"/>
                <a:cs typeface="Verdana"/>
              </a:rPr>
              <a:t>t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4141" y="1806905"/>
            <a:ext cx="172973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Verdana"/>
                <a:cs typeface="Verdana"/>
              </a:rPr>
              <a:t>d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-40" dirty="0">
                <a:latin typeface="Verdana"/>
                <a:cs typeface="Verdana"/>
              </a:rPr>
              <a:t>r</a:t>
            </a:r>
            <a:r>
              <a:rPr sz="2500" spc="-20" dirty="0">
                <a:latin typeface="Verdana"/>
                <a:cs typeface="Verdana"/>
              </a:rPr>
              <a:t>a</a:t>
            </a:r>
            <a:r>
              <a:rPr sz="2500" spc="-5" dirty="0">
                <a:latin typeface="Verdana"/>
                <a:cs typeface="Verdana"/>
              </a:rPr>
              <a:t>ng</a:t>
            </a:r>
            <a:r>
              <a:rPr sz="2500" spc="30" dirty="0">
                <a:latin typeface="Verdana"/>
                <a:cs typeface="Verdana"/>
              </a:rPr>
              <a:t>k</a:t>
            </a:r>
            <a:r>
              <a:rPr sz="2500" spc="-5" dirty="0">
                <a:latin typeface="Verdana"/>
                <a:cs typeface="Verdana"/>
              </a:rPr>
              <a:t>um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5977" y="1806905"/>
            <a:ext cx="9988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Verdana"/>
                <a:cs typeface="Verdana"/>
              </a:rPr>
              <a:t>d</a:t>
            </a:r>
            <a:r>
              <a:rPr sz="2500" spc="-20" dirty="0">
                <a:latin typeface="Verdana"/>
                <a:cs typeface="Verdana"/>
              </a:rPr>
              <a:t>a</a:t>
            </a:r>
            <a:r>
              <a:rPr sz="2500" dirty="0">
                <a:latin typeface="Verdana"/>
                <a:cs typeface="Verdana"/>
              </a:rPr>
              <a:t>l</a:t>
            </a:r>
            <a:r>
              <a:rPr sz="2500" spc="-20" dirty="0">
                <a:latin typeface="Verdana"/>
                <a:cs typeface="Verdana"/>
              </a:rPr>
              <a:t>a</a:t>
            </a:r>
            <a:r>
              <a:rPr sz="2500" spc="-5" dirty="0">
                <a:latin typeface="Verdana"/>
                <a:cs typeface="Verdana"/>
              </a:rPr>
              <a:t>m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44" y="1617304"/>
            <a:ext cx="3487420" cy="116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700"/>
              </a:lnSpc>
              <a:spcBef>
                <a:spcPts val="100"/>
              </a:spcBef>
              <a:tabLst>
                <a:tab pos="3100705" algn="l"/>
              </a:tabLst>
            </a:pPr>
            <a:r>
              <a:rPr sz="2500" spc="-75" dirty="0">
                <a:latin typeface="Verdana"/>
                <a:cs typeface="Verdana"/>
              </a:rPr>
              <a:t>P</a:t>
            </a:r>
            <a:r>
              <a:rPr sz="2500" spc="-5" dirty="0">
                <a:latin typeface="Verdana"/>
                <a:cs typeface="Verdana"/>
              </a:rPr>
              <a:t>enj</a:t>
            </a:r>
            <a:r>
              <a:rPr sz="2500" dirty="0">
                <a:latin typeface="Verdana"/>
                <a:cs typeface="Verdana"/>
              </a:rPr>
              <a:t>u</a:t>
            </a:r>
            <a:r>
              <a:rPr sz="2500" spc="10" dirty="0">
                <a:latin typeface="Verdana"/>
                <a:cs typeface="Verdana"/>
              </a:rPr>
              <a:t>m</a:t>
            </a:r>
            <a:r>
              <a:rPr sz="2500" spc="-20" dirty="0">
                <a:latin typeface="Verdana"/>
                <a:cs typeface="Verdana"/>
              </a:rPr>
              <a:t>l</a:t>
            </a:r>
            <a:r>
              <a:rPr sz="2500" dirty="0">
                <a:latin typeface="Verdana"/>
                <a:cs typeface="Verdana"/>
              </a:rPr>
              <a:t>a</a:t>
            </a:r>
            <a:r>
              <a:rPr sz="2500" spc="5" dirty="0">
                <a:latin typeface="Verdana"/>
                <a:cs typeface="Verdana"/>
              </a:rPr>
              <a:t>h</a:t>
            </a:r>
            <a:r>
              <a:rPr sz="2500" spc="-10" dirty="0">
                <a:latin typeface="Verdana"/>
                <a:cs typeface="Verdana"/>
              </a:rPr>
              <a:t>-penu</a:t>
            </a:r>
            <a:r>
              <a:rPr sz="2500" spc="-5" dirty="0">
                <a:latin typeface="Verdana"/>
                <a:cs typeface="Verdana"/>
              </a:rPr>
              <a:t>h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-5" dirty="0">
                <a:latin typeface="Verdana"/>
                <a:cs typeface="Verdana"/>
              </a:rPr>
              <a:t>ni  </a:t>
            </a:r>
            <a:r>
              <a:rPr sz="2500" spc="-10" dirty="0">
                <a:latin typeface="Verdana"/>
                <a:cs typeface="Verdana"/>
              </a:rPr>
              <a:t>tabel </a:t>
            </a:r>
            <a:r>
              <a:rPr sz="2500" spc="-15" dirty="0">
                <a:latin typeface="Verdana"/>
                <a:cs typeface="Verdana"/>
              </a:rPr>
              <a:t>kebenaran</a:t>
            </a:r>
            <a:r>
              <a:rPr sz="2500" spc="4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sbb:</a:t>
            </a:r>
            <a:endParaRPr sz="25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78013" y="2862262"/>
          <a:ext cx="6360160" cy="3802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1650"/>
                <a:gridCol w="3318510"/>
              </a:tblGrid>
              <a:tr h="540003"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1369695" algn="l"/>
                          <a:tab pos="2308860" algn="l"/>
                        </a:tabLst>
                      </a:pPr>
                      <a:r>
                        <a:rPr sz="2500" i="1" spc="-5" dirty="0">
                          <a:latin typeface="Arial"/>
                          <a:cs typeface="Arial"/>
                        </a:rPr>
                        <a:t>A	B	C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2152650" algn="l"/>
                        </a:tabLst>
                      </a:pPr>
                      <a:r>
                        <a:rPr sz="2500" i="1" spc="-25" dirty="0">
                          <a:latin typeface="Arial"/>
                          <a:cs typeface="Arial"/>
                        </a:rPr>
                        <a:t>CARRY	</a:t>
                      </a:r>
                      <a:r>
                        <a:rPr sz="2500" i="1" spc="-10" dirty="0">
                          <a:latin typeface="Arial"/>
                          <a:cs typeface="Arial"/>
                        </a:rPr>
                        <a:t>SUM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2058"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1416685" algn="l"/>
                          <a:tab pos="2393950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0	0	0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351790">
                        <a:lnSpc>
                          <a:spcPct val="100000"/>
                        </a:lnSpc>
                        <a:spcBef>
                          <a:spcPts val="505"/>
                        </a:spcBef>
                        <a:tabLst>
                          <a:tab pos="1416685" algn="l"/>
                          <a:tab pos="2393950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0	0	1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35179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1417320" algn="l"/>
                          <a:tab pos="2393950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0	1	0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35179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1416685" algn="l"/>
                          <a:tab pos="2393950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0	1	1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35179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1417320" algn="l"/>
                          <a:tab pos="2393950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1	0	0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35179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1416685" algn="l"/>
                          <a:tab pos="2393950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1	0	1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351790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1417320" algn="l"/>
                          <a:tab pos="2393950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1	1	0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351790">
                        <a:lnSpc>
                          <a:spcPct val="100000"/>
                        </a:lnSpc>
                        <a:spcBef>
                          <a:spcPts val="55"/>
                        </a:spcBef>
                        <a:tabLst>
                          <a:tab pos="1416685" algn="l"/>
                          <a:tab pos="2393950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1	1	1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4385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2481580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0	0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794385">
                        <a:lnSpc>
                          <a:spcPct val="100000"/>
                        </a:lnSpc>
                        <a:spcBef>
                          <a:spcPts val="505"/>
                        </a:spcBef>
                        <a:tabLst>
                          <a:tab pos="2481580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0	1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794385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2479675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0	1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794385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2481580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1	0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794385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2479675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0	1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794385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2481580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1	0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794385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479675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1	0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794385">
                        <a:lnSpc>
                          <a:spcPct val="100000"/>
                        </a:lnSpc>
                        <a:spcBef>
                          <a:spcPts val="55"/>
                        </a:spcBef>
                        <a:tabLst>
                          <a:tab pos="2481580" algn="l"/>
                        </a:tabLst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1	1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735</Words>
  <Application>Microsoft Office PowerPoint</Application>
  <PresentationFormat>On-screen Show (4:3)</PresentationFormat>
  <Paragraphs>240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Franklin Gothic Book</vt:lpstr>
      <vt:lpstr>Symbol</vt:lpstr>
      <vt:lpstr>Times New Roman</vt:lpstr>
      <vt:lpstr>Verdana</vt:lpstr>
      <vt:lpstr>Wingdings 2</vt:lpstr>
      <vt:lpstr>Office Theme</vt:lpstr>
      <vt:lpstr>Arsitektur dan Organisasi Komputer</vt:lpstr>
      <vt:lpstr>Apa itu Unit Aritmetika dan  Logika?</vt:lpstr>
      <vt:lpstr>PowerPoint Presentation</vt:lpstr>
      <vt:lpstr>Penjumlahan Biner</vt:lpstr>
      <vt:lpstr>Pengurangan Biner</vt:lpstr>
      <vt:lpstr>Half Adder</vt:lpstr>
      <vt:lpstr>Tabel Half Adder</vt:lpstr>
      <vt:lpstr>Full Adder</vt:lpstr>
      <vt:lpstr>Tabel Full Adder</vt:lpstr>
      <vt:lpstr>Penjumlah Biner</vt:lpstr>
      <vt:lpstr>Penjumlah Biner</vt:lpstr>
      <vt:lpstr>Contoh</vt:lpstr>
      <vt:lpstr>Bilangan Biner Bertanda</vt:lpstr>
      <vt:lpstr>1’s Complement</vt:lpstr>
      <vt:lpstr>2’s Complement</vt:lpstr>
      <vt:lpstr>Contoh</vt:lpstr>
      <vt:lpstr>2’s Complement dan Tanda Desimal</vt:lpstr>
      <vt:lpstr>Representasi 2’s Complement</vt:lpstr>
      <vt:lpstr>Contoh</vt:lpstr>
      <vt:lpstr>Penjumlah Pengurang 2’s Complement</vt:lpstr>
      <vt:lpstr>Penjumlah Pengurang 2’s Complement</vt:lpstr>
      <vt:lpstr>Contoh Latihan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 PowerPoint Template</dc:title>
  <dc:creator>Presentation Magazine</dc:creator>
  <cp:lastModifiedBy>Isep LN</cp:lastModifiedBy>
  <cp:revision>9</cp:revision>
  <dcterms:created xsi:type="dcterms:W3CDTF">2020-04-27T03:12:06Z</dcterms:created>
  <dcterms:modified xsi:type="dcterms:W3CDTF">2020-05-01T18:50:46Z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2020-04-27T00:00:00Z</vt:filetime>
  </property>
</Properties>
</file>