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74" r:id="rId4"/>
    <p:sldId id="277" r:id="rId5"/>
    <p:sldId id="280" r:id="rId6"/>
    <p:sldId id="278" r:id="rId7"/>
    <p:sldId id="273" r:id="rId8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ep Lutpi Nur" initials="ILN" lastIdx="4" clrIdx="0">
    <p:extLst>
      <p:ext uri="{19B8F6BF-5375-455C-9EA6-DF929625EA0E}">
        <p15:presenceInfo xmlns:p15="http://schemas.microsoft.com/office/powerpoint/2012/main" userId="Isep Lutpi N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33" autoAdjust="0"/>
  </p:normalViewPr>
  <p:slideViewPr>
    <p:cSldViewPr snapToGrid="0">
      <p:cViewPr varScale="1">
        <p:scale>
          <a:sx n="48" d="100"/>
          <a:sy n="48" d="100"/>
        </p:scale>
        <p:origin x="540" y="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17:22:11.419" idx="3">
    <p:pos x="3823" y="1889"/>
    <p:text>Finite recursion (rekursif terbatas) yaitu rekursif yang mempunyai batas agar tidak terjadi infinity loop atau perulangan tak terhingga dan tidak ada akhirnya</p:text>
    <p:extLst>
      <p:ext uri="{C676402C-5697-4E1C-873F-D02D1690AC5C}">
        <p15:threadingInfo xmlns:p15="http://schemas.microsoft.com/office/powerpoint/2012/main" timeZoneBias="-420"/>
      </p:ext>
    </p:extLst>
  </p:cm>
  <p:cm authorId="1" dt="2020-05-31T17:24:56.734" idx="4">
    <p:pos x="4728" y="4481"/>
    <p:text>Batas akhir adalah batas untuk akhir tujuan program tersebut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17:22:11.419" idx="3">
    <p:pos x="3761" y="1985"/>
    <p:text>Finite recursion (rekursif terbatas) yaitu rekursif yang mempunyai batas agar tidak terjadi infinity loop atau perulangan tak terhingga dan tidak ada akhirnya</p:text>
    <p:extLst mod="1">
      <p:ext uri="{C676402C-5697-4E1C-873F-D02D1690AC5C}">
        <p15:threadingInfo xmlns:p15="http://schemas.microsoft.com/office/powerpoint/2012/main" timeZoneBias="-420"/>
      </p:ext>
    </p:extLst>
  </p:cm>
  <p:cm authorId="1" dt="2020-05-31T17:24:56.734" idx="4">
    <p:pos x="4796" y="4590"/>
    <p:text>Batas akhir adalah batas untuk akhir tujuan program tersebut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1439665" y="9721516"/>
            <a:ext cx="6848335" cy="547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448800" y="2430380"/>
            <a:ext cx="8682789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Caption1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448800" y="3119717"/>
            <a:ext cx="8682789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468340" y="3012141"/>
            <a:ext cx="8663249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448800" y="4661494"/>
            <a:ext cx="8682789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Caption2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448800" y="5350831"/>
            <a:ext cx="8682789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9468340" y="5243255"/>
            <a:ext cx="8663249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130771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5113011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4921737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6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2286000" y="2408980"/>
            <a:ext cx="6368432" cy="132274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 Bold" panose="020B0606020202050201" pitchFamily="34" charset="0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 algn="l"/>
            <a:endParaRPr lang="en-US" sz="81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2273300" y="2408980"/>
            <a:ext cx="13728700" cy="2495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 smtClean="0"/>
              <a:t>Program </a:t>
            </a:r>
            <a:r>
              <a:rPr lang="en-US" sz="7200" dirty="0" err="1" smtClean="0"/>
              <a:t>perkalian</a:t>
            </a:r>
            <a:r>
              <a:rPr lang="en-US" sz="7200" dirty="0" smtClean="0"/>
              <a:t> </a:t>
            </a:r>
            <a:r>
              <a:rPr lang="en-US" sz="7200" dirty="0" err="1" smtClean="0"/>
              <a:t>menggunakan</a:t>
            </a:r>
            <a:r>
              <a:rPr lang="en-US" sz="7200" dirty="0" smtClean="0"/>
              <a:t> </a:t>
            </a:r>
            <a:r>
              <a:rPr lang="en-US" sz="7200" dirty="0" err="1" smtClean="0"/>
              <a:t>fungsi</a:t>
            </a:r>
            <a:r>
              <a:rPr lang="en-US" sz="7200" dirty="0" smtClean="0"/>
              <a:t> </a:t>
            </a:r>
            <a:r>
              <a:rPr lang="en-US" sz="7200" dirty="0" err="1" smtClean="0"/>
              <a:t>rekursif</a:t>
            </a:r>
            <a:endParaRPr 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5091440"/>
            <a:ext cx="13716000" cy="29990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4:</a:t>
            </a:r>
          </a:p>
          <a:p>
            <a:r>
              <a:rPr lang="en-US" dirty="0" smtClean="0"/>
              <a:t>Dara Atria </a:t>
            </a:r>
            <a:r>
              <a:rPr lang="en-US" dirty="0" err="1" smtClean="0"/>
              <a:t>Ferliandini</a:t>
            </a:r>
            <a:r>
              <a:rPr lang="en-US" dirty="0" smtClean="0"/>
              <a:t> (2113191098)</a:t>
            </a:r>
          </a:p>
          <a:p>
            <a:r>
              <a:rPr lang="en-US" dirty="0" err="1" smtClean="0"/>
              <a:t>Irpan</a:t>
            </a:r>
            <a:r>
              <a:rPr lang="en-US" dirty="0" smtClean="0"/>
              <a:t> </a:t>
            </a:r>
            <a:r>
              <a:rPr lang="en-US" dirty="0" err="1" smtClean="0"/>
              <a:t>Ramdani</a:t>
            </a:r>
            <a:r>
              <a:rPr lang="en-US" dirty="0" smtClean="0"/>
              <a:t> (2113191069)</a:t>
            </a:r>
          </a:p>
          <a:p>
            <a:r>
              <a:rPr lang="en-US" dirty="0" smtClean="0"/>
              <a:t>Isep Lutpi Nur (2113191079)</a:t>
            </a:r>
          </a:p>
          <a:p>
            <a:r>
              <a:rPr lang="en-US" dirty="0" err="1" smtClean="0"/>
              <a:t>Vakrun</a:t>
            </a:r>
            <a:r>
              <a:rPr lang="en-US" dirty="0" smtClean="0"/>
              <a:t> </a:t>
            </a:r>
            <a:r>
              <a:rPr lang="en-US" dirty="0" err="1" smtClean="0"/>
              <a:t>Nisah</a:t>
            </a:r>
            <a:r>
              <a:rPr lang="en-US" dirty="0" smtClean="0"/>
              <a:t> (21131910547)</a:t>
            </a:r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472" t="11481" r="47098" b="30638"/>
          <a:stretch/>
        </p:blipFill>
        <p:spPr>
          <a:xfrm>
            <a:off x="950844" y="2450258"/>
            <a:ext cx="7886700" cy="5909391"/>
          </a:xfrm>
          <a:prstGeom prst="rect">
            <a:avLst/>
          </a:prstGeom>
        </p:spPr>
      </p:pic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2</a:t>
            </a:fld>
            <a:endParaRPr 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9448800" y="3119717"/>
            <a:ext cx="8682789" cy="1474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kata recursion yang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pegulanyan</a:t>
            </a:r>
            <a:r>
              <a:rPr lang="en-US" sz="2400" dirty="0" smtClean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 smtClean="0"/>
              <a:t>mengulang</a:t>
            </a:r>
            <a:r>
              <a:rPr lang="en-US" sz="2400" dirty="0" smtClean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>
          <a:xfrm>
            <a:off x="9448800" y="5333068"/>
            <a:ext cx="8682789" cy="41886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d-ID" sz="2400" b="1" dirty="0"/>
              <a:t>Fungsi Rekursif </a:t>
            </a:r>
            <a:r>
              <a:rPr lang="id-ID" sz="2400" dirty="0"/>
              <a:t>adalah fungsi yang mengembalikan nilai dirinya sendiri atau juga dapat diartikan fungsi yang memanggil dirinya sendiri. 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,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main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main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tau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 smtClean="0"/>
              <a:t>,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finite recursion (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terbatas</a:t>
            </a:r>
            <a:r>
              <a:rPr lang="en-US" sz="2400" dirty="0" smtClean="0"/>
              <a:t>)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di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terbatas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90600" y="2460525"/>
            <a:ext cx="7846944" cy="59500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970724" y="2450257"/>
            <a:ext cx="7933703" cy="59602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0549" y="1962149"/>
            <a:ext cx="6757307" cy="769442"/>
            <a:chOff x="209549" y="2095499"/>
            <a:chExt cx="6757307" cy="769442"/>
          </a:xfrm>
        </p:grpSpPr>
        <p:sp>
          <p:nvSpPr>
            <p:cNvPr id="11" name="TextBox 10"/>
            <p:cNvSpPr txBox="1"/>
            <p:nvPr/>
          </p:nvSpPr>
          <p:spPr>
            <a:xfrm>
              <a:off x="209549" y="2095500"/>
              <a:ext cx="67573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3X5 = 3 + 3 + 3 + 3 + 3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8713" y="2095500"/>
              <a:ext cx="1420587" cy="7694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83113" y="2184399"/>
              <a:ext cx="1420587" cy="622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490" y="2095499"/>
              <a:ext cx="1420587" cy="7694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47073" y="2184399"/>
              <a:ext cx="1420587" cy="622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0549" y="2914650"/>
            <a:ext cx="166687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Pertama</a:t>
            </a: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bisa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kita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lihat</a:t>
            </a: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dimana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operasi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yang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berulang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-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ulang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,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yaitu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pada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saat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operasi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3 + 3.</a:t>
            </a:r>
          </a:p>
          <a:p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Disini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kita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menggunakan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perulangan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dengan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fungsi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for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terlebih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dahulu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karena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rekursif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konsepnya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hampir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sama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yaitu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perulangan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.</a:t>
            </a:r>
            <a:endParaRPr kumimoji="1"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195" t="35938" r="9055" b="30367"/>
          <a:stretch/>
        </p:blipFill>
        <p:spPr>
          <a:xfrm>
            <a:off x="1168827" y="4341295"/>
            <a:ext cx="15950346" cy="43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2746" y="1578927"/>
            <a:ext cx="7880069" cy="8119402"/>
            <a:chOff x="232746" y="1578927"/>
            <a:chExt cx="7880069" cy="811940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32746" y="1578927"/>
              <a:ext cx="7880069" cy="6999345"/>
              <a:chOff x="175596" y="1655127"/>
              <a:chExt cx="7880069" cy="699934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321903" y="1868557"/>
                <a:ext cx="2504662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	 a, b</a:t>
                </a:r>
              </a:p>
              <a:p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(3, 5)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18422" y="3250244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(3,5-1)</a:t>
                </a:r>
              </a:p>
            </p:txBody>
          </p:sp>
          <p:cxnSp>
            <p:nvCxnSpPr>
              <p:cNvPr id="19" name="Elbow Connector 18"/>
              <p:cNvCxnSpPr>
                <a:stCxn id="2" idx="3"/>
                <a:endCxn id="28" idx="0"/>
              </p:cNvCxnSpPr>
              <p:nvPr/>
            </p:nvCxnSpPr>
            <p:spPr>
              <a:xfrm flipH="1">
                <a:off x="3228562" y="2330222"/>
                <a:ext cx="598003" cy="920022"/>
              </a:xfrm>
              <a:prstGeom prst="bentConnector4">
                <a:avLst>
                  <a:gd name="adj1" fmla="val -38227"/>
                  <a:gd name="adj2" fmla="val 7509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173357" y="4195003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(3,4-1)</a:t>
                </a:r>
              </a:p>
            </p:txBody>
          </p:sp>
          <p:cxnSp>
            <p:nvCxnSpPr>
              <p:cNvPr id="44" name="Elbow Connector 43"/>
              <p:cNvCxnSpPr>
                <a:stCxn id="28" idx="3"/>
                <a:endCxn id="41" idx="0"/>
              </p:cNvCxnSpPr>
              <p:nvPr/>
            </p:nvCxnSpPr>
            <p:spPr>
              <a:xfrm flipH="1">
                <a:off x="3783497" y="3504160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28292" y="5139762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(3,3-1)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83227" y="6084521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(3,2-1)</a:t>
                </a:r>
              </a:p>
            </p:txBody>
          </p:sp>
          <p:cxnSp>
            <p:nvCxnSpPr>
              <p:cNvPr id="49" name="Elbow Connector 48"/>
              <p:cNvCxnSpPr>
                <a:stCxn id="47" idx="3"/>
                <a:endCxn id="48" idx="0"/>
              </p:cNvCxnSpPr>
              <p:nvPr/>
            </p:nvCxnSpPr>
            <p:spPr>
              <a:xfrm flipH="1">
                <a:off x="4893367" y="5393678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>
                <a:stCxn id="41" idx="3"/>
                <a:endCxn id="47" idx="0"/>
              </p:cNvCxnSpPr>
              <p:nvPr/>
            </p:nvCxnSpPr>
            <p:spPr>
              <a:xfrm flipH="1">
                <a:off x="4338432" y="4448919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700671" y="7029280"/>
                <a:ext cx="3220279" cy="13388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if (b &lt;= 1){</a:t>
                </a:r>
              </a:p>
              <a:p>
                <a:r>
                  <a:rPr kumimoji="1"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 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  return a</a:t>
                </a:r>
              </a:p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}</a:t>
                </a:r>
              </a:p>
            </p:txBody>
          </p:sp>
          <p:cxnSp>
            <p:nvCxnSpPr>
              <p:cNvPr id="54" name="Elbow Connector 53"/>
              <p:cNvCxnSpPr>
                <a:stCxn id="48" idx="3"/>
                <a:endCxn id="53" idx="0"/>
              </p:cNvCxnSpPr>
              <p:nvPr/>
            </p:nvCxnSpPr>
            <p:spPr>
              <a:xfrm flipH="1">
                <a:off x="5310811" y="6338437"/>
                <a:ext cx="1192695" cy="690843"/>
              </a:xfrm>
              <a:prstGeom prst="bentConnector4">
                <a:avLst>
                  <a:gd name="adj1" fmla="val -19167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ight Brace 57"/>
              <p:cNvSpPr/>
              <p:nvPr/>
            </p:nvSpPr>
            <p:spPr>
              <a:xfrm rot="19670720">
                <a:off x="5158744" y="1655127"/>
                <a:ext cx="818413" cy="4960484"/>
              </a:xfrm>
              <a:prstGeom prst="righ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3495679">
                <a:off x="4746711" y="3849581"/>
                <a:ext cx="356890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Finite Recursion</a:t>
                </a:r>
              </a:p>
            </p:txBody>
          </p:sp>
          <p:sp>
            <p:nvSpPr>
              <p:cNvPr id="60" name="Right Brace 59"/>
              <p:cNvSpPr/>
              <p:nvPr/>
            </p:nvSpPr>
            <p:spPr>
              <a:xfrm>
                <a:off x="7089627" y="7029280"/>
                <a:ext cx="289530" cy="1338828"/>
              </a:xfrm>
              <a:prstGeom prst="righ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6845971" y="7444778"/>
                <a:ext cx="191155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Batas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akhir</a:t>
                </a:r>
                <a:endParaRPr kumimoji="1"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74235" y="7444777"/>
                <a:ext cx="454716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</a:t>
                </a:r>
              </a:p>
            </p:txBody>
          </p:sp>
          <p:cxnSp>
            <p:nvCxnSpPr>
              <p:cNvPr id="73" name="Elbow Connector 72"/>
              <p:cNvCxnSpPr>
                <a:stCxn id="53" idx="1"/>
                <a:endCxn id="71" idx="3"/>
              </p:cNvCxnSpPr>
              <p:nvPr/>
            </p:nvCxnSpPr>
            <p:spPr>
              <a:xfrm rot="10800000">
                <a:off x="3028951" y="7698694"/>
                <a:ext cx="671720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stCxn id="71" idx="0"/>
                <a:endCxn id="48" idx="2"/>
              </p:cNvCxnSpPr>
              <p:nvPr/>
            </p:nvCxnSpPr>
            <p:spPr>
              <a:xfrm rot="5400000" flipH="1" flipV="1">
                <a:off x="3421268" y="5972678"/>
                <a:ext cx="852425" cy="2091774"/>
              </a:xfrm>
              <a:prstGeom prst="bentConnector3">
                <a:avLst>
                  <a:gd name="adj1" fmla="val 76818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737883" y="6084520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3+3</a:t>
                </a:r>
              </a:p>
            </p:txBody>
          </p:sp>
          <p:cxnSp>
            <p:nvCxnSpPr>
              <p:cNvPr id="87" name="Elbow Connector 86"/>
              <p:cNvCxnSpPr>
                <a:stCxn id="48" idx="1"/>
                <a:endCxn id="77" idx="3"/>
              </p:cNvCxnSpPr>
              <p:nvPr/>
            </p:nvCxnSpPr>
            <p:spPr>
              <a:xfrm rot="10800000">
                <a:off x="2703223" y="6338437"/>
                <a:ext cx="580005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1168571" y="5142143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3+6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1409" y="4197384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3+9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75596" y="2075738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15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95275" y="3252625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3+12</a:t>
                </a:r>
              </a:p>
            </p:txBody>
          </p:sp>
          <p:cxnSp>
            <p:nvCxnSpPr>
              <p:cNvPr id="95" name="Elbow Connector 94"/>
              <p:cNvCxnSpPr>
                <a:stCxn id="77" idx="0"/>
                <a:endCxn id="47" idx="2"/>
              </p:cNvCxnSpPr>
              <p:nvPr/>
            </p:nvCxnSpPr>
            <p:spPr>
              <a:xfrm rot="5400000" flipH="1" flipV="1">
                <a:off x="3061029" y="4807118"/>
                <a:ext cx="436927" cy="211787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stCxn id="91" idx="0"/>
                <a:endCxn id="41" idx="2"/>
              </p:cNvCxnSpPr>
              <p:nvPr/>
            </p:nvCxnSpPr>
            <p:spPr>
              <a:xfrm rot="5400000" flipH="1" flipV="1">
                <a:off x="2497715" y="3856361"/>
                <a:ext cx="439309" cy="21322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92" idx="0"/>
                <a:endCxn id="28" idx="2"/>
              </p:cNvCxnSpPr>
              <p:nvPr/>
            </p:nvCxnSpPr>
            <p:spPr>
              <a:xfrm rot="5400000" flipH="1" flipV="1">
                <a:off x="1946666" y="2915489"/>
                <a:ext cx="439309" cy="212448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94" idx="0"/>
                <a:endCxn id="2" idx="2"/>
              </p:cNvCxnSpPr>
              <p:nvPr/>
            </p:nvCxnSpPr>
            <p:spPr>
              <a:xfrm rot="5400000" flipH="1" flipV="1">
                <a:off x="1445720" y="2124112"/>
                <a:ext cx="460738" cy="179628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stCxn id="47" idx="1"/>
                <a:endCxn id="91" idx="3"/>
              </p:cNvCxnSpPr>
              <p:nvPr/>
            </p:nvCxnSpPr>
            <p:spPr>
              <a:xfrm rot="10800000" flipV="1">
                <a:off x="2133910" y="5393677"/>
                <a:ext cx="594382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41" idx="1"/>
                <a:endCxn id="92" idx="3"/>
              </p:cNvCxnSpPr>
              <p:nvPr/>
            </p:nvCxnSpPr>
            <p:spPr>
              <a:xfrm rot="10800000" flipV="1">
                <a:off x="1586749" y="4448918"/>
                <a:ext cx="586609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28" idx="1"/>
                <a:endCxn id="94" idx="3"/>
              </p:cNvCxnSpPr>
              <p:nvPr/>
            </p:nvCxnSpPr>
            <p:spPr>
              <a:xfrm rot="10800000" flipV="1">
                <a:off x="1260614" y="3504159"/>
                <a:ext cx="357808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/>
              <p:cNvCxnSpPr>
                <a:stCxn id="2" idx="1"/>
                <a:endCxn id="93" idx="3"/>
              </p:cNvCxnSpPr>
              <p:nvPr/>
            </p:nvCxnSpPr>
            <p:spPr>
              <a:xfrm rot="10800000">
                <a:off x="1140935" y="2329654"/>
                <a:ext cx="180968" cy="5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95939" y="8263469"/>
              <a:ext cx="5778220" cy="1434860"/>
              <a:chOff x="595939" y="8263469"/>
              <a:chExt cx="5778220" cy="143486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595939" y="8774999"/>
                <a:ext cx="5778220" cy="923330"/>
                <a:chOff x="595939" y="8774999"/>
                <a:chExt cx="5778220" cy="923330"/>
              </a:xfrm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1173239" y="8774999"/>
                  <a:ext cx="520092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Jalur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pemanggilan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Fungsi</a:t>
                  </a:r>
                  <a:endParaRPr kumimoji="1"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  <a:p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Jalur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return (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pengembalian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nilai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)</a:t>
                  </a: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95939" y="9014303"/>
                  <a:ext cx="463780" cy="444723"/>
                  <a:chOff x="1959169" y="8968740"/>
                  <a:chExt cx="463780" cy="444723"/>
                </a:xfrm>
              </p:grpSpPr>
              <p:cxnSp>
                <p:nvCxnSpPr>
                  <p:cNvPr id="128" name="Straight Arrow Connector 127"/>
                  <p:cNvCxnSpPr/>
                  <p:nvPr/>
                </p:nvCxnSpPr>
                <p:spPr>
                  <a:xfrm>
                    <a:off x="1959169" y="8968740"/>
                    <a:ext cx="46378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/>
                  <p:nvPr/>
                </p:nvCxnSpPr>
                <p:spPr>
                  <a:xfrm>
                    <a:off x="1959169" y="9413463"/>
                    <a:ext cx="46378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3" name="TextBox 132"/>
              <p:cNvSpPr txBox="1"/>
              <p:nvPr/>
            </p:nvSpPr>
            <p:spPr>
              <a:xfrm>
                <a:off x="595939" y="8263469"/>
                <a:ext cx="2035445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Keterangan</a:t>
                </a:r>
                <a:endParaRPr kumimoji="1"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8368748" y="3879569"/>
            <a:ext cx="94819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Alur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Disamping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adalah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proses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rekursif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perkalian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dengan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input a = 3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b =5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Selanjutnya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karena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itu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fungsi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rekursif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maka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fungsi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tersebut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akan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memanggil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dirinya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sendiri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dengan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mengurangi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etelah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b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menjadi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1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karena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sudah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tidak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diperlukan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lagi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maka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a di return(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dikembaliakn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),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lalu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dari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fungsi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tersebut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di generate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batas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akhir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.</a:t>
            </a:r>
          </a:p>
          <a:p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Generate 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nilai</a:t>
            </a:r>
            <a:endParaRPr kumimoji="1"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-OTF Shin Go Pro L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3</a:t>
            </a: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+ 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perkalian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(3,2-1)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=</a:t>
            </a:r>
            <a:r>
              <a:rPr kumimoji="1"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-OTF Shin Go Pro L" panose="020B0300000000000000" pitchFamily="34" charset="-128"/>
              </a:rPr>
              <a:t>3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) =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3+ 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perkalian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(3,3-1)=</a:t>
            </a:r>
            <a:r>
              <a:rPr kumimoji="1"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6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) = 9</a:t>
            </a:r>
            <a:endParaRPr kumimoji="1" lang="en-US" dirty="0">
              <a:solidFill>
                <a:schemeClr val="tx1">
                  <a:lumMod val="65000"/>
                  <a:lumOff val="35000"/>
                </a:schemeClr>
              </a:solidFill>
              <a:ea typeface="A-OTF Shin Go Pro L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3+ 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</a:t>
            </a:r>
            <a:r>
              <a:rPr kumimoji="1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perkalian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(3,4-1)=</a:t>
            </a:r>
            <a:r>
              <a:rPr kumimoji="1"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9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) = 12</a:t>
            </a:r>
            <a:endParaRPr kumimoji="1" lang="en-US" dirty="0">
              <a:solidFill>
                <a:schemeClr val="tx1">
                  <a:lumMod val="65000"/>
                  <a:lumOff val="35000"/>
                </a:schemeClr>
              </a:solidFill>
              <a:ea typeface="A-OTF Shin Go Pro L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3+ (</a:t>
            </a:r>
            <a:r>
              <a:rPr kumimoji="1" 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perkalian</a:t>
            </a:r>
            <a:r>
              <a:rPr kumimoji="1"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(3,5-1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)=</a:t>
            </a:r>
            <a:r>
              <a:rPr kumimoji="1"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12</a:t>
            </a:r>
            <a:r>
              <a:rPr kumimoji="1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-OTF Shin Go Pro L" panose="020B0300000000000000" pitchFamily="34" charset="-128"/>
              </a:rPr>
              <a:t>) =15</a:t>
            </a:r>
            <a:endParaRPr kumimoji="1"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66" t="24253" r="2638" b="11617"/>
          <a:stretch/>
        </p:blipFill>
        <p:spPr>
          <a:xfrm>
            <a:off x="8280779" y="1658640"/>
            <a:ext cx="5455164" cy="22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3238" y="1527463"/>
            <a:ext cx="7880069" cy="8119402"/>
            <a:chOff x="232746" y="1578927"/>
            <a:chExt cx="7880069" cy="811940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32746" y="1578927"/>
              <a:ext cx="7880069" cy="6999345"/>
              <a:chOff x="175596" y="1655127"/>
              <a:chExt cx="7880069" cy="699934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321903" y="1868557"/>
                <a:ext cx="2504662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	 a, b</a:t>
                </a:r>
              </a:p>
              <a:p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(3, 5)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18422" y="3250244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(3,5-1)</a:t>
                </a:r>
              </a:p>
            </p:txBody>
          </p:sp>
          <p:cxnSp>
            <p:nvCxnSpPr>
              <p:cNvPr id="19" name="Elbow Connector 18"/>
              <p:cNvCxnSpPr>
                <a:stCxn id="2" idx="3"/>
                <a:endCxn id="28" idx="0"/>
              </p:cNvCxnSpPr>
              <p:nvPr/>
            </p:nvCxnSpPr>
            <p:spPr>
              <a:xfrm flipH="1">
                <a:off x="3228562" y="2330222"/>
                <a:ext cx="598003" cy="920022"/>
              </a:xfrm>
              <a:prstGeom prst="bentConnector4">
                <a:avLst>
                  <a:gd name="adj1" fmla="val -38227"/>
                  <a:gd name="adj2" fmla="val 7509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173357" y="4195003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(3,4-1)</a:t>
                </a:r>
              </a:p>
            </p:txBody>
          </p:sp>
          <p:cxnSp>
            <p:nvCxnSpPr>
              <p:cNvPr id="44" name="Elbow Connector 43"/>
              <p:cNvCxnSpPr>
                <a:stCxn id="28" idx="3"/>
                <a:endCxn id="41" idx="0"/>
              </p:cNvCxnSpPr>
              <p:nvPr/>
            </p:nvCxnSpPr>
            <p:spPr>
              <a:xfrm flipH="1">
                <a:off x="3783497" y="3504160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28292" y="5139762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(3,3-1)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83227" y="6084521"/>
                <a:ext cx="3220279" cy="5078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perkalian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(3,2-1)</a:t>
                </a:r>
              </a:p>
            </p:txBody>
          </p:sp>
          <p:cxnSp>
            <p:nvCxnSpPr>
              <p:cNvPr id="49" name="Elbow Connector 48"/>
              <p:cNvCxnSpPr>
                <a:stCxn id="47" idx="3"/>
                <a:endCxn id="48" idx="0"/>
              </p:cNvCxnSpPr>
              <p:nvPr/>
            </p:nvCxnSpPr>
            <p:spPr>
              <a:xfrm flipH="1">
                <a:off x="4893367" y="5393678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>
                <a:stCxn id="41" idx="3"/>
                <a:endCxn id="47" idx="0"/>
              </p:cNvCxnSpPr>
              <p:nvPr/>
            </p:nvCxnSpPr>
            <p:spPr>
              <a:xfrm flipH="1">
                <a:off x="4338432" y="4448919"/>
                <a:ext cx="1055204" cy="690843"/>
              </a:xfrm>
              <a:prstGeom prst="bentConnector4">
                <a:avLst>
                  <a:gd name="adj1" fmla="val -21664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700671" y="7029280"/>
                <a:ext cx="3220279" cy="13388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if (b &lt;= 1){</a:t>
                </a:r>
              </a:p>
              <a:p>
                <a:r>
                  <a:rPr kumimoji="1"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 </a:t>
                </a:r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  return a</a:t>
                </a:r>
              </a:p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}</a:t>
                </a:r>
              </a:p>
            </p:txBody>
          </p:sp>
          <p:cxnSp>
            <p:nvCxnSpPr>
              <p:cNvPr id="54" name="Elbow Connector 53"/>
              <p:cNvCxnSpPr>
                <a:stCxn id="48" idx="3"/>
                <a:endCxn id="53" idx="0"/>
              </p:cNvCxnSpPr>
              <p:nvPr/>
            </p:nvCxnSpPr>
            <p:spPr>
              <a:xfrm flipH="1">
                <a:off x="5310811" y="6338437"/>
                <a:ext cx="1192695" cy="690843"/>
              </a:xfrm>
              <a:prstGeom prst="bentConnector4">
                <a:avLst>
                  <a:gd name="adj1" fmla="val -19167"/>
                  <a:gd name="adj2" fmla="val 683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ight Brace 57"/>
              <p:cNvSpPr/>
              <p:nvPr/>
            </p:nvSpPr>
            <p:spPr>
              <a:xfrm rot="19670720">
                <a:off x="5158744" y="1655127"/>
                <a:ext cx="818413" cy="4960484"/>
              </a:xfrm>
              <a:prstGeom prst="righ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3495679">
                <a:off x="4746711" y="3849581"/>
                <a:ext cx="356890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Finite Recursion</a:t>
                </a:r>
              </a:p>
            </p:txBody>
          </p:sp>
          <p:sp>
            <p:nvSpPr>
              <p:cNvPr id="60" name="Right Brace 59"/>
              <p:cNvSpPr/>
              <p:nvPr/>
            </p:nvSpPr>
            <p:spPr>
              <a:xfrm>
                <a:off x="7089627" y="7029280"/>
                <a:ext cx="289530" cy="1338828"/>
              </a:xfrm>
              <a:prstGeom prst="righ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6845971" y="7444778"/>
                <a:ext cx="191155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Batas </a:t>
                </a:r>
                <a:r>
                  <a:rPr kumimoji="1"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akhir</a:t>
                </a:r>
                <a:endParaRPr kumimoji="1"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74235" y="7444777"/>
                <a:ext cx="454716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</a:t>
                </a:r>
              </a:p>
            </p:txBody>
          </p:sp>
          <p:cxnSp>
            <p:nvCxnSpPr>
              <p:cNvPr id="73" name="Elbow Connector 72"/>
              <p:cNvCxnSpPr>
                <a:stCxn id="53" idx="1"/>
                <a:endCxn id="71" idx="3"/>
              </p:cNvCxnSpPr>
              <p:nvPr/>
            </p:nvCxnSpPr>
            <p:spPr>
              <a:xfrm rot="10800000">
                <a:off x="3028951" y="7698694"/>
                <a:ext cx="671720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stCxn id="71" idx="0"/>
                <a:endCxn id="48" idx="2"/>
              </p:cNvCxnSpPr>
              <p:nvPr/>
            </p:nvCxnSpPr>
            <p:spPr>
              <a:xfrm rot="5400000" flipH="1" flipV="1">
                <a:off x="3421268" y="5972678"/>
                <a:ext cx="852425" cy="2091774"/>
              </a:xfrm>
              <a:prstGeom prst="bentConnector3">
                <a:avLst>
                  <a:gd name="adj1" fmla="val 76818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737883" y="6084520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3+3</a:t>
                </a:r>
              </a:p>
            </p:txBody>
          </p:sp>
          <p:cxnSp>
            <p:nvCxnSpPr>
              <p:cNvPr id="87" name="Elbow Connector 86"/>
              <p:cNvCxnSpPr>
                <a:stCxn id="48" idx="1"/>
                <a:endCxn id="77" idx="3"/>
              </p:cNvCxnSpPr>
              <p:nvPr/>
            </p:nvCxnSpPr>
            <p:spPr>
              <a:xfrm rot="10800000">
                <a:off x="2703223" y="6338437"/>
                <a:ext cx="580005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1168571" y="5142143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3+6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1409" y="4197384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3+9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75596" y="2075738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15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95275" y="3252625"/>
                <a:ext cx="965339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3+12</a:t>
                </a:r>
              </a:p>
            </p:txBody>
          </p:sp>
          <p:cxnSp>
            <p:nvCxnSpPr>
              <p:cNvPr id="95" name="Elbow Connector 94"/>
              <p:cNvCxnSpPr>
                <a:stCxn id="77" idx="0"/>
                <a:endCxn id="47" idx="2"/>
              </p:cNvCxnSpPr>
              <p:nvPr/>
            </p:nvCxnSpPr>
            <p:spPr>
              <a:xfrm rot="5400000" flipH="1" flipV="1">
                <a:off x="3061029" y="4807118"/>
                <a:ext cx="436927" cy="211787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stCxn id="91" idx="0"/>
                <a:endCxn id="41" idx="2"/>
              </p:cNvCxnSpPr>
              <p:nvPr/>
            </p:nvCxnSpPr>
            <p:spPr>
              <a:xfrm rot="5400000" flipH="1" flipV="1">
                <a:off x="2497715" y="3856361"/>
                <a:ext cx="439309" cy="21322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92" idx="0"/>
                <a:endCxn id="28" idx="2"/>
              </p:cNvCxnSpPr>
              <p:nvPr/>
            </p:nvCxnSpPr>
            <p:spPr>
              <a:xfrm rot="5400000" flipH="1" flipV="1">
                <a:off x="1946666" y="2915489"/>
                <a:ext cx="439309" cy="212448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94" idx="0"/>
                <a:endCxn id="2" idx="2"/>
              </p:cNvCxnSpPr>
              <p:nvPr/>
            </p:nvCxnSpPr>
            <p:spPr>
              <a:xfrm rot="5400000" flipH="1" flipV="1">
                <a:off x="1445720" y="2124112"/>
                <a:ext cx="460738" cy="179628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stCxn id="47" idx="1"/>
                <a:endCxn id="91" idx="3"/>
              </p:cNvCxnSpPr>
              <p:nvPr/>
            </p:nvCxnSpPr>
            <p:spPr>
              <a:xfrm rot="10800000" flipV="1">
                <a:off x="2133910" y="5393677"/>
                <a:ext cx="594382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41" idx="1"/>
                <a:endCxn id="92" idx="3"/>
              </p:cNvCxnSpPr>
              <p:nvPr/>
            </p:nvCxnSpPr>
            <p:spPr>
              <a:xfrm rot="10800000" flipV="1">
                <a:off x="1586749" y="4448918"/>
                <a:ext cx="586609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28" idx="1"/>
                <a:endCxn id="94" idx="3"/>
              </p:cNvCxnSpPr>
              <p:nvPr/>
            </p:nvCxnSpPr>
            <p:spPr>
              <a:xfrm rot="10800000" flipV="1">
                <a:off x="1260614" y="3504159"/>
                <a:ext cx="357808" cy="238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/>
              <p:cNvCxnSpPr>
                <a:stCxn id="2" idx="1"/>
                <a:endCxn id="93" idx="3"/>
              </p:cNvCxnSpPr>
              <p:nvPr/>
            </p:nvCxnSpPr>
            <p:spPr>
              <a:xfrm rot="10800000">
                <a:off x="1140935" y="2329654"/>
                <a:ext cx="180968" cy="5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95939" y="8263469"/>
              <a:ext cx="5778220" cy="1434860"/>
              <a:chOff x="595939" y="8263469"/>
              <a:chExt cx="5778220" cy="143486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595939" y="8774999"/>
                <a:ext cx="5778220" cy="923330"/>
                <a:chOff x="595939" y="8774999"/>
                <a:chExt cx="5778220" cy="923330"/>
              </a:xfrm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1173239" y="8774999"/>
                  <a:ext cx="520092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Jalur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pemanggilan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Fungsi</a:t>
                  </a:r>
                  <a:endParaRPr kumimoji="1"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  <a:p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Jalur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return (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pengembalian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</a:t>
                  </a:r>
                  <a:r>
                    <a:rPr kumimoji="1" 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nilai</a:t>
                  </a:r>
                  <a:r>
                    <a:rPr kumimoji="1"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)</a:t>
                  </a: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95939" y="9014303"/>
                  <a:ext cx="463780" cy="444723"/>
                  <a:chOff x="1959169" y="8968740"/>
                  <a:chExt cx="463780" cy="444723"/>
                </a:xfrm>
              </p:grpSpPr>
              <p:cxnSp>
                <p:nvCxnSpPr>
                  <p:cNvPr id="128" name="Straight Arrow Connector 127"/>
                  <p:cNvCxnSpPr/>
                  <p:nvPr/>
                </p:nvCxnSpPr>
                <p:spPr>
                  <a:xfrm>
                    <a:off x="1959169" y="8968740"/>
                    <a:ext cx="46378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/>
                  <p:nvPr/>
                </p:nvCxnSpPr>
                <p:spPr>
                  <a:xfrm>
                    <a:off x="1959169" y="9413463"/>
                    <a:ext cx="46378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3" name="TextBox 132"/>
              <p:cNvSpPr txBox="1"/>
              <p:nvPr/>
            </p:nvSpPr>
            <p:spPr>
              <a:xfrm>
                <a:off x="595939" y="8263469"/>
                <a:ext cx="2035445" cy="5078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Keterangan</a:t>
                </a:r>
                <a:endParaRPr kumimoji="1"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0819" t="28329" b="15964"/>
          <a:stretch/>
        </p:blipFill>
        <p:spPr>
          <a:xfrm>
            <a:off x="7611296" y="1625067"/>
            <a:ext cx="10302323" cy="4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768"/>
          <a:stretch/>
        </p:blipFill>
        <p:spPr>
          <a:xfrm>
            <a:off x="2127009" y="1729936"/>
            <a:ext cx="14033983" cy="75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309</Words>
  <Application>Microsoft Office PowerPoint</Application>
  <PresentationFormat>Custom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Aller Light</vt:lpstr>
      <vt:lpstr>A-OTF Gothic BBB Pro Medium</vt:lpstr>
      <vt:lpstr>A-OTF Shin Go Pro L</vt:lpstr>
      <vt:lpstr>Arial</vt:lpstr>
      <vt:lpstr>Bebas Neue Bold</vt:lpstr>
      <vt:lpstr>Bebas Neue Regular</vt:lpstr>
      <vt:lpstr>Calibri</vt:lpstr>
      <vt:lpstr>Capella</vt:lpstr>
      <vt:lpstr>Clear Sans Light</vt:lpstr>
      <vt:lpstr>Roboto</vt:lpstr>
      <vt:lpstr>Wingdings</vt:lpstr>
      <vt:lpstr>Header</vt:lpstr>
      <vt:lpstr>Program perkalian menggunakan fungsi rekursif</vt:lpstr>
      <vt:lpstr>Fungsi Rekursif</vt:lpstr>
      <vt:lpstr>Algoritma perkalian</vt:lpstr>
      <vt:lpstr>Rekursif Perkalian</vt:lpstr>
      <vt:lpstr>Rekursif Perkalian</vt:lpstr>
      <vt:lpstr>Contoh Program</vt:lpstr>
      <vt:lpstr>Thank You!</vt:lpstr>
    </vt:vector>
  </TitlesOfParts>
  <Manager>Isep Lutpi Nur</Manager>
  <Company>Universitas Sangga Buana YPKP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perkalian rekursif</dc:title>
  <dc:subject>Tugas Struktur Data</dc:subject>
  <dc:creator>Isep Lutpi Nur; Vakrun Nisa; Dara Atria Ferialdini; Irpan Ramdani</dc:creator>
  <cp:keywords>rekursif; perkalian; c++; strukturdata</cp:keywords>
  <dc:description>Program operasi aritmatika perkalian menggunakan fungsi rekursf dalam bahasa pemerograman c++</dc:description>
  <cp:lastModifiedBy>Isep Lutpi Nur</cp:lastModifiedBy>
  <cp:revision>117</cp:revision>
  <dcterms:created xsi:type="dcterms:W3CDTF">2014-05-07T13:22:54Z</dcterms:created>
  <dcterms:modified xsi:type="dcterms:W3CDTF">2020-06-01T06:54:46Z</dcterms:modified>
</cp:coreProperties>
</file>