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800" dirty="0" smtClean="0"/>
              <a:t>Search</a:t>
            </a:r>
          </a:p>
          <a:p>
            <a:r>
              <a:rPr lang="en-US" sz="4800" dirty="0" err="1" smtClean="0"/>
              <a:t>Riffa</a:t>
            </a:r>
            <a:r>
              <a:rPr lang="en-US" sz="4800" dirty="0" smtClean="0"/>
              <a:t> </a:t>
            </a:r>
            <a:r>
              <a:rPr lang="en-US" sz="4800" dirty="0" err="1" smtClean="0"/>
              <a:t>Haviani</a:t>
            </a:r>
            <a:r>
              <a:rPr lang="en-US" sz="4800" dirty="0" smtClean="0"/>
              <a:t> L.,S.</a:t>
            </a:r>
            <a:r>
              <a:rPr lang="en-US" sz="4800" dirty="0" err="1" smtClean="0"/>
              <a:t>Kom</a:t>
            </a:r>
            <a:r>
              <a:rPr lang="en-US" sz="4800" dirty="0" smtClean="0"/>
              <a:t>.,M.T.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180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0858" y="2451631"/>
            <a:ext cx="10094871" cy="3693319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0039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x = 17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ke-1.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Kesimpulan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bandingkan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bahwa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sequential search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binary search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mudahnya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01F20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karena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berada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depan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sehingga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waktu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butuhkan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minimal (best case).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201F20"/>
              </a:solidFill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01F20"/>
              </a:solidFill>
              <a:effectLst/>
              <a:latin typeface="Roboto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sz="1800" b="1" dirty="0" smtClean="0">
                <a:solidFill>
                  <a:srgbClr val="201F20"/>
                </a:solidFill>
                <a:latin typeface="Roboto"/>
              </a:rPr>
              <a:t>2. </a:t>
            </a:r>
            <a:r>
              <a:rPr lang="en-US" sz="1800" b="1" dirty="0" err="1" smtClean="0">
                <a:solidFill>
                  <a:srgbClr val="201F20"/>
                </a:solidFill>
                <a:latin typeface="Roboto"/>
              </a:rPr>
              <a:t>Mencari</a:t>
            </a:r>
            <a:r>
              <a:rPr lang="en-US" sz="1800" b="1" dirty="0" smtClean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1800" b="1" dirty="0">
                <a:solidFill>
                  <a:srgbClr val="201F20"/>
                </a:solidFill>
                <a:latin typeface="Roboto"/>
              </a:rPr>
              <a:t>data X = 23</a:t>
            </a:r>
            <a:endParaRPr lang="en-US" sz="1400" dirty="0"/>
          </a:p>
          <a:p>
            <a:pPr marL="0" lvl="0" indent="0" defTabSz="914400">
              <a:buClrTx/>
              <a:buSzTx/>
              <a:buNone/>
            </a:pPr>
            <a:r>
              <a:rPr lang="en-US" sz="1600" dirty="0">
                <a:solidFill>
                  <a:srgbClr val="201F20"/>
                </a:solidFill>
                <a:latin typeface="Symbol" panose="05050102010706020507" pitchFamily="18" charset="2"/>
              </a:rPr>
              <a:t>·</a:t>
            </a:r>
            <a:r>
              <a:rPr lang="en-US" sz="500" dirty="0">
                <a:solidFill>
                  <a:srgbClr val="20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600" b="1" dirty="0">
                <a:solidFill>
                  <a:srgbClr val="201F20"/>
                </a:solidFill>
                <a:latin typeface="Roboto"/>
              </a:rPr>
              <a:t>Sequential </a:t>
            </a:r>
            <a:r>
              <a:rPr lang="en-US" sz="1600" b="1" dirty="0" err="1">
                <a:solidFill>
                  <a:srgbClr val="201F20"/>
                </a:solidFill>
                <a:latin typeface="Roboto"/>
              </a:rPr>
              <a:t>seacrh</a:t>
            </a:r>
            <a:endParaRPr lang="en-US" sz="1400" dirty="0"/>
          </a:p>
          <a:p>
            <a:pPr marL="0" lvl="0" indent="0" defTabSz="914400">
              <a:buClrTx/>
              <a:buSzTx/>
              <a:buNone/>
            </a:pPr>
            <a:r>
              <a:rPr lang="en-US" sz="1600" dirty="0">
                <a:solidFill>
                  <a:srgbClr val="201F20"/>
                </a:solidFill>
                <a:latin typeface="Roboto"/>
              </a:rPr>
              <a:t>1.</a:t>
            </a:r>
            <a:r>
              <a:rPr lang="en-US" sz="500" dirty="0">
                <a:solidFill>
                  <a:srgbClr val="201F20"/>
                </a:solidFill>
                <a:latin typeface="Roboto"/>
              </a:rPr>
              <a:t>      </a:t>
            </a:r>
            <a:r>
              <a:rPr lang="en-US" sz="1600" dirty="0" err="1">
                <a:solidFill>
                  <a:srgbClr val="201F20"/>
                </a:solidFill>
                <a:latin typeface="Roboto"/>
              </a:rPr>
              <a:t>Kriteria</a:t>
            </a:r>
            <a:r>
              <a:rPr lang="en-US" sz="1600" dirty="0">
                <a:solidFill>
                  <a:srgbClr val="201F20"/>
                </a:solidFill>
                <a:latin typeface="Roboto"/>
              </a:rPr>
              <a:t> = 23</a:t>
            </a:r>
            <a:endParaRPr lang="en-US" sz="1400" dirty="0"/>
          </a:p>
          <a:p>
            <a:pPr marL="0" lvl="0" indent="0" defTabSz="914400">
              <a:buClrTx/>
              <a:buSzTx/>
              <a:buNone/>
            </a:pPr>
            <a:r>
              <a:rPr lang="en-US" sz="1600" dirty="0">
                <a:solidFill>
                  <a:srgbClr val="201F20"/>
                </a:solidFill>
                <a:latin typeface="Roboto"/>
              </a:rPr>
              <a:t>23 = 16 (</a:t>
            </a:r>
            <a:r>
              <a:rPr lang="en-US" sz="1600" dirty="0" err="1">
                <a:solidFill>
                  <a:srgbClr val="201F20"/>
                </a:solidFill>
                <a:latin typeface="Roboto"/>
              </a:rPr>
              <a:t>tidak</a:t>
            </a:r>
            <a:r>
              <a:rPr lang="en-US" sz="1600" dirty="0">
                <a:solidFill>
                  <a:srgbClr val="201F20"/>
                </a:solidFill>
                <a:latin typeface="Roboto"/>
              </a:rPr>
              <a:t>!) </a:t>
            </a:r>
            <a:r>
              <a:rPr lang="en-US" sz="1600" dirty="0" err="1">
                <a:solidFill>
                  <a:srgbClr val="201F20"/>
                </a:solidFill>
                <a:latin typeface="Roboto"/>
              </a:rPr>
              <a:t>indeks</a:t>
            </a:r>
            <a:r>
              <a:rPr lang="en-US" sz="1600" dirty="0">
                <a:solidFill>
                  <a:srgbClr val="201F20"/>
                </a:solidFill>
                <a:latin typeface="Roboto"/>
              </a:rPr>
              <a:t> ++</a:t>
            </a:r>
            <a:endParaRPr lang="en-US" sz="1400" dirty="0"/>
          </a:p>
          <a:p>
            <a:pPr marL="0" lvl="0" indent="0" defTabSz="914400">
              <a:buClrTx/>
              <a:buSzTx/>
              <a:buNone/>
            </a:pPr>
            <a:r>
              <a:rPr lang="en-US" sz="1600" dirty="0">
                <a:solidFill>
                  <a:srgbClr val="201F20"/>
                </a:solidFill>
                <a:latin typeface="Roboto"/>
              </a:rPr>
              <a:t>23 = 17 (</a:t>
            </a:r>
            <a:r>
              <a:rPr lang="en-US" sz="1600" dirty="0" err="1">
                <a:solidFill>
                  <a:srgbClr val="201F20"/>
                </a:solidFill>
                <a:latin typeface="Roboto"/>
              </a:rPr>
              <a:t>tidak</a:t>
            </a:r>
            <a:r>
              <a:rPr lang="en-US" sz="1600" dirty="0">
                <a:solidFill>
                  <a:srgbClr val="201F20"/>
                </a:solidFill>
                <a:latin typeface="Roboto"/>
              </a:rPr>
              <a:t>!) </a:t>
            </a:r>
            <a:r>
              <a:rPr lang="en-US" sz="1600" dirty="0" err="1">
                <a:solidFill>
                  <a:srgbClr val="201F20"/>
                </a:solidFill>
                <a:latin typeface="Roboto"/>
              </a:rPr>
              <a:t>indeks</a:t>
            </a:r>
            <a:r>
              <a:rPr lang="en-US" sz="1600" dirty="0">
                <a:solidFill>
                  <a:srgbClr val="201F20"/>
                </a:solidFill>
                <a:latin typeface="Roboto"/>
              </a:rPr>
              <a:t> ++</a:t>
            </a:r>
            <a:endParaRPr lang="en-US" sz="1400" dirty="0"/>
          </a:p>
          <a:p>
            <a:pPr marL="0" lvl="0" indent="0" defTabSz="914400">
              <a:buClrTx/>
              <a:buSzTx/>
              <a:buNone/>
            </a:pPr>
            <a:r>
              <a:rPr lang="en-US" sz="1600" dirty="0">
                <a:solidFill>
                  <a:srgbClr val="201F20"/>
                </a:solidFill>
                <a:latin typeface="Roboto"/>
              </a:rPr>
              <a:t>23</a:t>
            </a:r>
            <a:r>
              <a:rPr lang="en-US" sz="500" dirty="0">
                <a:solidFill>
                  <a:srgbClr val="201F20"/>
                </a:solidFill>
                <a:latin typeface="Roboto"/>
              </a:rPr>
              <a:t>    </a:t>
            </a:r>
            <a:r>
              <a:rPr lang="en-US" sz="1600" dirty="0">
                <a:solidFill>
                  <a:srgbClr val="201F20"/>
                </a:solidFill>
                <a:latin typeface="Roboto"/>
              </a:rPr>
              <a:t> 23 (</a:t>
            </a:r>
            <a:r>
              <a:rPr lang="en-US" sz="1600" dirty="0" err="1">
                <a:solidFill>
                  <a:srgbClr val="201F20"/>
                </a:solidFill>
                <a:latin typeface="Roboto"/>
              </a:rPr>
              <a:t>ya</a:t>
            </a:r>
            <a:r>
              <a:rPr lang="en-US" sz="1600" dirty="0">
                <a:solidFill>
                  <a:srgbClr val="201F20"/>
                </a:solidFill>
                <a:latin typeface="Roboto"/>
              </a:rPr>
              <a:t>!)  Output -&gt; “Ada” </a:t>
            </a:r>
            <a:r>
              <a:rPr lang="en-US" sz="1600" dirty="0" err="1">
                <a:solidFill>
                  <a:srgbClr val="201F20"/>
                </a:solidFill>
                <a:latin typeface="Roboto"/>
              </a:rPr>
              <a:t>pada</a:t>
            </a:r>
            <a:r>
              <a:rPr lang="en-US" sz="1600" dirty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201F20"/>
                </a:solidFill>
                <a:latin typeface="Roboto"/>
              </a:rPr>
              <a:t>indeks</a:t>
            </a:r>
            <a:r>
              <a:rPr lang="en-US" sz="1600" dirty="0">
                <a:solidFill>
                  <a:srgbClr val="201F20"/>
                </a:solidFill>
                <a:latin typeface="Roboto"/>
              </a:rPr>
              <a:t> ke-2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364822" cy="369332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9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8547" y="2779959"/>
            <a:ext cx="11091939" cy="3508653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0039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Binary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seacrh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rata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tengah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rumus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awal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+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akhir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)/2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didapat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nilai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tengahnya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45.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X = 23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berjalan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kekiri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karena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23 &lt; 45.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rata </a:t>
            </a:r>
            <a:r>
              <a:rPr lang="en-US" sz="2000" dirty="0" err="1"/>
              <a:t>tengahnya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17. </a:t>
            </a:r>
            <a:endParaRPr lang="en-US" sz="2000" dirty="0" smtClean="0"/>
          </a:p>
          <a:p>
            <a:pPr marL="0" lvl="0" indent="0" defTabSz="914400">
              <a:buClrTx/>
              <a:buSzTx/>
              <a:buNone/>
            </a:pPr>
            <a:r>
              <a:rPr lang="en-US" sz="2000" dirty="0"/>
              <a:t>Dan 23 &gt; 17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di </a:t>
            </a:r>
            <a:r>
              <a:rPr lang="en-US" sz="2000" dirty="0" err="1"/>
              <a:t>dapat</a:t>
            </a:r>
            <a:r>
              <a:rPr lang="en-US" sz="2000" dirty="0"/>
              <a:t> data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cari</a:t>
            </a:r>
            <a:r>
              <a:rPr lang="en-US" sz="2000" dirty="0"/>
              <a:t>.</a:t>
            </a:r>
            <a:br>
              <a:rPr lang="en-US" sz="2000" dirty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70" y="4094328"/>
            <a:ext cx="8504381" cy="6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47" y="2315114"/>
            <a:ext cx="3651132" cy="679968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5573" y="3251947"/>
            <a:ext cx="9830375" cy="1292662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0039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X = 23 “Ada”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ke-2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Kesimpulan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dua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diatas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bandingkan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bahwa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Binary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search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lebih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mudah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karena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berada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depan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sehingga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waktu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butuhkan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minimal (best case).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2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381374"/>
            <a:ext cx="9455067" cy="3970318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3.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X = 78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Sequential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seacrh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1.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Kriteria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= 78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78 = 16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!)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++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78 = 17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!)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++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78 = 23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!)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++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78 = 45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!)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++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78 = 50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!)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++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78 = 78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!)  Output -&gt; “Ada”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ke-5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Binary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seacrh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rata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tengah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rumus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awal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+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)/2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nilai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tengahnya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45.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X = 78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berjalan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kekanan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karena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78 &gt; 45.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1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894" y="2627193"/>
            <a:ext cx="9344098" cy="805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5402" y="3579463"/>
            <a:ext cx="9601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201F20"/>
                </a:solidFill>
                <a:latin typeface="Roboto"/>
              </a:rPr>
              <a:t>Lalu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kita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mencari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nilai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tengahnya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 smtClean="0">
                <a:solidFill>
                  <a:srgbClr val="201F20"/>
                </a:solidFill>
                <a:latin typeface="Roboto"/>
              </a:rPr>
              <a:t>lagidengan</a:t>
            </a:r>
            <a:r>
              <a:rPr lang="en-US" sz="2400" dirty="0" smtClean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rumus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seperti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diatas</a:t>
            </a:r>
            <a:endParaRPr 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01F20"/>
                </a:solidFill>
                <a:latin typeface="Roboto"/>
              </a:rPr>
              <a:t>4 + 7 / 2 = 5,5 = 5</a:t>
            </a:r>
            <a:endParaRPr 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201F20"/>
              </a:solidFill>
              <a:latin typeface="Robot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201F20"/>
                </a:solidFill>
                <a:latin typeface="Roboto"/>
              </a:rPr>
              <a:t>Nilai</a:t>
            </a:r>
            <a:r>
              <a:rPr lang="en-US" sz="2400" dirty="0" smtClean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tengah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= 78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pada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01F20"/>
                </a:solidFill>
                <a:latin typeface="Roboto"/>
              </a:rPr>
              <a:t>indeks</a:t>
            </a:r>
            <a:r>
              <a:rPr lang="en-US" sz="2400" dirty="0">
                <a:solidFill>
                  <a:srgbClr val="201F20"/>
                </a:solidFill>
                <a:latin typeface="Roboto"/>
              </a:rPr>
              <a:t> ke-5</a:t>
            </a:r>
            <a:endParaRPr lang="en-US" sz="3600" dirty="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631" y="5282697"/>
            <a:ext cx="4496795" cy="65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2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18482" y="2724525"/>
            <a:ext cx="8471029" cy="2246769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0039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X = 78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ke-5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Kesimpulan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dua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diatas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bandingkan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bahwa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Binary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search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lebih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mudah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memang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lebih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rumit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sehingga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waktu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butuhkan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maksimal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(worst case).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1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Sequential </a:t>
            </a:r>
            <a:r>
              <a:rPr lang="en-US" dirty="0"/>
              <a:t>Search (Linear Search)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</a:t>
            </a:r>
            <a:r>
              <a:rPr lang="en-US" dirty="0"/>
              <a:t>.  Sequential search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baik</a:t>
            </a:r>
            <a:r>
              <a:rPr lang="en-US" dirty="0"/>
              <a:t> Array </a:t>
            </a:r>
            <a:r>
              <a:rPr lang="en-US" dirty="0" err="1"/>
              <a:t>maupun</a:t>
            </a:r>
            <a:r>
              <a:rPr lang="en-US" dirty="0"/>
              <a:t> liked list. </a:t>
            </a:r>
            <a:endParaRPr lang="en-US" dirty="0" smtClean="0"/>
          </a:p>
          <a:p>
            <a:r>
              <a:rPr lang="en-US" dirty="0" smtClean="0"/>
              <a:t>Sequential </a:t>
            </a:r>
            <a:r>
              <a:rPr lang="en-US" dirty="0"/>
              <a:t>search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53" y="4855675"/>
            <a:ext cx="5923911" cy="7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1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Sequential Search (Linear Search)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Algoritma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sequential search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1.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Input X (data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dicari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2.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Bandingka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X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1-n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3.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Jika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sama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X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maka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cetak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pesan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“Ada”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4.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Jika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sama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X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maka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cetak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pesan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“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”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Misal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44" y="4285397"/>
            <a:ext cx="5917059" cy="202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Sequential Search (Linear Search)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369743"/>
            <a:ext cx="9601197" cy="3693319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lihat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-o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yaitu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100!=29 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lanjut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ke-1.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Lalu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lihat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apakah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10=29?</a:t>
            </a:r>
          </a:p>
          <a:p>
            <a:pPr defTabSz="914400">
              <a:buClrTx/>
              <a:buSzTx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Jika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langsung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selanjutnya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lagi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. Dan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terlihat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29=29. </a:t>
            </a:r>
          </a:p>
          <a:p>
            <a:pPr defTabSz="914400">
              <a:buClrTx/>
              <a:buSzTx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Jika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sudah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menemukan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. Kita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menulis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seperti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</a:t>
            </a:r>
          </a:p>
          <a:p>
            <a:pPr marL="0" indent="0" defTabSz="914400">
              <a:buClrTx/>
              <a:buSzTx/>
              <a:buNone/>
            </a:pPr>
            <a:r>
              <a:rPr lang="en-US" sz="1600" dirty="0">
                <a:solidFill>
                  <a:srgbClr val="201F20"/>
                </a:solidFill>
                <a:latin typeface="Roboto"/>
              </a:rPr>
              <a:t>	</a:t>
            </a:r>
            <a:r>
              <a:rPr lang="en-US" sz="1600" dirty="0" smtClean="0">
                <a:solidFill>
                  <a:srgbClr val="201F20"/>
                </a:solidFill>
                <a:latin typeface="Roboto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“ Ada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2 “.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         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Jika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menulis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algoritmanya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                     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= 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                     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Kriteria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= 29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                     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ditulis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43" y="4399571"/>
            <a:ext cx="3804528" cy="1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0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>
                  <a:noFill/>
                </a:ln>
                <a:solidFill>
                  <a:srgbClr val="201F20"/>
                </a:solidFill>
                <a:latin typeface="Roboto"/>
              </a:rPr>
              <a:t>2. Binary </a:t>
            </a:r>
            <a:r>
              <a:rPr lang="en-US" b="1" dirty="0">
                <a:ln>
                  <a:noFill/>
                </a:ln>
                <a:solidFill>
                  <a:srgbClr val="201F20"/>
                </a:solidFill>
                <a:latin typeface="Roboto"/>
              </a:rPr>
              <a:t>search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1" y="2285999"/>
            <a:ext cx="9601197" cy="3662541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adalah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pencarian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dimulai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pertengahan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terurut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Adapula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ketentuannya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mempermudah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</a:t>
            </a:r>
          </a:p>
          <a:p>
            <a:pPr defTabSz="914400"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Jika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kunci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pencarian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lebih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besar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kunci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posisi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tengah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 </a:t>
            </a:r>
          </a:p>
          <a:p>
            <a:pPr defTabSz="914400">
              <a:buClrTx/>
              <a:buSzTx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maka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sebelah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kanan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01F20"/>
              </a:solidFill>
              <a:effectLst/>
              <a:latin typeface="Roboto"/>
            </a:endParaRPr>
          </a:p>
          <a:p>
            <a:pPr defTabSz="914400"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sebaliknya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jika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kunci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pencarian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lebih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besar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kunci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posisi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tengah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 </a:t>
            </a:r>
          </a:p>
          <a:p>
            <a:pPr defTabSz="914400"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maka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sebelah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Teknik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binary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seacrh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hanya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dapat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digunakan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pada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sorted Array,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array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elemennya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terurut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seperti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contoh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berikut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55" y="5199797"/>
            <a:ext cx="5076224" cy="7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b="1" dirty="0">
                <a:ln>
                  <a:noFill/>
                </a:ln>
                <a:solidFill>
                  <a:srgbClr val="201F20"/>
                </a:solidFill>
                <a:latin typeface="Roboto"/>
              </a:rPr>
              <a:t>Best and Worst case</a:t>
            </a:r>
            <a:endParaRPr lang="en-US" sz="36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7037" y="2645225"/>
            <a:ext cx="10532755" cy="1477328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Best case         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jika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dicari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terletak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didepan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sehingga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waktu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dibutuhkan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minimal.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Worst case      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jika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dicari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terletak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di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akhir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 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sehingga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waktu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dibutuhkan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maksimal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Contoh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73" y="4312694"/>
            <a:ext cx="6002745" cy="14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505217"/>
            <a:ext cx="10251524" cy="2523768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Bandingkan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kecepatan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antara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sequensial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search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binary search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disertai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langkah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–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langkahnya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n-NO" sz="2800" dirty="0"/>
              <a:t>Kita akan mencari data yang telah di blok kuning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96" y="3119401"/>
            <a:ext cx="62293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477470"/>
            <a:ext cx="8017494" cy="3477875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1.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X = 17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Sequential search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1.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Kriteria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– 17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17 = 16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tidak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!)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++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17 = 17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!)  Output -&gt; “Ada”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ke-1.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Binary search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rata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tengah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rumus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: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awal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akhir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)/2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0 + 7 / 2 = 3,5 = 3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dibulatkan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yg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kecil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      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3 = 45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9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648148"/>
            <a:ext cx="6257925" cy="590550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6219" y="3715312"/>
            <a:ext cx="10263186" cy="2585323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003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Didapat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nilai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tengahnya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45.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mencari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data X = 17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kita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berjalan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kekiri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karena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1F20"/>
                </a:solidFill>
                <a:effectLst/>
                <a:latin typeface="Roboto"/>
              </a:rPr>
              <a:t> 17 &lt; 45.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800" dirty="0">
              <a:solidFill>
                <a:srgbClr val="201F20"/>
              </a:solidFill>
              <a:latin typeface="Robot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01F20"/>
              </a:solidFill>
              <a:effectLst/>
              <a:latin typeface="Robot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800" dirty="0">
              <a:solidFill>
                <a:srgbClr val="201F20"/>
              </a:solidFill>
              <a:latin typeface="Robot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01F20"/>
              </a:solidFill>
              <a:effectLst/>
              <a:latin typeface="Robot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01F20"/>
              </a:solidFill>
              <a:effectLst/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rgbClr val="201F20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201F20"/>
                </a:solidFill>
                <a:latin typeface="Roboto"/>
              </a:rPr>
              <a:t>0 </a:t>
            </a:r>
            <a:r>
              <a:rPr lang="en-US" sz="1800" dirty="0">
                <a:solidFill>
                  <a:srgbClr val="201F20"/>
                </a:solidFill>
                <a:latin typeface="Roboto"/>
              </a:rPr>
              <a:t>+ 3 / 2 = 1,5 = 1</a:t>
            </a:r>
            <a:endParaRPr lang="en-US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err="1" smtClean="0">
                <a:solidFill>
                  <a:srgbClr val="201F20"/>
                </a:solidFill>
                <a:latin typeface="Roboto"/>
              </a:rPr>
              <a:t>Indeks</a:t>
            </a:r>
            <a:r>
              <a:rPr lang="en-US" sz="1800" dirty="0" smtClean="0">
                <a:solidFill>
                  <a:srgbClr val="201F20"/>
                </a:solidFill>
                <a:latin typeface="Roboto"/>
              </a:rPr>
              <a:t> </a:t>
            </a:r>
            <a:r>
              <a:rPr lang="en-US" sz="1800" dirty="0">
                <a:solidFill>
                  <a:srgbClr val="201F20"/>
                </a:solidFill>
                <a:latin typeface="Roboto"/>
              </a:rPr>
              <a:t>1 = </a:t>
            </a:r>
            <a:r>
              <a:rPr lang="en-US" sz="1800" dirty="0" smtClean="0">
                <a:solidFill>
                  <a:srgbClr val="201F20"/>
                </a:solidFill>
                <a:latin typeface="Roboto"/>
              </a:rPr>
              <a:t>17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728589" cy="369332"/>
          </a:xfrm>
          <a:prstGeom prst="rect">
            <a:avLst/>
          </a:prstGeom>
          <a:solidFill>
            <a:srgbClr val="FF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0039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624" y="4198798"/>
            <a:ext cx="3414997" cy="8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1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2304</TotalTime>
  <Words>319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Garamond</vt:lpstr>
      <vt:lpstr>Roboto</vt:lpstr>
      <vt:lpstr>Symbol</vt:lpstr>
      <vt:lpstr>Times New Roman</vt:lpstr>
      <vt:lpstr>Organic</vt:lpstr>
      <vt:lpstr>Struktur data</vt:lpstr>
      <vt:lpstr>1. Sequential Search (Linear Search) </vt:lpstr>
      <vt:lpstr>1. Sequential Search (Linear Search) </vt:lpstr>
      <vt:lpstr>1. Sequential Search (Linear Search) </vt:lpstr>
      <vt:lpstr>2. Binary search</vt:lpstr>
      <vt:lpstr>Best and Worst case</vt:lpstr>
      <vt:lpstr>latihan</vt:lpstr>
      <vt:lpstr>latihan</vt:lpstr>
      <vt:lpstr>latihan</vt:lpstr>
      <vt:lpstr>latihan</vt:lpstr>
      <vt:lpstr>latihan</vt:lpstr>
      <vt:lpstr>latihan</vt:lpstr>
      <vt:lpstr>latihan</vt:lpstr>
      <vt:lpstr>latihan</vt:lpstr>
      <vt:lpstr>latihan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21</cp:revision>
  <dcterms:created xsi:type="dcterms:W3CDTF">2020-04-29T14:25:27Z</dcterms:created>
  <dcterms:modified xsi:type="dcterms:W3CDTF">2020-05-01T04:50:15Z</dcterms:modified>
</cp:coreProperties>
</file>