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5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1.bp.blogspot.com/-CwEIjr19I6o/W9s4fyC_B_I/AAAAAAAAAhk/dtwjdtAsCLUw6mTEt63b17qVm0GJq82PACEwYBhgL/s1600/Screenshot_57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3.bp.blogspot.com/-JsLlOz6-8EY/W9s4gOErPZI/AAAAAAAAAh4/FdF7EF5j-3ofXXODhstcX7P-njAVHVujgCEwYBhgL/s1600/Screenshot_58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1.bp.blogspot.com/-AlOeUU_PaiQ/W9s4gaPCIlI/AAAAAAAAAh0/CYNfcnpf9sohvAgvkEkFmykkd2L7MU7PQCEwYBhgL/s1600/Screenshot_59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1.bp.blogspot.com/-d2XT7bsR_AE/W9s4ggKNnPI/AAAAAAAAAh0/2jCxsy0N_kEqBKMjq4N_OTI-dYwxRo9DgCEwYBhgL/s1600/Screenshot_60.pn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4.bp.blogspot.com/-7cjLqVtov1U/W9s4g8jRhEI/AAAAAAAAAh4/Gyir6UlukMo2YETv1pcLUe3OE_dmmUYpwCEwYBhgL/s1600/Screenshot_61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hyperlink" Target="https://1.bp.blogspot.com/-1Gct7yQ3fLI/W9tBFsCCxGI/AAAAAAAAAiM/nQqMqS1SaOcRKd18POQc09121VLGbm9UwCLcBGAs/s1600/Screenshot_72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3.bp.blogspot.com/-XXlR2N8EvXc/W9tA55Xp8hI/AAAAAAAAAiI/fXBCL4BFKLIXdQgM63QCzACJisC-XxcVACLcBGAs/s1600/Screenshot_71.png" TargetMode="External"/><Relationship Id="rId5" Type="http://schemas.openxmlformats.org/officeDocument/2006/relationships/image" Target="../media/image22.png"/><Relationship Id="rId4" Type="http://schemas.openxmlformats.org/officeDocument/2006/relationships/hyperlink" Target="https://1.bp.blogspot.com/-JOVRw8Uevmc/W9tAe5KO_dI/AAAAAAAAAiA/aPJGrYcx8IYD3XN9k-y3kitdTB1p_JSgQCLcBGAs/s1600/Screenshot_69.png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2060811"/>
            <a:ext cx="8361229" cy="1088889"/>
          </a:xfrm>
        </p:spPr>
        <p:txBody>
          <a:bodyPr/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0070C0"/>
                </a:solidFill>
              </a:rPr>
              <a:t>Riffa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Haviani</a:t>
            </a:r>
            <a:r>
              <a:rPr lang="en-US" sz="3200" dirty="0" smtClean="0">
                <a:solidFill>
                  <a:srgbClr val="0070C0"/>
                </a:solidFill>
              </a:rPr>
              <a:t> Laluma,S.</a:t>
            </a:r>
            <a:r>
              <a:rPr lang="en-US" sz="3200" dirty="0" err="1" smtClean="0">
                <a:solidFill>
                  <a:srgbClr val="0070C0"/>
                </a:solidFill>
              </a:rPr>
              <a:t>Kom</a:t>
            </a:r>
            <a:r>
              <a:rPr lang="en-US" sz="3200" dirty="0" smtClean="0">
                <a:solidFill>
                  <a:srgbClr val="0070C0"/>
                </a:solidFill>
              </a:rPr>
              <a:t>.,M.T., MTA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0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sorting </a:t>
            </a:r>
            <a:r>
              <a:rPr lang="en-US" dirty="0" err="1"/>
              <a:t>dan</a:t>
            </a:r>
            <a:r>
              <a:rPr lang="en-US" dirty="0"/>
              <a:t> searching 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setiap</a:t>
            </a:r>
            <a:r>
              <a:rPr lang="en-US" dirty="0"/>
              <a:t> proses,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diurutkan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dipertukarkan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array. </a:t>
            </a:r>
          </a:p>
          <a:p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putaran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ditempatkan</a:t>
            </a:r>
            <a:r>
              <a:rPr lang="en-US" dirty="0"/>
              <a:t> di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(data[0]),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putaran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data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ditempatkan</a:t>
            </a:r>
            <a:r>
              <a:rPr lang="en-US" dirty="0"/>
              <a:t> di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(data[1]). </a:t>
            </a:r>
          </a:p>
          <a:p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/>
              <a:t>proses, </a:t>
            </a:r>
            <a:r>
              <a:rPr lang="en-US" dirty="0" err="1"/>
              <a:t>pembandingan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pengubahan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pembanding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pertukaran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proses.</a:t>
            </a:r>
          </a:p>
        </p:txBody>
      </p:sp>
    </p:spTree>
    <p:extLst>
      <p:ext uri="{BB962C8B-B14F-4D97-AF65-F5344CB8AC3E}">
        <p14:creationId xmlns:p14="http://schemas.microsoft.com/office/powerpoint/2010/main" val="391499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657" y="371902"/>
            <a:ext cx="9601200" cy="1485900"/>
          </a:xfrm>
        </p:spPr>
        <p:txBody>
          <a:bodyPr/>
          <a:lstStyle/>
          <a:p>
            <a:r>
              <a:rPr lang="en-US" dirty="0"/>
              <a:t>Selection Sort (2)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841" y="1023932"/>
            <a:ext cx="10729809" cy="583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25302" y="1676561"/>
            <a:ext cx="1122134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00000"/>
              </a:lnSpc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Quick Sort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pengurutan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yang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teknik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pemecahan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partisi-partisi,sehingga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disebut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juga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partition exchange sort.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memulai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irterasi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pengurutan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pertama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-tama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dipilih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data,  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elemen-elemen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diurutkan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diatur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sedemikian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rupa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just">
              <a:lnSpc>
                <a:spcPct val="100000"/>
              </a:lnSpc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mengambil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salah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biasanya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tengah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yang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disebut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pivot</a:t>
            </a:r>
          </a:p>
          <a:p>
            <a:pPr algn="just">
              <a:lnSpc>
                <a:spcPct val="100000"/>
              </a:lnSpc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lalu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menyimpan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kecil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sebelah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pivot</a:t>
            </a:r>
          </a:p>
          <a:p>
            <a:pPr algn="just">
              <a:lnSpc>
                <a:spcPct val="100000"/>
              </a:lnSpc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sebelah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pivot</a:t>
            </a:r>
          </a:p>
          <a:p>
            <a:pPr algn="just">
              <a:lnSpc>
                <a:spcPct val="100000"/>
              </a:lnSpc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.Hal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rekursif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sebelah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kanannya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sampai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sudah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terurut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9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</a:t>
            </a:r>
            <a:r>
              <a:rPr lang="en-US" dirty="0" smtClean="0"/>
              <a:t>Sort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b="1" dirty="0" err="1"/>
              <a:t>Algoritma</a:t>
            </a:r>
            <a:r>
              <a:rPr lang="en-US" b="1" dirty="0"/>
              <a:t> Quick Sort.</a:t>
            </a:r>
          </a:p>
          <a:p>
            <a:pPr fontAlgn="base"/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pivot</a:t>
            </a:r>
          </a:p>
          <a:p>
            <a:pPr fontAlgn="base"/>
            <a:r>
              <a:rPr lang="en-US" dirty="0" err="1"/>
              <a:t>Pindahka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pivot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pivot.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di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satunya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Lakukan</a:t>
            </a:r>
            <a:r>
              <a:rPr lang="en-US" dirty="0"/>
              <a:t> sort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rekursif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sub-array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pivot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67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Tips </a:t>
            </a:r>
            <a:r>
              <a:rPr lang="en-US" b="1" dirty="0" err="1"/>
              <a:t>Pemilihan</a:t>
            </a:r>
            <a:r>
              <a:rPr lang="en-US" b="1" dirty="0"/>
              <a:t> </a:t>
            </a:r>
            <a:r>
              <a:rPr lang="en-US" b="1" dirty="0" smtClean="0"/>
              <a:t>Pivot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9146"/>
            <a:ext cx="9601200" cy="3581400"/>
          </a:xfrm>
        </p:spPr>
        <p:txBody>
          <a:bodyPr>
            <a:noAutofit/>
          </a:bodyPr>
          <a:lstStyle/>
          <a:p>
            <a:pPr fontAlgn="base"/>
            <a:r>
              <a:rPr lang="en-US" sz="1800" b="1" dirty="0"/>
              <a:t> 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/>
              <a:t>algoritma</a:t>
            </a:r>
            <a:r>
              <a:rPr lang="en-US" sz="1800" dirty="0"/>
              <a:t> quick sort, </a:t>
            </a:r>
            <a:r>
              <a:rPr lang="en-US" sz="1800" dirty="0" err="1"/>
              <a:t>pemilihan</a:t>
            </a:r>
            <a:r>
              <a:rPr lang="en-US" sz="1800" dirty="0"/>
              <a:t> pivot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hal</a:t>
            </a:r>
            <a:r>
              <a:rPr lang="en-US" sz="1800" dirty="0"/>
              <a:t> yang </a:t>
            </a:r>
            <a:r>
              <a:rPr lang="en-US" sz="1800" dirty="0" err="1"/>
              <a:t>menentukan</a:t>
            </a:r>
            <a:r>
              <a:rPr lang="en-US" sz="1800" dirty="0"/>
              <a:t> </a:t>
            </a:r>
            <a:r>
              <a:rPr lang="en-US" sz="1800" dirty="0" err="1"/>
              <a:t>apakah</a:t>
            </a:r>
            <a:r>
              <a:rPr lang="en-US" sz="1800" dirty="0"/>
              <a:t> </a:t>
            </a:r>
            <a:r>
              <a:rPr lang="en-US" sz="1800" dirty="0" err="1"/>
              <a:t>algoritma</a:t>
            </a:r>
            <a:r>
              <a:rPr lang="en-US" sz="1800" dirty="0"/>
              <a:t> quick sort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performa</a:t>
            </a:r>
            <a:r>
              <a:rPr lang="en-US" sz="1800" dirty="0"/>
              <a:t> </a:t>
            </a:r>
            <a:r>
              <a:rPr lang="en-US" sz="1800" dirty="0" err="1"/>
              <a:t>terbaik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terburuk</a:t>
            </a:r>
            <a:r>
              <a:rPr lang="en-US" sz="1800" dirty="0"/>
              <a:t>. </a:t>
            </a:r>
            <a:r>
              <a:rPr lang="en-US" sz="1800" dirty="0" err="1"/>
              <a:t>Berikut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cara</a:t>
            </a:r>
            <a:r>
              <a:rPr lang="en-US" sz="1800" dirty="0"/>
              <a:t> </a:t>
            </a:r>
            <a:r>
              <a:rPr lang="en-US" sz="1800" dirty="0" err="1"/>
              <a:t>pemilihan</a:t>
            </a:r>
            <a:r>
              <a:rPr lang="en-US" sz="1800" dirty="0"/>
              <a:t> pivot :</a:t>
            </a:r>
          </a:p>
          <a:p>
            <a:pPr fontAlgn="base"/>
            <a:r>
              <a:rPr lang="en-US" sz="1800" b="1" dirty="0"/>
              <a:t>Pivot</a:t>
            </a:r>
            <a:r>
              <a:rPr lang="en-US" sz="1800" dirty="0"/>
              <a:t> 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dirty="0" err="1"/>
              <a:t>pertama</a:t>
            </a:r>
            <a:r>
              <a:rPr lang="en-US" sz="1800" dirty="0"/>
              <a:t>,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dirty="0" err="1"/>
              <a:t>terakhir</a:t>
            </a:r>
            <a:r>
              <a:rPr lang="en-US" sz="1800" dirty="0"/>
              <a:t>,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dirty="0" err="1"/>
              <a:t>tengah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. Cara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bagus</a:t>
            </a:r>
            <a:r>
              <a:rPr lang="en-US" sz="1800" dirty="0"/>
              <a:t>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 </a:t>
            </a:r>
            <a:r>
              <a:rPr lang="en-US" sz="1800" dirty="0" err="1"/>
              <a:t>tersusun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acak</a:t>
            </a:r>
            <a:r>
              <a:rPr lang="en-US" sz="1800" dirty="0"/>
              <a:t>, </a:t>
            </a:r>
            <a:r>
              <a:rPr lang="en-US" sz="1800" dirty="0" err="1"/>
              <a:t>tetapi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bagus</a:t>
            </a:r>
            <a:r>
              <a:rPr lang="en-US" sz="1800" dirty="0"/>
              <a:t>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 </a:t>
            </a:r>
            <a:r>
              <a:rPr lang="en-US" sz="1800" dirty="0" err="1"/>
              <a:t>semula</a:t>
            </a:r>
            <a:r>
              <a:rPr lang="en-US" sz="1800" dirty="0"/>
              <a:t>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terurut</a:t>
            </a:r>
            <a:r>
              <a:rPr lang="en-US" sz="1800" dirty="0"/>
              <a:t>. </a:t>
            </a:r>
            <a:r>
              <a:rPr lang="en-US" sz="1800" dirty="0" err="1"/>
              <a:t>Misalnya</a:t>
            </a:r>
            <a:r>
              <a:rPr lang="en-US" sz="1800" dirty="0"/>
              <a:t>,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 </a:t>
            </a:r>
            <a:r>
              <a:rPr lang="en-US" sz="1800" dirty="0" err="1"/>
              <a:t>semula</a:t>
            </a:r>
            <a:r>
              <a:rPr lang="en-US" sz="1800" dirty="0"/>
              <a:t> </a:t>
            </a:r>
            <a:r>
              <a:rPr lang="en-US" sz="1800" dirty="0" err="1"/>
              <a:t>menurun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terkumpul</a:t>
            </a:r>
            <a:r>
              <a:rPr lang="en-US" sz="1800" dirty="0"/>
              <a:t> di </a:t>
            </a:r>
            <a:r>
              <a:rPr lang="en-US" sz="1800" dirty="0" err="1"/>
              <a:t>upatabel</a:t>
            </a:r>
            <a:r>
              <a:rPr lang="en-US" sz="1800" dirty="0"/>
              <a:t> </a:t>
            </a:r>
            <a:r>
              <a:rPr lang="en-US" sz="1800" dirty="0" err="1"/>
              <a:t>kanan</a:t>
            </a:r>
            <a:r>
              <a:rPr lang="en-US" sz="1800" dirty="0"/>
              <a:t>.</a:t>
            </a:r>
          </a:p>
          <a:p>
            <a:pPr fontAlgn="base"/>
            <a:r>
              <a:rPr lang="en-US" sz="1800" b="1" dirty="0"/>
              <a:t>Pivot</a:t>
            </a:r>
            <a:r>
              <a:rPr lang="en-US" sz="1800" dirty="0"/>
              <a:t> </a:t>
            </a:r>
            <a:r>
              <a:rPr lang="en-US" sz="1800" dirty="0" err="1"/>
              <a:t>dipilih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acak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salah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. Cara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baik</a:t>
            </a:r>
            <a:r>
              <a:rPr lang="en-US" sz="1800" dirty="0"/>
              <a:t>, </a:t>
            </a:r>
            <a:r>
              <a:rPr lang="en-US" sz="1800" dirty="0" err="1"/>
              <a:t>tetapi</a:t>
            </a:r>
            <a:r>
              <a:rPr lang="en-US" sz="1800" dirty="0"/>
              <a:t> </a:t>
            </a:r>
            <a:r>
              <a:rPr lang="en-US" sz="1800" dirty="0" err="1"/>
              <a:t>mahal</a:t>
            </a:r>
            <a:r>
              <a:rPr lang="en-US" sz="1800" dirty="0"/>
              <a:t>, </a:t>
            </a:r>
            <a:r>
              <a:rPr lang="en-US" sz="1800" dirty="0" err="1"/>
              <a:t>sebab</a:t>
            </a:r>
            <a:r>
              <a:rPr lang="en-US" sz="1800" dirty="0"/>
              <a:t> </a:t>
            </a:r>
            <a:r>
              <a:rPr lang="en-US" sz="1800" dirty="0" err="1"/>
              <a:t>memerlukan</a:t>
            </a:r>
            <a:r>
              <a:rPr lang="en-US" sz="1800" dirty="0"/>
              <a:t> </a:t>
            </a:r>
            <a:r>
              <a:rPr lang="en-US" sz="1800" dirty="0" err="1"/>
              <a:t>biaya</a:t>
            </a:r>
            <a:r>
              <a:rPr lang="en-US" sz="1800" dirty="0"/>
              <a:t> (cost)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pembangkitan</a:t>
            </a:r>
            <a:r>
              <a:rPr lang="en-US" sz="1800" dirty="0"/>
              <a:t> </a:t>
            </a:r>
            <a:r>
              <a:rPr lang="en-US" sz="1800" dirty="0" err="1"/>
              <a:t>prosedur</a:t>
            </a:r>
            <a:r>
              <a:rPr lang="en-US" sz="1800" dirty="0"/>
              <a:t> </a:t>
            </a:r>
            <a:r>
              <a:rPr lang="en-US" sz="1800" dirty="0" err="1"/>
              <a:t>acak</a:t>
            </a:r>
            <a:r>
              <a:rPr lang="en-US" sz="1800" dirty="0"/>
              <a:t>. </a:t>
            </a:r>
            <a:r>
              <a:rPr lang="en-US" sz="1800" dirty="0" err="1"/>
              <a:t>Lagi</a:t>
            </a:r>
            <a:r>
              <a:rPr lang="en-US" sz="1800" dirty="0"/>
              <a:t> pula,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mengurangi</a:t>
            </a:r>
            <a:r>
              <a:rPr lang="en-US" sz="1800" dirty="0"/>
              <a:t> </a:t>
            </a:r>
            <a:r>
              <a:rPr lang="en-US" sz="1800" dirty="0" err="1"/>
              <a:t>kompleksitas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r>
              <a:rPr lang="en-US" sz="1800" dirty="0"/>
              <a:t> </a:t>
            </a:r>
            <a:r>
              <a:rPr lang="en-US" sz="1800" dirty="0" err="1"/>
              <a:t>algoritma</a:t>
            </a:r>
            <a:r>
              <a:rPr lang="en-US" sz="1800" dirty="0"/>
              <a:t>.</a:t>
            </a:r>
          </a:p>
          <a:p>
            <a:pPr fontAlgn="base"/>
            <a:r>
              <a:rPr lang="en-US" sz="1800" b="1" dirty="0"/>
              <a:t>Pivot</a:t>
            </a:r>
            <a:r>
              <a:rPr lang="en-US" sz="1800" dirty="0"/>
              <a:t> 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median </a:t>
            </a:r>
            <a:r>
              <a:rPr lang="en-US" sz="1800" dirty="0" err="1"/>
              <a:t>tabel</a:t>
            </a:r>
            <a:r>
              <a:rPr lang="en-US" sz="1800" dirty="0"/>
              <a:t>. Cara </a:t>
            </a:r>
            <a:r>
              <a:rPr lang="en-US" sz="1800" dirty="0" err="1"/>
              <a:t>ini</a:t>
            </a:r>
            <a:r>
              <a:rPr lang="en-US" sz="1800" dirty="0"/>
              <a:t> paling </a:t>
            </a:r>
            <a:r>
              <a:rPr lang="en-US" sz="1800" dirty="0" err="1"/>
              <a:t>bagus</a:t>
            </a:r>
            <a:r>
              <a:rPr lang="en-US" sz="1800" dirty="0"/>
              <a:t>,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hasil</a:t>
            </a:r>
            <a:r>
              <a:rPr lang="en-US" sz="1800" dirty="0"/>
              <a:t> </a:t>
            </a:r>
            <a:r>
              <a:rPr lang="en-US" sz="1800" dirty="0" err="1"/>
              <a:t>partisi</a:t>
            </a:r>
            <a:r>
              <a:rPr lang="en-US" sz="1800" dirty="0"/>
              <a:t> </a:t>
            </a:r>
            <a:r>
              <a:rPr lang="en-US" sz="1800" dirty="0" err="1"/>
              <a:t>menghasilkan</a:t>
            </a:r>
            <a:r>
              <a:rPr lang="en-US" sz="1800" dirty="0"/>
              <a:t> </a:t>
            </a:r>
            <a:r>
              <a:rPr lang="en-US" sz="1800" dirty="0" err="1"/>
              <a:t>dua</a:t>
            </a:r>
            <a:r>
              <a:rPr lang="en-US" sz="1800" dirty="0"/>
              <a:t> </a:t>
            </a:r>
            <a:r>
              <a:rPr lang="en-US" sz="1800" dirty="0" err="1"/>
              <a:t>bagian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 yang </a:t>
            </a:r>
            <a:r>
              <a:rPr lang="en-US" sz="1800" dirty="0" err="1"/>
              <a:t>berukuran</a:t>
            </a:r>
            <a:r>
              <a:rPr lang="en-US" sz="1800" dirty="0"/>
              <a:t> </a:t>
            </a:r>
            <a:r>
              <a:rPr lang="en-US" sz="1800" dirty="0" err="1"/>
              <a:t>seimbang</a:t>
            </a:r>
            <a:r>
              <a:rPr lang="en-US" sz="1800" dirty="0"/>
              <a:t> (</a:t>
            </a:r>
            <a:r>
              <a:rPr lang="en-US" sz="1800" dirty="0" err="1"/>
              <a:t>masing</a:t>
            </a:r>
            <a:r>
              <a:rPr lang="en-US" sz="1800" dirty="0"/>
              <a:t> </a:t>
            </a:r>
            <a:r>
              <a:rPr lang="en-US" sz="1800" dirty="0" err="1"/>
              <a:t>masing</a:t>
            </a:r>
            <a:r>
              <a:rPr lang="en-US" sz="1800" dirty="0"/>
              <a:t> ≈ n/2 </a:t>
            </a:r>
            <a:r>
              <a:rPr lang="en-US" sz="1800" dirty="0" err="1"/>
              <a:t>elemen</a:t>
            </a:r>
            <a:r>
              <a:rPr lang="en-US" sz="1800" dirty="0"/>
              <a:t>). Cara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kompleksitas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r>
              <a:rPr lang="en-US" sz="1800" dirty="0"/>
              <a:t> yang minimum. </a:t>
            </a:r>
            <a:r>
              <a:rPr lang="en-US" sz="1800" dirty="0" err="1"/>
              <a:t>Masalahnya</a:t>
            </a:r>
            <a:r>
              <a:rPr lang="en-US" sz="1800" dirty="0"/>
              <a:t>, </a:t>
            </a:r>
            <a:r>
              <a:rPr lang="en-US" sz="1800" dirty="0" err="1"/>
              <a:t>mencari</a:t>
            </a:r>
            <a:r>
              <a:rPr lang="en-US" sz="1800" dirty="0"/>
              <a:t> median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 yang </a:t>
            </a:r>
            <a:r>
              <a:rPr lang="en-US" sz="1800" dirty="0" err="1"/>
              <a:t>belum</a:t>
            </a:r>
            <a:r>
              <a:rPr lang="en-US" sz="1800" dirty="0"/>
              <a:t> </a:t>
            </a:r>
            <a:r>
              <a:rPr lang="en-US" sz="1800" dirty="0" err="1"/>
              <a:t>terurut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persoalan</a:t>
            </a:r>
            <a:r>
              <a:rPr lang="en-US" sz="1800" dirty="0"/>
              <a:t> </a:t>
            </a:r>
            <a:r>
              <a:rPr lang="en-US" sz="1800" dirty="0" err="1"/>
              <a:t>tersendiri</a:t>
            </a:r>
            <a:r>
              <a:rPr lang="en-US" sz="1800" dirty="0"/>
              <a:t>. </a:t>
            </a:r>
            <a:r>
              <a:rPr lang="en-US" sz="1800" dirty="0" err="1"/>
              <a:t>Algoritma</a:t>
            </a:r>
            <a:r>
              <a:rPr lang="en-US" sz="1800" dirty="0"/>
              <a:t> Quick Sort </a:t>
            </a:r>
            <a:r>
              <a:rPr lang="en-US" sz="1800" dirty="0" err="1"/>
              <a:t>terdiri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dua</a:t>
            </a:r>
            <a:r>
              <a:rPr lang="en-US" sz="1800" dirty="0"/>
              <a:t> </a:t>
            </a:r>
            <a:r>
              <a:rPr lang="en-US" sz="1800" dirty="0" err="1"/>
              <a:t>prosedur</a:t>
            </a:r>
            <a:r>
              <a:rPr lang="en-US" sz="1800" dirty="0"/>
              <a:t>, </a:t>
            </a:r>
            <a:r>
              <a:rPr lang="en-US" sz="1800" dirty="0" err="1"/>
              <a:t>yaitu</a:t>
            </a:r>
            <a:r>
              <a:rPr lang="en-US" sz="1800" dirty="0"/>
              <a:t> </a:t>
            </a:r>
            <a:r>
              <a:rPr lang="en-US" sz="1800" dirty="0" err="1"/>
              <a:t>prosedur</a:t>
            </a:r>
            <a:r>
              <a:rPr lang="en-US" sz="1800" dirty="0"/>
              <a:t> PARTISI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prosedur</a:t>
            </a:r>
            <a:r>
              <a:rPr lang="en-US" sz="1800" dirty="0"/>
              <a:t> QUICKSORT.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8227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</a:t>
            </a:r>
            <a:r>
              <a:rPr lang="en-US" b="1" dirty="0" err="1"/>
              <a:t>Keunggulan</a:t>
            </a:r>
            <a:r>
              <a:rPr lang="en-US" b="1" dirty="0"/>
              <a:t> 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kompleksitas</a:t>
            </a:r>
            <a:r>
              <a:rPr lang="en-US" dirty="0"/>
              <a:t> O(n log n).</a:t>
            </a:r>
          </a:p>
          <a:p>
            <a:pPr fontAlgn="base"/>
            <a:r>
              <a:rPr lang="en-US" dirty="0" err="1"/>
              <a:t>Algoritmanya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prakteknya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yang </a:t>
            </a:r>
            <a:r>
              <a:rPr lang="en-US" dirty="0" err="1"/>
              <a:t>tercepat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mergesort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heapsort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Melakukan</a:t>
            </a:r>
            <a:r>
              <a:rPr lang="en-US" dirty="0"/>
              <a:t> proses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input (in-place)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input data (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).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37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 err="1"/>
              <a:t>Kekurangan</a:t>
            </a:r>
            <a:r>
              <a:rPr lang="en-US" b="1" dirty="0"/>
              <a:t> Quick short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 smtClean="0"/>
              <a:t>Sedikit</a:t>
            </a:r>
            <a:r>
              <a:rPr lang="en-US" dirty="0" smtClean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program </a:t>
            </a:r>
            <a:r>
              <a:rPr lang="en-US" dirty="0" err="1"/>
              <a:t>membuatnya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beraturan</a:t>
            </a:r>
            <a:r>
              <a:rPr lang="en-US" dirty="0"/>
              <a:t> (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).</a:t>
            </a:r>
          </a:p>
          <a:p>
            <a:pPr fontAlgn="base"/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ketergantungan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data yang </a:t>
            </a:r>
            <a:r>
              <a:rPr lang="en-US" dirty="0" err="1"/>
              <a:t>dimasukkan</a:t>
            </a:r>
            <a:r>
              <a:rPr lang="en-US" dirty="0"/>
              <a:t>, yang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terburuk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kompleksitas</a:t>
            </a:r>
            <a:r>
              <a:rPr lang="en-US" dirty="0"/>
              <a:t> O(n2).</a:t>
            </a:r>
          </a:p>
          <a:p>
            <a:pPr fontAlgn="base"/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stable,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input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akhirnya</a:t>
            </a:r>
            <a:r>
              <a:rPr lang="en-US" dirty="0"/>
              <a:t> (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inputnya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).</a:t>
            </a:r>
          </a:p>
          <a:p>
            <a:pPr fontAlgn="base"/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rekursif</a:t>
            </a:r>
            <a:r>
              <a:rPr lang="en-US" dirty="0"/>
              <a:t> (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)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terburuk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menghabiskan</a:t>
            </a:r>
            <a:r>
              <a:rPr lang="en-US" dirty="0"/>
              <a:t> stack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memacetkan</a:t>
            </a:r>
            <a:r>
              <a:rPr lang="en-US" dirty="0"/>
              <a:t> program.</a:t>
            </a:r>
          </a:p>
          <a:p>
            <a:pPr fontAlgn="base"/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, quicksort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pustaka</a:t>
            </a:r>
            <a:r>
              <a:rPr lang="en-US" dirty="0"/>
              <a:t> </a:t>
            </a:r>
            <a:r>
              <a:rPr lang="en-US" dirty="0" err="1"/>
              <a:t>stdlib.h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C, </a:t>
            </a:r>
            <a:r>
              <a:rPr lang="en-US" dirty="0" err="1"/>
              <a:t>dan</a:t>
            </a:r>
            <a:r>
              <a:rPr lang="en-US" dirty="0"/>
              <a:t> class </a:t>
            </a:r>
            <a:r>
              <a:rPr lang="en-US" dirty="0" err="1"/>
              <a:t>TList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TStringList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Delphi (Object Pascal)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FreePascal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9241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b="1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b="1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Pengurutan</a:t>
            </a:r>
            <a:r>
              <a:rPr lang="en-US" b="1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Quick Short</a:t>
            </a:r>
            <a:endParaRPr lang="en-US" b="1" dirty="0">
              <a:solidFill>
                <a:srgbClr val="2C3E50"/>
              </a:solidFill>
              <a:latin typeface="Open Sans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83712" y="1831186"/>
            <a:ext cx="11408288" cy="37048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333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Open Sans"/>
              </a:rPr>
              <a:t>dalam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Open Sans"/>
              </a:rPr>
              <a:t>hal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Open Sans"/>
              </a:rPr>
              <a:t>ini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Open Sans"/>
              </a:rPr>
              <a:t>saya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Open Sans"/>
              </a:rPr>
              <a:t>punya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Open Sans"/>
              </a:rPr>
              <a:t>angka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Open Sans"/>
              </a:rPr>
              <a:t>sebagai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Open Sans"/>
              </a:rPr>
              <a:t>berikut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Open San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444444"/>
              </a:solidFill>
              <a:latin typeface="Open San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rgbClr val="444444"/>
              </a:solidFill>
              <a:latin typeface="Open San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444444"/>
              </a:solidFill>
              <a:latin typeface="Open San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Open Sans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US" dirty="0"/>
              <a:t> 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pivotnya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7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Open Sans"/>
              </a:rPr>
              <a:t>.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Open Sans"/>
              </a:rPr>
              <a:t> </a:t>
            </a:r>
          </a:p>
          <a:p>
            <a:pPr marL="0" lvl="0" indent="0" algn="just">
              <a:lnSpc>
                <a:spcPct val="100000"/>
              </a:lnSpc>
              <a:buNone/>
            </a:pPr>
            <a:endParaRPr lang="en-US" sz="3600" dirty="0">
              <a:solidFill>
                <a:srgbClr val="444444"/>
              </a:solidFill>
              <a:latin typeface="Open Sans"/>
            </a:endParaRPr>
          </a:p>
          <a:p>
            <a:pPr marL="0" lvl="0" indent="0" algn="just">
              <a:lnSpc>
                <a:spcPct val="100000"/>
              </a:lnSpc>
              <a:buNone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Open Sans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sv-SE" dirty="0"/>
              <a:t>kemudian buatpartisi buat masing2 angka sebelah kanan dan kiri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713" y="2375185"/>
            <a:ext cx="3924300" cy="733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713" y="3847868"/>
            <a:ext cx="3838575" cy="904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974" y="5536004"/>
            <a:ext cx="38195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22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b="1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Pengurutan</a:t>
            </a:r>
            <a:r>
              <a:rPr lang="en-US" b="1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Quick Short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quicksort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pivot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diletakan</a:t>
            </a:r>
            <a:r>
              <a:rPr lang="en-US" dirty="0"/>
              <a:t>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letakan</a:t>
            </a:r>
            <a:r>
              <a:rPr lang="en-US" dirty="0"/>
              <a:t> </a:t>
            </a:r>
            <a:r>
              <a:rPr lang="en-US" dirty="0" err="1"/>
              <a:t>disebelah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.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bandingkan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9 </a:t>
            </a:r>
            <a:r>
              <a:rPr lang="en-US" dirty="0" err="1"/>
              <a:t>dengan</a:t>
            </a:r>
            <a:r>
              <a:rPr lang="en-US" dirty="0"/>
              <a:t> pivot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449" y="3762375"/>
            <a:ext cx="38385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72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b="1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Pengurutan</a:t>
            </a:r>
            <a:r>
              <a:rPr lang="en-US" b="1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Quick Short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9271" y="2219538"/>
            <a:ext cx="9601200" cy="3581400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9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letakan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9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smtClean="0"/>
              <a:t>pivot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 err="1">
                <a:solidFill>
                  <a:srgbClr val="444444"/>
                </a:solidFill>
                <a:latin typeface="Open Sans"/>
              </a:rPr>
              <a:t>lanjut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Open Sans"/>
              </a:rPr>
              <a:t>ke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Open Sans"/>
              </a:rPr>
              <a:t>angka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 4. </a:t>
            </a:r>
            <a:r>
              <a:rPr lang="en-US" dirty="0" err="1">
                <a:solidFill>
                  <a:srgbClr val="444444"/>
                </a:solidFill>
                <a:latin typeface="Open Sans"/>
              </a:rPr>
              <a:t>bandingkan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Open Sans"/>
              </a:rPr>
              <a:t>angka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 4 </a:t>
            </a:r>
            <a:r>
              <a:rPr lang="en-US" dirty="0" err="1">
                <a:solidFill>
                  <a:srgbClr val="444444"/>
                </a:solidFill>
                <a:latin typeface="Open Sans"/>
              </a:rPr>
              <a:t>dengan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 pivot.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https://1.bp.blogspot.com/-CwEIjr19I6o/W9s4fyC_B_I/AAAAAAAAAhk/dtwjdtAsCLUw6mTEt63b17qVm0GJq82PACEwYBhgL/s320/Screenshot_57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340" y="2847549"/>
            <a:ext cx="304800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3.bp.blogspot.com/-JsLlOz6-8EY/W9s4gOErPZI/AAAAAAAAAh4/FdF7EF5j-3ofXXODhstcX7P-njAVHVujgCEwYBhgL/s320/Screenshot_58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874" y="5053438"/>
            <a:ext cx="30480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4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 err="1"/>
              <a:t>Pengurutan</a:t>
            </a:r>
            <a:r>
              <a:rPr lang="en-US" sz="2400" dirty="0"/>
              <a:t> data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data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penting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data yang </a:t>
            </a:r>
            <a:r>
              <a:rPr lang="en-US" sz="2400" dirty="0" err="1"/>
              <a:t>beripe</a:t>
            </a:r>
            <a:r>
              <a:rPr lang="en-US" sz="2400" dirty="0"/>
              <a:t> data </a:t>
            </a:r>
            <a:r>
              <a:rPr lang="en-US" sz="2400" dirty="0" err="1"/>
              <a:t>numerik</a:t>
            </a:r>
            <a:r>
              <a:rPr lang="en-US" sz="2400" dirty="0"/>
              <a:t> </a:t>
            </a:r>
            <a:r>
              <a:rPr lang="en-US" sz="2400" dirty="0" err="1"/>
              <a:t>ataupun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. </a:t>
            </a:r>
          </a:p>
          <a:p>
            <a:r>
              <a:rPr lang="en-US" sz="2400" dirty="0" err="1" smtClean="0"/>
              <a:t>Pengurutan</a:t>
            </a:r>
            <a:r>
              <a:rPr lang="en-US" sz="2400" dirty="0" smtClean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ascending (</a:t>
            </a:r>
            <a:r>
              <a:rPr lang="en-US" sz="2400" dirty="0" err="1"/>
              <a:t>urut</a:t>
            </a:r>
            <a:r>
              <a:rPr lang="en-US" sz="2400" dirty="0"/>
              <a:t> </a:t>
            </a:r>
            <a:r>
              <a:rPr lang="en-US" sz="2400" dirty="0" err="1"/>
              <a:t>naik</a:t>
            </a:r>
            <a:r>
              <a:rPr lang="en-US" sz="2400" dirty="0"/>
              <a:t>) </a:t>
            </a:r>
            <a:r>
              <a:rPr lang="en-US" sz="2400" dirty="0" err="1"/>
              <a:t>dan</a:t>
            </a:r>
            <a:r>
              <a:rPr lang="en-US" sz="2400" dirty="0"/>
              <a:t> descending (</a:t>
            </a:r>
            <a:r>
              <a:rPr lang="en-US" sz="2400" dirty="0" err="1"/>
              <a:t>urut</a:t>
            </a:r>
            <a:r>
              <a:rPr lang="en-US" sz="2400" dirty="0"/>
              <a:t> </a:t>
            </a:r>
            <a:r>
              <a:rPr lang="en-US" sz="2400" dirty="0" err="1"/>
              <a:t>turun</a:t>
            </a:r>
            <a:r>
              <a:rPr lang="en-US" sz="2400" dirty="0"/>
              <a:t>) </a:t>
            </a:r>
          </a:p>
          <a:p>
            <a:r>
              <a:rPr lang="en-US" sz="2400" dirty="0" err="1" smtClean="0"/>
              <a:t>Pengurutan</a:t>
            </a:r>
            <a:r>
              <a:rPr lang="en-US" sz="2400" dirty="0" smtClean="0"/>
              <a:t> </a:t>
            </a:r>
            <a:r>
              <a:rPr lang="en-US" sz="2400" dirty="0"/>
              <a:t>(Sorting) </a:t>
            </a:r>
            <a:r>
              <a:rPr lang="en-US" sz="2400" dirty="0" err="1"/>
              <a:t>adalah</a:t>
            </a:r>
            <a:r>
              <a:rPr lang="en-US" sz="2400" dirty="0"/>
              <a:t> proses </a:t>
            </a:r>
            <a:r>
              <a:rPr lang="en-US" sz="2400" dirty="0" err="1"/>
              <a:t>menyusun</a:t>
            </a:r>
            <a:r>
              <a:rPr lang="en-US" sz="2400" dirty="0"/>
              <a:t> </a:t>
            </a:r>
            <a:r>
              <a:rPr lang="en-US" sz="2400" dirty="0" err="1"/>
              <a:t>kembali</a:t>
            </a:r>
            <a:r>
              <a:rPr lang="en-US" sz="2400" dirty="0"/>
              <a:t> data yang </a:t>
            </a:r>
            <a:r>
              <a:rPr lang="en-US" sz="2400" dirty="0" err="1"/>
              <a:t>sebelumnya</a:t>
            </a:r>
            <a:r>
              <a:rPr lang="en-US" sz="2400" dirty="0"/>
              <a:t>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disusun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pola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,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tersusun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teratur</a:t>
            </a:r>
            <a:r>
              <a:rPr lang="en-US" sz="2400" dirty="0"/>
              <a:t> </a:t>
            </a:r>
            <a:r>
              <a:rPr lang="en-US" sz="2400" dirty="0" err="1"/>
              <a:t>menurut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Contoh</a:t>
            </a:r>
            <a:r>
              <a:rPr lang="en-US" sz="2400" dirty="0"/>
              <a:t>: </a:t>
            </a:r>
          </a:p>
          <a:p>
            <a:pPr marL="0" indent="0">
              <a:buNone/>
            </a:pPr>
            <a:r>
              <a:rPr lang="en-US" sz="2400" dirty="0" smtClean="0"/>
              <a:t>Data </a:t>
            </a:r>
            <a:r>
              <a:rPr lang="en-US" sz="2400" dirty="0" err="1"/>
              <a:t>Acak</a:t>
            </a:r>
            <a:r>
              <a:rPr lang="en-US" sz="2400" dirty="0"/>
              <a:t> : 5 6 8 1 3 25 </a:t>
            </a:r>
            <a:r>
              <a:rPr lang="en-US" sz="2400" dirty="0" smtClean="0"/>
              <a:t>10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Ascending : 1 3 5 6 8 10 </a:t>
            </a:r>
            <a:r>
              <a:rPr lang="en-US" sz="2400" dirty="0" smtClean="0"/>
              <a:t>25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Descending : 25 10 8 6 5 3 1</a:t>
            </a:r>
          </a:p>
        </p:txBody>
      </p:sp>
    </p:spTree>
    <p:extLst>
      <p:ext uri="{BB962C8B-B14F-4D97-AF65-F5344CB8AC3E}">
        <p14:creationId xmlns:p14="http://schemas.microsoft.com/office/powerpoint/2010/main" val="29701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b="1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Pengurutan</a:t>
            </a:r>
            <a:r>
              <a:rPr lang="en-US" b="1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Quick Short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430" y="2422477"/>
            <a:ext cx="9601200" cy="3581400"/>
          </a:xfrm>
        </p:spPr>
        <p:txBody>
          <a:bodyPr/>
          <a:lstStyle/>
          <a:p>
            <a:r>
              <a:rPr lang="en-US" dirty="0">
                <a:solidFill>
                  <a:srgbClr val="444444"/>
                </a:solidFill>
                <a:latin typeface="Open Sans"/>
              </a:rPr>
              <a:t>arena </a:t>
            </a:r>
            <a:r>
              <a:rPr lang="en-US" dirty="0" err="1">
                <a:solidFill>
                  <a:srgbClr val="444444"/>
                </a:solidFill>
                <a:latin typeface="Open Sans"/>
              </a:rPr>
              <a:t>angka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 4 </a:t>
            </a:r>
            <a:r>
              <a:rPr lang="en-US" dirty="0" err="1">
                <a:solidFill>
                  <a:srgbClr val="444444"/>
                </a:solidFill>
                <a:latin typeface="Open Sans"/>
              </a:rPr>
              <a:t>lebih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Open Sans"/>
              </a:rPr>
              <a:t>kecil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Open Sans"/>
              </a:rPr>
              <a:t>dari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 7 </a:t>
            </a:r>
            <a:r>
              <a:rPr lang="en-US" dirty="0" err="1">
                <a:solidFill>
                  <a:srgbClr val="444444"/>
                </a:solidFill>
                <a:latin typeface="Open Sans"/>
              </a:rPr>
              <a:t>maka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Open Sans"/>
              </a:rPr>
              <a:t>posisi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 </a:t>
            </a:r>
            <a:r>
              <a:rPr lang="en-US" dirty="0" err="1" smtClean="0">
                <a:solidFill>
                  <a:srgbClr val="444444"/>
                </a:solidFill>
                <a:latin typeface="Open Sans"/>
              </a:rPr>
              <a:t>tetap</a:t>
            </a:r>
            <a:endParaRPr lang="en-US" dirty="0" smtClean="0">
              <a:solidFill>
                <a:srgbClr val="444444"/>
              </a:solidFill>
              <a:latin typeface="Open Sans"/>
            </a:endParaRPr>
          </a:p>
          <a:p>
            <a:endParaRPr lang="en-US" dirty="0">
              <a:solidFill>
                <a:srgbClr val="444444"/>
              </a:solidFill>
              <a:latin typeface="Open Sans"/>
            </a:endParaRPr>
          </a:p>
          <a:p>
            <a:endParaRPr lang="en-US" dirty="0" smtClean="0">
              <a:solidFill>
                <a:srgbClr val="444444"/>
              </a:solidFill>
              <a:latin typeface="Open Sans"/>
            </a:endParaRPr>
          </a:p>
          <a:p>
            <a:endParaRPr lang="en-US" dirty="0">
              <a:solidFill>
                <a:srgbClr val="444444"/>
              </a:solidFill>
              <a:latin typeface="Open Sans"/>
            </a:endParaRPr>
          </a:p>
          <a:p>
            <a:endParaRPr lang="en-US" dirty="0" smtClean="0">
              <a:solidFill>
                <a:srgbClr val="444444"/>
              </a:solidFill>
              <a:latin typeface="Open Sans"/>
            </a:endParaRPr>
          </a:p>
          <a:p>
            <a:r>
              <a:rPr lang="en-US" dirty="0">
                <a:solidFill>
                  <a:srgbClr val="444444"/>
                </a:solidFill>
                <a:latin typeface="Open Sans"/>
              </a:rPr>
              <a:t> </a:t>
            </a:r>
            <a:r>
              <a:rPr lang="en-US" dirty="0" err="1">
                <a:solidFill>
                  <a:srgbClr val="444444"/>
                </a:solidFill>
                <a:latin typeface="Open Sans"/>
              </a:rPr>
              <a:t>lanjut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Open Sans"/>
              </a:rPr>
              <a:t>ke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Open Sans"/>
              </a:rPr>
              <a:t>angka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 2. </a:t>
            </a:r>
            <a:r>
              <a:rPr lang="en-US" dirty="0" err="1">
                <a:solidFill>
                  <a:srgbClr val="444444"/>
                </a:solidFill>
                <a:latin typeface="Open Sans"/>
              </a:rPr>
              <a:t>cek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Open Sans"/>
              </a:rPr>
              <a:t>apakah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Open Sans"/>
              </a:rPr>
              <a:t>angka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 2 </a:t>
            </a:r>
            <a:r>
              <a:rPr lang="en-US" dirty="0" err="1">
                <a:solidFill>
                  <a:srgbClr val="444444"/>
                </a:solidFill>
                <a:latin typeface="Open Sans"/>
              </a:rPr>
              <a:t>lebih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Open Sans"/>
              </a:rPr>
              <a:t>kecil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Open Sans"/>
              </a:rPr>
              <a:t>atau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Open Sans"/>
              </a:rPr>
              <a:t>lebih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Open Sans"/>
              </a:rPr>
              <a:t>besar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Open Sans"/>
              </a:rPr>
              <a:t>dari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 pivot.</a:t>
            </a:r>
            <a:endParaRPr lang="en-US" dirty="0"/>
          </a:p>
        </p:txBody>
      </p:sp>
      <p:pic>
        <p:nvPicPr>
          <p:cNvPr id="4098" name="Picture 2" descr="https://1.bp.blogspot.com/-AlOeUU_PaiQ/W9s4gaPCIlI/AAAAAAAAAh0/CYNfcnpf9sohvAgvkEkFmykkd2L7MU7PQCEwYBhgL/s320/Screenshot_59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43" y="2860627"/>
            <a:ext cx="30480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1.bp.blogspot.com/-d2XT7bsR_AE/W9s4ggKNnPI/AAAAAAAAAh0/2jCxsy0N_kEqBKMjq4N_OTI-dYwxRo9DgCEwYBhgL/s320/Screenshot_60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43" y="5037659"/>
            <a:ext cx="30480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698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b="1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Pengurutan</a:t>
            </a:r>
            <a:r>
              <a:rPr lang="en-US" b="1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Quick Short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444444"/>
                </a:solidFill>
                <a:latin typeface="Open Sans"/>
              </a:rPr>
              <a:t>karena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Open Sans"/>
              </a:rPr>
              <a:t>angka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 2 </a:t>
            </a:r>
            <a:r>
              <a:rPr lang="en-US" dirty="0" err="1">
                <a:solidFill>
                  <a:srgbClr val="444444"/>
                </a:solidFill>
                <a:latin typeface="Open Sans"/>
              </a:rPr>
              <a:t>lebih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Open Sans"/>
              </a:rPr>
              <a:t>kecil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Open Sans"/>
              </a:rPr>
              <a:t>dari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 pivot </a:t>
            </a:r>
            <a:r>
              <a:rPr lang="en-US" dirty="0" err="1">
                <a:solidFill>
                  <a:srgbClr val="444444"/>
                </a:solidFill>
                <a:latin typeface="Open Sans"/>
              </a:rPr>
              <a:t>maka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Open Sans"/>
              </a:rPr>
              <a:t>letaknya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 </a:t>
            </a:r>
            <a:r>
              <a:rPr lang="en-US" dirty="0" err="1" smtClean="0">
                <a:solidFill>
                  <a:srgbClr val="444444"/>
                </a:solidFill>
                <a:latin typeface="Open Sans"/>
              </a:rPr>
              <a:t>tetap</a:t>
            </a:r>
            <a:endParaRPr lang="en-US" dirty="0" smtClean="0">
              <a:solidFill>
                <a:srgbClr val="444444"/>
              </a:solidFill>
              <a:latin typeface="Open Sans"/>
            </a:endParaRPr>
          </a:p>
          <a:p>
            <a:endParaRPr lang="en-US" dirty="0">
              <a:solidFill>
                <a:srgbClr val="444444"/>
              </a:solidFill>
              <a:latin typeface="Open Sans"/>
            </a:endParaRPr>
          </a:p>
          <a:p>
            <a:endParaRPr lang="en-US" dirty="0" smtClean="0">
              <a:solidFill>
                <a:srgbClr val="444444"/>
              </a:solidFill>
              <a:latin typeface="Open Sans"/>
            </a:endParaRPr>
          </a:p>
          <a:p>
            <a:endParaRPr lang="en-US" dirty="0">
              <a:solidFill>
                <a:srgbClr val="444444"/>
              </a:solidFill>
              <a:latin typeface="Open Sans"/>
            </a:endParaRPr>
          </a:p>
          <a:p>
            <a:endParaRPr lang="en-US" dirty="0" smtClean="0">
              <a:solidFill>
                <a:srgbClr val="444444"/>
              </a:solidFill>
              <a:latin typeface="Open Sans"/>
            </a:endParaRPr>
          </a:p>
          <a:p>
            <a:r>
              <a:rPr lang="en-US" dirty="0" err="1"/>
              <a:t>bandingkan</a:t>
            </a:r>
            <a:r>
              <a:rPr lang="en-US" dirty="0"/>
              <a:t> pivot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10.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10 </a:t>
            </a:r>
            <a:r>
              <a:rPr lang="en-US" dirty="0" err="1"/>
              <a:t>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pivot.</a:t>
            </a:r>
            <a:endParaRPr lang="en-US" dirty="0"/>
          </a:p>
        </p:txBody>
      </p:sp>
      <p:pic>
        <p:nvPicPr>
          <p:cNvPr id="5122" name="Picture 2" descr="https://4.bp.blogspot.com/-7cjLqVtov1U/W9s4g8jRhEI/AAAAAAAAAh4/Gyir6UlukMo2YETv1pcLUe3OE_dmmUYpwCEwYBhgL/s320/Screenshot_61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737" y="2676596"/>
            <a:ext cx="30480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2.bp.blogspot.com/-pymPxqMgGX4/W9s4g1MHzmI/AAAAAAAAAhs/gWYEgpYBg7kqdNPkl9z-YmxreaXYOTo6gCEwYBhgL/s320/Screenshot_6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737" y="5005351"/>
            <a:ext cx="3048000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256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b="1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Pengurutan</a:t>
            </a:r>
            <a:r>
              <a:rPr lang="en-US" b="1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Quick Short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10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 smtClean="0"/>
              <a:t>kanan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1.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1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pivot.</a:t>
            </a:r>
            <a:endParaRPr lang="en-US" dirty="0"/>
          </a:p>
        </p:txBody>
      </p:sp>
      <p:pic>
        <p:nvPicPr>
          <p:cNvPr id="6146" name="Picture 2" descr="https://4.bp.blogspot.com/-4DhuEQ7tCcY/W9s4hUEnq_I/AAAAAAAAAh0/epi1YsVhZQkrCRWNZgiP5zRea1-PR9k-wCEwYBhgL/s320/Screenshot_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709" y="2755686"/>
            <a:ext cx="304800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1.bp.blogspot.com/-5zNwKQAycY0/W9s4h31UxiI/AAAAAAAAAh4/2dY1kZR5uGAPfgXT16EJQFzyeXqSUXOxQCEwYBhgL/s320/Screenshot_6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539" y="4889606"/>
            <a:ext cx="30480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244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b="1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Pengurutan</a:t>
            </a:r>
            <a:r>
              <a:rPr lang="en-US" b="1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Quick Short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pindah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pivot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5.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5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pivot.</a:t>
            </a:r>
            <a:endParaRPr lang="en-US" dirty="0"/>
          </a:p>
        </p:txBody>
      </p:sp>
      <p:pic>
        <p:nvPicPr>
          <p:cNvPr id="7170" name="Picture 2" descr="https://3.bp.blogspot.com/-FiqckYeXJxM/W9s4hnN2lMI/AAAAAAAAAho/nzzP55UX2OwwwBlg5XPYfcV1xlMt8PdVACEwYBhgL/s320/Screenshot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073" y="2687448"/>
            <a:ext cx="30480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3.bp.blogspot.com/-ggRDmN1iEUQ/W9s4iG_apXI/AAAAAAAAAhs/vzGLv9PmBhs6iu9O8ZsJLwM7uM5VPfPrQCEwYBhgL/s320/Screenshot_6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073" y="4914876"/>
            <a:ext cx="304800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859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b="1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Pengurutan</a:t>
            </a:r>
            <a:r>
              <a:rPr lang="en-US" b="1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Quick Short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5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pindah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pivot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pt-BR" dirty="0"/>
              <a:t> setelah itu masuk ke dalam partisi baru. sampai sini proses belum selesai.</a:t>
            </a:r>
            <a:r>
              <a:rPr lang="en-US" dirty="0"/>
              <a:t> </a:t>
            </a:r>
            <a:endParaRPr lang="en-US" dirty="0"/>
          </a:p>
        </p:txBody>
      </p:sp>
      <p:pic>
        <p:nvPicPr>
          <p:cNvPr id="8194" name="Picture 2" descr="https://4.bp.blogspot.com/-VshUVktC0i0/W9s4iuTcAyI/AAAAAAAAAh0/MQaDL-20xlwPkYGyEduEVdacIzkdr9wzwCEwYBhgL/s320/Screenshot_6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70" y="2714104"/>
            <a:ext cx="30480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1.bp.blogspot.com/-P5XOo62mBNA/W9s4ixCVGII/AAAAAAAAAhw/3T6hjZ6TAAMXP8CuY7-isSgiK9AufWeHACEwYBhgL/s320/Screenshot_6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834" y="5218136"/>
            <a:ext cx="30480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473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b="1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Pengurutan</a:t>
            </a:r>
            <a:r>
              <a:rPr lang="en-US" b="1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Quick Short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tentukan pivot untuk masing-masing </a:t>
            </a:r>
            <a:r>
              <a:rPr lang="fi-FI" dirty="0" smtClean="0"/>
              <a:t>partisi</a:t>
            </a:r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pivot </a:t>
            </a:r>
            <a:r>
              <a:rPr lang="en-US" dirty="0" err="1"/>
              <a:t>pertama</a:t>
            </a:r>
            <a:r>
              <a:rPr lang="en-US" dirty="0"/>
              <a:t>. </a:t>
            </a:r>
            <a:r>
              <a:rPr lang="en-US" dirty="0" err="1"/>
              <a:t>angka</a:t>
            </a:r>
            <a:r>
              <a:rPr lang="en-US" dirty="0"/>
              <a:t> 2.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2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pivot.</a:t>
            </a:r>
            <a:endParaRPr lang="en-US" dirty="0"/>
          </a:p>
        </p:txBody>
      </p:sp>
      <p:pic>
        <p:nvPicPr>
          <p:cNvPr id="9219" name="Picture 3" descr="https://1.bp.blogspot.com/-1Gct7yQ3fLI/W9tBFsCCxGI/AAAAAAAAAiM/nQqMqS1SaOcRKd18POQc09121VLGbm9UwCLcBGAs/s320/Screenshot_72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880" y="3743325"/>
            <a:ext cx="30480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s://1.bp.blogspot.com/-JOVRw8Uevmc/W9tAe5KO_dI/AAAAAAAAAiA/aPJGrYcx8IYD3XN9k-y3kitdTB1p_JSgQCLcBGAs/s320/Screenshot_69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880" y="2797222"/>
            <a:ext cx="304800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https://3.bp.blogspot.com/-XXlR2N8EvXc/W9tA55Xp8hI/AAAAAAAAAiI/fXBCL4BFKLIXdQgM63QCzACJisC-XxcVACLcBGAs/s320/Screenshot_71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454" y="5048250"/>
            <a:ext cx="30480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223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b="1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Pengurutan</a:t>
            </a:r>
            <a:r>
              <a:rPr lang="en-US" b="1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Quick Short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2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pivot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pindahkan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pivot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1.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pivot</a:t>
            </a:r>
            <a:endParaRPr lang="en-US" dirty="0"/>
          </a:p>
        </p:txBody>
      </p:sp>
      <p:pic>
        <p:nvPicPr>
          <p:cNvPr id="10242" name="Picture 2" descr="https://1.bp.blogspot.com/-dae6nj8EWu0/W9tBtpwxPuI/AAAAAAAAAic/uG1PAPSSRnYF0rUb2BlqnafVecoLn-VXwCLcBGAs/s320/Screenshot_7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811" y="2695574"/>
            <a:ext cx="3048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4.bp.blogspot.com/-2sXbmCE5a28/W9tCYlSWCcI/AAAAAAAAAik/Cw53691hB8cs6UGEGb32lieuAc7LSZGPQCEwYBhgL/s320/Screenshot_7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811" y="4539159"/>
            <a:ext cx="3048000" cy="16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267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b="1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Pengurutan</a:t>
            </a:r>
            <a:r>
              <a:rPr lang="en-US" b="1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Quick Short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sv-SE" dirty="0"/>
              <a:t>karena angka 1 lebih kecil maka pindahkan disebelah kiri angka pivot</a:t>
            </a:r>
            <a:r>
              <a:rPr lang="sv-SE" dirty="0" smtClean="0"/>
              <a:t>.</a:t>
            </a:r>
          </a:p>
          <a:p>
            <a:pPr fontAlgn="base"/>
            <a:endParaRPr lang="sv-SE" dirty="0"/>
          </a:p>
          <a:p>
            <a:pPr fontAlgn="base"/>
            <a:endParaRPr lang="sv-SE" dirty="0" smtClean="0"/>
          </a:p>
          <a:p>
            <a:pPr fontAlgn="base"/>
            <a:endParaRPr lang="sv-SE" dirty="0"/>
          </a:p>
          <a:p>
            <a:pPr fontAlgn="base"/>
            <a:endParaRPr lang="sv-SE" dirty="0" smtClean="0"/>
          </a:p>
          <a:p>
            <a:pPr fontAlgn="base"/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5.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angkanya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pivot</a:t>
            </a:r>
            <a:r>
              <a:rPr lang="en-US" dirty="0" smtClean="0"/>
              <a:t>.</a:t>
            </a:r>
            <a:endParaRPr lang="sv-SE" dirty="0"/>
          </a:p>
        </p:txBody>
      </p:sp>
      <p:pic>
        <p:nvPicPr>
          <p:cNvPr id="11266" name="Picture 2" descr="https://2.bp.blogspot.com/-0uHjkkUe8pY/W9tCYoi1qPI/AAAAAAAAAio/4FzlLP46We4GnJYpqFxkFs54igBg68QzwCEwYBhgL/s320/Screenshot_7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402" y="2747133"/>
            <a:ext cx="30480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2.bp.blogspot.com/-xryXiNJ_pr8/W9tCYufOLcI/AAAAAAAAAi8/93Wwh45rrrcyzPK6FyiMmyhOt_P7l5WhwCEwYBhgL/s320/Screenshot_7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823" y="4917103"/>
            <a:ext cx="3048000" cy="159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510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b="1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Pengurutan</a:t>
            </a:r>
            <a:r>
              <a:rPr lang="en-US" b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Quick Short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posisinya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partisi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 smtClean="0"/>
              <a:t>selesai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ulangi</a:t>
            </a:r>
            <a:r>
              <a:rPr lang="en-US" dirty="0"/>
              <a:t> langkah2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pivot </a:t>
            </a:r>
            <a:r>
              <a:rPr lang="en-US" dirty="0" err="1"/>
              <a:t>partisi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2.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quick sort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:</a:t>
            </a:r>
            <a:endParaRPr lang="en-US" dirty="0"/>
          </a:p>
        </p:txBody>
      </p:sp>
      <p:pic>
        <p:nvPicPr>
          <p:cNvPr id="12290" name="Picture 2" descr="https://2.bp.blogspot.com/-gknllkYr0-o/W9tCZdMsLUI/AAAAAAAAAi8/QZ7jBfB9B9wUsrrtg4cSh4_I9OsHG6deACEwYBhgL/s320/Screenshot_7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70" y="2744906"/>
            <a:ext cx="30480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3.bp.blogspot.com/-NWVyyK7WMEs/W9tDP-IKifI/AAAAAAAAAjE/W1U92AOMSmcehIw8sJ_lTxn1yWKX9j6rgCLcBGAs/s320/Screenshot_7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70" y="5764330"/>
            <a:ext cx="3048000" cy="56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414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(comparison-based sorting)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Bubble </a:t>
            </a:r>
            <a:r>
              <a:rPr lang="en-US" dirty="0">
                <a:solidFill>
                  <a:srgbClr val="FF0000"/>
                </a:solidFill>
              </a:rPr>
              <a:t>sort</a:t>
            </a:r>
            <a:r>
              <a:rPr lang="en-US" dirty="0"/>
              <a:t>, exchange sort </a:t>
            </a:r>
          </a:p>
          <a:p>
            <a:r>
              <a:rPr lang="en-US" dirty="0" err="1" smtClean="0"/>
              <a:t>Pengurutan</a:t>
            </a:r>
            <a:r>
              <a:rPr lang="en-US" dirty="0" smtClean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(priority queue sorting method) </a:t>
            </a:r>
            <a:r>
              <a:rPr lang="en-US" dirty="0" smtClean="0"/>
              <a:t>: </a:t>
            </a:r>
            <a:r>
              <a:rPr lang="en-US" dirty="0">
                <a:solidFill>
                  <a:srgbClr val="FF0000"/>
                </a:solidFill>
              </a:rPr>
              <a:t>Selection sort</a:t>
            </a:r>
            <a:r>
              <a:rPr lang="en-US" dirty="0"/>
              <a:t>, heap sort (</a:t>
            </a:r>
            <a:r>
              <a:rPr lang="en-US" dirty="0" err="1"/>
              <a:t>menggunakan</a:t>
            </a:r>
            <a:r>
              <a:rPr lang="en-US" dirty="0"/>
              <a:t> tree) </a:t>
            </a:r>
          </a:p>
          <a:p>
            <a:r>
              <a:rPr lang="en-US" dirty="0" err="1" smtClean="0"/>
              <a:t>Pengurutan</a:t>
            </a:r>
            <a:r>
              <a:rPr lang="en-US" dirty="0" smtClean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penyisipan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penjagaan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 (insert and keep sorted method</a:t>
            </a:r>
            <a:r>
              <a:rPr lang="en-US" dirty="0" smtClean="0"/>
              <a:t>) : Insertion </a:t>
            </a:r>
            <a:r>
              <a:rPr lang="en-US" dirty="0"/>
              <a:t>sort, tree sort </a:t>
            </a:r>
          </a:p>
          <a:p>
            <a:r>
              <a:rPr lang="en-US" dirty="0" err="1" smtClean="0"/>
              <a:t>Pengurutan</a:t>
            </a:r>
            <a:r>
              <a:rPr lang="en-US" dirty="0" smtClean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penguasaan</a:t>
            </a:r>
            <a:r>
              <a:rPr lang="en-US" dirty="0"/>
              <a:t> (</a:t>
            </a:r>
            <a:r>
              <a:rPr lang="en-US" dirty="0" err="1"/>
              <a:t>devide</a:t>
            </a:r>
            <a:r>
              <a:rPr lang="en-US" dirty="0"/>
              <a:t> and conquer method) </a:t>
            </a:r>
            <a:r>
              <a:rPr lang="en-US" dirty="0" smtClean="0"/>
              <a:t>: </a:t>
            </a:r>
            <a:r>
              <a:rPr lang="en-US" dirty="0">
                <a:solidFill>
                  <a:srgbClr val="FF0000"/>
                </a:solidFill>
              </a:rPr>
              <a:t>Quick sort</a:t>
            </a:r>
            <a:r>
              <a:rPr lang="en-US" dirty="0"/>
              <a:t>, merge sort</a:t>
            </a:r>
          </a:p>
        </p:txBody>
      </p:sp>
    </p:spTree>
    <p:extLst>
      <p:ext uri="{BB962C8B-B14F-4D97-AF65-F5344CB8AC3E}">
        <p14:creationId xmlns:p14="http://schemas.microsoft.com/office/powerpoint/2010/main" val="42940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Deklarasi</a:t>
            </a:r>
            <a:r>
              <a:rPr lang="en-US" dirty="0"/>
              <a:t>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Misal</a:t>
            </a:r>
            <a:r>
              <a:rPr lang="en-US" dirty="0"/>
              <a:t>, </a:t>
            </a:r>
            <a:r>
              <a:rPr lang="en-US" dirty="0" err="1"/>
              <a:t>deklarasikan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data[100];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n; //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data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Tukar</a:t>
            </a:r>
            <a:r>
              <a:rPr lang="en-US" dirty="0"/>
              <a:t> 2 </a:t>
            </a:r>
            <a:r>
              <a:rPr lang="en-US" dirty="0" err="1"/>
              <a:t>Buah</a:t>
            </a:r>
            <a:r>
              <a:rPr lang="en-US" dirty="0"/>
              <a:t> Data (by reference):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/>
              <a:t>tukar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a,int</a:t>
            </a:r>
            <a:r>
              <a:rPr lang="en-US" dirty="0"/>
              <a:t> *b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r>
              <a:rPr lang="en-US" dirty="0" err="1"/>
              <a:t>int</a:t>
            </a:r>
            <a:r>
              <a:rPr lang="en-US" dirty="0"/>
              <a:t> t=*a;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dirty="0"/>
              <a:t>a=*b;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dirty="0"/>
              <a:t>b=t; }</a:t>
            </a:r>
          </a:p>
        </p:txBody>
      </p:sp>
    </p:spTree>
    <p:extLst>
      <p:ext uri="{BB962C8B-B14F-4D97-AF65-F5344CB8AC3E}">
        <p14:creationId xmlns:p14="http://schemas.microsoft.com/office/powerpoint/2010/main" val="369541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sorting </a:t>
            </a:r>
            <a:r>
              <a:rPr lang="en-US" dirty="0" err="1"/>
              <a:t>termudah</a:t>
            </a:r>
            <a:r>
              <a:rPr lang="en-US" dirty="0"/>
              <a:t> </a:t>
            </a:r>
          </a:p>
          <a:p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/>
              <a:t>nama</a:t>
            </a:r>
            <a:r>
              <a:rPr lang="en-US" dirty="0"/>
              <a:t> “Bubble” </a:t>
            </a:r>
            <a:r>
              <a:rPr lang="en-US" dirty="0" err="1"/>
              <a:t>karena</a:t>
            </a:r>
            <a:r>
              <a:rPr lang="en-US" dirty="0"/>
              <a:t> proses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berangsur-angsur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/</a:t>
            </a:r>
            <a:r>
              <a:rPr lang="en-US" dirty="0" err="1"/>
              <a:t>berpindah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posisinya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gelembung</a:t>
            </a:r>
            <a:r>
              <a:rPr lang="en-US" dirty="0"/>
              <a:t> yang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gelas</a:t>
            </a:r>
            <a:r>
              <a:rPr lang="en-US" dirty="0"/>
              <a:t> </a:t>
            </a:r>
            <a:r>
              <a:rPr lang="en-US" dirty="0" err="1"/>
              <a:t>bersoda</a:t>
            </a:r>
            <a:r>
              <a:rPr lang="en-US" dirty="0"/>
              <a:t>. </a:t>
            </a:r>
          </a:p>
          <a:p>
            <a:r>
              <a:rPr lang="en-US" dirty="0" smtClean="0"/>
              <a:t>Bubble </a:t>
            </a:r>
            <a:r>
              <a:rPr lang="en-US" dirty="0"/>
              <a:t>Sort </a:t>
            </a:r>
            <a:r>
              <a:rPr lang="en-US" dirty="0" err="1"/>
              <a:t>mengurutkan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97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Pengurutan</a:t>
            </a:r>
            <a:r>
              <a:rPr lang="en-US" dirty="0"/>
              <a:t> Ascending :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ditukar</a:t>
            </a:r>
            <a:r>
              <a:rPr lang="en-US" dirty="0"/>
              <a:t>. </a:t>
            </a:r>
          </a:p>
          <a:p>
            <a:r>
              <a:rPr lang="en-US" dirty="0" err="1" smtClean="0"/>
              <a:t>Pengurutan</a:t>
            </a:r>
            <a:r>
              <a:rPr lang="en-US" dirty="0" smtClean="0"/>
              <a:t> </a:t>
            </a:r>
            <a:r>
              <a:rPr lang="en-US" dirty="0"/>
              <a:t>Descending: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ditukar</a:t>
            </a:r>
            <a:r>
              <a:rPr lang="en-US" dirty="0"/>
              <a:t>. </a:t>
            </a:r>
          </a:p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seolah-olah</a:t>
            </a:r>
            <a:r>
              <a:rPr lang="en-US" dirty="0"/>
              <a:t> </a:t>
            </a:r>
            <a:r>
              <a:rPr lang="en-US" dirty="0" err="1"/>
              <a:t>menggeser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per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pengurutannya</a:t>
            </a:r>
            <a:r>
              <a:rPr lang="en-US" dirty="0"/>
              <a:t>, </a:t>
            </a:r>
            <a:r>
              <a:rPr lang="en-US" dirty="0" err="1"/>
              <a:t>asc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desc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proses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bubble sort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mengulangi</a:t>
            </a:r>
            <a:r>
              <a:rPr lang="en-US" dirty="0"/>
              <a:t> proses, </a:t>
            </a:r>
            <a:r>
              <a:rPr lang="en-US" dirty="0" err="1"/>
              <a:t>demikian</a:t>
            </a:r>
            <a:r>
              <a:rPr lang="en-US" dirty="0"/>
              <a:t> </a:t>
            </a:r>
            <a:r>
              <a:rPr lang="en-US" dirty="0" err="1"/>
              <a:t>seterusnya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n-1.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berhentinya</a:t>
            </a:r>
            <a:r>
              <a:rPr lang="en-US" dirty="0"/>
              <a:t>? Bubble sort </a:t>
            </a:r>
            <a:r>
              <a:rPr lang="en-US" dirty="0" err="1"/>
              <a:t>berhenti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array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diperiksa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pertukaran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tercapai</a:t>
            </a:r>
            <a:r>
              <a:rPr lang="en-US" dirty="0"/>
              <a:t> </a:t>
            </a:r>
            <a:r>
              <a:rPr lang="en-US" dirty="0" err="1"/>
              <a:t>perurutan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diinginkan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9088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(3)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135" y="1520791"/>
            <a:ext cx="8683248" cy="533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4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(4)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702710"/>
            <a:ext cx="8672540" cy="515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5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(5)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589" y="1951630"/>
            <a:ext cx="8208478" cy="252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4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2506</TotalTime>
  <Words>1075</Words>
  <Application>Microsoft Office PowerPoint</Application>
  <PresentationFormat>Widescreen</PresentationFormat>
  <Paragraphs>163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Franklin Gothic Book</vt:lpstr>
      <vt:lpstr>Open Sans</vt:lpstr>
      <vt:lpstr>Crop</vt:lpstr>
      <vt:lpstr>sort</vt:lpstr>
      <vt:lpstr>Sorting</vt:lpstr>
      <vt:lpstr>Metode Pengurutan Data</vt:lpstr>
      <vt:lpstr>Deklarasi Array</vt:lpstr>
      <vt:lpstr>Bubble Sort</vt:lpstr>
      <vt:lpstr>Bubble Sort (2)</vt:lpstr>
      <vt:lpstr>Bubble Sort (3)</vt:lpstr>
      <vt:lpstr>Bubble Sort (4)</vt:lpstr>
      <vt:lpstr>Bubble Sort (5)</vt:lpstr>
      <vt:lpstr>Selection Sort</vt:lpstr>
      <vt:lpstr>Selection Sort (2)</vt:lpstr>
      <vt:lpstr>Quick Sort</vt:lpstr>
      <vt:lpstr>Quick Sort (2)</vt:lpstr>
      <vt:lpstr>Tips Pemilihan Pivot</vt:lpstr>
      <vt:lpstr> Keunggulan Quick sort</vt:lpstr>
      <vt:lpstr>Kekurangan Quick short</vt:lpstr>
      <vt:lpstr>Contoh Pengurutan Quick Short</vt:lpstr>
      <vt:lpstr>Contoh Pengurutan Quick Short</vt:lpstr>
      <vt:lpstr>Contoh Pengurutan Quick Short</vt:lpstr>
      <vt:lpstr>Contoh Pengurutan Quick Short</vt:lpstr>
      <vt:lpstr>Contoh Pengurutan Quick Short</vt:lpstr>
      <vt:lpstr>Contoh Pengurutan Quick Short</vt:lpstr>
      <vt:lpstr>Contoh Pengurutan Quick Short</vt:lpstr>
      <vt:lpstr>Contoh Pengurutan Quick Short</vt:lpstr>
      <vt:lpstr>Contoh Pengurutan Quick Short</vt:lpstr>
      <vt:lpstr>Contoh Pengurutan Quick Short</vt:lpstr>
      <vt:lpstr>Contoh Pengurutan Quick Short</vt:lpstr>
      <vt:lpstr>Contoh Pengurutan Quick Short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37</cp:revision>
  <dcterms:created xsi:type="dcterms:W3CDTF">2020-04-17T11:58:24Z</dcterms:created>
  <dcterms:modified xsi:type="dcterms:W3CDTF">2020-05-01T06:18:41Z</dcterms:modified>
</cp:coreProperties>
</file>