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3" r:id="rId3"/>
    <p:sldId id="274" r:id="rId4"/>
    <p:sldId id="259" r:id="rId5"/>
    <p:sldId id="257" r:id="rId6"/>
    <p:sldId id="258"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 id="275" r:id="rId21"/>
    <p:sldId id="276" r:id="rId22"/>
    <p:sldId id="277"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0833908-B9AF-4519-83C1-9A816F785DCE}" type="datetimeFigureOut">
              <a:rPr lang="id-ID" smtClean="0"/>
              <a:t>03/10/2018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7AC2F9-8C8B-421D-ABD9-D73A87CF38A9}" type="slidenum">
              <a:rPr lang="id-ID" smtClean="0"/>
              <a:t>‹#›</a:t>
            </a:fld>
            <a:endParaRPr lang="id-ID"/>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33908-B9AF-4519-83C1-9A816F785DCE}" type="datetimeFigureOut">
              <a:rPr lang="id-ID" smtClean="0"/>
              <a:t>03/10/2018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7AC2F9-8C8B-421D-ABD9-D73A87CF38A9}" type="slidenum">
              <a:rPr lang="id-ID" smtClean="0"/>
              <a:t>‹#›</a:t>
            </a:fld>
            <a:endParaRPr lang="id-ID"/>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33908-B9AF-4519-83C1-9A816F785DCE}" type="datetimeFigureOut">
              <a:rPr lang="id-ID" smtClean="0"/>
              <a:t>03/10/2018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7AC2F9-8C8B-421D-ABD9-D73A87CF38A9}" type="slidenum">
              <a:rPr lang="id-ID" smtClean="0"/>
              <a:t>‹#›</a:t>
            </a:fld>
            <a:endParaRPr lang="id-ID"/>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33908-B9AF-4519-83C1-9A816F785DCE}" type="datetimeFigureOut">
              <a:rPr lang="id-ID" smtClean="0"/>
              <a:t>03/10/2018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7AC2F9-8C8B-421D-ABD9-D73A87CF38A9}" type="slidenum">
              <a:rPr lang="id-ID" smtClean="0"/>
              <a:t>‹#›</a:t>
            </a:fld>
            <a:endParaRPr lang="id-ID"/>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33908-B9AF-4519-83C1-9A816F785DCE}" type="datetimeFigureOut">
              <a:rPr lang="id-ID" smtClean="0"/>
              <a:t>03/10/2018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97AC2F9-8C8B-421D-ABD9-D73A87CF38A9}"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833908-B9AF-4519-83C1-9A816F785DCE}" type="datetimeFigureOut">
              <a:rPr lang="id-ID" smtClean="0"/>
              <a:t>03/10/2018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7AC2F9-8C8B-421D-ABD9-D73A87CF38A9}" type="slidenum">
              <a:rPr lang="id-ID" smtClean="0"/>
              <a:t>‹#›</a:t>
            </a:fld>
            <a:endParaRPr lang="id-ID"/>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33908-B9AF-4519-83C1-9A816F785DCE}" type="datetimeFigureOut">
              <a:rPr lang="id-ID" smtClean="0"/>
              <a:t>03/10/2018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97AC2F9-8C8B-421D-ABD9-D73A87CF38A9}" type="slidenum">
              <a:rPr lang="id-ID" smtClean="0"/>
              <a:t>‹#›</a:t>
            </a:fld>
            <a:endParaRPr lang="id-ID"/>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33908-B9AF-4519-83C1-9A816F785DCE}" type="datetimeFigureOut">
              <a:rPr lang="id-ID" smtClean="0"/>
              <a:t>03/10/2018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97AC2F9-8C8B-421D-ABD9-D73A87CF38A9}" type="slidenum">
              <a:rPr lang="id-ID" smtClean="0"/>
              <a:t>‹#›</a:t>
            </a:fld>
            <a:endParaRPr lang="id-ID"/>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33908-B9AF-4519-83C1-9A816F785DCE}" type="datetimeFigureOut">
              <a:rPr lang="id-ID" smtClean="0"/>
              <a:t>03/10/2018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97AC2F9-8C8B-421D-ABD9-D73A87CF38A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33908-B9AF-4519-83C1-9A816F785DCE}" type="datetimeFigureOut">
              <a:rPr lang="id-ID" smtClean="0"/>
              <a:t>03/10/2018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7AC2F9-8C8B-421D-ABD9-D73A87CF38A9}"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33908-B9AF-4519-83C1-9A816F785DCE}" type="datetimeFigureOut">
              <a:rPr lang="id-ID" smtClean="0"/>
              <a:t>03/10/2018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97AC2F9-8C8B-421D-ABD9-D73A87CF38A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0833908-B9AF-4519-83C1-9A816F785DCE}" type="datetimeFigureOut">
              <a:rPr lang="id-ID" smtClean="0"/>
              <a:t>03/10/2018</a:t>
            </a:fld>
            <a:endParaRPr lang="id-ID"/>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97AC2F9-8C8B-421D-ABD9-D73A87CF38A9}"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844824"/>
            <a:ext cx="7416824" cy="1067968"/>
          </a:xfrm>
        </p:spPr>
        <p:txBody>
          <a:bodyPr/>
          <a:lstStyle/>
          <a:p>
            <a:r>
              <a:rPr lang="en-US" sz="5400" b="1" dirty="0"/>
              <a:t>KON</a:t>
            </a:r>
            <a:r>
              <a:rPr lang="id-ID" b="1" dirty="0"/>
              <a:t>V</a:t>
            </a:r>
            <a:r>
              <a:rPr lang="en-US" sz="5400" b="1" dirty="0"/>
              <a:t>ERSI BILANGAN</a:t>
            </a:r>
            <a:endParaRPr lang="id-ID" sz="5400" b="1" dirty="0"/>
          </a:p>
        </p:txBody>
      </p:sp>
      <p:sp>
        <p:nvSpPr>
          <p:cNvPr id="4" name="TextBox 3"/>
          <p:cNvSpPr txBox="1"/>
          <p:nvPr/>
        </p:nvSpPr>
        <p:spPr>
          <a:xfrm>
            <a:off x="2843808" y="4005063"/>
            <a:ext cx="3478837" cy="461665"/>
          </a:xfrm>
          <a:prstGeom prst="rect">
            <a:avLst/>
          </a:prstGeom>
          <a:noFill/>
        </p:spPr>
        <p:txBody>
          <a:bodyPr wrap="none" rtlCol="0">
            <a:spAutoFit/>
          </a:bodyPr>
          <a:lstStyle/>
          <a:p>
            <a:r>
              <a:rPr lang="en-US" sz="2400" dirty="0">
                <a:solidFill>
                  <a:schemeClr val="bg1"/>
                </a:solidFill>
              </a:rPr>
              <a:t>Toni Arifin, ST., </a:t>
            </a:r>
            <a:r>
              <a:rPr lang="en-US" sz="2400" dirty="0" err="1">
                <a:solidFill>
                  <a:schemeClr val="bg1"/>
                </a:solidFill>
              </a:rPr>
              <a:t>M.Kom</a:t>
            </a:r>
            <a:endParaRPr lang="en-US" sz="2400" dirty="0">
              <a:solidFill>
                <a:schemeClr val="bg1"/>
              </a:solidFill>
            </a:endParaRPr>
          </a:p>
        </p:txBody>
      </p:sp>
    </p:spTree>
    <p:extLst>
      <p:ext uri="{BB962C8B-B14F-4D97-AF65-F5344CB8AC3E}">
        <p14:creationId xmlns:p14="http://schemas.microsoft.com/office/powerpoint/2010/main" val="324347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dirty="0"/>
              <a:t>Contoh 1100100 (2) = .......(8)</a:t>
            </a:r>
          </a:p>
          <a:p>
            <a:pPr marL="0" indent="0">
              <a:buNone/>
            </a:pPr>
            <a:r>
              <a:rPr lang="id-ID" dirty="0"/>
              <a:t>Dengan cara memisahkan bilangan tersebut menjadi beberapa bagian dimulai dari bilangan paling kanan (LSB). Setiap bagian terdiri dari tiga angka (digit), kemudian lihat tabel di atas. Jika bagian terakhir (paling kiri) kurang dari tiga digit, dapat menambahkan bilangan 0.</a:t>
            </a:r>
          </a:p>
          <a:p>
            <a:pPr marL="0" indent="0">
              <a:buNone/>
            </a:pPr>
            <a:r>
              <a:rPr lang="id-ID" dirty="0"/>
              <a:t>1100100 dipisahkan menjasi tiga bagian menjadi 1-100-100 atau 001-100-100</a:t>
            </a:r>
          </a:p>
          <a:p>
            <a:pPr marL="0" indent="0">
              <a:buNone/>
            </a:pPr>
            <a:r>
              <a:rPr lang="id-ID" b="1" dirty="0"/>
              <a:t>100 (2) = 4 (8)</a:t>
            </a:r>
          </a:p>
          <a:p>
            <a:pPr marL="0" indent="0">
              <a:buNone/>
            </a:pPr>
            <a:r>
              <a:rPr lang="id-ID" b="1" dirty="0"/>
              <a:t>100 (2) = 4 (8)</a:t>
            </a:r>
          </a:p>
          <a:p>
            <a:pPr marL="0" indent="0">
              <a:buNone/>
            </a:pPr>
            <a:r>
              <a:rPr lang="id-ID" b="1" dirty="0"/>
              <a:t>001 (2) = 1 (8)</a:t>
            </a:r>
          </a:p>
          <a:p>
            <a:pPr marL="0" indent="0">
              <a:buNone/>
            </a:pPr>
            <a:r>
              <a:rPr lang="id-ID" b="1" dirty="0"/>
              <a:t>Jadi  1100100 (2) = 144 (8)</a:t>
            </a:r>
          </a:p>
        </p:txBody>
      </p:sp>
      <p:sp>
        <p:nvSpPr>
          <p:cNvPr id="2" name="Title 1"/>
          <p:cNvSpPr>
            <a:spLocks noGrp="1"/>
          </p:cNvSpPr>
          <p:nvPr>
            <p:ph type="title"/>
          </p:nvPr>
        </p:nvSpPr>
        <p:spPr/>
        <p:txBody>
          <a:bodyPr/>
          <a:lstStyle/>
          <a:p>
            <a:r>
              <a:rPr lang="id-ID" sz="3600" dirty="0"/>
              <a:t>BILANGAN BINER KE OCTAL</a:t>
            </a:r>
          </a:p>
        </p:txBody>
      </p:sp>
    </p:spTree>
    <p:extLst>
      <p:ext uri="{BB962C8B-B14F-4D97-AF65-F5344CB8AC3E}">
        <p14:creationId xmlns:p14="http://schemas.microsoft.com/office/powerpoint/2010/main" val="169366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endParaRPr lang="id-ID" dirty="0"/>
          </a:p>
          <a:p>
            <a:pPr marL="0" indent="0">
              <a:buNone/>
            </a:pPr>
            <a:r>
              <a:rPr lang="id-ID" dirty="0"/>
              <a:t>Contoh 1100100 (2) = .......(16)</a:t>
            </a:r>
          </a:p>
          <a:p>
            <a:pPr marL="0" indent="0">
              <a:buNone/>
            </a:pPr>
            <a:r>
              <a:rPr lang="id-ID" dirty="0"/>
              <a:t>Dengan cara memisahkan bilangan tersebut menjadi beberapa bagian dimulai dari bilangan paling kanan (LSB). Setiap bagian terdiri dari empat angka (digit), kemudian lihat tabel di atas. Jika bagian terakhir (paling kiri) kurang dari empat digit, dapat menambahkan bilangan 0.</a:t>
            </a:r>
          </a:p>
          <a:p>
            <a:pPr marL="0" indent="0">
              <a:buNone/>
            </a:pPr>
            <a:r>
              <a:rPr lang="id-ID" dirty="0"/>
              <a:t>1100100 dibagi empat bagian menjadi 110-0100 atau 0110-0100</a:t>
            </a:r>
          </a:p>
          <a:p>
            <a:pPr marL="0" indent="0">
              <a:buNone/>
            </a:pPr>
            <a:r>
              <a:rPr lang="id-ID" b="1" dirty="0"/>
              <a:t>0100 (2) = 4 (16)</a:t>
            </a:r>
          </a:p>
          <a:p>
            <a:pPr marL="0" indent="0">
              <a:buNone/>
            </a:pPr>
            <a:r>
              <a:rPr lang="id-ID" b="1" dirty="0"/>
              <a:t>0110 (2) = 6 (16)</a:t>
            </a:r>
          </a:p>
          <a:p>
            <a:pPr marL="0" indent="0">
              <a:buNone/>
            </a:pPr>
            <a:r>
              <a:rPr lang="id-ID" b="1" dirty="0"/>
              <a:t>Jadi 1100100 (2) = 64 (16)</a:t>
            </a:r>
          </a:p>
        </p:txBody>
      </p:sp>
      <p:sp>
        <p:nvSpPr>
          <p:cNvPr id="2" name="Title 1"/>
          <p:cNvSpPr>
            <a:spLocks noGrp="1"/>
          </p:cNvSpPr>
          <p:nvPr>
            <p:ph type="title"/>
          </p:nvPr>
        </p:nvSpPr>
        <p:spPr/>
        <p:txBody>
          <a:bodyPr>
            <a:normAutofit fontScale="90000"/>
          </a:bodyPr>
          <a:lstStyle/>
          <a:p>
            <a:r>
              <a:rPr lang="id-ID" dirty="0"/>
              <a:t>BILANGAN BINER KE HEXADECIMAL</a:t>
            </a:r>
          </a:p>
        </p:txBody>
      </p:sp>
    </p:spTree>
    <p:extLst>
      <p:ext uri="{BB962C8B-B14F-4D97-AF65-F5344CB8AC3E}">
        <p14:creationId xmlns:p14="http://schemas.microsoft.com/office/powerpoint/2010/main" val="184727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52936"/>
            <a:ext cx="8229600" cy="1143000"/>
          </a:xfrm>
        </p:spPr>
        <p:txBody>
          <a:bodyPr/>
          <a:lstStyle/>
          <a:p>
            <a:r>
              <a:rPr lang="id-ID" dirty="0"/>
              <a:t>BILANGAN OCTAL</a:t>
            </a:r>
          </a:p>
        </p:txBody>
      </p:sp>
    </p:spTree>
    <p:extLst>
      <p:ext uri="{BB962C8B-B14F-4D97-AF65-F5344CB8AC3E}">
        <p14:creationId xmlns:p14="http://schemas.microsoft.com/office/powerpoint/2010/main" val="414910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id-ID" dirty="0"/>
                  <a:t>Contoh 200 (8) = ...... (10)</a:t>
                </a:r>
              </a:p>
              <a:p>
                <a:pPr marL="0" indent="0">
                  <a:buNone/>
                </a:pPr>
                <a:r>
                  <a:rPr lang="id-ID" dirty="0"/>
                  <a:t>Dengan cara mengalikan bilangan-bilangan tersebut dengan delapan yang telah dipangkatkan sesuai urutan 0,1,2,4, dan seterusnya kemudian menjumlahkannya.</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𝟖</m:t>
                        </m:r>
                      </m:e>
                      <m:sup>
                        <m:r>
                          <a:rPr lang="id-ID" b="1" i="1" smtClean="0">
                            <a:latin typeface="Cambria Math"/>
                          </a:rPr>
                          <m:t>𝟎</m:t>
                        </m:r>
                      </m:sup>
                    </m:sSup>
                  </m:oMath>
                </a14:m>
                <a:r>
                  <a:rPr lang="id-ID" b="1" dirty="0"/>
                  <a:t> = 0</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𝟖</m:t>
                        </m:r>
                      </m:e>
                      <m:sup>
                        <m:r>
                          <a:rPr lang="id-ID" b="1" i="1" smtClean="0">
                            <a:latin typeface="Cambria Math"/>
                          </a:rPr>
                          <m:t>𝟏</m:t>
                        </m:r>
                      </m:sup>
                    </m:sSup>
                    <m:r>
                      <a:rPr lang="id-ID" b="1" i="1">
                        <a:latin typeface="Cambria Math"/>
                      </a:rPr>
                      <m:t> </m:t>
                    </m:r>
                  </m:oMath>
                </a14:m>
                <a:r>
                  <a:rPr lang="id-ID" b="1" dirty="0"/>
                  <a:t>= 0</a:t>
                </a:r>
              </a:p>
              <a:p>
                <a:pPr marL="0" indent="0">
                  <a:buNone/>
                </a:pPr>
                <a:r>
                  <a:rPr lang="id-ID" b="1" dirty="0"/>
                  <a:t>2 x </a:t>
                </a:r>
                <a14:m>
                  <m:oMath xmlns:m="http://schemas.openxmlformats.org/officeDocument/2006/math">
                    <m:sSup>
                      <m:sSupPr>
                        <m:ctrlPr>
                          <a:rPr lang="id-ID" b="1" i="1" smtClean="0">
                            <a:latin typeface="Cambria Math" panose="02040503050406030204" pitchFamily="18" charset="0"/>
                          </a:rPr>
                        </m:ctrlPr>
                      </m:sSupPr>
                      <m:e>
                        <m:r>
                          <a:rPr lang="id-ID" b="1" i="1" smtClean="0">
                            <a:latin typeface="Cambria Math"/>
                          </a:rPr>
                          <m:t>𝟖</m:t>
                        </m:r>
                      </m:e>
                      <m:sup>
                        <m:r>
                          <a:rPr lang="id-ID" b="1" i="1" smtClean="0">
                            <a:latin typeface="Cambria Math"/>
                          </a:rPr>
                          <m:t>𝟐</m:t>
                        </m:r>
                      </m:sup>
                    </m:sSup>
                  </m:oMath>
                </a14:m>
                <a:r>
                  <a:rPr lang="id-ID" b="1" dirty="0"/>
                  <a:t> = 128</a:t>
                </a:r>
              </a:p>
              <a:p>
                <a:pPr marL="0" indent="0">
                  <a:buNone/>
                </a:pPr>
                <a:r>
                  <a:rPr lang="id-ID" b="1" dirty="0"/>
                  <a:t>0+0+128 = 128</a:t>
                </a:r>
              </a:p>
              <a:p>
                <a:pPr marL="0" indent="0">
                  <a:buNone/>
                </a:pPr>
                <a:r>
                  <a:rPr lang="id-ID" b="1" dirty="0"/>
                  <a:t>Jadi 200 (8) = 128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60" t="-1258" r="-1575" b="-2830"/>
                </a:stretch>
              </a:blipFill>
            </p:spPr>
            <p:txBody>
              <a:bodyPr/>
              <a:lstStyle/>
              <a:p>
                <a:r>
                  <a:rPr lang="id-ID">
                    <a:noFill/>
                  </a:rPr>
                  <a:t> </a:t>
                </a:r>
              </a:p>
            </p:txBody>
          </p:sp>
        </mc:Fallback>
      </mc:AlternateContent>
      <p:sp>
        <p:nvSpPr>
          <p:cNvPr id="2" name="Title 1"/>
          <p:cNvSpPr>
            <a:spLocks noGrp="1"/>
          </p:cNvSpPr>
          <p:nvPr>
            <p:ph type="title"/>
          </p:nvPr>
        </p:nvSpPr>
        <p:spPr/>
        <p:txBody>
          <a:bodyPr>
            <a:normAutofit/>
          </a:bodyPr>
          <a:lstStyle/>
          <a:p>
            <a:r>
              <a:rPr lang="id-ID" sz="3600" dirty="0"/>
              <a:t>BILANGAN OCTAL KE DECIMAL</a:t>
            </a:r>
          </a:p>
        </p:txBody>
      </p:sp>
    </p:spTree>
    <p:extLst>
      <p:ext uri="{BB962C8B-B14F-4D97-AF65-F5344CB8AC3E}">
        <p14:creationId xmlns:p14="http://schemas.microsoft.com/office/powerpoint/2010/main" val="290889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a:t>Contoh 200 (8) = ...... (2)</a:t>
            </a:r>
          </a:p>
          <a:p>
            <a:pPr marL="0" indent="0">
              <a:buNone/>
            </a:pPr>
            <a:r>
              <a:rPr lang="id-ID" dirty="0"/>
              <a:t>Dengan cara melihat tabel di atas kemudian tulis dalam tiga digit, setelah itu diurutkan (disatukan).</a:t>
            </a:r>
          </a:p>
          <a:p>
            <a:pPr marL="0" indent="0">
              <a:buNone/>
            </a:pPr>
            <a:r>
              <a:rPr lang="id-ID" b="1" dirty="0"/>
              <a:t>0 (8) = 000 (2)</a:t>
            </a:r>
          </a:p>
          <a:p>
            <a:pPr marL="0" indent="0">
              <a:buNone/>
            </a:pPr>
            <a:r>
              <a:rPr lang="id-ID" b="1" dirty="0"/>
              <a:t>0 (8) = 000 (2)</a:t>
            </a:r>
          </a:p>
          <a:p>
            <a:pPr marL="0" indent="0">
              <a:buNone/>
            </a:pPr>
            <a:r>
              <a:rPr lang="id-ID" b="1" dirty="0"/>
              <a:t>2 (8) = 010 (2)</a:t>
            </a:r>
          </a:p>
          <a:p>
            <a:pPr marL="0" indent="0">
              <a:buNone/>
            </a:pPr>
            <a:r>
              <a:rPr lang="id-ID" b="1" dirty="0"/>
              <a:t>Jadi 200 (8) = 010000000 (2)</a:t>
            </a:r>
          </a:p>
        </p:txBody>
      </p:sp>
      <p:sp>
        <p:nvSpPr>
          <p:cNvPr id="2" name="Title 1"/>
          <p:cNvSpPr>
            <a:spLocks noGrp="1"/>
          </p:cNvSpPr>
          <p:nvPr>
            <p:ph type="title"/>
          </p:nvPr>
        </p:nvSpPr>
        <p:spPr/>
        <p:txBody>
          <a:bodyPr/>
          <a:lstStyle/>
          <a:p>
            <a:r>
              <a:rPr lang="id-ID" sz="3600" dirty="0"/>
              <a:t>BILANGAN OCTAL KE BINER</a:t>
            </a:r>
          </a:p>
        </p:txBody>
      </p:sp>
    </p:spTree>
    <p:extLst>
      <p:ext uri="{BB962C8B-B14F-4D97-AF65-F5344CB8AC3E}">
        <p14:creationId xmlns:p14="http://schemas.microsoft.com/office/powerpoint/2010/main" val="297315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id-ID" dirty="0"/>
              <a:t>Contoh 200 (8) = ...... (16)</a:t>
            </a:r>
          </a:p>
          <a:p>
            <a:pPr marL="0" indent="0">
              <a:buNone/>
            </a:pPr>
            <a:r>
              <a:rPr lang="id-ID" dirty="0"/>
              <a:t>Lakukan konversi ke Decimal atau ke Biner terlebih dahulu kemudian konversi lagi ke Hexadecimal. Jika konversi dilakukan ke bilangan Biner, maka hasil konversi dipisahkan menjadi beberapa bagian dimana setiap bagian terdiri dari empat digit dimulai dari sebelah kanan (LSB) kemudian dikonversi ke Hexadecimal dengan melihat tabel di atas.</a:t>
            </a:r>
          </a:p>
          <a:p>
            <a:pPr marL="0" indent="0">
              <a:buNone/>
            </a:pPr>
            <a:r>
              <a:rPr lang="id-ID" dirty="0"/>
              <a:t>200 (8) = 010000000 (2)</a:t>
            </a:r>
          </a:p>
          <a:p>
            <a:pPr marL="0" indent="0">
              <a:buNone/>
            </a:pPr>
            <a:r>
              <a:rPr lang="id-ID" b="1" dirty="0"/>
              <a:t>010000000 menjadi 0-1000-0000 atau 0000-1000-0000</a:t>
            </a:r>
          </a:p>
          <a:p>
            <a:pPr marL="0" indent="0">
              <a:buNone/>
            </a:pPr>
            <a:r>
              <a:rPr lang="id-ID" b="1" dirty="0"/>
              <a:t>0000 (2) = 0 (16)</a:t>
            </a:r>
          </a:p>
          <a:p>
            <a:pPr marL="0" indent="0">
              <a:buNone/>
            </a:pPr>
            <a:r>
              <a:rPr lang="id-ID" b="1" dirty="0"/>
              <a:t>1000 (2) = 8 (16)</a:t>
            </a:r>
          </a:p>
          <a:p>
            <a:pPr marL="0" indent="0">
              <a:buNone/>
            </a:pPr>
            <a:r>
              <a:rPr lang="id-ID" b="1" dirty="0"/>
              <a:t>0000 (2) = 0 (16)</a:t>
            </a:r>
          </a:p>
          <a:p>
            <a:pPr marL="0" indent="0">
              <a:buNone/>
            </a:pPr>
            <a:r>
              <a:rPr lang="id-ID" b="1" dirty="0"/>
              <a:t>Jadi  200 (8) = 080 (16)</a:t>
            </a:r>
          </a:p>
        </p:txBody>
      </p:sp>
      <p:sp>
        <p:nvSpPr>
          <p:cNvPr id="2" name="Title 1"/>
          <p:cNvSpPr>
            <a:spLocks noGrp="1"/>
          </p:cNvSpPr>
          <p:nvPr>
            <p:ph type="title"/>
          </p:nvPr>
        </p:nvSpPr>
        <p:spPr/>
        <p:txBody>
          <a:bodyPr>
            <a:noAutofit/>
          </a:bodyPr>
          <a:lstStyle/>
          <a:p>
            <a:r>
              <a:rPr lang="id-ID" sz="3600" dirty="0"/>
              <a:t>BILANGAN OCTAL KE HEXADECIMAL</a:t>
            </a:r>
          </a:p>
        </p:txBody>
      </p:sp>
    </p:spTree>
    <p:extLst>
      <p:ext uri="{BB962C8B-B14F-4D97-AF65-F5344CB8AC3E}">
        <p14:creationId xmlns:p14="http://schemas.microsoft.com/office/powerpoint/2010/main" val="111407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068960"/>
            <a:ext cx="8229600" cy="1143000"/>
          </a:xfrm>
        </p:spPr>
        <p:txBody>
          <a:bodyPr/>
          <a:lstStyle/>
          <a:p>
            <a:r>
              <a:rPr lang="id-ID" dirty="0"/>
              <a:t>BILANGAN HEXADECIMAL</a:t>
            </a:r>
          </a:p>
        </p:txBody>
      </p:sp>
    </p:spTree>
    <p:extLst>
      <p:ext uri="{BB962C8B-B14F-4D97-AF65-F5344CB8AC3E}">
        <p14:creationId xmlns:p14="http://schemas.microsoft.com/office/powerpoint/2010/main" val="215776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a:t>Contoh FA (16) = ..... (2)</a:t>
            </a:r>
          </a:p>
          <a:p>
            <a:pPr marL="0" indent="0">
              <a:buNone/>
            </a:pPr>
            <a:r>
              <a:rPr lang="id-ID" dirty="0"/>
              <a:t>Caranya dengan menggunakan tabel.</a:t>
            </a:r>
          </a:p>
          <a:p>
            <a:pPr marL="0" indent="0">
              <a:buNone/>
            </a:pPr>
            <a:r>
              <a:rPr lang="id-ID" b="1" dirty="0"/>
              <a:t>A (16) = 1010 (2)</a:t>
            </a:r>
          </a:p>
          <a:p>
            <a:pPr marL="0" indent="0">
              <a:buNone/>
            </a:pPr>
            <a:r>
              <a:rPr lang="id-ID" b="1" dirty="0"/>
              <a:t>F (16) = 1111 (2)</a:t>
            </a:r>
          </a:p>
          <a:p>
            <a:pPr marL="0" indent="0">
              <a:buNone/>
            </a:pPr>
            <a:r>
              <a:rPr lang="id-ID" b="1" dirty="0"/>
              <a:t>Jadi  FA (16) = 11111010 (2)</a:t>
            </a:r>
          </a:p>
        </p:txBody>
      </p:sp>
      <p:sp>
        <p:nvSpPr>
          <p:cNvPr id="2" name="Title 1"/>
          <p:cNvSpPr>
            <a:spLocks noGrp="1"/>
          </p:cNvSpPr>
          <p:nvPr>
            <p:ph type="title"/>
          </p:nvPr>
        </p:nvSpPr>
        <p:spPr/>
        <p:txBody>
          <a:bodyPr>
            <a:noAutofit/>
          </a:bodyPr>
          <a:lstStyle/>
          <a:p>
            <a:r>
              <a:rPr lang="id-ID" sz="3600" dirty="0"/>
              <a:t>BILANGAN HEXADECIMAL KE BINER</a:t>
            </a:r>
          </a:p>
        </p:txBody>
      </p:sp>
    </p:spTree>
    <p:extLst>
      <p:ext uri="{BB962C8B-B14F-4D97-AF65-F5344CB8AC3E}">
        <p14:creationId xmlns:p14="http://schemas.microsoft.com/office/powerpoint/2010/main" val="110016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id-ID" dirty="0"/>
              <a:t>Contoh FA (16) = ..... (8)</a:t>
            </a:r>
          </a:p>
          <a:p>
            <a:pPr marL="0" indent="0">
              <a:buNone/>
            </a:pPr>
            <a:r>
              <a:rPr lang="id-ID" dirty="0"/>
              <a:t>Caranya dengan mengkonversi bilangan tersebut ke Biner  terlebih dahulu kemudian gunakan cara konversi bilangan Biner ke Octal.</a:t>
            </a:r>
          </a:p>
          <a:p>
            <a:pPr marL="0" indent="0">
              <a:buNone/>
            </a:pPr>
            <a:r>
              <a:rPr lang="id-ID" b="1" dirty="0"/>
              <a:t>FA (16) = 11111010 (2)</a:t>
            </a:r>
          </a:p>
          <a:p>
            <a:pPr marL="0" indent="0">
              <a:buNone/>
            </a:pPr>
            <a:r>
              <a:rPr lang="id-ID" b="1" dirty="0"/>
              <a:t>11111010 menjadi 11-111-010 atau  011-111-010</a:t>
            </a:r>
          </a:p>
          <a:p>
            <a:pPr marL="0" indent="0">
              <a:buNone/>
            </a:pPr>
            <a:r>
              <a:rPr lang="id-ID" b="1" dirty="0"/>
              <a:t>010 (2) = 2 (8)</a:t>
            </a:r>
          </a:p>
          <a:p>
            <a:pPr marL="0" indent="0">
              <a:buNone/>
            </a:pPr>
            <a:r>
              <a:rPr lang="id-ID" b="1" dirty="0"/>
              <a:t>111 (2) = 7 (8)</a:t>
            </a:r>
          </a:p>
          <a:p>
            <a:pPr marL="0" indent="0">
              <a:buNone/>
            </a:pPr>
            <a:r>
              <a:rPr lang="id-ID" b="1" dirty="0"/>
              <a:t>011 (2) = 3 (8)</a:t>
            </a:r>
          </a:p>
          <a:p>
            <a:pPr marL="0" indent="0">
              <a:buNone/>
            </a:pPr>
            <a:r>
              <a:rPr lang="id-ID" b="1" dirty="0"/>
              <a:t>Jadi  FA (16) = 372 (8)</a:t>
            </a:r>
          </a:p>
        </p:txBody>
      </p:sp>
      <p:sp>
        <p:nvSpPr>
          <p:cNvPr id="2" name="Title 1"/>
          <p:cNvSpPr>
            <a:spLocks noGrp="1"/>
          </p:cNvSpPr>
          <p:nvPr>
            <p:ph type="title"/>
          </p:nvPr>
        </p:nvSpPr>
        <p:spPr/>
        <p:txBody>
          <a:bodyPr>
            <a:noAutofit/>
          </a:bodyPr>
          <a:lstStyle/>
          <a:p>
            <a:r>
              <a:rPr lang="id-ID" sz="3600" dirty="0"/>
              <a:t>BILANGAN HEXADECIMAL KE OCTAL</a:t>
            </a:r>
          </a:p>
        </p:txBody>
      </p:sp>
    </p:spTree>
    <p:extLst>
      <p:ext uri="{BB962C8B-B14F-4D97-AF65-F5344CB8AC3E}">
        <p14:creationId xmlns:p14="http://schemas.microsoft.com/office/powerpoint/2010/main" val="203516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id-ID" dirty="0"/>
                  <a:t>Contoh FA (16) = ..... (10)</a:t>
                </a:r>
              </a:p>
              <a:p>
                <a:pPr marL="0" indent="0">
                  <a:buNone/>
                </a:pPr>
                <a:r>
                  <a:rPr lang="id-ID" dirty="0"/>
                  <a:t>Dengan cara mengalikan bilangan-bilangan tersebut dengan enam belas yang telah dipangkatkan sesuai urutan 0,1,2,4, dan seterusnya kemudian menjumlahkannya.</a:t>
                </a:r>
              </a:p>
              <a:p>
                <a:pPr marL="0" indent="0">
                  <a:buNone/>
                </a:pPr>
                <a:r>
                  <a:rPr lang="id-ID" b="1" dirty="0"/>
                  <a:t>A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𝟏𝟔</m:t>
                        </m:r>
                      </m:e>
                      <m:sup>
                        <m:r>
                          <a:rPr lang="id-ID" b="1" i="1">
                            <a:latin typeface="Cambria Math"/>
                          </a:rPr>
                          <m:t>𝟎</m:t>
                        </m:r>
                      </m:sup>
                    </m:sSup>
                  </m:oMath>
                </a14:m>
                <a:r>
                  <a:rPr lang="id-ID" b="1" dirty="0"/>
                  <a:t> atau 10 x </a:t>
                </a:r>
                <a14:m>
                  <m:oMath xmlns:m="http://schemas.openxmlformats.org/officeDocument/2006/math">
                    <m:sSup>
                      <m:sSupPr>
                        <m:ctrlPr>
                          <a:rPr lang="id-ID" b="1" i="1">
                            <a:latin typeface="Cambria Math" panose="02040503050406030204" pitchFamily="18" charset="0"/>
                          </a:rPr>
                        </m:ctrlPr>
                      </m:sSupPr>
                      <m:e>
                        <m:r>
                          <a:rPr lang="id-ID" b="1" i="1" smtClean="0">
                            <a:latin typeface="Cambria Math"/>
                          </a:rPr>
                          <m:t>𝟏𝟔</m:t>
                        </m:r>
                      </m:e>
                      <m:sup>
                        <m:r>
                          <a:rPr lang="id-ID" b="1" i="1">
                            <a:latin typeface="Cambria Math"/>
                          </a:rPr>
                          <m:t>𝟎</m:t>
                        </m:r>
                      </m:sup>
                    </m:sSup>
                  </m:oMath>
                </a14:m>
                <a:r>
                  <a:rPr lang="id-ID" b="1" dirty="0"/>
                  <a:t> = 10</a:t>
                </a:r>
              </a:p>
              <a:p>
                <a:pPr marL="0" indent="0">
                  <a:buNone/>
                </a:pPr>
                <a:r>
                  <a:rPr lang="id-ID" b="1" dirty="0"/>
                  <a:t>F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𝟏𝟔</m:t>
                        </m:r>
                      </m:e>
                      <m:sup>
                        <m:r>
                          <a:rPr lang="id-ID" b="1" i="1">
                            <a:latin typeface="Cambria Math"/>
                          </a:rPr>
                          <m:t>𝟏</m:t>
                        </m:r>
                      </m:sup>
                    </m:sSup>
                  </m:oMath>
                </a14:m>
                <a:r>
                  <a:rPr lang="id-ID" b="1" dirty="0"/>
                  <a:t> atau 15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𝟏𝟔</m:t>
                        </m:r>
                      </m:e>
                      <m:sup>
                        <m:r>
                          <a:rPr lang="id-ID" b="1" i="1" smtClean="0">
                            <a:latin typeface="Cambria Math"/>
                          </a:rPr>
                          <m:t>𝟏</m:t>
                        </m:r>
                      </m:sup>
                    </m:sSup>
                  </m:oMath>
                </a14:m>
                <a:r>
                  <a:rPr lang="id-ID" b="1" dirty="0"/>
                  <a:t> = 240</a:t>
                </a:r>
              </a:p>
              <a:p>
                <a:pPr marL="0" indent="0">
                  <a:buNone/>
                </a:pPr>
                <a:r>
                  <a:rPr lang="id-ID" b="1" dirty="0"/>
                  <a:t>10+240 = 250</a:t>
                </a:r>
              </a:p>
              <a:p>
                <a:pPr marL="0" indent="0">
                  <a:buNone/>
                </a:pPr>
                <a:r>
                  <a:rPr lang="id-ID" b="1" dirty="0"/>
                  <a:t>Jadi  FA (16) = 250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60" t="-1258" b="-786"/>
                </a:stretch>
              </a:blipFill>
            </p:spPr>
            <p:txBody>
              <a:bodyPr/>
              <a:lstStyle/>
              <a:p>
                <a:r>
                  <a:rPr lang="id-ID">
                    <a:noFill/>
                  </a:rPr>
                  <a:t> </a:t>
                </a:r>
              </a:p>
            </p:txBody>
          </p:sp>
        </mc:Fallback>
      </mc:AlternateContent>
      <p:sp>
        <p:nvSpPr>
          <p:cNvPr id="2" name="Title 1"/>
          <p:cNvSpPr>
            <a:spLocks noGrp="1"/>
          </p:cNvSpPr>
          <p:nvPr>
            <p:ph type="title"/>
          </p:nvPr>
        </p:nvSpPr>
        <p:spPr/>
        <p:txBody>
          <a:bodyPr>
            <a:noAutofit/>
          </a:bodyPr>
          <a:lstStyle/>
          <a:p>
            <a:r>
              <a:rPr lang="id-ID" sz="3600" dirty="0"/>
              <a:t>BILANGAN HEXADECIMAL KE DECIMAL</a:t>
            </a:r>
          </a:p>
        </p:txBody>
      </p:sp>
    </p:spTree>
    <p:extLst>
      <p:ext uri="{BB962C8B-B14F-4D97-AF65-F5344CB8AC3E}">
        <p14:creationId xmlns:p14="http://schemas.microsoft.com/office/powerpoint/2010/main" val="14499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FA22CD-8668-4BDD-AC40-000A87868EF0}"/>
              </a:ext>
            </a:extLst>
          </p:cNvPr>
          <p:cNvSpPr>
            <a:spLocks noGrp="1"/>
          </p:cNvSpPr>
          <p:nvPr>
            <p:ph idx="1"/>
          </p:nvPr>
        </p:nvSpPr>
        <p:spPr/>
        <p:txBody>
          <a:bodyPr/>
          <a:lstStyle/>
          <a:p>
            <a:pPr>
              <a:buNone/>
            </a:pPr>
            <a:r>
              <a:rPr lang="en-US" altLang="en-US" dirty="0"/>
              <a:t>1. </a:t>
            </a:r>
            <a:r>
              <a:rPr lang="en-US" altLang="en-US" dirty="0" err="1"/>
              <a:t>Mengkonversi</a:t>
            </a:r>
            <a:r>
              <a:rPr lang="en-US" altLang="en-US" dirty="0"/>
              <a:t> </a:t>
            </a:r>
            <a:r>
              <a:rPr lang="en-US" altLang="en-US" dirty="0" err="1"/>
              <a:t>antar</a:t>
            </a:r>
            <a:r>
              <a:rPr lang="en-US" altLang="en-US" dirty="0"/>
              <a:t> </a:t>
            </a:r>
            <a:r>
              <a:rPr lang="en-US" altLang="en-US" dirty="0" err="1"/>
              <a:t>bilangan</a:t>
            </a:r>
            <a:r>
              <a:rPr lang="en-US" altLang="en-US" dirty="0"/>
              <a:t> </a:t>
            </a:r>
            <a:r>
              <a:rPr lang="en-US" altLang="en-US" dirty="0" err="1"/>
              <a:t>desimal</a:t>
            </a:r>
            <a:r>
              <a:rPr lang="en-US" altLang="en-US" dirty="0"/>
              <a:t>, </a:t>
            </a:r>
            <a:r>
              <a:rPr lang="en-US" altLang="en-US" dirty="0" err="1"/>
              <a:t>biner</a:t>
            </a:r>
            <a:r>
              <a:rPr lang="en-US" altLang="en-US" dirty="0"/>
              <a:t>, </a:t>
            </a:r>
            <a:r>
              <a:rPr lang="en-US" altLang="en-US" dirty="0" err="1"/>
              <a:t>oktal</a:t>
            </a:r>
            <a:r>
              <a:rPr lang="en-US" altLang="en-US" dirty="0"/>
              <a:t> dan </a:t>
            </a:r>
            <a:r>
              <a:rPr lang="en-US" altLang="en-US" dirty="0" err="1"/>
              <a:t>hexadesimal</a:t>
            </a:r>
            <a:endParaRPr lang="en-US" altLang="en-US" dirty="0"/>
          </a:p>
          <a:p>
            <a:pPr>
              <a:buNone/>
            </a:pPr>
            <a:r>
              <a:rPr lang="en-US" altLang="en-US" dirty="0"/>
              <a:t>2. </a:t>
            </a:r>
            <a:r>
              <a:rPr lang="en-US" altLang="en-US" dirty="0" err="1"/>
              <a:t>Mengerti</a:t>
            </a:r>
            <a:r>
              <a:rPr lang="en-US" altLang="en-US" dirty="0"/>
              <a:t> </a:t>
            </a:r>
            <a:r>
              <a:rPr lang="en-US" altLang="en-US" dirty="0" err="1"/>
              <a:t>tentang</a:t>
            </a:r>
            <a:r>
              <a:rPr lang="en-US" altLang="en-US" dirty="0"/>
              <a:t> </a:t>
            </a:r>
            <a:r>
              <a:rPr lang="en-US" altLang="en-US" dirty="0" err="1"/>
              <a:t>bilangan</a:t>
            </a:r>
            <a:r>
              <a:rPr lang="en-US" altLang="en-US" dirty="0"/>
              <a:t> </a:t>
            </a:r>
            <a:r>
              <a:rPr lang="en-US" altLang="en-US" dirty="0" err="1"/>
              <a:t>komplemen</a:t>
            </a:r>
            <a:r>
              <a:rPr lang="en-US" altLang="en-US" dirty="0"/>
              <a:t> </a:t>
            </a:r>
          </a:p>
          <a:p>
            <a:endParaRPr lang="en-US" dirty="0"/>
          </a:p>
        </p:txBody>
      </p:sp>
      <p:sp>
        <p:nvSpPr>
          <p:cNvPr id="3" name="Title 2">
            <a:extLst>
              <a:ext uri="{FF2B5EF4-FFF2-40B4-BE49-F238E27FC236}">
                <a16:creationId xmlns:a16="http://schemas.microsoft.com/office/drawing/2014/main" id="{A97660AB-7059-490D-8E94-CD231BDE612D}"/>
              </a:ext>
            </a:extLst>
          </p:cNvPr>
          <p:cNvSpPr>
            <a:spLocks noGrp="1"/>
          </p:cNvSpPr>
          <p:nvPr>
            <p:ph type="title"/>
          </p:nvPr>
        </p:nvSpPr>
        <p:spPr/>
        <p:txBody>
          <a:bodyPr/>
          <a:lstStyle/>
          <a:p>
            <a:r>
              <a:rPr lang="en-US" dirty="0" err="1"/>
              <a:t>Sasaran</a:t>
            </a:r>
            <a:r>
              <a:rPr lang="en-US" dirty="0"/>
              <a:t> </a:t>
            </a:r>
            <a:r>
              <a:rPr lang="en-US" dirty="0" err="1"/>
              <a:t>pertemuan</a:t>
            </a:r>
            <a:r>
              <a:rPr lang="en-US" dirty="0"/>
              <a:t> 2</a:t>
            </a:r>
          </a:p>
        </p:txBody>
      </p:sp>
    </p:spTree>
    <p:extLst>
      <p:ext uri="{BB962C8B-B14F-4D97-AF65-F5344CB8AC3E}">
        <p14:creationId xmlns:p14="http://schemas.microsoft.com/office/powerpoint/2010/main" val="360350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A7CB51-1AC9-4B99-A492-0AA669233B21}"/>
              </a:ext>
            </a:extLst>
          </p:cNvPr>
          <p:cNvSpPr>
            <a:spLocks noGrp="1"/>
          </p:cNvSpPr>
          <p:nvPr>
            <p:ph idx="1"/>
          </p:nvPr>
        </p:nvSpPr>
        <p:spPr/>
        <p:txBody>
          <a:bodyPr/>
          <a:lstStyle/>
          <a:p>
            <a:pPr algn="just"/>
            <a:r>
              <a:rPr lang="en-GB" altLang="en-US" dirty="0" err="1">
                <a:cs typeface="Arial" panose="020B0604020202020204" pitchFamily="34" charset="0"/>
              </a:rPr>
              <a:t>Komplemen</a:t>
            </a:r>
            <a:r>
              <a:rPr lang="en-GB" altLang="en-US" dirty="0">
                <a:cs typeface="Arial" panose="020B0604020202020204" pitchFamily="34" charset="0"/>
              </a:rPr>
              <a:t> </a:t>
            </a:r>
            <a:r>
              <a:rPr lang="en-GB" altLang="en-US" dirty="0" err="1">
                <a:cs typeface="Arial" panose="020B0604020202020204" pitchFamily="34" charset="0"/>
              </a:rPr>
              <a:t>adalah</a:t>
            </a:r>
            <a:r>
              <a:rPr lang="en-GB" altLang="en-US" dirty="0">
                <a:cs typeface="Arial" panose="020B0604020202020204" pitchFamily="34" charset="0"/>
              </a:rPr>
              <a:t> </a:t>
            </a:r>
            <a:r>
              <a:rPr lang="en-GB" altLang="en-US" dirty="0" err="1">
                <a:cs typeface="Arial" panose="020B0604020202020204" pitchFamily="34" charset="0"/>
              </a:rPr>
              <a:t>keluaran</a:t>
            </a:r>
            <a:r>
              <a:rPr lang="en-GB" altLang="en-US" dirty="0">
                <a:cs typeface="Arial" panose="020B0604020202020204" pitchFamily="34" charset="0"/>
              </a:rPr>
              <a:t> </a:t>
            </a:r>
            <a:r>
              <a:rPr lang="en-GB" altLang="en-US" dirty="0" err="1">
                <a:cs typeface="Arial" panose="020B0604020202020204" pitchFamily="34" charset="0"/>
              </a:rPr>
              <a:t>dari</a:t>
            </a:r>
            <a:r>
              <a:rPr lang="en-GB" altLang="en-US" dirty="0">
                <a:cs typeface="Arial" panose="020B0604020202020204" pitchFamily="34" charset="0"/>
              </a:rPr>
              <a:t> </a:t>
            </a:r>
            <a:r>
              <a:rPr lang="en-GB" altLang="en-US" dirty="0" err="1">
                <a:cs typeface="Arial" panose="020B0604020202020204" pitchFamily="34" charset="0"/>
              </a:rPr>
              <a:t>sebuah</a:t>
            </a:r>
            <a:r>
              <a:rPr lang="en-GB" altLang="en-US" dirty="0">
                <a:cs typeface="Arial" panose="020B0604020202020204" pitchFamily="34" charset="0"/>
              </a:rPr>
              <a:t> inverter. </a:t>
            </a:r>
            <a:r>
              <a:rPr lang="en-GB" altLang="en-US" dirty="0" err="1">
                <a:cs typeface="Arial" panose="020B0604020202020204" pitchFamily="34" charset="0"/>
              </a:rPr>
              <a:t>Komplemen</a:t>
            </a:r>
            <a:r>
              <a:rPr lang="en-GB" altLang="en-US" dirty="0">
                <a:cs typeface="Arial" panose="020B0604020202020204" pitchFamily="34" charset="0"/>
              </a:rPr>
              <a:t> </a:t>
            </a:r>
            <a:r>
              <a:rPr lang="en-GB" altLang="en-US" dirty="0" err="1">
                <a:cs typeface="Arial" panose="020B0604020202020204" pitchFamily="34" charset="0"/>
              </a:rPr>
              <a:t>setiap</a:t>
            </a:r>
            <a:r>
              <a:rPr lang="en-GB" altLang="en-US" dirty="0">
                <a:cs typeface="Arial" panose="020B0604020202020204" pitchFamily="34" charset="0"/>
              </a:rPr>
              <a:t> bit </a:t>
            </a:r>
            <a:r>
              <a:rPr lang="en-GB" altLang="en-US" dirty="0" err="1">
                <a:cs typeface="Arial" panose="020B0604020202020204" pitchFamily="34" charset="0"/>
              </a:rPr>
              <a:t>menghasilkan</a:t>
            </a:r>
            <a:r>
              <a:rPr lang="en-GB" altLang="en-US" dirty="0">
                <a:cs typeface="Arial" panose="020B0604020202020204" pitchFamily="34" charset="0"/>
              </a:rPr>
              <a:t> komplemen-1. Cara </a:t>
            </a:r>
            <a:r>
              <a:rPr lang="en-GB" altLang="en-US" dirty="0" err="1">
                <a:cs typeface="Arial" panose="020B0604020202020204" pitchFamily="34" charset="0"/>
              </a:rPr>
              <a:t>penulisan</a:t>
            </a:r>
            <a:r>
              <a:rPr lang="en-GB" altLang="en-US" dirty="0">
                <a:cs typeface="Arial" panose="020B0604020202020204" pitchFamily="34" charset="0"/>
              </a:rPr>
              <a:t> </a:t>
            </a:r>
            <a:r>
              <a:rPr lang="en-GB" altLang="en-US" dirty="0" err="1">
                <a:cs typeface="Arial" panose="020B0604020202020204" pitchFamily="34" charset="0"/>
              </a:rPr>
              <a:t>komplemen</a:t>
            </a:r>
            <a:r>
              <a:rPr lang="en-GB" altLang="en-US" dirty="0">
                <a:cs typeface="Arial" panose="020B0604020202020204" pitchFamily="34" charset="0"/>
              </a:rPr>
              <a:t> </a:t>
            </a:r>
            <a:r>
              <a:rPr lang="en-GB" altLang="en-US" dirty="0" err="1">
                <a:cs typeface="Arial" panose="020B0604020202020204" pitchFamily="34" charset="0"/>
              </a:rPr>
              <a:t>adalah</a:t>
            </a:r>
            <a:r>
              <a:rPr lang="en-GB" altLang="en-US" dirty="0">
                <a:cs typeface="Arial" panose="020B0604020202020204" pitchFamily="34" charset="0"/>
              </a:rPr>
              <a:t> </a:t>
            </a:r>
            <a:r>
              <a:rPr lang="en-GB" altLang="en-US" dirty="0" err="1">
                <a:cs typeface="Arial" panose="020B0604020202020204" pitchFamily="34" charset="0"/>
              </a:rPr>
              <a:t>dengan</a:t>
            </a:r>
            <a:r>
              <a:rPr lang="en-GB" altLang="en-US" dirty="0">
                <a:cs typeface="Arial" panose="020B0604020202020204" pitchFamily="34" charset="0"/>
              </a:rPr>
              <a:t> </a:t>
            </a:r>
            <a:r>
              <a:rPr lang="en-GB" altLang="en-US" dirty="0" err="1">
                <a:cs typeface="Arial" panose="020B0604020202020204" pitchFamily="34" charset="0"/>
              </a:rPr>
              <a:t>pemberian</a:t>
            </a:r>
            <a:r>
              <a:rPr lang="en-GB" altLang="en-US" dirty="0">
                <a:cs typeface="Arial" panose="020B0604020202020204" pitchFamily="34" charset="0"/>
              </a:rPr>
              <a:t> </a:t>
            </a:r>
            <a:r>
              <a:rPr lang="en-GB" altLang="en-US" dirty="0" err="1">
                <a:cs typeface="Arial" panose="020B0604020202020204" pitchFamily="34" charset="0"/>
              </a:rPr>
              <a:t>tanda</a:t>
            </a:r>
            <a:r>
              <a:rPr lang="en-GB" altLang="en-US" dirty="0">
                <a:cs typeface="Arial" panose="020B0604020202020204" pitchFamily="34" charset="0"/>
              </a:rPr>
              <a:t> </a:t>
            </a:r>
            <a:r>
              <a:rPr lang="en-GB" altLang="en-US" dirty="0" err="1">
                <a:cs typeface="Arial" panose="020B0604020202020204" pitchFamily="34" charset="0"/>
              </a:rPr>
              <a:t>palang</a:t>
            </a:r>
            <a:r>
              <a:rPr lang="en-GB" altLang="en-US" dirty="0">
                <a:cs typeface="Arial" panose="020B0604020202020204" pitchFamily="34" charset="0"/>
              </a:rPr>
              <a:t> </a:t>
            </a:r>
            <a:r>
              <a:rPr lang="en-GB" altLang="en-US" dirty="0" err="1">
                <a:cs typeface="Arial" panose="020B0604020202020204" pitchFamily="34" charset="0"/>
              </a:rPr>
              <a:t>atas</a:t>
            </a:r>
            <a:r>
              <a:rPr lang="en-GB" altLang="en-US" dirty="0">
                <a:cs typeface="Arial" panose="020B0604020202020204" pitchFamily="34" charset="0"/>
              </a:rPr>
              <a:t> (overbar) </a:t>
            </a:r>
            <a:r>
              <a:rPr lang="en-GB" altLang="en-US" dirty="0" err="1">
                <a:cs typeface="Arial" panose="020B0604020202020204" pitchFamily="34" charset="0"/>
              </a:rPr>
              <a:t>atau</a:t>
            </a:r>
            <a:r>
              <a:rPr lang="en-GB" altLang="en-US" dirty="0">
                <a:cs typeface="Arial" panose="020B0604020202020204" pitchFamily="34" charset="0"/>
              </a:rPr>
              <a:t> (‘)</a:t>
            </a:r>
          </a:p>
          <a:p>
            <a:endParaRPr lang="en-US" altLang="en-US" dirty="0">
              <a:latin typeface="Times New Roman" panose="02020603050405020304" pitchFamily="18" charset="0"/>
            </a:endParaRPr>
          </a:p>
          <a:p>
            <a:pPr algn="just"/>
            <a:r>
              <a:rPr lang="en-GB" altLang="en-US" dirty="0" err="1">
                <a:cs typeface="Arial" panose="020B0604020202020204" pitchFamily="34" charset="0"/>
              </a:rPr>
              <a:t>Contoh</a:t>
            </a:r>
            <a:r>
              <a:rPr lang="en-GB" altLang="en-US" dirty="0">
                <a:cs typeface="Arial" panose="020B0604020202020204" pitchFamily="34" charset="0"/>
              </a:rPr>
              <a:t> :</a:t>
            </a:r>
          </a:p>
          <a:p>
            <a:pPr marL="0" indent="0" algn="just">
              <a:buNone/>
            </a:pPr>
            <a:r>
              <a:rPr lang="en-GB" altLang="en-US" dirty="0">
                <a:cs typeface="Arial" panose="020B0604020202020204" pitchFamily="34" charset="0"/>
              </a:rPr>
              <a:t>					A  =	1100 </a:t>
            </a:r>
            <a:endParaRPr lang="en-GB" altLang="en-US" dirty="0">
              <a:latin typeface="Times New Roman" panose="02020603050405020304" pitchFamily="18" charset="0"/>
              <a:cs typeface="Times New Roman" panose="02020603050405020304" pitchFamily="18" charset="0"/>
            </a:endParaRPr>
          </a:p>
          <a:p>
            <a:r>
              <a:rPr lang="en-GB" altLang="en-US" dirty="0">
                <a:cs typeface="Arial" panose="020B0604020202020204" pitchFamily="34" charset="0"/>
              </a:rPr>
              <a:t>komplemen-1 </a:t>
            </a:r>
            <a:r>
              <a:rPr lang="en-GB" altLang="en-US" dirty="0" err="1">
                <a:cs typeface="Arial" panose="020B0604020202020204" pitchFamily="34" charset="0"/>
              </a:rPr>
              <a:t>nya</a:t>
            </a:r>
            <a:r>
              <a:rPr lang="en-GB" altLang="en-US" dirty="0">
                <a:cs typeface="Arial" panose="020B0604020202020204" pitchFamily="34" charset="0"/>
              </a:rPr>
              <a:t> :		Ā  =	0011</a:t>
            </a:r>
            <a:r>
              <a:rPr lang="en-US" altLang="en-US" dirty="0">
                <a:latin typeface="Times New Roman" panose="02020603050405020304" pitchFamily="18" charset="0"/>
              </a:rPr>
              <a:t> </a:t>
            </a:r>
          </a:p>
          <a:p>
            <a:endParaRPr lang="en-US" dirty="0"/>
          </a:p>
        </p:txBody>
      </p:sp>
      <p:sp>
        <p:nvSpPr>
          <p:cNvPr id="3" name="Title 2">
            <a:extLst>
              <a:ext uri="{FF2B5EF4-FFF2-40B4-BE49-F238E27FC236}">
                <a16:creationId xmlns:a16="http://schemas.microsoft.com/office/drawing/2014/main" id="{B1B71EF1-6813-4704-A727-E1A54140FF58}"/>
              </a:ext>
            </a:extLst>
          </p:cNvPr>
          <p:cNvSpPr>
            <a:spLocks noGrp="1"/>
          </p:cNvSpPr>
          <p:nvPr>
            <p:ph type="title"/>
          </p:nvPr>
        </p:nvSpPr>
        <p:spPr/>
        <p:txBody>
          <a:bodyPr/>
          <a:lstStyle/>
          <a:p>
            <a:r>
              <a:rPr lang="en-GB" altLang="en-US" b="1" dirty="0">
                <a:cs typeface="Arial" panose="020B0604020202020204" pitchFamily="34" charset="0"/>
              </a:rPr>
              <a:t>KOMPLEMEN</a:t>
            </a:r>
            <a:endParaRPr lang="en-US" dirty="0"/>
          </a:p>
        </p:txBody>
      </p:sp>
    </p:spTree>
    <p:extLst>
      <p:ext uri="{BB962C8B-B14F-4D97-AF65-F5344CB8AC3E}">
        <p14:creationId xmlns:p14="http://schemas.microsoft.com/office/powerpoint/2010/main" val="408565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288972-72CE-45FA-B9B5-70FE9F2059F9}"/>
              </a:ext>
            </a:extLst>
          </p:cNvPr>
          <p:cNvSpPr>
            <a:spLocks noGrp="1"/>
          </p:cNvSpPr>
          <p:nvPr>
            <p:ph idx="1"/>
          </p:nvPr>
        </p:nvSpPr>
        <p:spPr/>
        <p:txBody>
          <a:bodyPr>
            <a:normAutofit fontScale="92500" lnSpcReduction="20000"/>
          </a:bodyPr>
          <a:lstStyle/>
          <a:p>
            <a:r>
              <a:rPr lang="en-GB" altLang="en-US" dirty="0">
                <a:cs typeface="Arial" panose="020B0604020202020204" pitchFamily="34" charset="0"/>
              </a:rPr>
              <a:t>Komplemen-2 </a:t>
            </a:r>
            <a:r>
              <a:rPr lang="en-GB" altLang="en-US" dirty="0" err="1">
                <a:cs typeface="Arial" panose="020B0604020202020204" pitchFamily="34" charset="0"/>
              </a:rPr>
              <a:t>adalah</a:t>
            </a:r>
            <a:r>
              <a:rPr lang="en-GB" altLang="en-US" dirty="0">
                <a:cs typeface="Arial" panose="020B0604020202020204" pitchFamily="34" charset="0"/>
              </a:rPr>
              <a:t> </a:t>
            </a:r>
            <a:r>
              <a:rPr lang="en-GB" altLang="en-US" dirty="0" err="1">
                <a:cs typeface="Arial" panose="020B0604020202020204" pitchFamily="34" charset="0"/>
              </a:rPr>
              <a:t>hasil</a:t>
            </a:r>
            <a:r>
              <a:rPr lang="en-GB" altLang="en-US" dirty="0">
                <a:cs typeface="Arial" panose="020B0604020202020204" pitchFamily="34" charset="0"/>
              </a:rPr>
              <a:t> </a:t>
            </a:r>
            <a:r>
              <a:rPr lang="en-GB" altLang="en-US" dirty="0" err="1">
                <a:cs typeface="Arial" panose="020B0604020202020204" pitchFamily="34" charset="0"/>
              </a:rPr>
              <a:t>dari</a:t>
            </a:r>
            <a:r>
              <a:rPr lang="en-GB" altLang="en-US" dirty="0">
                <a:cs typeface="Arial" panose="020B0604020202020204" pitchFamily="34" charset="0"/>
              </a:rPr>
              <a:t> komplemen-1 </a:t>
            </a:r>
            <a:r>
              <a:rPr lang="en-GB" altLang="en-US" dirty="0" err="1">
                <a:cs typeface="Arial" panose="020B0604020202020204" pitchFamily="34" charset="0"/>
              </a:rPr>
              <a:t>ditambah</a:t>
            </a:r>
            <a:r>
              <a:rPr lang="en-GB" altLang="en-US" dirty="0">
                <a:cs typeface="Arial" panose="020B0604020202020204" pitchFamily="34" charset="0"/>
              </a:rPr>
              <a:t> </a:t>
            </a:r>
            <a:r>
              <a:rPr lang="en-GB" altLang="en-US" dirty="0" err="1">
                <a:cs typeface="Arial" panose="020B0604020202020204" pitchFamily="34" charset="0"/>
              </a:rPr>
              <a:t>dengan</a:t>
            </a:r>
            <a:r>
              <a:rPr lang="en-GB" altLang="en-US" dirty="0">
                <a:cs typeface="Arial" panose="020B0604020202020204" pitchFamily="34" charset="0"/>
              </a:rPr>
              <a:t> 1</a:t>
            </a:r>
          </a:p>
          <a:p>
            <a:pPr marL="0" indent="0">
              <a:buNone/>
            </a:pPr>
            <a:r>
              <a:rPr lang="en-GB" altLang="en-US" dirty="0">
                <a:cs typeface="Times New Roman" panose="02020603050405020304" pitchFamily="18" charset="0"/>
              </a:rPr>
              <a:t>			</a:t>
            </a:r>
          </a:p>
          <a:p>
            <a:pPr marL="0" indent="0">
              <a:buNone/>
            </a:pPr>
            <a:r>
              <a:rPr lang="en-GB" altLang="en-US" dirty="0">
                <a:cs typeface="Times New Roman" panose="02020603050405020304" pitchFamily="18" charset="0"/>
              </a:rPr>
              <a:t>			  A  =  Ā + 1</a:t>
            </a:r>
            <a:r>
              <a:rPr lang="en-US" altLang="en-US" dirty="0">
                <a:cs typeface="Arial" panose="020B0604020202020204" pitchFamily="34" charset="0"/>
              </a:rPr>
              <a:t> </a:t>
            </a:r>
          </a:p>
          <a:p>
            <a:endParaRPr lang="en-US" altLang="en-US" dirty="0">
              <a:cs typeface="Arial" panose="020B0604020202020204" pitchFamily="34" charset="0"/>
            </a:endParaRPr>
          </a:p>
          <a:p>
            <a:pPr algn="just"/>
            <a:r>
              <a:rPr lang="en-GB" altLang="en-US" dirty="0" err="1">
                <a:cs typeface="Times New Roman" panose="02020603050405020304" pitchFamily="18" charset="0"/>
              </a:rPr>
              <a:t>Contoh</a:t>
            </a:r>
            <a:r>
              <a:rPr lang="en-GB" altLang="en-US" dirty="0">
                <a:cs typeface="Times New Roman" panose="02020603050405020304" pitchFamily="18" charset="0"/>
              </a:rPr>
              <a:t>  :</a:t>
            </a:r>
          </a:p>
          <a:p>
            <a:pPr marL="0" indent="0" algn="just">
              <a:buNone/>
            </a:pPr>
            <a:r>
              <a:rPr lang="en-GB" altLang="en-US" dirty="0">
                <a:cs typeface="Times New Roman" panose="02020603050405020304" pitchFamily="18" charset="0"/>
              </a:rPr>
              <a:t>		  	  A  =  1100 </a:t>
            </a:r>
          </a:p>
          <a:p>
            <a:pPr marL="0" indent="0" algn="just">
              <a:buNone/>
            </a:pPr>
            <a:r>
              <a:rPr lang="en-GB" altLang="en-US" dirty="0">
                <a:cs typeface="Times New Roman" panose="02020603050405020304" pitchFamily="18" charset="0"/>
              </a:rPr>
              <a:t> </a:t>
            </a:r>
          </a:p>
          <a:p>
            <a:pPr algn="just"/>
            <a:r>
              <a:rPr lang="en-GB" altLang="en-US" dirty="0">
                <a:cs typeface="Times New Roman" panose="02020603050405020304" pitchFamily="18" charset="0"/>
              </a:rPr>
              <a:t>komplemen-1 </a:t>
            </a:r>
            <a:r>
              <a:rPr lang="en-GB" altLang="en-US" dirty="0" err="1">
                <a:cs typeface="Times New Roman" panose="02020603050405020304" pitchFamily="18" charset="0"/>
              </a:rPr>
              <a:t>nya</a:t>
            </a:r>
            <a:r>
              <a:rPr lang="en-GB" altLang="en-US" dirty="0">
                <a:cs typeface="Times New Roman" panose="02020603050405020304" pitchFamily="18" charset="0"/>
              </a:rPr>
              <a:t>  : Ā  =  0011	</a:t>
            </a:r>
          </a:p>
          <a:p>
            <a:pPr algn="just"/>
            <a:endParaRPr lang="en-GB" altLang="en-US" dirty="0">
              <a:cs typeface="Times New Roman" panose="02020603050405020304" pitchFamily="18" charset="0"/>
            </a:endParaRPr>
          </a:p>
          <a:p>
            <a:pPr algn="just"/>
            <a:r>
              <a:rPr lang="en-GB" altLang="en-US" dirty="0">
                <a:cs typeface="Times New Roman" panose="02020603050405020304" pitchFamily="18" charset="0"/>
              </a:rPr>
              <a:t>komplemen-2 </a:t>
            </a:r>
            <a:r>
              <a:rPr lang="en-GB" altLang="en-US" dirty="0" err="1">
                <a:cs typeface="Times New Roman" panose="02020603050405020304" pitchFamily="18" charset="0"/>
              </a:rPr>
              <a:t>nya</a:t>
            </a:r>
            <a:r>
              <a:rPr lang="en-GB" altLang="en-US" dirty="0">
                <a:cs typeface="Times New Roman" panose="02020603050405020304" pitchFamily="18" charset="0"/>
              </a:rPr>
              <a:t>  : A =  0011 + 1  = 0100</a:t>
            </a:r>
          </a:p>
          <a:p>
            <a:pPr algn="just"/>
            <a:endParaRPr lang="en-GB" altLang="en-US" dirty="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1B7133EF-04BF-4872-8AC4-0D024BB4B5C2}"/>
              </a:ext>
            </a:extLst>
          </p:cNvPr>
          <p:cNvSpPr>
            <a:spLocks noGrp="1"/>
          </p:cNvSpPr>
          <p:nvPr>
            <p:ph type="title"/>
          </p:nvPr>
        </p:nvSpPr>
        <p:spPr/>
        <p:txBody>
          <a:bodyPr/>
          <a:lstStyle/>
          <a:p>
            <a:r>
              <a:rPr lang="en-GB" altLang="en-US" b="1" dirty="0">
                <a:cs typeface="Arial" panose="020B0604020202020204" pitchFamily="34" charset="0"/>
              </a:rPr>
              <a:t>KOMPLEMEN (</a:t>
            </a:r>
            <a:r>
              <a:rPr lang="en-GB" altLang="en-US" b="1" dirty="0" err="1">
                <a:cs typeface="Arial" panose="020B0604020202020204" pitchFamily="34" charset="0"/>
              </a:rPr>
              <a:t>Lanjutan</a:t>
            </a:r>
            <a:r>
              <a:rPr lang="en-GB" altLang="en-US" b="1" dirty="0">
                <a:cs typeface="Arial" panose="020B0604020202020204" pitchFamily="34" charset="0"/>
              </a:rPr>
              <a:t>)</a:t>
            </a:r>
            <a:endParaRPr lang="en-US" dirty="0"/>
          </a:p>
        </p:txBody>
      </p:sp>
    </p:spTree>
    <p:extLst>
      <p:ext uri="{BB962C8B-B14F-4D97-AF65-F5344CB8AC3E}">
        <p14:creationId xmlns:p14="http://schemas.microsoft.com/office/powerpoint/2010/main" val="3245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C2632-546C-4174-B7BA-5AA64918D846}"/>
              </a:ext>
            </a:extLst>
          </p:cNvPr>
          <p:cNvSpPr txBox="1"/>
          <p:nvPr/>
        </p:nvSpPr>
        <p:spPr>
          <a:xfrm>
            <a:off x="3189249" y="2967335"/>
            <a:ext cx="2765501" cy="923330"/>
          </a:xfrm>
          <a:prstGeom prst="rect">
            <a:avLst/>
          </a:prstGeom>
          <a:noFill/>
        </p:spPr>
        <p:txBody>
          <a:bodyPr wrap="none" rtlCol="0">
            <a:spAutoFit/>
          </a:bodyPr>
          <a:lstStyle/>
          <a:p>
            <a:r>
              <a:rPr lang="en-US" sz="5400" dirty="0"/>
              <a:t>The End</a:t>
            </a:r>
          </a:p>
        </p:txBody>
      </p:sp>
    </p:spTree>
    <p:extLst>
      <p:ext uri="{BB962C8B-B14F-4D97-AF65-F5344CB8AC3E}">
        <p14:creationId xmlns:p14="http://schemas.microsoft.com/office/powerpoint/2010/main" val="220386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647409-3562-44AF-81CA-16A3BA48CA2B}"/>
              </a:ext>
            </a:extLst>
          </p:cNvPr>
          <p:cNvPicPr>
            <a:picLocks noGrp="1" noChangeAspect="1"/>
          </p:cNvPicPr>
          <p:nvPr>
            <p:ph idx="1"/>
          </p:nvPr>
        </p:nvPicPr>
        <p:blipFill>
          <a:blip r:embed="rId2"/>
          <a:stretch>
            <a:fillRect/>
          </a:stretch>
        </p:blipFill>
        <p:spPr>
          <a:xfrm>
            <a:off x="1429991" y="2276872"/>
            <a:ext cx="6273260" cy="3878263"/>
          </a:xfrm>
          <a:prstGeom prst="rect">
            <a:avLst/>
          </a:prstGeom>
        </p:spPr>
      </p:pic>
      <p:sp>
        <p:nvSpPr>
          <p:cNvPr id="3" name="Title 2">
            <a:extLst>
              <a:ext uri="{FF2B5EF4-FFF2-40B4-BE49-F238E27FC236}">
                <a16:creationId xmlns:a16="http://schemas.microsoft.com/office/drawing/2014/main" id="{F798600A-D822-4DF6-82D4-BCA729043350}"/>
              </a:ext>
            </a:extLst>
          </p:cNvPr>
          <p:cNvSpPr>
            <a:spLocks noGrp="1"/>
          </p:cNvSpPr>
          <p:nvPr>
            <p:ph type="title"/>
          </p:nvPr>
        </p:nvSpPr>
        <p:spPr/>
        <p:txBody>
          <a:bodyPr/>
          <a:lstStyle/>
          <a:p>
            <a:r>
              <a:rPr lang="en-US" dirty="0" err="1"/>
              <a:t>Tabel</a:t>
            </a:r>
            <a:r>
              <a:rPr lang="en-US" dirty="0"/>
              <a:t> </a:t>
            </a:r>
            <a:r>
              <a:rPr lang="en-US" dirty="0" err="1"/>
              <a:t>Konversi</a:t>
            </a:r>
            <a:r>
              <a:rPr lang="en-US" dirty="0"/>
              <a:t> </a:t>
            </a:r>
            <a:r>
              <a:rPr lang="en-US" dirty="0" err="1"/>
              <a:t>Bilangan</a:t>
            </a:r>
            <a:endParaRPr lang="en-US" dirty="0"/>
          </a:p>
        </p:txBody>
      </p:sp>
    </p:spTree>
    <p:extLst>
      <p:ext uri="{BB962C8B-B14F-4D97-AF65-F5344CB8AC3E}">
        <p14:creationId xmlns:p14="http://schemas.microsoft.com/office/powerpoint/2010/main" val="255339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id-ID" dirty="0"/>
              <a:t>BILANGAN DECIMAL</a:t>
            </a:r>
          </a:p>
        </p:txBody>
      </p:sp>
    </p:spTree>
    <p:extLst>
      <p:ext uri="{BB962C8B-B14F-4D97-AF65-F5344CB8AC3E}">
        <p14:creationId xmlns:p14="http://schemas.microsoft.com/office/powerpoint/2010/main" val="89209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id-ID" sz="1800" dirty="0"/>
              <a:t>Contoh 254 (10) = .......(2)</a:t>
            </a:r>
          </a:p>
          <a:p>
            <a:pPr marL="0" indent="0">
              <a:buNone/>
            </a:pPr>
            <a:r>
              <a:rPr lang="id-ID" sz="1800" dirty="0"/>
              <a:t>Caranya dengan membagi bilangan tersebut dengan dua sampai bilangan tersebut tidak bisa lagi dibagi dua (kurang dari dua) dengan mencatat setiap sisa pembagian.</a:t>
            </a:r>
          </a:p>
          <a:p>
            <a:pPr marL="0" indent="0">
              <a:buNone/>
            </a:pPr>
            <a:r>
              <a:rPr lang="id-ID" sz="1800" b="1" dirty="0"/>
              <a:t>254 : 2 = 127 sisa 0</a:t>
            </a:r>
          </a:p>
          <a:p>
            <a:pPr marL="0" indent="0">
              <a:buNone/>
            </a:pPr>
            <a:r>
              <a:rPr lang="id-ID" sz="1800" b="1" dirty="0"/>
              <a:t>127 : 2 =   63 sisa 1</a:t>
            </a:r>
          </a:p>
          <a:p>
            <a:pPr marL="0" indent="0">
              <a:buNone/>
            </a:pPr>
            <a:r>
              <a:rPr lang="id-ID" sz="1800" b="1" dirty="0"/>
              <a:t>  63 : 2 =   31 sisa 1</a:t>
            </a:r>
          </a:p>
          <a:p>
            <a:pPr marL="0" indent="0">
              <a:buNone/>
            </a:pPr>
            <a:r>
              <a:rPr lang="id-ID" sz="1800" b="1" dirty="0"/>
              <a:t>  31 : 2 =   15 sisa 1</a:t>
            </a:r>
          </a:p>
          <a:p>
            <a:pPr marL="0" indent="0">
              <a:buNone/>
            </a:pPr>
            <a:r>
              <a:rPr lang="id-ID" sz="1800" b="1" dirty="0"/>
              <a:t>  15 : 2 =     7 sisa 1</a:t>
            </a:r>
          </a:p>
          <a:p>
            <a:pPr marL="0" indent="0">
              <a:buNone/>
            </a:pPr>
            <a:r>
              <a:rPr lang="id-ID" sz="1800" b="1" dirty="0"/>
              <a:t>    7 : 2 =     3 sisa 1</a:t>
            </a:r>
          </a:p>
          <a:p>
            <a:pPr marL="0" indent="0">
              <a:buNone/>
            </a:pPr>
            <a:r>
              <a:rPr lang="id-ID" sz="1800" b="1" dirty="0"/>
              <a:t>    3 : 2 =     1 sisa 1</a:t>
            </a:r>
          </a:p>
          <a:p>
            <a:pPr marL="0" indent="0">
              <a:buNone/>
            </a:pPr>
            <a:r>
              <a:rPr lang="id-ID" sz="1800" b="1" dirty="0"/>
              <a:t>    1 : 2 =        sisa 1</a:t>
            </a:r>
          </a:p>
          <a:p>
            <a:pPr marL="0" indent="0">
              <a:buNone/>
            </a:pPr>
            <a:r>
              <a:rPr lang="id-ID" sz="1800" dirty="0"/>
              <a:t>Jadi  254 (10) = 11111110 (2)</a:t>
            </a:r>
          </a:p>
        </p:txBody>
      </p:sp>
      <p:sp>
        <p:nvSpPr>
          <p:cNvPr id="2" name="Title 1"/>
          <p:cNvSpPr>
            <a:spLocks noGrp="1"/>
          </p:cNvSpPr>
          <p:nvPr>
            <p:ph type="title"/>
          </p:nvPr>
        </p:nvSpPr>
        <p:spPr/>
        <p:txBody>
          <a:bodyPr>
            <a:normAutofit/>
          </a:bodyPr>
          <a:lstStyle/>
          <a:p>
            <a:r>
              <a:rPr lang="id-ID" sz="3600" dirty="0"/>
              <a:t>BILANGAN DECIMAL</a:t>
            </a:r>
            <a:r>
              <a:rPr lang="en-US" sz="3600" dirty="0"/>
              <a:t> KE BINER</a:t>
            </a:r>
            <a:endParaRPr lang="id-ID" sz="3600" dirty="0"/>
          </a:p>
        </p:txBody>
      </p:sp>
    </p:spTree>
    <p:extLst>
      <p:ext uri="{BB962C8B-B14F-4D97-AF65-F5344CB8AC3E}">
        <p14:creationId xmlns:p14="http://schemas.microsoft.com/office/powerpoint/2010/main" val="140604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id-ID" dirty="0"/>
              <a:t>Contoh 254 (10) = .......(8)</a:t>
            </a:r>
          </a:p>
          <a:p>
            <a:pPr marL="0" indent="0">
              <a:buNone/>
            </a:pPr>
            <a:r>
              <a:rPr lang="id-ID" dirty="0"/>
              <a:t>Caranya dengan membagi bilangan tersebut dengan delapan sampai bilangan tersebut</a:t>
            </a:r>
          </a:p>
          <a:p>
            <a:pPr marL="0" indent="0">
              <a:buNone/>
            </a:pPr>
            <a:r>
              <a:rPr lang="id-ID" dirty="0"/>
              <a:t>tidak bisa lagi dibagi delapan (kurang dari delapan) dengan mencatat setiap sisa pembagian.</a:t>
            </a:r>
          </a:p>
          <a:p>
            <a:pPr marL="0" indent="0">
              <a:buNone/>
            </a:pPr>
            <a:r>
              <a:rPr lang="id-ID" b="1" dirty="0"/>
              <a:t>254 : 8 = 31 sisa 6</a:t>
            </a:r>
          </a:p>
          <a:p>
            <a:pPr marL="0" indent="0">
              <a:buNone/>
            </a:pPr>
            <a:r>
              <a:rPr lang="id-ID" b="1" dirty="0"/>
              <a:t>  31 : 8 =  3  sisa 7</a:t>
            </a:r>
          </a:p>
          <a:p>
            <a:pPr marL="0" indent="0">
              <a:buNone/>
            </a:pPr>
            <a:r>
              <a:rPr lang="id-ID" b="1" dirty="0"/>
              <a:t>    3 : 8 =      sisa 3</a:t>
            </a:r>
          </a:p>
          <a:p>
            <a:pPr marL="0" indent="0">
              <a:buNone/>
            </a:pPr>
            <a:r>
              <a:rPr lang="id-ID" dirty="0"/>
              <a:t>Jadi  254 (10) = 376 (8)</a:t>
            </a:r>
          </a:p>
        </p:txBody>
      </p:sp>
      <p:sp>
        <p:nvSpPr>
          <p:cNvPr id="2" name="Title 1"/>
          <p:cNvSpPr>
            <a:spLocks noGrp="1"/>
          </p:cNvSpPr>
          <p:nvPr>
            <p:ph type="title"/>
          </p:nvPr>
        </p:nvSpPr>
        <p:spPr/>
        <p:txBody>
          <a:bodyPr>
            <a:normAutofit/>
          </a:bodyPr>
          <a:lstStyle/>
          <a:p>
            <a:r>
              <a:rPr lang="id-ID" sz="3600" dirty="0"/>
              <a:t>BILANGAN DECIMAL KE OCTAL</a:t>
            </a:r>
          </a:p>
        </p:txBody>
      </p:sp>
    </p:spTree>
    <p:extLst>
      <p:ext uri="{BB962C8B-B14F-4D97-AF65-F5344CB8AC3E}">
        <p14:creationId xmlns:p14="http://schemas.microsoft.com/office/powerpoint/2010/main" val="144087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id-ID" dirty="0"/>
              <a:t>Contoh 254 (10) = .......(16)</a:t>
            </a:r>
          </a:p>
          <a:p>
            <a:pPr marL="0" indent="0">
              <a:buNone/>
            </a:pPr>
            <a:r>
              <a:rPr lang="id-ID" dirty="0"/>
              <a:t>Caranya dengan membagi bilangan tersebut dengan enam belas sampai bilangan tersebut tidak bisa lagi dibagi enam belas (kurang dari enam belas) dengan mencatat setiap sisa pembagian.</a:t>
            </a:r>
          </a:p>
          <a:p>
            <a:pPr marL="0" indent="0">
              <a:buNone/>
            </a:pPr>
            <a:r>
              <a:rPr lang="id-ID" b="1" dirty="0"/>
              <a:t>254 : 16 = 15 sisa 14 atau E (lihat tabel </a:t>
            </a:r>
            <a:r>
              <a:rPr lang="en-US" b="1" dirty="0" err="1"/>
              <a:t>hexa</a:t>
            </a:r>
            <a:r>
              <a:rPr lang="id-ID" b="1" dirty="0"/>
              <a:t>)</a:t>
            </a:r>
          </a:p>
          <a:p>
            <a:pPr marL="0" indent="0">
              <a:buNone/>
            </a:pPr>
            <a:r>
              <a:rPr lang="id-ID" b="1" dirty="0"/>
              <a:t>  15 : 16 =      sisa 15 atau F (lihat tabel </a:t>
            </a:r>
            <a:r>
              <a:rPr lang="en-US" b="1" dirty="0" err="1"/>
              <a:t>hexa</a:t>
            </a:r>
            <a:r>
              <a:rPr lang="id-ID" b="1" dirty="0"/>
              <a:t>)</a:t>
            </a:r>
          </a:p>
          <a:p>
            <a:pPr marL="0" indent="0">
              <a:buNone/>
            </a:pPr>
            <a:r>
              <a:rPr lang="id-ID" dirty="0"/>
              <a:t>Jadi  254 (10) = FE (16)</a:t>
            </a:r>
          </a:p>
        </p:txBody>
      </p:sp>
      <p:sp>
        <p:nvSpPr>
          <p:cNvPr id="2" name="Title 1"/>
          <p:cNvSpPr>
            <a:spLocks noGrp="1"/>
          </p:cNvSpPr>
          <p:nvPr>
            <p:ph type="title"/>
          </p:nvPr>
        </p:nvSpPr>
        <p:spPr/>
        <p:txBody>
          <a:bodyPr>
            <a:noAutofit/>
          </a:bodyPr>
          <a:lstStyle/>
          <a:p>
            <a:r>
              <a:rPr lang="id-ID" sz="3600" dirty="0"/>
              <a:t>BILANGAN DECIMAL KE HEXADECIMAL</a:t>
            </a:r>
          </a:p>
        </p:txBody>
      </p:sp>
    </p:spTree>
    <p:extLst>
      <p:ext uri="{BB962C8B-B14F-4D97-AF65-F5344CB8AC3E}">
        <p14:creationId xmlns:p14="http://schemas.microsoft.com/office/powerpoint/2010/main" val="419619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r>
              <a:rPr lang="id-ID" dirty="0"/>
              <a:t>BILANGAN BINER</a:t>
            </a:r>
          </a:p>
        </p:txBody>
      </p:sp>
    </p:spTree>
    <p:extLst>
      <p:ext uri="{BB962C8B-B14F-4D97-AF65-F5344CB8AC3E}">
        <p14:creationId xmlns:p14="http://schemas.microsoft.com/office/powerpoint/2010/main" val="87726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id-ID" dirty="0"/>
                  <a:t>Contoh 1100100 (2) = .......(10)</a:t>
                </a:r>
              </a:p>
              <a:p>
                <a:pPr marL="0" indent="0">
                  <a:buNone/>
                </a:pPr>
                <a:r>
                  <a:rPr lang="id-ID" dirty="0"/>
                  <a:t>Dengan cara mengalikan bilangan-bilangan tersebut dengan dua yang telah dipangkatkan sesuai urutan 0,1,2,4, dan seterusnya kemudian menjumlahkannya.</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smtClean="0">
                            <a:latin typeface="Cambria Math"/>
                          </a:rPr>
                          <m:t>𝟐</m:t>
                        </m:r>
                      </m:e>
                      <m:sup>
                        <m:r>
                          <a:rPr lang="id-ID" b="1" i="1" smtClean="0">
                            <a:latin typeface="Cambria Math"/>
                          </a:rPr>
                          <m:t>𝟎</m:t>
                        </m:r>
                      </m:sup>
                    </m:sSup>
                  </m:oMath>
                </a14:m>
                <a:r>
                  <a:rPr lang="id-ID" b="1" dirty="0"/>
                  <a:t> = 0</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𝟏</m:t>
                        </m:r>
                      </m:sup>
                    </m:sSup>
                  </m:oMath>
                </a14:m>
                <a:r>
                  <a:rPr lang="id-ID" b="1" dirty="0"/>
                  <a:t> = 0</a:t>
                </a:r>
              </a:p>
              <a:p>
                <a:pPr marL="0" indent="0">
                  <a:buNone/>
                </a:pPr>
                <a:r>
                  <a:rPr lang="id-ID" b="1" dirty="0"/>
                  <a:t>1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𝟐</m:t>
                        </m:r>
                      </m:sup>
                    </m:sSup>
                  </m:oMath>
                </a14:m>
                <a:r>
                  <a:rPr lang="id-ID" b="1" dirty="0"/>
                  <a:t> = 4</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𝟑</m:t>
                        </m:r>
                      </m:sup>
                    </m:sSup>
                  </m:oMath>
                </a14:m>
                <a:r>
                  <a:rPr lang="id-ID" b="1" dirty="0"/>
                  <a:t> = 0</a:t>
                </a:r>
              </a:p>
              <a:p>
                <a:pPr marL="0" indent="0">
                  <a:buNone/>
                </a:pPr>
                <a:r>
                  <a:rPr lang="id-ID" b="1" dirty="0"/>
                  <a:t>0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𝟒</m:t>
                        </m:r>
                      </m:sup>
                    </m:sSup>
                  </m:oMath>
                </a14:m>
                <a:r>
                  <a:rPr lang="id-ID" b="1" dirty="0"/>
                  <a:t> = 0</a:t>
                </a:r>
              </a:p>
              <a:p>
                <a:pPr marL="0" indent="0">
                  <a:buNone/>
                </a:pPr>
                <a:r>
                  <a:rPr lang="id-ID" b="1" dirty="0"/>
                  <a:t>1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𝟓</m:t>
                        </m:r>
                      </m:sup>
                    </m:sSup>
                  </m:oMath>
                </a14:m>
                <a:r>
                  <a:rPr lang="id-ID" b="1" dirty="0"/>
                  <a:t> = 32</a:t>
                </a:r>
              </a:p>
              <a:p>
                <a:pPr marL="0" indent="0">
                  <a:buNone/>
                </a:pPr>
                <a:r>
                  <a:rPr lang="id-ID" b="1" dirty="0"/>
                  <a:t>1 x </a:t>
                </a:r>
                <a14:m>
                  <m:oMath xmlns:m="http://schemas.openxmlformats.org/officeDocument/2006/math">
                    <m:sSup>
                      <m:sSupPr>
                        <m:ctrlPr>
                          <a:rPr lang="id-ID" b="1" i="1">
                            <a:latin typeface="Cambria Math" panose="02040503050406030204" pitchFamily="18" charset="0"/>
                          </a:rPr>
                        </m:ctrlPr>
                      </m:sSupPr>
                      <m:e>
                        <m:r>
                          <a:rPr lang="id-ID" b="1" i="1">
                            <a:latin typeface="Cambria Math"/>
                          </a:rPr>
                          <m:t>𝟐</m:t>
                        </m:r>
                      </m:e>
                      <m:sup>
                        <m:r>
                          <a:rPr lang="id-ID" b="1" i="1" smtClean="0">
                            <a:latin typeface="Cambria Math"/>
                          </a:rPr>
                          <m:t>𝟔</m:t>
                        </m:r>
                      </m:sup>
                    </m:sSup>
                  </m:oMath>
                </a14:m>
                <a:r>
                  <a:rPr lang="id-ID" b="1" dirty="0"/>
                  <a:t> = 64</a:t>
                </a:r>
              </a:p>
              <a:p>
                <a:pPr marL="0" indent="0">
                  <a:buNone/>
                </a:pPr>
                <a:r>
                  <a:rPr lang="id-ID" b="1" dirty="0"/>
                  <a:t>0+0+4+0+0+32+64 = 100</a:t>
                </a:r>
              </a:p>
              <a:p>
                <a:pPr marL="0" indent="0">
                  <a:buNone/>
                </a:pPr>
                <a:r>
                  <a:rPr lang="id-ID" b="1" dirty="0"/>
                  <a:t>Jadi 1100100 (2) = 100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7" t="-2044" r="-866"/>
                </a:stretch>
              </a:blipFill>
            </p:spPr>
            <p:txBody>
              <a:bodyPr/>
              <a:lstStyle/>
              <a:p>
                <a:r>
                  <a:rPr lang="id-ID">
                    <a:noFill/>
                  </a:rPr>
                  <a:t> </a:t>
                </a:r>
              </a:p>
            </p:txBody>
          </p:sp>
        </mc:Fallback>
      </mc:AlternateContent>
      <p:sp>
        <p:nvSpPr>
          <p:cNvPr id="2" name="Title 1"/>
          <p:cNvSpPr>
            <a:spLocks noGrp="1"/>
          </p:cNvSpPr>
          <p:nvPr>
            <p:ph type="title"/>
          </p:nvPr>
        </p:nvSpPr>
        <p:spPr/>
        <p:txBody>
          <a:bodyPr>
            <a:normAutofit/>
          </a:bodyPr>
          <a:lstStyle/>
          <a:p>
            <a:r>
              <a:rPr lang="id-ID" sz="3600" dirty="0"/>
              <a:t>BILANGAN BINER KE DECIMAL</a:t>
            </a:r>
          </a:p>
        </p:txBody>
      </p:sp>
    </p:spTree>
    <p:extLst>
      <p:ext uri="{BB962C8B-B14F-4D97-AF65-F5344CB8AC3E}">
        <p14:creationId xmlns:p14="http://schemas.microsoft.com/office/powerpoint/2010/main" val="33370339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152</TotalTime>
  <Words>1076</Words>
  <Application>Microsoft Office PowerPoint</Application>
  <PresentationFormat>On-screen Show (4:3)</PresentationFormat>
  <Paragraphs>128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Cambria Math</vt:lpstr>
      <vt:lpstr>Times New Roman</vt:lpstr>
      <vt:lpstr>Wingdings</vt:lpstr>
      <vt:lpstr>Hardcover</vt:lpstr>
      <vt:lpstr>KONVERSI BILANGAN</vt:lpstr>
      <vt:lpstr>Sasaran pertemuan 2</vt:lpstr>
      <vt:lpstr>Tabel Konversi Bilangan</vt:lpstr>
      <vt:lpstr>BILANGAN DECIMAL</vt:lpstr>
      <vt:lpstr>BILANGAN DECIMAL KE BINER</vt:lpstr>
      <vt:lpstr>BILANGAN DECIMAL KE OCTAL</vt:lpstr>
      <vt:lpstr>BILANGAN DECIMAL KE HEXADECIMAL</vt:lpstr>
      <vt:lpstr>BILANGAN BINER</vt:lpstr>
      <vt:lpstr>BILANGAN BINER KE DECIMAL</vt:lpstr>
      <vt:lpstr>BILANGAN BINER KE OCTAL</vt:lpstr>
      <vt:lpstr>BILANGAN BINER KE HEXADECIMAL</vt:lpstr>
      <vt:lpstr>BILANGAN OCTAL</vt:lpstr>
      <vt:lpstr>BILANGAN OCTAL KE DECIMAL</vt:lpstr>
      <vt:lpstr>BILANGAN OCTAL KE BINER</vt:lpstr>
      <vt:lpstr>BILANGAN OCTAL KE HEXADECIMAL</vt:lpstr>
      <vt:lpstr>BILANGAN HEXADECIMAL</vt:lpstr>
      <vt:lpstr>BILANGAN HEXADECIMAL KE BINER</vt:lpstr>
      <vt:lpstr>BILANGAN HEXADECIMAL KE OCTAL</vt:lpstr>
      <vt:lpstr>BILANGAN HEXADECIMAL KE DECIMAL</vt:lpstr>
      <vt:lpstr>KOMPLEMEN</vt:lpstr>
      <vt:lpstr>KOMPLEMEN (Lanjutan)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KONFERSI BILANGAN</dc:title>
  <dc:creator>toni</dc:creator>
  <cp:lastModifiedBy>Toni Arifin</cp:lastModifiedBy>
  <cp:revision>12</cp:revision>
  <dcterms:created xsi:type="dcterms:W3CDTF">2014-03-24T17:20:57Z</dcterms:created>
  <dcterms:modified xsi:type="dcterms:W3CDTF">2018-10-03T03:33:06Z</dcterms:modified>
</cp:coreProperties>
</file>