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2" r:id="rId15"/>
    <p:sldId id="273" r:id="rId16"/>
    <p:sldId id="270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18EC-CBFC-4DAB-8C18-83FF5A24F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CD103-5C6F-44A1-84A3-D493FCD25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4F8F7-28B4-4020-A9C0-15AFDD6A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9CDEB-C66F-4942-ADD4-B60C0915B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FA31E-76DC-4D83-8C59-F81C61FBA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460A82-BCDB-4C3C-8ADA-E34123A52B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666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64A1-0AD8-44B5-AC70-075D3055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F22E9-EEAA-4214-B6DD-284820096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A0584-FE8B-4F86-8880-EFFF96B5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3F540-CF66-413D-AE14-E4C477937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19A90-2A36-44F3-BF97-4A6901396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45DECF-1568-4DD2-9C9E-3CCD306C9F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287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6C92D7-7265-4632-8A93-F07AF5DEB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5B34B-4B03-4900-88AF-322ECD4FC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E8856-207A-47B8-8F59-BE59FAC52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A95F3-B6AB-4F53-8A77-C6D3D7C4A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DAA6B-9958-439B-8630-428CE289C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AEB49-712A-41DD-9C4E-4130201437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577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7CD3-73EA-498D-B088-A95291708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15997-0A8A-4445-95E0-8E1CA8909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3BAC9-A43E-47A2-94E2-C78EAE32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AA8E9-897C-4ACF-A7A5-1B43061C6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A092B-360C-46D0-B3E5-8E31EDE8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7EFC15-9AA0-4333-A96E-8B0DB6F208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668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C2DF-355A-4AF3-9854-5B4FA8E96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51C53-67D8-4912-9CD2-0CE5A2929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5C76E-1420-4E2C-8F38-6F501B24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673AB-7C9E-4329-B453-6B591DC09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B105B-07B6-4C60-9409-4DA75FB5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2F05CF-A3C9-4D6A-AEA0-0A14395DE0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45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A8B3-F337-419D-B370-38ED759E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1C819-5D31-47CF-994B-ED836ED4D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8919A-87C2-4D22-AC34-726EB9ECF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D72FE-71E9-42AA-807B-9B896E1A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3A32C-633A-4627-8453-3EEF086F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3A22A-7C48-4876-9A0E-347F7EAE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54645-F18B-4BCA-8918-F05A7DB094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07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C3F5-0377-4366-9CF7-B79A6E046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46D4D-F4E9-4705-8B05-AA7F82B9E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C7D5F-B976-458D-B244-C1DD777D2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9C040-E6F2-49E6-8FEE-C961B25A9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892D29-F6E3-49B7-84A2-4E3BDCAA8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3F50F-04A1-49F2-A639-2AB95BDF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D0B518-6D35-499A-BDE3-A0B6503E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7D1A1-1A76-404E-96AB-FC7D68E2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FE7F4D-566E-4DCF-8FA6-AC275A75E5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22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7B36-F096-462B-B12E-38452A0A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2E847-BA38-4D2D-8911-A2D35532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39948-BF14-4F24-BDB2-FB0F86970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7C596-4006-4A45-9505-2FEF3096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567080-1EBF-4626-AFA3-BBBA2B0F6E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451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3F733C-BF89-4381-9A22-7E7223E2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096A3F-49A9-41C0-AB9E-9DF4AF7C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E1136-4E97-4EF1-9D9F-BD75BA8A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DA5926-7942-4F71-8794-D68BC6A206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234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74742-84FF-40C1-BC89-D9219C77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49004-D237-42E4-AFF8-099DD9547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9DED1-3D78-48DF-BCA7-E991DD7AC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19B8F-C2FC-4A1C-AA77-7FB46A6F3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60E83-6462-4787-A7EE-EBAED7B8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13273-8AAB-48FA-A8EF-0BC7DA0F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89A3A3-1921-48DC-832B-2E7B7A9629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91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0480-A68C-4735-BBC1-3C5DFAF53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40F4C-7431-4901-836C-969BD8722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F1A69-63C2-41DC-B264-B224E8411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FD575-B770-4DFD-BB77-DC2BDD1B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25148-66DD-4CBE-8B40-A6B9A0E7F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74735-3E8E-4340-9296-5A05502F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9B4DDC-B829-4889-B0AF-58C8C005F4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860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04BCC9E-154A-487F-9E0C-CB33A9E91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7980308-F6BC-463A-A286-A6FFBA2A0C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B9CEC88-865A-429D-AF2C-A6382EF7345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9512F57-A851-456D-AC6C-0841B904170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90A5A79-D341-4049-8882-6F68ECD79EB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F8976FE-C840-489F-A039-0A483FAE72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7A29333-5456-4E11-A9B4-A8AF12B595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 dirty="0"/>
              <a:t>PERTEMUAN 3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83D79EC-F112-4CFD-A05D-A3C3F8B7C60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 dirty="0" err="1">
                <a:solidFill>
                  <a:srgbClr val="FF0000"/>
                </a:solidFill>
              </a:rPr>
              <a:t>Aljabar</a:t>
            </a:r>
            <a:r>
              <a:rPr lang="en-US" altLang="en-US" sz="3200" dirty="0">
                <a:solidFill>
                  <a:srgbClr val="FF0000"/>
                </a:solidFill>
              </a:rPr>
              <a:t> Boolean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3BDD3-B3A8-42CC-9E48-7659AA478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0" y="4775200"/>
            <a:ext cx="2349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Toni Arifin, ST., </a:t>
            </a:r>
            <a:r>
              <a:rPr lang="en-US" altLang="en-US" sz="1800" b="1" dirty="0" err="1"/>
              <a:t>M.Kom</a:t>
            </a:r>
            <a:endParaRPr lang="en-US" altLang="en-US" sz="1800" b="1" dirty="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0430059101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D675B76-46BB-401F-B794-29CB3C4498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Sifat Asosiatif</a:t>
            </a:r>
          </a:p>
        </p:txBody>
      </p:sp>
      <p:pic>
        <p:nvPicPr>
          <p:cNvPr id="13315" name="Picture 3">
            <a:extLst>
              <a:ext uri="{FF2B5EF4-FFF2-40B4-BE49-F238E27FC236}">
                <a16:creationId xmlns:a16="http://schemas.microsoft.com/office/drawing/2014/main" id="{4441EC85-7089-4900-8706-877FB87E13BD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C2FD35E-4580-45A8-BDD1-D90483B2A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Sifat Distributif</a:t>
            </a:r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11416BB7-84DF-4598-A61E-5F938054F5E9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49B40EF-7B03-45E1-9713-E644BF3655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Teorema De Morgan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17F4201-10C5-4FDD-8551-E2B14438CA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0C63187A-9B8F-4C11-987D-D82A26120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628775"/>
            <a:ext cx="3097213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90" name="Text Box 6">
            <a:extLst>
              <a:ext uri="{FF2B5EF4-FFF2-40B4-BE49-F238E27FC236}">
                <a16:creationId xmlns:a16="http://schemas.microsoft.com/office/drawing/2014/main" id="{330AFFEB-2524-4CF5-80B4-558BD8B2A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221163"/>
            <a:ext cx="69151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US" altLang="en-US"/>
              <a:t>Teori De Morgan sangat berguna untuk disain rangkaian digital</a:t>
            </a:r>
          </a:p>
          <a:p>
            <a:pPr>
              <a:buFontTx/>
              <a:buChar char="-"/>
            </a:pPr>
            <a:r>
              <a:rPr lang="en-US" altLang="en-US"/>
              <a:t>Menggunakan teknik ini, gerbang AND dan OR bisa saling ditukar</a:t>
            </a:r>
          </a:p>
          <a:p>
            <a:pPr>
              <a:buFontTx/>
              <a:buChar char="-"/>
            </a:pPr>
            <a:r>
              <a:rPr lang="en-US" altLang="en-US"/>
              <a:t>Penukaran dilakukan dengan menambahkan gerbang NOT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F314939-D7C5-493B-A220-01128A93D3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Contoh :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DE555BA-8BE5-4A32-B8EE-E36E808D07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X = A’+B’ , realisasi rangkaian: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X=A’+B’ sesuai de Morgan bisa diubah menjadi ekspresi AND sebagai berikut</a:t>
            </a:r>
          </a:p>
          <a:p>
            <a:r>
              <a:rPr lang="en-US" altLang="en-US"/>
              <a:t>X=(A.B)’ , realisasi rangkaian</a:t>
            </a:r>
          </a:p>
          <a:p>
            <a:pPr>
              <a:buFontTx/>
              <a:buNone/>
            </a:pPr>
            <a:endParaRPr lang="en-US" altLang="en-US"/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3203CB19-7FF9-4D38-B943-79CB15DA4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133600"/>
            <a:ext cx="3443288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5">
            <a:extLst>
              <a:ext uri="{FF2B5EF4-FFF2-40B4-BE49-F238E27FC236}">
                <a16:creationId xmlns:a16="http://schemas.microsoft.com/office/drawing/2014/main" id="{21D44D77-43CA-4973-87B3-DF7759808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5129213"/>
            <a:ext cx="2205038" cy="82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E8AA736-0B32-41CB-8CFB-904EA82BD6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altLang="en-US" sz="4000"/>
              <a:t>Universalitas gerbang AND</a:t>
            </a:r>
          </a:p>
        </p:txBody>
      </p:sp>
      <p:pic>
        <p:nvPicPr>
          <p:cNvPr id="20483" name="Picture 3">
            <a:extLst>
              <a:ext uri="{FF2B5EF4-FFF2-40B4-BE49-F238E27FC236}">
                <a16:creationId xmlns:a16="http://schemas.microsoft.com/office/drawing/2014/main" id="{0734538C-1C3A-4FCE-9B74-FEA85B9DB669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981075"/>
            <a:ext cx="8229600" cy="5145088"/>
          </a:xfrm>
        </p:spPr>
      </p:pic>
      <p:sp>
        <p:nvSpPr>
          <p:cNvPr id="20484" name="Text Box 4">
            <a:extLst>
              <a:ext uri="{FF2B5EF4-FFF2-40B4-BE49-F238E27FC236}">
                <a16:creationId xmlns:a16="http://schemas.microsoft.com/office/drawing/2014/main" id="{D5BCE110-30EE-48AA-9F98-69C58B1BC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6113463"/>
            <a:ext cx="696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Fungsi-fungsi boolean bisa dibentuk menggunakan gerbang NAND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445EECB-A349-44D0-B9F2-E65E50AC42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93775"/>
          </a:xfrm>
        </p:spPr>
        <p:txBody>
          <a:bodyPr/>
          <a:lstStyle/>
          <a:p>
            <a:r>
              <a:rPr lang="en-US" altLang="en-US"/>
              <a:t>Universalitas gerbang NOR</a:t>
            </a:r>
          </a:p>
        </p:txBody>
      </p:sp>
      <p:pic>
        <p:nvPicPr>
          <p:cNvPr id="21507" name="Picture 3">
            <a:extLst>
              <a:ext uri="{FF2B5EF4-FFF2-40B4-BE49-F238E27FC236}">
                <a16:creationId xmlns:a16="http://schemas.microsoft.com/office/drawing/2014/main" id="{3A3218E0-72B9-4388-9583-9E2D5FD3D82A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268413"/>
            <a:ext cx="8229600" cy="4857750"/>
          </a:xfrm>
        </p:spPr>
      </p:pic>
      <p:sp>
        <p:nvSpPr>
          <p:cNvPr id="21508" name="Text Box 4">
            <a:extLst>
              <a:ext uri="{FF2B5EF4-FFF2-40B4-BE49-F238E27FC236}">
                <a16:creationId xmlns:a16="http://schemas.microsoft.com/office/drawing/2014/main" id="{FBB8A79A-1A2A-453C-B3A1-41B4DA17B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6113463"/>
            <a:ext cx="682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Fungsi-fungsi boolean bisa dibentuk menggunakan gerbang NOR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06CB7CB-42BA-4C5B-8B00-CBB86CF2D4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Latihan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F8387BD-BB7C-4137-8C89-DC8038DB01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Sederhanakan!</a:t>
            </a:r>
          </a:p>
          <a:p>
            <a:pPr marL="609600" indent="-609600">
              <a:buFontTx/>
              <a:buAutoNum type="alphaLcPeriod"/>
            </a:pPr>
            <a:r>
              <a:rPr lang="en-US" altLang="en-US"/>
              <a:t>y=AC’ + ABC’</a:t>
            </a:r>
          </a:p>
          <a:p>
            <a:pPr marL="609600" indent="-609600">
              <a:buFontTx/>
              <a:buAutoNum type="alphaLcPeriod"/>
            </a:pPr>
            <a:r>
              <a:rPr lang="en-US" altLang="en-US"/>
              <a:t>Y=A’B’CD’ + A’B’C’D’</a:t>
            </a:r>
          </a:p>
          <a:p>
            <a:pPr marL="609600" indent="-609600">
              <a:buFontTx/>
              <a:buAutoNum type="alphaLcPeriod"/>
            </a:pPr>
            <a:r>
              <a:rPr lang="en-US" altLang="en-US"/>
              <a:t>Y=A’D + ABD</a:t>
            </a:r>
          </a:p>
          <a:p>
            <a:pPr marL="609600" indent="-609600">
              <a:buFontTx/>
              <a:buAutoNum type="alphaLcPeriod"/>
            </a:pPr>
            <a:r>
              <a:rPr lang="en-US" altLang="en-US"/>
              <a:t>Y=(A’+B)(A+B)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9E7F56B-9CE2-45A0-9CA1-F8EC286120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Inti pembelajaran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333B609-524F-4741-A0F1-D07A0B142E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Bisa</a:t>
            </a:r>
            <a:r>
              <a:rPr lang="en-US" altLang="en-US" dirty="0"/>
              <a:t> </a:t>
            </a:r>
            <a:r>
              <a:rPr lang="en-US" altLang="en-US" dirty="0" err="1"/>
              <a:t>menghasilkan</a:t>
            </a:r>
            <a:r>
              <a:rPr lang="en-US" altLang="en-US" dirty="0"/>
              <a:t>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realisasi</a:t>
            </a:r>
            <a:r>
              <a:rPr lang="en-US" altLang="en-US" dirty="0"/>
              <a:t> </a:t>
            </a:r>
            <a:r>
              <a:rPr lang="en-US" altLang="en-US" dirty="0" err="1"/>
              <a:t>rangkaian</a:t>
            </a:r>
            <a:r>
              <a:rPr lang="en-US" altLang="en-US" dirty="0"/>
              <a:t> </a:t>
            </a:r>
            <a:r>
              <a:rPr lang="en-US" altLang="en-US" dirty="0" err="1"/>
              <a:t>elektronika</a:t>
            </a:r>
            <a:r>
              <a:rPr lang="en-US" altLang="en-US" dirty="0"/>
              <a:t> digital/Teknik digital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persamaan</a:t>
            </a:r>
            <a:r>
              <a:rPr lang="en-US" altLang="en-US" dirty="0"/>
              <a:t> </a:t>
            </a:r>
            <a:r>
              <a:rPr lang="en-US" altLang="en-US" dirty="0" err="1"/>
              <a:t>logika</a:t>
            </a:r>
            <a:r>
              <a:rPr lang="en-US" altLang="en-US" dirty="0"/>
              <a:t> </a:t>
            </a:r>
            <a:r>
              <a:rPr lang="en-US" altLang="en-US" dirty="0" err="1"/>
              <a:t>matematika</a:t>
            </a:r>
            <a:endParaRPr lang="en-US" altLang="en-US" dirty="0"/>
          </a:p>
          <a:p>
            <a:r>
              <a:rPr lang="en-US" altLang="en-US" dirty="0" err="1"/>
              <a:t>Persamaan</a:t>
            </a:r>
            <a:r>
              <a:rPr lang="en-US" altLang="en-US" dirty="0"/>
              <a:t> </a:t>
            </a:r>
            <a:r>
              <a:rPr lang="en-US" altLang="en-US" dirty="0" err="1"/>
              <a:t>logika</a:t>
            </a:r>
            <a:r>
              <a:rPr lang="en-US" altLang="en-US" dirty="0"/>
              <a:t> </a:t>
            </a:r>
            <a:r>
              <a:rPr lang="en-US" altLang="en-US" dirty="0" err="1"/>
              <a:t>matematika</a:t>
            </a:r>
            <a:r>
              <a:rPr lang="en-US" altLang="en-US" dirty="0"/>
              <a:t> </a:t>
            </a:r>
            <a:r>
              <a:rPr lang="en-US" altLang="en-US" dirty="0" err="1"/>
              <a:t>tersebut</a:t>
            </a:r>
            <a:r>
              <a:rPr lang="en-US" altLang="en-US" dirty="0"/>
              <a:t> </a:t>
            </a:r>
            <a:r>
              <a:rPr lang="en-US" altLang="en-US" dirty="0" err="1"/>
              <a:t>dimodifikasi</a:t>
            </a:r>
            <a:r>
              <a:rPr lang="en-US" altLang="en-US" dirty="0"/>
              <a:t> </a:t>
            </a:r>
            <a:r>
              <a:rPr lang="en-US" altLang="en-US" dirty="0" err="1"/>
              <a:t>sehingga</a:t>
            </a:r>
            <a:r>
              <a:rPr lang="en-US" altLang="en-US" dirty="0"/>
              <a:t> </a:t>
            </a:r>
            <a:r>
              <a:rPr lang="en-US" altLang="en-US" dirty="0" err="1"/>
              <a:t>menghasilkan</a:t>
            </a:r>
            <a:r>
              <a:rPr lang="en-US" altLang="en-US" dirty="0"/>
              <a:t> </a:t>
            </a:r>
            <a:r>
              <a:rPr lang="en-US" altLang="en-US" dirty="0" err="1"/>
              <a:t>realisasi</a:t>
            </a:r>
            <a:r>
              <a:rPr lang="en-US" altLang="en-US" dirty="0"/>
              <a:t> </a:t>
            </a:r>
            <a:r>
              <a:rPr lang="en-US" altLang="en-US" dirty="0" err="1"/>
              <a:t>rangkaian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jumlah</a:t>
            </a:r>
            <a:r>
              <a:rPr lang="en-US" altLang="en-US" dirty="0"/>
              <a:t> </a:t>
            </a:r>
            <a:r>
              <a:rPr lang="en-US" altLang="en-US" dirty="0" err="1"/>
              <a:t>gerbang</a:t>
            </a:r>
            <a:r>
              <a:rPr lang="en-US" altLang="en-US" dirty="0"/>
              <a:t> yang minimal/optimal.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6E84E77-5B1C-4B9D-939D-FB48EE2E5C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Rangkaian digital yang ekivalen dengan persamaan logika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8C1BC2B-B2B3-4E9F-BBE3-96B004C1E1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Misalnya diketahui persamaan logika:</a:t>
            </a:r>
          </a:p>
          <a:p>
            <a:r>
              <a:rPr lang="en-US" altLang="en-US"/>
              <a:t>x = A.B+C</a:t>
            </a:r>
          </a:p>
          <a:p>
            <a:r>
              <a:rPr lang="en-US" altLang="en-US"/>
              <a:t>Rangkaiannya:</a:t>
            </a:r>
          </a:p>
          <a:p>
            <a:pPr>
              <a:buFontTx/>
              <a:buNone/>
            </a:pPr>
            <a:endParaRPr lang="en-US" alt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3291C8E6-EE7F-4F39-BE61-05C874F6E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716338"/>
            <a:ext cx="54006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631943-2088-46F3-9818-8C74FC5CC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Urutan Operasi (Parentheses)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034035F-A120-48A2-BD7C-3BB9631C5D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Operasi</a:t>
            </a:r>
            <a:r>
              <a:rPr lang="en-US" altLang="en-US" dirty="0"/>
              <a:t> </a:t>
            </a:r>
            <a:r>
              <a:rPr lang="en-US" altLang="en-US" dirty="0" err="1"/>
              <a:t>bilangan</a:t>
            </a:r>
            <a:r>
              <a:rPr lang="en-US" altLang="en-US" dirty="0"/>
              <a:t> </a:t>
            </a:r>
            <a:r>
              <a:rPr lang="en-US" altLang="en-US" dirty="0" err="1"/>
              <a:t>biner</a:t>
            </a:r>
            <a:r>
              <a:rPr lang="en-US" altLang="en-US" dirty="0"/>
              <a:t> </a:t>
            </a:r>
            <a:r>
              <a:rPr lang="en-US" altLang="en-US" dirty="0" err="1"/>
              <a:t>hanya</a:t>
            </a:r>
            <a:r>
              <a:rPr lang="en-US" altLang="en-US" dirty="0"/>
              <a:t> </a:t>
            </a:r>
            <a:r>
              <a:rPr lang="en-US" altLang="en-US" dirty="0" err="1"/>
              <a:t>mengenal</a:t>
            </a:r>
            <a:r>
              <a:rPr lang="en-US" altLang="en-US" dirty="0"/>
              <a:t> AND dan OR</a:t>
            </a:r>
          </a:p>
          <a:p>
            <a:r>
              <a:rPr lang="en-US" altLang="en-US" dirty="0" err="1"/>
              <a:t>Jika</a:t>
            </a:r>
            <a:r>
              <a:rPr lang="en-US" altLang="en-US" dirty="0"/>
              <a:t> </a:t>
            </a:r>
            <a:r>
              <a:rPr lang="en-US" altLang="en-US" dirty="0" err="1"/>
              <a:t>terjadi</a:t>
            </a:r>
            <a:r>
              <a:rPr lang="en-US" altLang="en-US" dirty="0"/>
              <a:t> </a:t>
            </a:r>
            <a:r>
              <a:rPr lang="en-US" altLang="en-US" dirty="0" err="1"/>
              <a:t>operasi</a:t>
            </a:r>
            <a:r>
              <a:rPr lang="en-US" altLang="en-US" dirty="0"/>
              <a:t> AND dan OR </a:t>
            </a:r>
            <a:r>
              <a:rPr lang="en-US" altLang="en-US" dirty="0" err="1"/>
              <a:t>bersamaan</a:t>
            </a:r>
            <a:r>
              <a:rPr lang="en-US" altLang="en-US" dirty="0"/>
              <a:t> </a:t>
            </a:r>
            <a:r>
              <a:rPr lang="en-US" altLang="en-US" dirty="0" err="1"/>
              <a:t>tanpa</a:t>
            </a:r>
            <a:r>
              <a:rPr lang="en-US" altLang="en-US" dirty="0"/>
              <a:t> </a:t>
            </a:r>
            <a:r>
              <a:rPr lang="en-US" altLang="en-US" dirty="0" err="1"/>
              <a:t>ada</a:t>
            </a:r>
            <a:r>
              <a:rPr lang="en-US" altLang="en-US" dirty="0"/>
              <a:t> </a:t>
            </a:r>
            <a:r>
              <a:rPr lang="en-US" altLang="en-US" dirty="0" err="1"/>
              <a:t>kurung</a:t>
            </a:r>
            <a:r>
              <a:rPr lang="en-US" altLang="en-US" dirty="0"/>
              <a:t>, </a:t>
            </a:r>
            <a:r>
              <a:rPr lang="en-US" altLang="en-US" dirty="0" err="1"/>
              <a:t>maka</a:t>
            </a:r>
            <a:r>
              <a:rPr lang="en-US" altLang="en-US" dirty="0"/>
              <a:t> yang </a:t>
            </a:r>
            <a:r>
              <a:rPr lang="en-US" altLang="en-US" dirty="0" err="1"/>
              <a:t>didahulukan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AND</a:t>
            </a:r>
          </a:p>
          <a:p>
            <a:r>
              <a:rPr lang="en-US" altLang="en-US" dirty="0" err="1"/>
              <a:t>Misal</a:t>
            </a:r>
            <a:r>
              <a:rPr lang="en-US" altLang="en-US" dirty="0"/>
              <a:t> : x = A.B+C = (A.B)+C </a:t>
            </a:r>
            <a:r>
              <a:rPr lang="en-US" altLang="en-US" dirty="0">
                <a:sym typeface="Wingdings" panose="05000000000000000000" pitchFamily="2" charset="2"/>
              </a:rPr>
              <a:t> A dan B di-and-</a:t>
            </a:r>
            <a:r>
              <a:rPr lang="en-US" altLang="en-US" dirty="0" err="1">
                <a:sym typeface="Wingdings" panose="05000000000000000000" pitchFamily="2" charset="2"/>
              </a:rPr>
              <a:t>kan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dulu</a:t>
            </a:r>
            <a:r>
              <a:rPr lang="en-US" altLang="en-US" dirty="0">
                <a:sym typeface="Wingdings" panose="05000000000000000000" pitchFamily="2" charset="2"/>
              </a:rPr>
              <a:t>, </a:t>
            </a:r>
            <a:r>
              <a:rPr lang="en-US" altLang="en-US" dirty="0" err="1">
                <a:sym typeface="Wingdings" panose="05000000000000000000" pitchFamily="2" charset="2"/>
              </a:rPr>
              <a:t>baru</a:t>
            </a:r>
            <a:r>
              <a:rPr lang="en-US" altLang="en-US" dirty="0">
                <a:sym typeface="Wingdings" panose="05000000000000000000" pitchFamily="2" charset="2"/>
              </a:rPr>
              <a:t> di-or-</a:t>
            </a:r>
            <a:r>
              <a:rPr lang="en-US" altLang="en-US" dirty="0" err="1">
                <a:sym typeface="Wingdings" panose="05000000000000000000" pitchFamily="2" charset="2"/>
              </a:rPr>
              <a:t>kan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dengan</a:t>
            </a:r>
            <a:r>
              <a:rPr lang="en-US" altLang="en-US" dirty="0">
                <a:sym typeface="Wingdings" panose="05000000000000000000" pitchFamily="2" charset="2"/>
              </a:rPr>
              <a:t> 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BE3B0E0-820F-41D0-918D-DCF87EE730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Contoh rangkaian (dengan inverter)</a:t>
            </a:r>
          </a:p>
        </p:txBody>
      </p:sp>
      <p:sp>
        <p:nvSpPr>
          <p:cNvPr id="7171" name="AutoShape 3">
            <a:extLst>
              <a:ext uri="{FF2B5EF4-FFF2-40B4-BE49-F238E27FC236}">
                <a16:creationId xmlns:a16="http://schemas.microsoft.com/office/drawing/2014/main" id="{605DBB91-FC9A-49BC-8853-E129DF61CB6E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634C40CD-AD1C-4D17-A4F6-3A0D8477A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1773238"/>
            <a:ext cx="91440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3" name="Text Box 5">
            <a:extLst>
              <a:ext uri="{FF2B5EF4-FFF2-40B4-BE49-F238E27FC236}">
                <a16:creationId xmlns:a16="http://schemas.microsoft.com/office/drawing/2014/main" id="{50F06C69-939B-4809-B196-EB0D158AF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4332288"/>
            <a:ext cx="2595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x = A’BC(A+D)’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A96DF5D-47ED-40F7-8D7D-36D6EF2F94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Tabel kebenaran rangkaian digital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DC114EC-E062-4B49-8EA0-0C047FCF5B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Merupakan list output rangkaian/ persamaan logika untuk seluruh kombinasi input</a:t>
            </a:r>
          </a:p>
          <a:p>
            <a:r>
              <a:rPr lang="en-US" altLang="en-US"/>
              <a:t>Contoh: buatlah tabel kebenaran untuk rangkaian x = A’BC(A+D)’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D189C5A-2660-4392-AC2E-0E01A1860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Tabel kebenaran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717B5FD-F32F-4D1A-B2E0-8322F98EDB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9293" name="Group 77">
            <a:extLst>
              <a:ext uri="{FF2B5EF4-FFF2-40B4-BE49-F238E27FC236}">
                <a16:creationId xmlns:a16="http://schemas.microsoft.com/office/drawing/2014/main" id="{E2CFC968-C2BF-4597-A2A9-91A5F43BA2F5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1700213"/>
          <a:ext cx="7848600" cy="4592955"/>
        </p:xfrm>
        <a:graphic>
          <a:graphicData uri="http://schemas.openxmlformats.org/drawingml/2006/table">
            <a:tbl>
              <a:tblPr/>
              <a:tblGrid>
                <a:gridCol w="819150">
                  <a:extLst>
                    <a:ext uri="{9D8B030D-6E8A-4147-A177-3AD203B41FA5}">
                      <a16:colId xmlns:a16="http://schemas.microsoft.com/office/drawing/2014/main" val="2136288771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3258430688"/>
                    </a:ext>
                  </a:extLst>
                </a:gridCol>
                <a:gridCol w="817562">
                  <a:extLst>
                    <a:ext uri="{9D8B030D-6E8A-4147-A177-3AD203B41FA5}">
                      <a16:colId xmlns:a16="http://schemas.microsoft.com/office/drawing/2014/main" val="242589609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159781612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630191908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1944966099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685707198"/>
                    </a:ext>
                  </a:extLst>
                </a:gridCol>
                <a:gridCol w="1966913">
                  <a:extLst>
                    <a:ext uri="{9D8B030D-6E8A-4147-A177-3AD203B41FA5}">
                      <a16:colId xmlns:a16="http://schemas.microsoft.com/office/drawing/2014/main" val="2276879393"/>
                    </a:ext>
                  </a:extLst>
                </a:gridCol>
              </a:tblGrid>
              <a:tr h="447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A’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B.C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(A+D)’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A’BC(A+D)’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863528"/>
                  </a:ext>
                </a:extLst>
              </a:tr>
              <a:tr h="203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56124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A51D785-6512-441D-80EE-86D053A037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Sifat Aljabar Boolean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6445F7C-12CC-46DB-882D-22098D8FD6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Sifat komutatif</a:t>
            </a:r>
          </a:p>
          <a:p>
            <a:r>
              <a:rPr lang="en-US" altLang="en-US"/>
              <a:t>Sifat Asosiatif</a:t>
            </a:r>
          </a:p>
          <a:p>
            <a:r>
              <a:rPr lang="en-US" altLang="en-US"/>
              <a:t>Sifat Distributif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DB239EF-E2F8-45AC-A514-0EC0061DEF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Sifat Komutatif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1FBBA58-9140-49F1-B131-3D05C32883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D2BE94A0-4B9C-4BC2-8940-5591EFFF1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989138"/>
            <a:ext cx="6335712" cy="322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453</Words>
  <Application>Microsoft Office PowerPoint</Application>
  <PresentationFormat>On-screen Show (4:3)</PresentationFormat>
  <Paragraphs>184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Wingdings</vt:lpstr>
      <vt:lpstr>Default Design</vt:lpstr>
      <vt:lpstr>PERTEMUAN 3</vt:lpstr>
      <vt:lpstr>Inti pembelajaran</vt:lpstr>
      <vt:lpstr>Rangkaian digital yang ekivalen dengan persamaan logika</vt:lpstr>
      <vt:lpstr>Urutan Operasi (Parentheses)</vt:lpstr>
      <vt:lpstr>Contoh rangkaian (dengan inverter)</vt:lpstr>
      <vt:lpstr>Tabel kebenaran rangkaian digital</vt:lpstr>
      <vt:lpstr>Tabel kebenaran</vt:lpstr>
      <vt:lpstr>Sifat Aljabar Boolean</vt:lpstr>
      <vt:lpstr>Sifat Komutatif</vt:lpstr>
      <vt:lpstr>Sifat Asosiatif</vt:lpstr>
      <vt:lpstr>Sifat Distributif</vt:lpstr>
      <vt:lpstr>Teorema De Morgan</vt:lpstr>
      <vt:lpstr>Contoh :</vt:lpstr>
      <vt:lpstr>Universalitas gerbang AND</vt:lpstr>
      <vt:lpstr>Universalitas gerbang NOR</vt:lpstr>
      <vt:lpstr>Latihan</vt:lpstr>
    </vt:vector>
  </TitlesOfParts>
  <Company>te ugm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Aljabar Boolean</dc:title>
  <dc:creator>HP Mini</dc:creator>
  <cp:lastModifiedBy>Toni Arifin</cp:lastModifiedBy>
  <cp:revision>25</cp:revision>
  <dcterms:created xsi:type="dcterms:W3CDTF">2009-09-20T09:56:10Z</dcterms:created>
  <dcterms:modified xsi:type="dcterms:W3CDTF">2018-10-10T13:20:28Z</dcterms:modified>
</cp:coreProperties>
</file>