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6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A47-CFFB-4FF8-8BA4-1177533DDF6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DEEE-23EF-4537-8E4C-D4406FC8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FAC0-7DA1-4E1D-9E5A-072DF4D2F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PERTEMUAN 6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3993E-45CE-4E61-A91D-8F1A302E1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Sandi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Teknik Digital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0542404-FEAE-4F3D-83C1-7226F29B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4611687"/>
            <a:ext cx="234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Toni Arifin, ST., </a:t>
            </a:r>
            <a:r>
              <a:rPr lang="en-US" altLang="en-US" sz="1800" b="1" dirty="0" err="1"/>
              <a:t>M.Kom</a:t>
            </a:r>
            <a:endParaRPr lang="en-US" altLang="en-US" sz="18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0430059101</a:t>
            </a:r>
          </a:p>
        </p:txBody>
      </p:sp>
    </p:spTree>
    <p:extLst>
      <p:ext uri="{BB962C8B-B14F-4D97-AF65-F5344CB8AC3E}">
        <p14:creationId xmlns:p14="http://schemas.microsoft.com/office/powerpoint/2010/main" val="91834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4BEC-7021-4F37-97BB-F1D0A21E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Sandi Gray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A7F0-873D-46F0-BE97-7CCAAABB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Gray,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bit minimum,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bit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digit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digit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r>
              <a:rPr lang="en-US" dirty="0"/>
              <a:t>Sandi Gray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</a:t>
            </a:r>
            <a:r>
              <a:rPr lang="en-US" dirty="0"/>
              <a:t>, dan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input/output dan ADC.</a:t>
            </a:r>
          </a:p>
        </p:txBody>
      </p:sp>
    </p:spTree>
    <p:extLst>
      <p:ext uri="{BB962C8B-B14F-4D97-AF65-F5344CB8AC3E}">
        <p14:creationId xmlns:p14="http://schemas.microsoft.com/office/powerpoint/2010/main" val="291839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316F-9940-48CF-8AF8-F56DA5C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Gray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60FD-FFDD-494D-800A-2354FF35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 </a:t>
            </a:r>
            <a:r>
              <a:rPr lang="en-US" dirty="0" err="1"/>
              <a:t>pertama</a:t>
            </a:r>
            <a:r>
              <a:rPr lang="en-US" dirty="0"/>
              <a:t> (paling </a:t>
            </a:r>
            <a:r>
              <a:rPr lang="en-US" dirty="0" err="1"/>
              <a:t>kiri</a:t>
            </a:r>
            <a:r>
              <a:rPr lang="en-US" dirty="0"/>
              <a:t>) </a:t>
            </a:r>
            <a:r>
              <a:rPr lang="en-US" dirty="0" err="1"/>
              <a:t>sandi</a:t>
            </a:r>
            <a:r>
              <a:rPr lang="en-US" dirty="0"/>
              <a:t> Gray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bit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Gray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EX-OR </a:t>
            </a:r>
            <a:r>
              <a:rPr lang="en-US" dirty="0" err="1"/>
              <a:t>dari</a:t>
            </a:r>
            <a:r>
              <a:rPr lang="en-US" dirty="0"/>
              <a:t> bit </a:t>
            </a:r>
            <a:r>
              <a:rPr lang="en-US" dirty="0" err="1"/>
              <a:t>pertama</a:t>
            </a:r>
            <a:r>
              <a:rPr lang="en-US" dirty="0"/>
              <a:t> dan bit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 (EX-OR :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dan 0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 </a:t>
            </a:r>
            <a:r>
              <a:rPr lang="en-US" dirty="0" err="1"/>
              <a:t>sandi</a:t>
            </a:r>
            <a:r>
              <a:rPr lang="en-US" dirty="0"/>
              <a:t> Gray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EX-OR bit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dan bit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Dan </a:t>
            </a:r>
            <a:r>
              <a:rPr lang="en-US" dirty="0" err="1"/>
              <a:t>seterusnya</a:t>
            </a:r>
            <a:r>
              <a:rPr lang="en-US" dirty="0"/>
              <a:t>, </a:t>
            </a:r>
            <a:r>
              <a:rPr lang="en-US" dirty="0" err="1"/>
              <a:t>perhatikan</a:t>
            </a:r>
            <a:r>
              <a:rPr lang="en-US" dirty="0"/>
              <a:t> Gambar 3.2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EX-OR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bit-bit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Gray, </a:t>
            </a:r>
            <a:r>
              <a:rPr lang="en-US" dirty="0" err="1"/>
              <a:t>kecuali</a:t>
            </a:r>
            <a:r>
              <a:rPr lang="en-US" dirty="0"/>
              <a:t> bit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3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CCF-79B7-438B-BD53-749B716A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Biner</a:t>
            </a:r>
            <a:r>
              <a:rPr lang="en-US" dirty="0"/>
              <a:t> to Gray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97B11-2946-4AEE-965A-DD0AC353118B}"/>
              </a:ext>
            </a:extLst>
          </p:cNvPr>
          <p:cNvGrpSpPr/>
          <p:nvPr/>
        </p:nvGrpSpPr>
        <p:grpSpPr>
          <a:xfrm>
            <a:off x="1341098" y="1690689"/>
            <a:ext cx="5853176" cy="4760023"/>
            <a:chOff x="1385824" y="838136"/>
            <a:chExt cx="5853176" cy="476002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409D4412-F36F-49E1-912D-78430C2107E9}"/>
                </a:ext>
              </a:extLst>
            </p:cNvPr>
            <p:cNvSpPr/>
            <p:nvPr/>
          </p:nvSpPr>
          <p:spPr>
            <a:xfrm>
              <a:off x="4047109" y="1336928"/>
              <a:ext cx="706120" cy="844550"/>
            </a:xfrm>
            <a:custGeom>
              <a:avLst/>
              <a:gdLst/>
              <a:ahLst/>
              <a:cxnLst/>
              <a:rect l="l" t="t" r="r" b="b"/>
              <a:pathLst>
                <a:path w="706120" h="844550">
                  <a:moveTo>
                    <a:pt x="0" y="0"/>
                  </a:moveTo>
                  <a:lnTo>
                    <a:pt x="33516" y="39967"/>
                  </a:lnTo>
                  <a:lnTo>
                    <a:pt x="63505" y="80647"/>
                  </a:lnTo>
                  <a:lnTo>
                    <a:pt x="89965" y="121959"/>
                  </a:lnTo>
                  <a:lnTo>
                    <a:pt x="112897" y="163823"/>
                  </a:lnTo>
                  <a:lnTo>
                    <a:pt x="132302" y="206162"/>
                  </a:lnTo>
                  <a:lnTo>
                    <a:pt x="148178" y="248896"/>
                  </a:lnTo>
                  <a:lnTo>
                    <a:pt x="160526" y="291945"/>
                  </a:lnTo>
                  <a:lnTo>
                    <a:pt x="169346" y="335231"/>
                  </a:lnTo>
                  <a:lnTo>
                    <a:pt x="174638" y="378674"/>
                  </a:lnTo>
                  <a:lnTo>
                    <a:pt x="176402" y="422195"/>
                  </a:lnTo>
                  <a:lnTo>
                    <a:pt x="174638" y="465715"/>
                  </a:lnTo>
                  <a:lnTo>
                    <a:pt x="169346" y="509156"/>
                  </a:lnTo>
                  <a:lnTo>
                    <a:pt x="160526" y="552437"/>
                  </a:lnTo>
                  <a:lnTo>
                    <a:pt x="148178" y="595479"/>
                  </a:lnTo>
                  <a:lnTo>
                    <a:pt x="132302" y="638204"/>
                  </a:lnTo>
                  <a:lnTo>
                    <a:pt x="112897" y="680533"/>
                  </a:lnTo>
                  <a:lnTo>
                    <a:pt x="89965" y="722385"/>
                  </a:lnTo>
                  <a:lnTo>
                    <a:pt x="63505" y="763682"/>
                  </a:lnTo>
                  <a:lnTo>
                    <a:pt x="33516" y="804346"/>
                  </a:lnTo>
                  <a:lnTo>
                    <a:pt x="0" y="844296"/>
                  </a:lnTo>
                  <a:lnTo>
                    <a:pt x="57881" y="842896"/>
                  </a:lnTo>
                  <a:lnTo>
                    <a:pt x="114476" y="838771"/>
                  </a:lnTo>
                  <a:lnTo>
                    <a:pt x="169603" y="832028"/>
                  </a:lnTo>
                  <a:lnTo>
                    <a:pt x="223079" y="822777"/>
                  </a:lnTo>
                  <a:lnTo>
                    <a:pt x="274722" y="811125"/>
                  </a:lnTo>
                  <a:lnTo>
                    <a:pt x="324352" y="797181"/>
                  </a:lnTo>
                  <a:lnTo>
                    <a:pt x="371786" y="781054"/>
                  </a:lnTo>
                  <a:lnTo>
                    <a:pt x="416842" y="762853"/>
                  </a:lnTo>
                  <a:lnTo>
                    <a:pt x="459338" y="742686"/>
                  </a:lnTo>
                  <a:lnTo>
                    <a:pt x="499094" y="720661"/>
                  </a:lnTo>
                  <a:lnTo>
                    <a:pt x="535926" y="696888"/>
                  </a:lnTo>
                  <a:lnTo>
                    <a:pt x="569652" y="671474"/>
                  </a:lnTo>
                  <a:lnTo>
                    <a:pt x="600092" y="644529"/>
                  </a:lnTo>
                  <a:lnTo>
                    <a:pt x="627064" y="616160"/>
                  </a:lnTo>
                  <a:lnTo>
                    <a:pt x="669873" y="555589"/>
                  </a:lnTo>
                  <a:lnTo>
                    <a:pt x="696625" y="490628"/>
                  </a:lnTo>
                  <a:lnTo>
                    <a:pt x="705865" y="422148"/>
                  </a:lnTo>
                  <a:lnTo>
                    <a:pt x="703525" y="387521"/>
                  </a:lnTo>
                  <a:lnTo>
                    <a:pt x="685347" y="320692"/>
                  </a:lnTo>
                  <a:lnTo>
                    <a:pt x="650384" y="257817"/>
                  </a:lnTo>
                  <a:lnTo>
                    <a:pt x="600092" y="199766"/>
                  </a:lnTo>
                  <a:lnTo>
                    <a:pt x="569652" y="172821"/>
                  </a:lnTo>
                  <a:lnTo>
                    <a:pt x="535926" y="147407"/>
                  </a:lnTo>
                  <a:lnTo>
                    <a:pt x="499094" y="123634"/>
                  </a:lnTo>
                  <a:lnTo>
                    <a:pt x="459338" y="101609"/>
                  </a:lnTo>
                  <a:lnTo>
                    <a:pt x="416842" y="81442"/>
                  </a:lnTo>
                  <a:lnTo>
                    <a:pt x="371786" y="63241"/>
                  </a:lnTo>
                  <a:lnTo>
                    <a:pt x="324352" y="47114"/>
                  </a:lnTo>
                  <a:lnTo>
                    <a:pt x="274722" y="33170"/>
                  </a:lnTo>
                  <a:lnTo>
                    <a:pt x="223079" y="21518"/>
                  </a:lnTo>
                  <a:lnTo>
                    <a:pt x="169603" y="12267"/>
                  </a:lnTo>
                  <a:lnTo>
                    <a:pt x="114476" y="5524"/>
                  </a:lnTo>
                  <a:lnTo>
                    <a:pt x="57881" y="1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4E7F32E-FF6B-4005-9A9B-CBF41B52D38A}"/>
                </a:ext>
              </a:extLst>
            </p:cNvPr>
            <p:cNvSpPr/>
            <p:nvPr/>
          </p:nvSpPr>
          <p:spPr>
            <a:xfrm>
              <a:off x="4047109" y="1336928"/>
              <a:ext cx="706120" cy="844550"/>
            </a:xfrm>
            <a:custGeom>
              <a:avLst/>
              <a:gdLst/>
              <a:ahLst/>
              <a:cxnLst/>
              <a:rect l="l" t="t" r="r" b="b"/>
              <a:pathLst>
                <a:path w="706120" h="844550">
                  <a:moveTo>
                    <a:pt x="0" y="844296"/>
                  </a:moveTo>
                  <a:lnTo>
                    <a:pt x="57881" y="842896"/>
                  </a:lnTo>
                  <a:lnTo>
                    <a:pt x="114476" y="838771"/>
                  </a:lnTo>
                  <a:lnTo>
                    <a:pt x="169603" y="832028"/>
                  </a:lnTo>
                  <a:lnTo>
                    <a:pt x="223079" y="822777"/>
                  </a:lnTo>
                  <a:lnTo>
                    <a:pt x="274722" y="811125"/>
                  </a:lnTo>
                  <a:lnTo>
                    <a:pt x="324352" y="797181"/>
                  </a:lnTo>
                  <a:lnTo>
                    <a:pt x="371786" y="781054"/>
                  </a:lnTo>
                  <a:lnTo>
                    <a:pt x="416842" y="762853"/>
                  </a:lnTo>
                  <a:lnTo>
                    <a:pt x="459338" y="742686"/>
                  </a:lnTo>
                  <a:lnTo>
                    <a:pt x="499094" y="720661"/>
                  </a:lnTo>
                  <a:lnTo>
                    <a:pt x="535926" y="696888"/>
                  </a:lnTo>
                  <a:lnTo>
                    <a:pt x="569652" y="671474"/>
                  </a:lnTo>
                  <a:lnTo>
                    <a:pt x="600092" y="644529"/>
                  </a:lnTo>
                  <a:lnTo>
                    <a:pt x="627064" y="616160"/>
                  </a:lnTo>
                  <a:lnTo>
                    <a:pt x="669873" y="555589"/>
                  </a:lnTo>
                  <a:lnTo>
                    <a:pt x="696625" y="490628"/>
                  </a:lnTo>
                  <a:lnTo>
                    <a:pt x="705865" y="422148"/>
                  </a:lnTo>
                  <a:lnTo>
                    <a:pt x="703525" y="387521"/>
                  </a:lnTo>
                  <a:lnTo>
                    <a:pt x="685347" y="320692"/>
                  </a:lnTo>
                  <a:lnTo>
                    <a:pt x="650384" y="257817"/>
                  </a:lnTo>
                  <a:lnTo>
                    <a:pt x="600092" y="199766"/>
                  </a:lnTo>
                  <a:lnTo>
                    <a:pt x="569652" y="172821"/>
                  </a:lnTo>
                  <a:lnTo>
                    <a:pt x="535926" y="147407"/>
                  </a:lnTo>
                  <a:lnTo>
                    <a:pt x="499094" y="123634"/>
                  </a:lnTo>
                  <a:lnTo>
                    <a:pt x="459338" y="101609"/>
                  </a:lnTo>
                  <a:lnTo>
                    <a:pt x="416842" y="81442"/>
                  </a:lnTo>
                  <a:lnTo>
                    <a:pt x="371786" y="63241"/>
                  </a:lnTo>
                  <a:lnTo>
                    <a:pt x="324352" y="47114"/>
                  </a:lnTo>
                  <a:lnTo>
                    <a:pt x="274722" y="33170"/>
                  </a:lnTo>
                  <a:lnTo>
                    <a:pt x="223079" y="21518"/>
                  </a:lnTo>
                  <a:lnTo>
                    <a:pt x="169603" y="12267"/>
                  </a:lnTo>
                  <a:lnTo>
                    <a:pt x="114476" y="5524"/>
                  </a:lnTo>
                  <a:lnTo>
                    <a:pt x="57881" y="1399"/>
                  </a:lnTo>
                  <a:lnTo>
                    <a:pt x="0" y="0"/>
                  </a:lnTo>
                  <a:lnTo>
                    <a:pt x="33516" y="39967"/>
                  </a:lnTo>
                  <a:lnTo>
                    <a:pt x="63505" y="80647"/>
                  </a:lnTo>
                  <a:lnTo>
                    <a:pt x="89965" y="121959"/>
                  </a:lnTo>
                  <a:lnTo>
                    <a:pt x="112897" y="163823"/>
                  </a:lnTo>
                  <a:lnTo>
                    <a:pt x="132302" y="206162"/>
                  </a:lnTo>
                  <a:lnTo>
                    <a:pt x="148178" y="248896"/>
                  </a:lnTo>
                  <a:lnTo>
                    <a:pt x="160526" y="291945"/>
                  </a:lnTo>
                  <a:lnTo>
                    <a:pt x="169346" y="335231"/>
                  </a:lnTo>
                  <a:lnTo>
                    <a:pt x="174638" y="378674"/>
                  </a:lnTo>
                  <a:lnTo>
                    <a:pt x="176402" y="422195"/>
                  </a:lnTo>
                  <a:lnTo>
                    <a:pt x="174638" y="465715"/>
                  </a:lnTo>
                  <a:lnTo>
                    <a:pt x="169346" y="509156"/>
                  </a:lnTo>
                  <a:lnTo>
                    <a:pt x="160526" y="552437"/>
                  </a:lnTo>
                  <a:lnTo>
                    <a:pt x="148178" y="595479"/>
                  </a:lnTo>
                  <a:lnTo>
                    <a:pt x="132302" y="638204"/>
                  </a:lnTo>
                  <a:lnTo>
                    <a:pt x="112897" y="680533"/>
                  </a:lnTo>
                  <a:lnTo>
                    <a:pt x="89965" y="722385"/>
                  </a:lnTo>
                  <a:lnTo>
                    <a:pt x="63505" y="763682"/>
                  </a:lnTo>
                  <a:lnTo>
                    <a:pt x="33516" y="804346"/>
                  </a:lnTo>
                  <a:lnTo>
                    <a:pt x="0" y="8442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277498E3-03D0-4740-B1D2-244D24CAAB02}"/>
                </a:ext>
              </a:extLst>
            </p:cNvPr>
            <p:cNvSpPr/>
            <p:nvPr/>
          </p:nvSpPr>
          <p:spPr>
            <a:xfrm>
              <a:off x="3845305" y="1353947"/>
              <a:ext cx="176530" cy="855980"/>
            </a:xfrm>
            <a:custGeom>
              <a:avLst/>
              <a:gdLst/>
              <a:ahLst/>
              <a:cxnLst/>
              <a:rect l="l" t="t" r="r" b="b"/>
              <a:pathLst>
                <a:path w="176529" h="855980">
                  <a:moveTo>
                    <a:pt x="0" y="0"/>
                  </a:moveTo>
                  <a:lnTo>
                    <a:pt x="9920" y="29825"/>
                  </a:lnTo>
                  <a:lnTo>
                    <a:pt x="12351" y="37733"/>
                  </a:lnTo>
                  <a:lnTo>
                    <a:pt x="12398" y="34147"/>
                  </a:lnTo>
                  <a:lnTo>
                    <a:pt x="49276" y="58674"/>
                  </a:lnTo>
                  <a:lnTo>
                    <a:pt x="58098" y="85230"/>
                  </a:lnTo>
                  <a:lnTo>
                    <a:pt x="61468" y="93852"/>
                  </a:lnTo>
                  <a:lnTo>
                    <a:pt x="72828" y="111883"/>
                  </a:lnTo>
                  <a:lnTo>
                    <a:pt x="85201" y="129412"/>
                  </a:lnTo>
                  <a:lnTo>
                    <a:pt x="98026" y="146752"/>
                  </a:lnTo>
                  <a:lnTo>
                    <a:pt x="110744" y="164211"/>
                  </a:lnTo>
                  <a:lnTo>
                    <a:pt x="116843" y="172974"/>
                  </a:lnTo>
                  <a:lnTo>
                    <a:pt x="123063" y="181737"/>
                  </a:lnTo>
                  <a:lnTo>
                    <a:pt x="129282" y="190500"/>
                  </a:lnTo>
                  <a:lnTo>
                    <a:pt x="152923" y="242157"/>
                  </a:lnTo>
                  <a:lnTo>
                    <a:pt x="165441" y="318492"/>
                  </a:lnTo>
                  <a:lnTo>
                    <a:pt x="170943" y="368411"/>
                  </a:lnTo>
                  <a:lnTo>
                    <a:pt x="174973" y="418782"/>
                  </a:lnTo>
                  <a:lnTo>
                    <a:pt x="176101" y="469010"/>
                  </a:lnTo>
                  <a:lnTo>
                    <a:pt x="172901" y="518501"/>
                  </a:lnTo>
                  <a:lnTo>
                    <a:pt x="163947" y="566658"/>
                  </a:lnTo>
                  <a:lnTo>
                    <a:pt x="147809" y="612886"/>
                  </a:lnTo>
                  <a:lnTo>
                    <a:pt x="123063" y="656589"/>
                  </a:lnTo>
                  <a:lnTo>
                    <a:pt x="115239" y="695360"/>
                  </a:lnTo>
                  <a:lnTo>
                    <a:pt x="111642" y="715685"/>
                  </a:lnTo>
                  <a:lnTo>
                    <a:pt x="110711" y="722432"/>
                  </a:lnTo>
                  <a:lnTo>
                    <a:pt x="110887" y="720468"/>
                  </a:lnTo>
                  <a:lnTo>
                    <a:pt x="110610" y="714659"/>
                  </a:lnTo>
                  <a:lnTo>
                    <a:pt x="108321" y="709873"/>
                  </a:lnTo>
                  <a:lnTo>
                    <a:pt x="102461" y="710976"/>
                  </a:lnTo>
                  <a:lnTo>
                    <a:pt x="73787" y="750315"/>
                  </a:lnTo>
                  <a:lnTo>
                    <a:pt x="54695" y="802822"/>
                  </a:lnTo>
                  <a:lnTo>
                    <a:pt x="49276" y="820674"/>
                  </a:lnTo>
                  <a:lnTo>
                    <a:pt x="42876" y="828613"/>
                  </a:lnTo>
                  <a:lnTo>
                    <a:pt x="32845" y="833707"/>
                  </a:lnTo>
                  <a:lnTo>
                    <a:pt x="21790" y="838158"/>
                  </a:lnTo>
                  <a:lnTo>
                    <a:pt x="12319" y="844168"/>
                  </a:lnTo>
                  <a:lnTo>
                    <a:pt x="9271" y="847089"/>
                  </a:lnTo>
                  <a:lnTo>
                    <a:pt x="12319" y="851788"/>
                  </a:lnTo>
                  <a:lnTo>
                    <a:pt x="12319" y="8558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5812D73-BC78-4395-A066-BE7A0C9CEA3E}"/>
                </a:ext>
              </a:extLst>
            </p:cNvPr>
            <p:cNvSpPr/>
            <p:nvPr/>
          </p:nvSpPr>
          <p:spPr>
            <a:xfrm>
              <a:off x="3429000" y="2012314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89">
                  <a:moveTo>
                    <a:pt x="52920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6E00FECC-7FD2-4B37-931A-5A25EF65C96A}"/>
                </a:ext>
              </a:extLst>
            </p:cNvPr>
            <p:cNvSpPr/>
            <p:nvPr/>
          </p:nvSpPr>
          <p:spPr>
            <a:xfrm>
              <a:off x="4752975" y="1758695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15339DA5-8D85-4648-902D-F5DDADAE9181}"/>
                </a:ext>
              </a:extLst>
            </p:cNvPr>
            <p:cNvSpPr txBox="1"/>
            <p:nvPr/>
          </p:nvSpPr>
          <p:spPr>
            <a:xfrm>
              <a:off x="2057400" y="838136"/>
              <a:ext cx="1676400" cy="37465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40005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15"/>
                </a:spcBef>
              </a:pPr>
              <a:r>
                <a:rPr sz="1400" b="1" spc="-5" dirty="0">
                  <a:latin typeface="Arial"/>
                  <a:cs typeface="Arial"/>
                </a:rPr>
                <a:t>Bilangan</a:t>
              </a:r>
              <a:r>
                <a:rPr sz="1400" b="1" spc="-50" dirty="0">
                  <a:latin typeface="Arial"/>
                  <a:cs typeface="Arial"/>
                </a:rPr>
                <a:t> </a:t>
              </a:r>
              <a:r>
                <a:rPr sz="1400" b="1" spc="-5" dirty="0">
                  <a:latin typeface="Arial"/>
                  <a:cs typeface="Arial"/>
                </a:rPr>
                <a:t>Biner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12D46CE-340A-4F5F-9DD8-868A7AA206E9}"/>
                </a:ext>
              </a:extLst>
            </p:cNvPr>
            <p:cNvSpPr txBox="1"/>
            <p:nvPr/>
          </p:nvSpPr>
          <p:spPr>
            <a:xfrm>
              <a:off x="5105400" y="962901"/>
              <a:ext cx="2133600" cy="62357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40005" rIns="0" bIns="0" rtlCol="0">
              <a:spAutoFit/>
            </a:bodyPr>
            <a:lstStyle/>
            <a:p>
              <a:pPr marL="92075" marR="395605">
                <a:lnSpc>
                  <a:spcPct val="100000"/>
                </a:lnSpc>
                <a:spcBef>
                  <a:spcPts val="315"/>
                </a:spcBef>
              </a:pPr>
              <a:r>
                <a:rPr sz="1400" b="1" spc="-5" dirty="0">
                  <a:latin typeface="Arial"/>
                  <a:cs typeface="Arial"/>
                </a:rPr>
                <a:t>Sandi </a:t>
              </a:r>
              <a:r>
                <a:rPr sz="1400" b="1" spc="-35" dirty="0">
                  <a:latin typeface="Arial"/>
                  <a:cs typeface="Arial"/>
                </a:rPr>
                <a:t>Gray,  </a:t>
              </a:r>
              <a:r>
                <a:rPr sz="1400" b="1" spc="-5" dirty="0">
                  <a:latin typeface="Arial"/>
                  <a:cs typeface="Arial"/>
                </a:rPr>
                <a:t>Kecuali bit</a:t>
              </a:r>
              <a:r>
                <a:rPr sz="1400" b="1" spc="-100" dirty="0">
                  <a:latin typeface="Arial"/>
                  <a:cs typeface="Arial"/>
                </a:rPr>
                <a:t> </a:t>
              </a:r>
              <a:r>
                <a:rPr sz="1400" b="1" dirty="0">
                  <a:latin typeface="Arial"/>
                  <a:cs typeface="Arial"/>
                </a:rPr>
                <a:t>pertama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EC3E4D08-334E-4355-9EC2-D97C662BB386}"/>
                </a:ext>
              </a:extLst>
            </p:cNvPr>
            <p:cNvSpPr/>
            <p:nvPr/>
          </p:nvSpPr>
          <p:spPr>
            <a:xfrm>
              <a:off x="2209800" y="1336992"/>
              <a:ext cx="1371600" cy="374650"/>
            </a:xfrm>
            <a:custGeom>
              <a:avLst/>
              <a:gdLst/>
              <a:ahLst/>
              <a:cxnLst/>
              <a:rect l="l" t="t" r="r" b="b"/>
              <a:pathLst>
                <a:path w="1371600" h="374650">
                  <a:moveTo>
                    <a:pt x="0" y="374078"/>
                  </a:moveTo>
                  <a:lnTo>
                    <a:pt x="1371600" y="374078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3740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3E0C653D-58F5-4B74-A244-5777DF8CFA8C}"/>
                </a:ext>
              </a:extLst>
            </p:cNvPr>
            <p:cNvSpPr txBox="1"/>
            <p:nvPr/>
          </p:nvSpPr>
          <p:spPr>
            <a:xfrm>
              <a:off x="2288794" y="1364107"/>
              <a:ext cx="104076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b="1" spc="-5" dirty="0">
                  <a:latin typeface="Arial"/>
                  <a:cs typeface="Arial"/>
                </a:rPr>
                <a:t>Bit </a:t>
              </a:r>
              <a:r>
                <a:rPr sz="1400" b="1" dirty="0">
                  <a:latin typeface="Arial"/>
                  <a:cs typeface="Arial"/>
                </a:rPr>
                <a:t>ke (n</a:t>
              </a:r>
              <a:r>
                <a:rPr sz="1400" b="1" spc="-100" dirty="0">
                  <a:latin typeface="Arial"/>
                  <a:cs typeface="Arial"/>
                </a:rPr>
                <a:t> </a:t>
              </a:r>
              <a:r>
                <a:rPr sz="1400" b="1" spc="-5" dirty="0">
                  <a:latin typeface="Arial"/>
                  <a:cs typeface="Arial"/>
                </a:rPr>
                <a:t>-1)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B42BCC14-6E2A-4D70-8D39-324A325B62CA}"/>
                </a:ext>
              </a:extLst>
            </p:cNvPr>
            <p:cNvSpPr txBox="1"/>
            <p:nvPr/>
          </p:nvSpPr>
          <p:spPr>
            <a:xfrm>
              <a:off x="2362200" y="1835721"/>
              <a:ext cx="1066800" cy="37465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4064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20"/>
                </a:spcBef>
              </a:pPr>
              <a:r>
                <a:rPr sz="1400" b="1" dirty="0">
                  <a:latin typeface="Arial"/>
                  <a:cs typeface="Arial"/>
                </a:rPr>
                <a:t>Bit ke</a:t>
              </a:r>
              <a:r>
                <a:rPr sz="1400" b="1" spc="-60" dirty="0">
                  <a:latin typeface="Arial"/>
                  <a:cs typeface="Arial"/>
                </a:rPr>
                <a:t> </a:t>
              </a:r>
              <a:r>
                <a:rPr sz="1400" b="1" dirty="0">
                  <a:latin typeface="Arial"/>
                  <a:cs typeface="Arial"/>
                </a:rPr>
                <a:t>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A722D9B5-8AAD-4934-A7FB-FB450224B8F6}"/>
                </a:ext>
              </a:extLst>
            </p:cNvPr>
            <p:cNvSpPr txBox="1"/>
            <p:nvPr/>
          </p:nvSpPr>
          <p:spPr>
            <a:xfrm>
              <a:off x="5105400" y="1586293"/>
              <a:ext cx="1066800" cy="37465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40640" rIns="0" bIns="0" rtlCol="0">
              <a:spAutoFit/>
            </a:bodyPr>
            <a:lstStyle/>
            <a:p>
              <a:pPr marL="92075">
                <a:lnSpc>
                  <a:spcPct val="100000"/>
                </a:lnSpc>
                <a:spcBef>
                  <a:spcPts val="320"/>
                </a:spcBef>
              </a:pPr>
              <a:r>
                <a:rPr sz="1400" b="1" spc="-5" dirty="0">
                  <a:latin typeface="Arial"/>
                  <a:cs typeface="Arial"/>
                </a:rPr>
                <a:t>Bit </a:t>
              </a:r>
              <a:r>
                <a:rPr sz="1400" b="1" dirty="0">
                  <a:latin typeface="Arial"/>
                  <a:cs typeface="Arial"/>
                </a:rPr>
                <a:t>ke</a:t>
              </a:r>
              <a:r>
                <a:rPr sz="1400" b="1" spc="-55" dirty="0">
                  <a:latin typeface="Arial"/>
                  <a:cs typeface="Arial"/>
                </a:rPr>
                <a:t> </a:t>
              </a:r>
              <a:r>
                <a:rPr sz="1400" b="1" dirty="0">
                  <a:latin typeface="Arial"/>
                  <a:cs typeface="Arial"/>
                </a:rPr>
                <a:t>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46F4F78F-A8F1-4C43-99CF-51BFFF7A548B}"/>
                </a:ext>
              </a:extLst>
            </p:cNvPr>
            <p:cNvSpPr/>
            <p:nvPr/>
          </p:nvSpPr>
          <p:spPr>
            <a:xfrm>
              <a:off x="3429000" y="1505838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89">
                  <a:moveTo>
                    <a:pt x="52920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3F9A88D8-F8DC-4953-97DF-A4C4B6FAAAFE}"/>
                </a:ext>
              </a:extLst>
            </p:cNvPr>
            <p:cNvSpPr/>
            <p:nvPr/>
          </p:nvSpPr>
          <p:spPr>
            <a:xfrm>
              <a:off x="4015485" y="3374516"/>
              <a:ext cx="1511935" cy="0"/>
            </a:xfrm>
            <a:custGeom>
              <a:avLst/>
              <a:gdLst/>
              <a:ahLst/>
              <a:cxnLst/>
              <a:rect l="l" t="t" r="r" b="b"/>
              <a:pathLst>
                <a:path w="1511935">
                  <a:moveTo>
                    <a:pt x="0" y="0"/>
                  </a:moveTo>
                  <a:lnTo>
                    <a:pt x="15114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EF8C514E-987D-415B-B604-EDF5323F78CF}"/>
                </a:ext>
              </a:extLst>
            </p:cNvPr>
            <p:cNvSpPr/>
            <p:nvPr/>
          </p:nvSpPr>
          <p:spPr>
            <a:xfrm>
              <a:off x="4015485" y="4071239"/>
              <a:ext cx="1511935" cy="0"/>
            </a:xfrm>
            <a:custGeom>
              <a:avLst/>
              <a:gdLst/>
              <a:ahLst/>
              <a:cxnLst/>
              <a:rect l="l" t="t" r="r" b="b"/>
              <a:pathLst>
                <a:path w="1511935">
                  <a:moveTo>
                    <a:pt x="0" y="0"/>
                  </a:moveTo>
                  <a:lnTo>
                    <a:pt x="15114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E18A9365-E42E-4257-B3BB-AAA18B41FAFE}"/>
                </a:ext>
              </a:extLst>
            </p:cNvPr>
            <p:cNvSpPr/>
            <p:nvPr/>
          </p:nvSpPr>
          <p:spPr>
            <a:xfrm>
              <a:off x="3211829" y="3200400"/>
              <a:ext cx="1296035" cy="0"/>
            </a:xfrm>
            <a:custGeom>
              <a:avLst/>
              <a:gdLst/>
              <a:ahLst/>
              <a:cxnLst/>
              <a:rect l="l" t="t" r="r" b="b"/>
              <a:pathLst>
                <a:path w="1296035">
                  <a:moveTo>
                    <a:pt x="0" y="0"/>
                  </a:moveTo>
                  <a:lnTo>
                    <a:pt x="12955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283AABE3-527C-4DBA-8E00-573042E73685}"/>
                </a:ext>
              </a:extLst>
            </p:cNvPr>
            <p:cNvSpPr/>
            <p:nvPr/>
          </p:nvSpPr>
          <p:spPr>
            <a:xfrm>
              <a:off x="3211829" y="4245483"/>
              <a:ext cx="1296035" cy="0"/>
            </a:xfrm>
            <a:custGeom>
              <a:avLst/>
              <a:gdLst/>
              <a:ahLst/>
              <a:cxnLst/>
              <a:rect l="l" t="t" r="r" b="b"/>
              <a:pathLst>
                <a:path w="1296035">
                  <a:moveTo>
                    <a:pt x="0" y="0"/>
                  </a:moveTo>
                  <a:lnTo>
                    <a:pt x="12955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BF14848E-EDE7-46EB-A64E-5EE74042F5C9}"/>
                </a:ext>
              </a:extLst>
            </p:cNvPr>
            <p:cNvSpPr/>
            <p:nvPr/>
          </p:nvSpPr>
          <p:spPr>
            <a:xfrm>
              <a:off x="4507357" y="3200400"/>
              <a:ext cx="0" cy="1045210"/>
            </a:xfrm>
            <a:custGeom>
              <a:avLst/>
              <a:gdLst/>
              <a:ahLst/>
              <a:cxnLst/>
              <a:rect l="l" t="t" r="r" b="b"/>
              <a:pathLst>
                <a:path h="1045210">
                  <a:moveTo>
                    <a:pt x="0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BC396909-FEB4-403E-85FA-63C099F42366}"/>
                </a:ext>
              </a:extLst>
            </p:cNvPr>
            <p:cNvSpPr/>
            <p:nvPr/>
          </p:nvSpPr>
          <p:spPr>
            <a:xfrm>
              <a:off x="3211829" y="3200400"/>
              <a:ext cx="0" cy="1045210"/>
            </a:xfrm>
            <a:custGeom>
              <a:avLst/>
              <a:gdLst/>
              <a:ahLst/>
              <a:cxnLst/>
              <a:rect l="l" t="t" r="r" b="b"/>
              <a:pathLst>
                <a:path h="1045210">
                  <a:moveTo>
                    <a:pt x="0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409F73DF-0F15-4112-8F23-512E9D43FAD2}"/>
                </a:ext>
              </a:extLst>
            </p:cNvPr>
            <p:cNvSpPr/>
            <p:nvPr/>
          </p:nvSpPr>
          <p:spPr>
            <a:xfrm>
              <a:off x="5029072" y="3200400"/>
              <a:ext cx="1296035" cy="0"/>
            </a:xfrm>
            <a:custGeom>
              <a:avLst/>
              <a:gdLst/>
              <a:ahLst/>
              <a:cxnLst/>
              <a:rect l="l" t="t" r="r" b="b"/>
              <a:pathLst>
                <a:path w="1296035">
                  <a:moveTo>
                    <a:pt x="0" y="0"/>
                  </a:moveTo>
                  <a:lnTo>
                    <a:pt x="12955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9E200053-1089-44F2-AA6A-25C764C5CF49}"/>
                </a:ext>
              </a:extLst>
            </p:cNvPr>
            <p:cNvSpPr/>
            <p:nvPr/>
          </p:nvSpPr>
          <p:spPr>
            <a:xfrm>
              <a:off x="5029072" y="4245483"/>
              <a:ext cx="1296035" cy="0"/>
            </a:xfrm>
            <a:custGeom>
              <a:avLst/>
              <a:gdLst/>
              <a:ahLst/>
              <a:cxnLst/>
              <a:rect l="l" t="t" r="r" b="b"/>
              <a:pathLst>
                <a:path w="1296035">
                  <a:moveTo>
                    <a:pt x="0" y="0"/>
                  </a:moveTo>
                  <a:lnTo>
                    <a:pt x="12955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6E0E1C7E-2339-4C71-B3D1-B659919FE2B8}"/>
                </a:ext>
              </a:extLst>
            </p:cNvPr>
            <p:cNvSpPr/>
            <p:nvPr/>
          </p:nvSpPr>
          <p:spPr>
            <a:xfrm>
              <a:off x="6324600" y="3200400"/>
              <a:ext cx="0" cy="1045210"/>
            </a:xfrm>
            <a:custGeom>
              <a:avLst/>
              <a:gdLst/>
              <a:ahLst/>
              <a:cxnLst/>
              <a:rect l="l" t="t" r="r" b="b"/>
              <a:pathLst>
                <a:path h="1045210">
                  <a:moveTo>
                    <a:pt x="0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D27414F5-B673-4264-BF89-604456716FC9}"/>
                </a:ext>
              </a:extLst>
            </p:cNvPr>
            <p:cNvSpPr/>
            <p:nvPr/>
          </p:nvSpPr>
          <p:spPr>
            <a:xfrm>
              <a:off x="5029072" y="3200400"/>
              <a:ext cx="0" cy="1045210"/>
            </a:xfrm>
            <a:custGeom>
              <a:avLst/>
              <a:gdLst/>
              <a:ahLst/>
              <a:cxnLst/>
              <a:rect l="l" t="t" r="r" b="b"/>
              <a:pathLst>
                <a:path h="1045210">
                  <a:moveTo>
                    <a:pt x="0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F1D86869-B3FF-4392-AF18-C855F935D4BF}"/>
                </a:ext>
              </a:extLst>
            </p:cNvPr>
            <p:cNvSpPr/>
            <p:nvPr/>
          </p:nvSpPr>
          <p:spPr>
            <a:xfrm>
              <a:off x="3760343" y="4227717"/>
              <a:ext cx="436245" cy="353695"/>
            </a:xfrm>
            <a:custGeom>
              <a:avLst/>
              <a:gdLst/>
              <a:ahLst/>
              <a:cxnLst/>
              <a:rect l="l" t="t" r="r" b="b"/>
              <a:pathLst>
                <a:path w="436245" h="353695">
                  <a:moveTo>
                    <a:pt x="372518" y="310292"/>
                  </a:moveTo>
                  <a:lnTo>
                    <a:pt x="352552" y="335026"/>
                  </a:lnTo>
                  <a:lnTo>
                    <a:pt x="435864" y="353187"/>
                  </a:lnTo>
                  <a:lnTo>
                    <a:pt x="419890" y="318262"/>
                  </a:lnTo>
                  <a:lnTo>
                    <a:pt x="382397" y="318262"/>
                  </a:lnTo>
                  <a:lnTo>
                    <a:pt x="372518" y="310292"/>
                  </a:lnTo>
                  <a:close/>
                </a:path>
                <a:path w="436245" h="353695">
                  <a:moveTo>
                    <a:pt x="380454" y="300461"/>
                  </a:moveTo>
                  <a:lnTo>
                    <a:pt x="372518" y="310292"/>
                  </a:lnTo>
                  <a:lnTo>
                    <a:pt x="382397" y="318262"/>
                  </a:lnTo>
                  <a:lnTo>
                    <a:pt x="390398" y="308483"/>
                  </a:lnTo>
                  <a:lnTo>
                    <a:pt x="380454" y="300461"/>
                  </a:lnTo>
                  <a:close/>
                </a:path>
                <a:path w="436245" h="353695">
                  <a:moveTo>
                    <a:pt x="400431" y="275717"/>
                  </a:moveTo>
                  <a:lnTo>
                    <a:pt x="380454" y="300461"/>
                  </a:lnTo>
                  <a:lnTo>
                    <a:pt x="390398" y="308483"/>
                  </a:lnTo>
                  <a:lnTo>
                    <a:pt x="382397" y="318262"/>
                  </a:lnTo>
                  <a:lnTo>
                    <a:pt x="419890" y="318262"/>
                  </a:lnTo>
                  <a:lnTo>
                    <a:pt x="400431" y="275717"/>
                  </a:lnTo>
                  <a:close/>
                </a:path>
                <a:path w="436245" h="353695">
                  <a:moveTo>
                    <a:pt x="8001" y="0"/>
                  </a:moveTo>
                  <a:lnTo>
                    <a:pt x="0" y="9779"/>
                  </a:lnTo>
                  <a:lnTo>
                    <a:pt x="372518" y="310292"/>
                  </a:lnTo>
                  <a:lnTo>
                    <a:pt x="380454" y="300461"/>
                  </a:lnTo>
                  <a:lnTo>
                    <a:pt x="8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BBD66CB3-43B0-4E13-AB0A-B6E97A0A8A4A}"/>
                </a:ext>
              </a:extLst>
            </p:cNvPr>
            <p:cNvSpPr/>
            <p:nvPr/>
          </p:nvSpPr>
          <p:spPr>
            <a:xfrm>
              <a:off x="5582920" y="4240529"/>
              <a:ext cx="436245" cy="353695"/>
            </a:xfrm>
            <a:custGeom>
              <a:avLst/>
              <a:gdLst/>
              <a:ahLst/>
              <a:cxnLst/>
              <a:rect l="l" t="t" r="r" b="b"/>
              <a:pathLst>
                <a:path w="436245" h="353695">
                  <a:moveTo>
                    <a:pt x="372518" y="310292"/>
                  </a:moveTo>
                  <a:lnTo>
                    <a:pt x="352551" y="335026"/>
                  </a:lnTo>
                  <a:lnTo>
                    <a:pt x="435737" y="353187"/>
                  </a:lnTo>
                  <a:lnTo>
                    <a:pt x="419820" y="318262"/>
                  </a:lnTo>
                  <a:lnTo>
                    <a:pt x="382396" y="318262"/>
                  </a:lnTo>
                  <a:lnTo>
                    <a:pt x="372518" y="310292"/>
                  </a:lnTo>
                  <a:close/>
                </a:path>
                <a:path w="436245" h="353695">
                  <a:moveTo>
                    <a:pt x="380454" y="300461"/>
                  </a:moveTo>
                  <a:lnTo>
                    <a:pt x="372518" y="310292"/>
                  </a:lnTo>
                  <a:lnTo>
                    <a:pt x="382396" y="318262"/>
                  </a:lnTo>
                  <a:lnTo>
                    <a:pt x="390397" y="308483"/>
                  </a:lnTo>
                  <a:lnTo>
                    <a:pt x="380454" y="300461"/>
                  </a:lnTo>
                  <a:close/>
                </a:path>
                <a:path w="436245" h="353695">
                  <a:moveTo>
                    <a:pt x="400430" y="275717"/>
                  </a:moveTo>
                  <a:lnTo>
                    <a:pt x="380454" y="300461"/>
                  </a:lnTo>
                  <a:lnTo>
                    <a:pt x="390397" y="308483"/>
                  </a:lnTo>
                  <a:lnTo>
                    <a:pt x="382396" y="318262"/>
                  </a:lnTo>
                  <a:lnTo>
                    <a:pt x="419820" y="318262"/>
                  </a:lnTo>
                  <a:lnTo>
                    <a:pt x="400430" y="275717"/>
                  </a:lnTo>
                  <a:close/>
                </a:path>
                <a:path w="436245" h="353695">
                  <a:moveTo>
                    <a:pt x="8000" y="0"/>
                  </a:moveTo>
                  <a:lnTo>
                    <a:pt x="0" y="9779"/>
                  </a:lnTo>
                  <a:lnTo>
                    <a:pt x="372518" y="310292"/>
                  </a:lnTo>
                  <a:lnTo>
                    <a:pt x="380454" y="300461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CD6F3471-6B5C-4ED9-8AFD-92A457C85F8C}"/>
                </a:ext>
              </a:extLst>
            </p:cNvPr>
            <p:cNvSpPr/>
            <p:nvPr/>
          </p:nvSpPr>
          <p:spPr>
            <a:xfrm>
              <a:off x="4628388" y="4067175"/>
              <a:ext cx="436880" cy="527050"/>
            </a:xfrm>
            <a:custGeom>
              <a:avLst/>
              <a:gdLst/>
              <a:ahLst/>
              <a:cxnLst/>
              <a:rect l="l" t="t" r="r" b="b"/>
              <a:pathLst>
                <a:path w="436879" h="527050">
                  <a:moveTo>
                    <a:pt x="383298" y="471891"/>
                  </a:moveTo>
                  <a:lnTo>
                    <a:pt x="358775" y="492125"/>
                  </a:lnTo>
                  <a:lnTo>
                    <a:pt x="436752" y="526542"/>
                  </a:lnTo>
                  <a:lnTo>
                    <a:pt x="426386" y="481711"/>
                  </a:lnTo>
                  <a:lnTo>
                    <a:pt x="391413" y="481711"/>
                  </a:lnTo>
                  <a:lnTo>
                    <a:pt x="383298" y="471891"/>
                  </a:lnTo>
                  <a:close/>
                </a:path>
                <a:path w="436879" h="527050">
                  <a:moveTo>
                    <a:pt x="393106" y="463799"/>
                  </a:moveTo>
                  <a:lnTo>
                    <a:pt x="383298" y="471891"/>
                  </a:lnTo>
                  <a:lnTo>
                    <a:pt x="391413" y="481711"/>
                  </a:lnTo>
                  <a:lnTo>
                    <a:pt x="401192" y="473582"/>
                  </a:lnTo>
                  <a:lnTo>
                    <a:pt x="393106" y="463799"/>
                  </a:lnTo>
                  <a:close/>
                </a:path>
                <a:path w="436879" h="527050">
                  <a:moveTo>
                    <a:pt x="417575" y="443611"/>
                  </a:moveTo>
                  <a:lnTo>
                    <a:pt x="393106" y="463799"/>
                  </a:lnTo>
                  <a:lnTo>
                    <a:pt x="401192" y="473582"/>
                  </a:lnTo>
                  <a:lnTo>
                    <a:pt x="391413" y="481711"/>
                  </a:lnTo>
                  <a:lnTo>
                    <a:pt x="426386" y="481711"/>
                  </a:lnTo>
                  <a:lnTo>
                    <a:pt x="417575" y="443611"/>
                  </a:lnTo>
                  <a:close/>
                </a:path>
                <a:path w="436879" h="527050">
                  <a:moveTo>
                    <a:pt x="9778" y="0"/>
                  </a:moveTo>
                  <a:lnTo>
                    <a:pt x="0" y="8127"/>
                  </a:lnTo>
                  <a:lnTo>
                    <a:pt x="383298" y="471891"/>
                  </a:lnTo>
                  <a:lnTo>
                    <a:pt x="393106" y="463799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B7A8F35F-7C6F-4459-AF56-E9E50C59F9CF}"/>
                </a:ext>
              </a:extLst>
            </p:cNvPr>
            <p:cNvSpPr/>
            <p:nvPr/>
          </p:nvSpPr>
          <p:spPr>
            <a:xfrm>
              <a:off x="2441955" y="3945509"/>
              <a:ext cx="76200" cy="522605"/>
            </a:xfrm>
            <a:custGeom>
              <a:avLst/>
              <a:gdLst/>
              <a:ahLst/>
              <a:cxnLst/>
              <a:rect l="l" t="t" r="r" b="b"/>
              <a:pathLst>
                <a:path w="76200" h="522604">
                  <a:moveTo>
                    <a:pt x="31750" y="446278"/>
                  </a:moveTo>
                  <a:lnTo>
                    <a:pt x="0" y="446278"/>
                  </a:lnTo>
                  <a:lnTo>
                    <a:pt x="38100" y="522478"/>
                  </a:lnTo>
                  <a:lnTo>
                    <a:pt x="69850" y="458978"/>
                  </a:lnTo>
                  <a:lnTo>
                    <a:pt x="31750" y="458978"/>
                  </a:lnTo>
                  <a:lnTo>
                    <a:pt x="31750" y="446278"/>
                  </a:lnTo>
                  <a:close/>
                </a:path>
                <a:path w="76200" h="522604">
                  <a:moveTo>
                    <a:pt x="44450" y="0"/>
                  </a:moveTo>
                  <a:lnTo>
                    <a:pt x="31750" y="0"/>
                  </a:lnTo>
                  <a:lnTo>
                    <a:pt x="31750" y="458978"/>
                  </a:lnTo>
                  <a:lnTo>
                    <a:pt x="44450" y="458978"/>
                  </a:lnTo>
                  <a:lnTo>
                    <a:pt x="44450" y="0"/>
                  </a:lnTo>
                  <a:close/>
                </a:path>
                <a:path w="76200" h="522604">
                  <a:moveTo>
                    <a:pt x="76200" y="446278"/>
                  </a:moveTo>
                  <a:lnTo>
                    <a:pt x="44450" y="446278"/>
                  </a:lnTo>
                  <a:lnTo>
                    <a:pt x="44450" y="458978"/>
                  </a:lnTo>
                  <a:lnTo>
                    <a:pt x="69850" y="458978"/>
                  </a:lnTo>
                  <a:lnTo>
                    <a:pt x="76200" y="446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776C9B80-E0A2-4E3C-9FEB-1B9A8A422BB3}"/>
                </a:ext>
              </a:extLst>
            </p:cNvPr>
            <p:cNvSpPr txBox="1"/>
            <p:nvPr/>
          </p:nvSpPr>
          <p:spPr>
            <a:xfrm>
              <a:off x="1385824" y="5080000"/>
              <a:ext cx="1943735" cy="51815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3683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290"/>
                </a:spcBef>
              </a:pPr>
              <a:r>
                <a:rPr sz="1600" b="1" spc="-5" dirty="0">
                  <a:latin typeface="Arial"/>
                  <a:cs typeface="Arial"/>
                </a:rPr>
                <a:t>Bit</a:t>
              </a:r>
              <a:r>
                <a:rPr sz="1600" b="1" spc="5" dirty="0">
                  <a:latin typeface="Arial"/>
                  <a:cs typeface="Arial"/>
                </a:rPr>
                <a:t> </a:t>
              </a:r>
              <a:r>
                <a:rPr sz="1600" b="1" spc="-5" dirty="0">
                  <a:latin typeface="Arial"/>
                  <a:cs typeface="Arial"/>
                </a:rPr>
                <a:t>pertama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0C3FA568-2A2A-435A-8F72-3082FBA2E8EA}"/>
                </a:ext>
              </a:extLst>
            </p:cNvPr>
            <p:cNvSpPr/>
            <p:nvPr/>
          </p:nvSpPr>
          <p:spPr>
            <a:xfrm>
              <a:off x="2264155" y="3200400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0ED16C75-8218-446D-8449-352E56D6DE5C}"/>
                </a:ext>
              </a:extLst>
            </p:cNvPr>
            <p:cNvSpPr/>
            <p:nvPr/>
          </p:nvSpPr>
          <p:spPr>
            <a:xfrm>
              <a:off x="2264155" y="5116321"/>
              <a:ext cx="431800" cy="0"/>
            </a:xfrm>
            <a:custGeom>
              <a:avLst/>
              <a:gdLst/>
              <a:ahLst/>
              <a:cxnLst/>
              <a:rect l="l" t="t" r="r" b="b"/>
              <a:pathLst>
                <a:path w="431800">
                  <a:moveTo>
                    <a:pt x="0" y="0"/>
                  </a:moveTo>
                  <a:lnTo>
                    <a:pt x="431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F0537D62-4475-451D-AB03-DDBCE79728F4}"/>
                </a:ext>
              </a:extLst>
            </p:cNvPr>
            <p:cNvSpPr/>
            <p:nvPr/>
          </p:nvSpPr>
          <p:spPr>
            <a:xfrm>
              <a:off x="2695955" y="3200400"/>
              <a:ext cx="0" cy="1916430"/>
            </a:xfrm>
            <a:custGeom>
              <a:avLst/>
              <a:gdLst/>
              <a:ahLst/>
              <a:cxnLst/>
              <a:rect l="l" t="t" r="r" b="b"/>
              <a:pathLst>
                <a:path h="1916429">
                  <a:moveTo>
                    <a:pt x="0" y="0"/>
                  </a:moveTo>
                  <a:lnTo>
                    <a:pt x="0" y="191592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C16BFB44-3C1B-4666-8030-8264A7804122}"/>
                </a:ext>
              </a:extLst>
            </p:cNvPr>
            <p:cNvSpPr/>
            <p:nvPr/>
          </p:nvSpPr>
          <p:spPr>
            <a:xfrm>
              <a:off x="2264155" y="3200400"/>
              <a:ext cx="0" cy="1916430"/>
            </a:xfrm>
            <a:custGeom>
              <a:avLst/>
              <a:gdLst/>
              <a:ahLst/>
              <a:cxnLst/>
              <a:rect l="l" t="t" r="r" b="b"/>
              <a:pathLst>
                <a:path h="1916429">
                  <a:moveTo>
                    <a:pt x="0" y="0"/>
                  </a:moveTo>
                  <a:lnTo>
                    <a:pt x="0" y="191592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8BEFADEC-57BF-40B4-B2F4-A502821A7E84}"/>
                </a:ext>
              </a:extLst>
            </p:cNvPr>
            <p:cNvSpPr txBox="1"/>
            <p:nvPr/>
          </p:nvSpPr>
          <p:spPr>
            <a:xfrm>
              <a:off x="5032628" y="4676013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D404D733-D64D-4A85-97FB-A14F47F7C88D}"/>
                </a:ext>
              </a:extLst>
            </p:cNvPr>
            <p:cNvSpPr txBox="1"/>
            <p:nvPr/>
          </p:nvSpPr>
          <p:spPr>
            <a:xfrm>
              <a:off x="2264155" y="3374516"/>
              <a:ext cx="431800" cy="697230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170815" rIns="0" bIns="0" rtlCol="0">
              <a:spAutoFit/>
            </a:bodyPr>
            <a:lstStyle/>
            <a:p>
              <a:pPr marL="113030">
                <a:lnSpc>
                  <a:spcPct val="100000"/>
                </a:lnSpc>
                <a:spcBef>
                  <a:spcPts val="1345"/>
                </a:spcBef>
              </a:pPr>
              <a:r>
                <a:rPr sz="1800" dirty="0">
                  <a:latin typeface="Arial"/>
                  <a:cs typeface="Arial"/>
                </a:rPr>
                <a:t>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EEF2E7F0-55D3-413B-926D-2C0E36B718C1}"/>
                </a:ext>
              </a:extLst>
            </p:cNvPr>
            <p:cNvSpPr txBox="1"/>
            <p:nvPr/>
          </p:nvSpPr>
          <p:spPr>
            <a:xfrm>
              <a:off x="4015485" y="3374516"/>
              <a:ext cx="492125" cy="697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635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650" dirty="0">
                <a:latin typeface="Times New Roman"/>
                <a:cs typeface="Times New Roman"/>
              </a:endParaRPr>
            </a:p>
            <a:p>
              <a:pPr marL="114935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1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710B43D1-D7C8-4ED6-B4A9-9AA54582A025}"/>
                </a:ext>
              </a:extLst>
            </p:cNvPr>
            <p:cNvSpPr txBox="1"/>
            <p:nvPr/>
          </p:nvSpPr>
          <p:spPr>
            <a:xfrm>
              <a:off x="5029072" y="3374516"/>
              <a:ext cx="497840" cy="69723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635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650" dirty="0">
                <a:latin typeface="Times New Roman"/>
                <a:cs typeface="Times New Roman"/>
              </a:endParaRPr>
            </a:p>
            <a:p>
              <a:pPr marR="25400" algn="ctr">
                <a:lnSpc>
                  <a:spcPct val="100000"/>
                </a:lnSpc>
              </a:pPr>
              <a:r>
                <a:rPr sz="1800" spc="-5" dirty="0">
                  <a:latin typeface="Arial"/>
                  <a:cs typeface="Arial"/>
                </a:rPr>
                <a:t>1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FF098F56-69A3-4914-B3FF-80646E725A16}"/>
                </a:ext>
              </a:extLst>
            </p:cNvPr>
            <p:cNvSpPr txBox="1"/>
            <p:nvPr/>
          </p:nvSpPr>
          <p:spPr>
            <a:xfrm>
              <a:off x="5870828" y="3609213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0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62B3AFF0-9786-42AA-9AAD-CEA564CC69B1}"/>
                </a:ext>
              </a:extLst>
            </p:cNvPr>
            <p:cNvSpPr txBox="1"/>
            <p:nvPr/>
          </p:nvSpPr>
          <p:spPr>
            <a:xfrm>
              <a:off x="5870828" y="4676013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1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AA556BD8-BF1F-4FCE-8541-0DDD6E7D98D3}"/>
                </a:ext>
              </a:extLst>
            </p:cNvPr>
            <p:cNvSpPr txBox="1"/>
            <p:nvPr/>
          </p:nvSpPr>
          <p:spPr>
            <a:xfrm>
              <a:off x="4196588" y="4637078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1</a:t>
              </a:r>
              <a:endParaRPr sz="1800" dirty="0">
                <a:latin typeface="Arial"/>
                <a:cs typeface="Arial"/>
              </a:endParaRPr>
            </a:p>
          </p:txBody>
        </p:sp>
      </p:grpSp>
      <p:sp>
        <p:nvSpPr>
          <p:cNvPr id="49" name="object 45">
            <a:extLst>
              <a:ext uri="{FF2B5EF4-FFF2-40B4-BE49-F238E27FC236}">
                <a16:creationId xmlns:a16="http://schemas.microsoft.com/office/drawing/2014/main" id="{CF000737-7AC1-4D19-AB6B-D06554CC81FC}"/>
              </a:ext>
            </a:extLst>
          </p:cNvPr>
          <p:cNvSpPr txBox="1"/>
          <p:nvPr/>
        </p:nvSpPr>
        <p:spPr>
          <a:xfrm>
            <a:off x="2358811" y="54706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8" name="object 43">
            <a:extLst>
              <a:ext uri="{FF2B5EF4-FFF2-40B4-BE49-F238E27FC236}">
                <a16:creationId xmlns:a16="http://schemas.microsoft.com/office/drawing/2014/main" id="{D2A67650-AD5A-4B25-9CEB-EA2B183453C2}"/>
              </a:ext>
            </a:extLst>
          </p:cNvPr>
          <p:cNvSpPr txBox="1"/>
          <p:nvPr/>
        </p:nvSpPr>
        <p:spPr>
          <a:xfrm flipH="1">
            <a:off x="3312097" y="4466243"/>
            <a:ext cx="139534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0" name="object 18">
            <a:extLst>
              <a:ext uri="{FF2B5EF4-FFF2-40B4-BE49-F238E27FC236}">
                <a16:creationId xmlns:a16="http://schemas.microsoft.com/office/drawing/2014/main" id="{A8CE1129-EB97-4876-BD2A-89ED79C97217}"/>
              </a:ext>
            </a:extLst>
          </p:cNvPr>
          <p:cNvSpPr/>
          <p:nvPr/>
        </p:nvSpPr>
        <p:spPr>
          <a:xfrm>
            <a:off x="2199699" y="4227069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4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8">
            <a:extLst>
              <a:ext uri="{FF2B5EF4-FFF2-40B4-BE49-F238E27FC236}">
                <a16:creationId xmlns:a16="http://schemas.microsoft.com/office/drawing/2014/main" id="{A0D361D9-8FE7-4D27-B11C-272CAF388C39}"/>
              </a:ext>
            </a:extLst>
          </p:cNvPr>
          <p:cNvSpPr/>
          <p:nvPr/>
        </p:nvSpPr>
        <p:spPr>
          <a:xfrm>
            <a:off x="2219429" y="4919728"/>
            <a:ext cx="1511935" cy="0"/>
          </a:xfrm>
          <a:custGeom>
            <a:avLst/>
            <a:gdLst/>
            <a:ahLst/>
            <a:cxnLst/>
            <a:rect l="l" t="t" r="r" b="b"/>
            <a:pathLst>
              <a:path w="1511935">
                <a:moveTo>
                  <a:pt x="0" y="0"/>
                </a:moveTo>
                <a:lnTo>
                  <a:pt x="15114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B5D41B-53C9-4F6E-8247-35FB89172726}"/>
              </a:ext>
            </a:extLst>
          </p:cNvPr>
          <p:cNvCxnSpPr/>
          <p:nvPr/>
        </p:nvCxnSpPr>
        <p:spPr>
          <a:xfrm>
            <a:off x="3711634" y="4208925"/>
            <a:ext cx="19730" cy="728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bject 29">
            <a:extLst>
              <a:ext uri="{FF2B5EF4-FFF2-40B4-BE49-F238E27FC236}">
                <a16:creationId xmlns:a16="http://schemas.microsoft.com/office/drawing/2014/main" id="{ED39B188-D2B0-4E1F-AB01-C967E2638A82}"/>
              </a:ext>
            </a:extLst>
          </p:cNvPr>
          <p:cNvSpPr/>
          <p:nvPr/>
        </p:nvSpPr>
        <p:spPr>
          <a:xfrm>
            <a:off x="2953043" y="4937495"/>
            <a:ext cx="436245" cy="353695"/>
          </a:xfrm>
          <a:custGeom>
            <a:avLst/>
            <a:gdLst/>
            <a:ahLst/>
            <a:cxnLst/>
            <a:rect l="l" t="t" r="r" b="b"/>
            <a:pathLst>
              <a:path w="436245" h="353695">
                <a:moveTo>
                  <a:pt x="372518" y="310292"/>
                </a:moveTo>
                <a:lnTo>
                  <a:pt x="352552" y="335026"/>
                </a:lnTo>
                <a:lnTo>
                  <a:pt x="435864" y="353187"/>
                </a:lnTo>
                <a:lnTo>
                  <a:pt x="419890" y="318262"/>
                </a:lnTo>
                <a:lnTo>
                  <a:pt x="382397" y="318262"/>
                </a:lnTo>
                <a:lnTo>
                  <a:pt x="372518" y="310292"/>
                </a:lnTo>
                <a:close/>
              </a:path>
              <a:path w="436245" h="353695">
                <a:moveTo>
                  <a:pt x="380454" y="300461"/>
                </a:moveTo>
                <a:lnTo>
                  <a:pt x="372518" y="310292"/>
                </a:lnTo>
                <a:lnTo>
                  <a:pt x="382397" y="318262"/>
                </a:lnTo>
                <a:lnTo>
                  <a:pt x="390398" y="308483"/>
                </a:lnTo>
                <a:lnTo>
                  <a:pt x="380454" y="300461"/>
                </a:lnTo>
                <a:close/>
              </a:path>
              <a:path w="436245" h="353695">
                <a:moveTo>
                  <a:pt x="400431" y="275717"/>
                </a:moveTo>
                <a:lnTo>
                  <a:pt x="380454" y="300461"/>
                </a:lnTo>
                <a:lnTo>
                  <a:pt x="390398" y="308483"/>
                </a:lnTo>
                <a:lnTo>
                  <a:pt x="382397" y="318262"/>
                </a:lnTo>
                <a:lnTo>
                  <a:pt x="419890" y="318262"/>
                </a:lnTo>
                <a:lnTo>
                  <a:pt x="400431" y="275717"/>
                </a:lnTo>
                <a:close/>
              </a:path>
              <a:path w="436245" h="353695">
                <a:moveTo>
                  <a:pt x="8001" y="0"/>
                </a:moveTo>
                <a:lnTo>
                  <a:pt x="0" y="9779"/>
                </a:lnTo>
                <a:lnTo>
                  <a:pt x="372518" y="310292"/>
                </a:lnTo>
                <a:lnTo>
                  <a:pt x="380454" y="300461"/>
                </a:lnTo>
                <a:lnTo>
                  <a:pt x="8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4">
            <a:extLst>
              <a:ext uri="{FF2B5EF4-FFF2-40B4-BE49-F238E27FC236}">
                <a16:creationId xmlns:a16="http://schemas.microsoft.com/office/drawing/2014/main" id="{0381DCF9-2923-473C-8BCB-A0A47B585343}"/>
              </a:ext>
            </a:extLst>
          </p:cNvPr>
          <p:cNvSpPr txBox="1"/>
          <p:nvPr/>
        </p:nvSpPr>
        <p:spPr>
          <a:xfrm>
            <a:off x="3271957" y="54861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4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2CFC-A1FE-4FF5-B3CB-B669AF8D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 to </a:t>
            </a:r>
            <a:r>
              <a:rPr lang="en-US" dirty="0" err="1"/>
              <a:t>biner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5D51-249E-4A42-9451-6A75B8DC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bit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 Gray.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Bila</a:t>
            </a:r>
            <a:r>
              <a:rPr lang="en-US" dirty="0"/>
              <a:t> bit </a:t>
            </a:r>
            <a:r>
              <a:rPr lang="en-US" dirty="0" err="1"/>
              <a:t>sandi</a:t>
            </a:r>
            <a:r>
              <a:rPr lang="en-US" dirty="0"/>
              <a:t> Gray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, dan </a:t>
            </a:r>
            <a:r>
              <a:rPr lang="en-US" dirty="0" err="1"/>
              <a:t>bila</a:t>
            </a:r>
            <a:r>
              <a:rPr lang="en-US" dirty="0"/>
              <a:t> bit </a:t>
            </a:r>
            <a:r>
              <a:rPr lang="en-US" dirty="0" err="1"/>
              <a:t>sandi</a:t>
            </a:r>
            <a:r>
              <a:rPr lang="en-US" dirty="0"/>
              <a:t>  Gray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1 </a:t>
            </a:r>
            <a:r>
              <a:rPr lang="en-US" dirty="0" err="1"/>
              <a:t>maka</a:t>
            </a:r>
            <a:r>
              <a:rPr lang="en-US" dirty="0"/>
              <a:t>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kebalikan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Bila</a:t>
            </a:r>
            <a:r>
              <a:rPr lang="en-US" dirty="0"/>
              <a:t> bit </a:t>
            </a:r>
            <a:r>
              <a:rPr lang="en-US" dirty="0" err="1"/>
              <a:t>sandi</a:t>
            </a:r>
            <a:r>
              <a:rPr lang="en-US" dirty="0"/>
              <a:t> Gray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0 </a:t>
            </a:r>
            <a:r>
              <a:rPr lang="en-US" dirty="0" err="1"/>
              <a:t>maka</a:t>
            </a:r>
            <a:r>
              <a:rPr lang="en-US" dirty="0"/>
              <a:t>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dan </a:t>
            </a:r>
            <a:r>
              <a:rPr lang="en-US" dirty="0" err="1"/>
              <a:t>bila</a:t>
            </a:r>
            <a:r>
              <a:rPr lang="en-US" dirty="0"/>
              <a:t> bit </a:t>
            </a:r>
            <a:r>
              <a:rPr lang="en-US" dirty="0" err="1"/>
              <a:t>sandi</a:t>
            </a:r>
            <a:r>
              <a:rPr lang="en-US" dirty="0"/>
              <a:t> Gray 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1 </a:t>
            </a:r>
            <a:r>
              <a:rPr lang="en-US" dirty="0" err="1"/>
              <a:t>maka</a:t>
            </a:r>
            <a:r>
              <a:rPr lang="en-US" dirty="0"/>
              <a:t>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kebalikan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89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0425-D08C-4FE9-9091-E58A3971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 to </a:t>
            </a:r>
            <a:r>
              <a:rPr lang="en-US" dirty="0" err="1"/>
              <a:t>biner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D58CE0-7BB7-4718-A8F8-E3E7B8D20356}"/>
              </a:ext>
            </a:extLst>
          </p:cNvPr>
          <p:cNvGrpSpPr/>
          <p:nvPr/>
        </p:nvGrpSpPr>
        <p:grpSpPr>
          <a:xfrm>
            <a:off x="1298714" y="1550505"/>
            <a:ext cx="6493564" cy="4626460"/>
            <a:chOff x="1905000" y="838149"/>
            <a:chExt cx="5105526" cy="4724451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951CF0B7-9903-4C6E-B360-F631EE573BCB}"/>
                </a:ext>
              </a:extLst>
            </p:cNvPr>
            <p:cNvSpPr/>
            <p:nvPr/>
          </p:nvSpPr>
          <p:spPr>
            <a:xfrm>
              <a:off x="4166996" y="1384680"/>
              <a:ext cx="695325" cy="985519"/>
            </a:xfrm>
            <a:custGeom>
              <a:avLst/>
              <a:gdLst/>
              <a:ahLst/>
              <a:cxnLst/>
              <a:rect l="l" t="t" r="r" b="b"/>
              <a:pathLst>
                <a:path w="695325" h="985519">
                  <a:moveTo>
                    <a:pt x="0" y="0"/>
                  </a:moveTo>
                  <a:lnTo>
                    <a:pt x="30169" y="42348"/>
                  </a:lnTo>
                  <a:lnTo>
                    <a:pt x="57464" y="85390"/>
                  </a:lnTo>
                  <a:lnTo>
                    <a:pt x="81887" y="129055"/>
                  </a:lnTo>
                  <a:lnTo>
                    <a:pt x="103436" y="173274"/>
                  </a:lnTo>
                  <a:lnTo>
                    <a:pt x="122112" y="217978"/>
                  </a:lnTo>
                  <a:lnTo>
                    <a:pt x="137915" y="263097"/>
                  </a:lnTo>
                  <a:lnTo>
                    <a:pt x="150845" y="308563"/>
                  </a:lnTo>
                  <a:lnTo>
                    <a:pt x="160901" y="354306"/>
                  </a:lnTo>
                  <a:lnTo>
                    <a:pt x="168084" y="400257"/>
                  </a:lnTo>
                  <a:lnTo>
                    <a:pt x="172394" y="446347"/>
                  </a:lnTo>
                  <a:lnTo>
                    <a:pt x="173831" y="492506"/>
                  </a:lnTo>
                  <a:lnTo>
                    <a:pt x="172394" y="538664"/>
                  </a:lnTo>
                  <a:lnTo>
                    <a:pt x="168084" y="584754"/>
                  </a:lnTo>
                  <a:lnTo>
                    <a:pt x="160901" y="630705"/>
                  </a:lnTo>
                  <a:lnTo>
                    <a:pt x="150845" y="676448"/>
                  </a:lnTo>
                  <a:lnTo>
                    <a:pt x="137915" y="721914"/>
                  </a:lnTo>
                  <a:lnTo>
                    <a:pt x="122112" y="767033"/>
                  </a:lnTo>
                  <a:lnTo>
                    <a:pt x="103436" y="811737"/>
                  </a:lnTo>
                  <a:lnTo>
                    <a:pt x="81887" y="855956"/>
                  </a:lnTo>
                  <a:lnTo>
                    <a:pt x="57464" y="899621"/>
                  </a:lnTo>
                  <a:lnTo>
                    <a:pt x="30169" y="942663"/>
                  </a:lnTo>
                  <a:lnTo>
                    <a:pt x="0" y="985012"/>
                  </a:lnTo>
                  <a:lnTo>
                    <a:pt x="57013" y="983379"/>
                  </a:lnTo>
                  <a:lnTo>
                    <a:pt x="112758" y="978566"/>
                  </a:lnTo>
                  <a:lnTo>
                    <a:pt x="167055" y="970700"/>
                  </a:lnTo>
                  <a:lnTo>
                    <a:pt x="219726" y="959906"/>
                  </a:lnTo>
                  <a:lnTo>
                    <a:pt x="270591" y="946312"/>
                  </a:lnTo>
                  <a:lnTo>
                    <a:pt x="319471" y="930045"/>
                  </a:lnTo>
                  <a:lnTo>
                    <a:pt x="366188" y="911230"/>
                  </a:lnTo>
                  <a:lnTo>
                    <a:pt x="410563" y="889995"/>
                  </a:lnTo>
                  <a:lnTo>
                    <a:pt x="452416" y="866467"/>
                  </a:lnTo>
                  <a:lnTo>
                    <a:pt x="491569" y="840771"/>
                  </a:lnTo>
                  <a:lnTo>
                    <a:pt x="527842" y="813036"/>
                  </a:lnTo>
                  <a:lnTo>
                    <a:pt x="561057" y="783386"/>
                  </a:lnTo>
                  <a:lnTo>
                    <a:pt x="591035" y="751950"/>
                  </a:lnTo>
                  <a:lnTo>
                    <a:pt x="617596" y="718854"/>
                  </a:lnTo>
                  <a:lnTo>
                    <a:pt x="640562" y="684224"/>
                  </a:lnTo>
                  <a:lnTo>
                    <a:pt x="659753" y="648187"/>
                  </a:lnTo>
                  <a:lnTo>
                    <a:pt x="674992" y="610870"/>
                  </a:lnTo>
                  <a:lnTo>
                    <a:pt x="686098" y="572400"/>
                  </a:lnTo>
                  <a:lnTo>
                    <a:pt x="692893" y="532903"/>
                  </a:lnTo>
                  <a:lnTo>
                    <a:pt x="695198" y="492506"/>
                  </a:lnTo>
                  <a:lnTo>
                    <a:pt x="692893" y="452125"/>
                  </a:lnTo>
                  <a:lnTo>
                    <a:pt x="686098" y="412642"/>
                  </a:lnTo>
                  <a:lnTo>
                    <a:pt x="674992" y="374182"/>
                  </a:lnTo>
                  <a:lnTo>
                    <a:pt x="659753" y="336873"/>
                  </a:lnTo>
                  <a:lnTo>
                    <a:pt x="640562" y="300841"/>
                  </a:lnTo>
                  <a:lnTo>
                    <a:pt x="617596" y="266213"/>
                  </a:lnTo>
                  <a:lnTo>
                    <a:pt x="591035" y="233117"/>
                  </a:lnTo>
                  <a:lnTo>
                    <a:pt x="561057" y="201680"/>
                  </a:lnTo>
                  <a:lnTo>
                    <a:pt x="527842" y="172027"/>
                  </a:lnTo>
                  <a:lnTo>
                    <a:pt x="491569" y="144287"/>
                  </a:lnTo>
                  <a:lnTo>
                    <a:pt x="452416" y="118587"/>
                  </a:lnTo>
                  <a:lnTo>
                    <a:pt x="410563" y="95052"/>
                  </a:lnTo>
                  <a:lnTo>
                    <a:pt x="366188" y="73811"/>
                  </a:lnTo>
                  <a:lnTo>
                    <a:pt x="319471" y="54990"/>
                  </a:lnTo>
                  <a:lnTo>
                    <a:pt x="270591" y="38717"/>
                  </a:lnTo>
                  <a:lnTo>
                    <a:pt x="219726" y="25117"/>
                  </a:lnTo>
                  <a:lnTo>
                    <a:pt x="167055" y="14319"/>
                  </a:lnTo>
                  <a:lnTo>
                    <a:pt x="112758" y="6448"/>
                  </a:lnTo>
                  <a:lnTo>
                    <a:pt x="57013" y="1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17EDD37-337E-40F5-9724-1A2C9E6DAA23}"/>
                </a:ext>
              </a:extLst>
            </p:cNvPr>
            <p:cNvSpPr/>
            <p:nvPr/>
          </p:nvSpPr>
          <p:spPr>
            <a:xfrm>
              <a:off x="4166996" y="1384680"/>
              <a:ext cx="695325" cy="985519"/>
            </a:xfrm>
            <a:custGeom>
              <a:avLst/>
              <a:gdLst/>
              <a:ahLst/>
              <a:cxnLst/>
              <a:rect l="l" t="t" r="r" b="b"/>
              <a:pathLst>
                <a:path w="695325" h="985519">
                  <a:moveTo>
                    <a:pt x="0" y="985012"/>
                  </a:moveTo>
                  <a:lnTo>
                    <a:pt x="57013" y="983379"/>
                  </a:lnTo>
                  <a:lnTo>
                    <a:pt x="112758" y="978566"/>
                  </a:lnTo>
                  <a:lnTo>
                    <a:pt x="167055" y="970700"/>
                  </a:lnTo>
                  <a:lnTo>
                    <a:pt x="219726" y="959906"/>
                  </a:lnTo>
                  <a:lnTo>
                    <a:pt x="270591" y="946312"/>
                  </a:lnTo>
                  <a:lnTo>
                    <a:pt x="319471" y="930045"/>
                  </a:lnTo>
                  <a:lnTo>
                    <a:pt x="366188" y="911230"/>
                  </a:lnTo>
                  <a:lnTo>
                    <a:pt x="410563" y="889995"/>
                  </a:lnTo>
                  <a:lnTo>
                    <a:pt x="452416" y="866467"/>
                  </a:lnTo>
                  <a:lnTo>
                    <a:pt x="491569" y="840771"/>
                  </a:lnTo>
                  <a:lnTo>
                    <a:pt x="527842" y="813036"/>
                  </a:lnTo>
                  <a:lnTo>
                    <a:pt x="561057" y="783386"/>
                  </a:lnTo>
                  <a:lnTo>
                    <a:pt x="591035" y="751950"/>
                  </a:lnTo>
                  <a:lnTo>
                    <a:pt x="617596" y="718854"/>
                  </a:lnTo>
                  <a:lnTo>
                    <a:pt x="640562" y="684224"/>
                  </a:lnTo>
                  <a:lnTo>
                    <a:pt x="659753" y="648187"/>
                  </a:lnTo>
                  <a:lnTo>
                    <a:pt x="674992" y="610870"/>
                  </a:lnTo>
                  <a:lnTo>
                    <a:pt x="686098" y="572400"/>
                  </a:lnTo>
                  <a:lnTo>
                    <a:pt x="692893" y="532903"/>
                  </a:lnTo>
                  <a:lnTo>
                    <a:pt x="695198" y="492506"/>
                  </a:lnTo>
                  <a:lnTo>
                    <a:pt x="692893" y="452125"/>
                  </a:lnTo>
                  <a:lnTo>
                    <a:pt x="686098" y="412642"/>
                  </a:lnTo>
                  <a:lnTo>
                    <a:pt x="674992" y="374182"/>
                  </a:lnTo>
                  <a:lnTo>
                    <a:pt x="659753" y="336873"/>
                  </a:lnTo>
                  <a:lnTo>
                    <a:pt x="640562" y="300841"/>
                  </a:lnTo>
                  <a:lnTo>
                    <a:pt x="617596" y="266213"/>
                  </a:lnTo>
                  <a:lnTo>
                    <a:pt x="591035" y="233117"/>
                  </a:lnTo>
                  <a:lnTo>
                    <a:pt x="561057" y="201680"/>
                  </a:lnTo>
                  <a:lnTo>
                    <a:pt x="527842" y="172027"/>
                  </a:lnTo>
                  <a:lnTo>
                    <a:pt x="491569" y="144287"/>
                  </a:lnTo>
                  <a:lnTo>
                    <a:pt x="452416" y="118587"/>
                  </a:lnTo>
                  <a:lnTo>
                    <a:pt x="410563" y="95052"/>
                  </a:lnTo>
                  <a:lnTo>
                    <a:pt x="366188" y="73811"/>
                  </a:lnTo>
                  <a:lnTo>
                    <a:pt x="319471" y="54990"/>
                  </a:lnTo>
                  <a:lnTo>
                    <a:pt x="270591" y="38717"/>
                  </a:lnTo>
                  <a:lnTo>
                    <a:pt x="219726" y="25117"/>
                  </a:lnTo>
                  <a:lnTo>
                    <a:pt x="167055" y="14319"/>
                  </a:lnTo>
                  <a:lnTo>
                    <a:pt x="112758" y="6448"/>
                  </a:lnTo>
                  <a:lnTo>
                    <a:pt x="57013" y="1633"/>
                  </a:lnTo>
                  <a:lnTo>
                    <a:pt x="0" y="0"/>
                  </a:lnTo>
                  <a:lnTo>
                    <a:pt x="30169" y="42348"/>
                  </a:lnTo>
                  <a:lnTo>
                    <a:pt x="57464" y="85390"/>
                  </a:lnTo>
                  <a:lnTo>
                    <a:pt x="81887" y="129055"/>
                  </a:lnTo>
                  <a:lnTo>
                    <a:pt x="103436" y="173274"/>
                  </a:lnTo>
                  <a:lnTo>
                    <a:pt x="122112" y="217978"/>
                  </a:lnTo>
                  <a:lnTo>
                    <a:pt x="137915" y="263097"/>
                  </a:lnTo>
                  <a:lnTo>
                    <a:pt x="150845" y="308563"/>
                  </a:lnTo>
                  <a:lnTo>
                    <a:pt x="160901" y="354306"/>
                  </a:lnTo>
                  <a:lnTo>
                    <a:pt x="168084" y="400257"/>
                  </a:lnTo>
                  <a:lnTo>
                    <a:pt x="172394" y="446347"/>
                  </a:lnTo>
                  <a:lnTo>
                    <a:pt x="173831" y="492505"/>
                  </a:lnTo>
                  <a:lnTo>
                    <a:pt x="172394" y="538664"/>
                  </a:lnTo>
                  <a:lnTo>
                    <a:pt x="168084" y="584754"/>
                  </a:lnTo>
                  <a:lnTo>
                    <a:pt x="160901" y="630705"/>
                  </a:lnTo>
                  <a:lnTo>
                    <a:pt x="150845" y="676448"/>
                  </a:lnTo>
                  <a:lnTo>
                    <a:pt x="137915" y="721914"/>
                  </a:lnTo>
                  <a:lnTo>
                    <a:pt x="122112" y="767033"/>
                  </a:lnTo>
                  <a:lnTo>
                    <a:pt x="103436" y="811737"/>
                  </a:lnTo>
                  <a:lnTo>
                    <a:pt x="81887" y="855956"/>
                  </a:lnTo>
                  <a:lnTo>
                    <a:pt x="57464" y="899621"/>
                  </a:lnTo>
                  <a:lnTo>
                    <a:pt x="30169" y="942663"/>
                  </a:lnTo>
                  <a:lnTo>
                    <a:pt x="0" y="985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3A80B4B4-BCF1-44C9-B54B-1BBF5365143E}"/>
                </a:ext>
              </a:extLst>
            </p:cNvPr>
            <p:cNvSpPr/>
            <p:nvPr/>
          </p:nvSpPr>
          <p:spPr>
            <a:xfrm>
              <a:off x="3968369" y="1404619"/>
              <a:ext cx="173355" cy="998855"/>
            </a:xfrm>
            <a:custGeom>
              <a:avLst/>
              <a:gdLst/>
              <a:ahLst/>
              <a:cxnLst/>
              <a:rect l="l" t="t" r="r" b="b"/>
              <a:pathLst>
                <a:path w="173354" h="998855">
                  <a:moveTo>
                    <a:pt x="0" y="0"/>
                  </a:moveTo>
                  <a:lnTo>
                    <a:pt x="8925" y="31663"/>
                  </a:lnTo>
                  <a:lnTo>
                    <a:pt x="11903" y="43259"/>
                  </a:lnTo>
                  <a:lnTo>
                    <a:pt x="12099" y="42447"/>
                  </a:lnTo>
                  <a:lnTo>
                    <a:pt x="12680" y="36888"/>
                  </a:lnTo>
                  <a:lnTo>
                    <a:pt x="16811" y="34241"/>
                  </a:lnTo>
                  <a:lnTo>
                    <a:pt x="27658" y="42167"/>
                  </a:lnTo>
                  <a:lnTo>
                    <a:pt x="48386" y="68325"/>
                  </a:lnTo>
                  <a:lnTo>
                    <a:pt x="52756" y="77610"/>
                  </a:lnTo>
                  <a:lnTo>
                    <a:pt x="55149" y="88312"/>
                  </a:lnTo>
                  <a:lnTo>
                    <a:pt x="57209" y="99276"/>
                  </a:lnTo>
                  <a:lnTo>
                    <a:pt x="60578" y="109346"/>
                  </a:lnTo>
                  <a:lnTo>
                    <a:pt x="71675" y="130434"/>
                  </a:lnTo>
                  <a:lnTo>
                    <a:pt x="83819" y="150891"/>
                  </a:lnTo>
                  <a:lnTo>
                    <a:pt x="96440" y="171086"/>
                  </a:lnTo>
                  <a:lnTo>
                    <a:pt x="108965" y="191388"/>
                  </a:lnTo>
                  <a:lnTo>
                    <a:pt x="114970" y="201674"/>
                  </a:lnTo>
                  <a:lnTo>
                    <a:pt x="121094" y="211947"/>
                  </a:lnTo>
                  <a:lnTo>
                    <a:pt x="127218" y="222196"/>
                  </a:lnTo>
                  <a:lnTo>
                    <a:pt x="133222" y="232409"/>
                  </a:lnTo>
                  <a:lnTo>
                    <a:pt x="150590" y="282495"/>
                  </a:lnTo>
                  <a:lnTo>
                    <a:pt x="162296" y="365170"/>
                  </a:lnTo>
                  <a:lnTo>
                    <a:pt x="167200" y="416795"/>
                  </a:lnTo>
                  <a:lnTo>
                    <a:pt x="171205" y="468963"/>
                  </a:lnTo>
                  <a:lnTo>
                    <a:pt x="173325" y="521185"/>
                  </a:lnTo>
                  <a:lnTo>
                    <a:pt x="172575" y="572970"/>
                  </a:lnTo>
                  <a:lnTo>
                    <a:pt x="167969" y="623828"/>
                  </a:lnTo>
                  <a:lnTo>
                    <a:pt x="158521" y="673269"/>
                  </a:lnTo>
                  <a:lnTo>
                    <a:pt x="143246" y="720802"/>
                  </a:lnTo>
                  <a:lnTo>
                    <a:pt x="121157" y="765937"/>
                  </a:lnTo>
                  <a:lnTo>
                    <a:pt x="113987" y="807698"/>
                  </a:lnTo>
                  <a:lnTo>
                    <a:pt x="110321" y="831575"/>
                  </a:lnTo>
                  <a:lnTo>
                    <a:pt x="109038" y="841706"/>
                  </a:lnTo>
                  <a:lnTo>
                    <a:pt x="109018" y="842228"/>
                  </a:lnTo>
                  <a:lnTo>
                    <a:pt x="109140" y="837279"/>
                  </a:lnTo>
                  <a:lnTo>
                    <a:pt x="108283" y="830996"/>
                  </a:lnTo>
                  <a:lnTo>
                    <a:pt x="105325" y="827518"/>
                  </a:lnTo>
                  <a:lnTo>
                    <a:pt x="99147" y="830981"/>
                  </a:lnTo>
                  <a:lnTo>
                    <a:pt x="72643" y="875283"/>
                  </a:lnTo>
                  <a:lnTo>
                    <a:pt x="58943" y="915590"/>
                  </a:lnTo>
                  <a:lnTo>
                    <a:pt x="53802" y="936559"/>
                  </a:lnTo>
                  <a:lnTo>
                    <a:pt x="48386" y="957326"/>
                  </a:lnTo>
                  <a:lnTo>
                    <a:pt x="42122" y="966612"/>
                  </a:lnTo>
                  <a:lnTo>
                    <a:pt x="32273" y="972565"/>
                  </a:lnTo>
                  <a:lnTo>
                    <a:pt x="21401" y="977757"/>
                  </a:lnTo>
                  <a:lnTo>
                    <a:pt x="12064" y="984757"/>
                  </a:lnTo>
                  <a:lnTo>
                    <a:pt x="9016" y="988187"/>
                  </a:lnTo>
                  <a:lnTo>
                    <a:pt x="12064" y="993647"/>
                  </a:lnTo>
                  <a:lnTo>
                    <a:pt x="12064" y="9984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4ECC842-58D9-4D83-8084-642F2E1A21EC}"/>
                </a:ext>
              </a:extLst>
            </p:cNvPr>
            <p:cNvSpPr/>
            <p:nvPr/>
          </p:nvSpPr>
          <p:spPr>
            <a:xfrm>
              <a:off x="3558285" y="2172716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52120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781A3E3A-3DC0-44E0-A746-F4B8F9E3379D}"/>
                </a:ext>
              </a:extLst>
            </p:cNvPr>
            <p:cNvSpPr/>
            <p:nvPr/>
          </p:nvSpPr>
          <p:spPr>
            <a:xfrm>
              <a:off x="4862195" y="1876679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5">
                  <a:moveTo>
                    <a:pt x="0" y="0"/>
                  </a:moveTo>
                  <a:lnTo>
                    <a:pt x="34709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8014A5D-C0D4-47CD-8990-98223ED25F2E}"/>
                </a:ext>
              </a:extLst>
            </p:cNvPr>
            <p:cNvSpPr/>
            <p:nvPr/>
          </p:nvSpPr>
          <p:spPr>
            <a:xfrm>
              <a:off x="5059171" y="983703"/>
              <a:ext cx="1951355" cy="727710"/>
            </a:xfrm>
            <a:custGeom>
              <a:avLst/>
              <a:gdLst/>
              <a:ahLst/>
              <a:cxnLst/>
              <a:rect l="l" t="t" r="r" b="b"/>
              <a:pathLst>
                <a:path w="1951354" h="727710">
                  <a:moveTo>
                    <a:pt x="0" y="727367"/>
                  </a:moveTo>
                  <a:lnTo>
                    <a:pt x="1951227" y="727367"/>
                  </a:lnTo>
                  <a:lnTo>
                    <a:pt x="1951227" y="0"/>
                  </a:lnTo>
                  <a:lnTo>
                    <a:pt x="0" y="0"/>
                  </a:lnTo>
                  <a:lnTo>
                    <a:pt x="0" y="7273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21749871-255C-4943-92E2-CF954B1C5735}"/>
                </a:ext>
              </a:extLst>
            </p:cNvPr>
            <p:cNvSpPr txBox="1"/>
            <p:nvPr/>
          </p:nvSpPr>
          <p:spPr>
            <a:xfrm>
              <a:off x="5059171" y="1010793"/>
              <a:ext cx="1951355" cy="45275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92075" marR="161925">
                <a:lnSpc>
                  <a:spcPct val="100000"/>
                </a:lnSpc>
                <a:spcBef>
                  <a:spcPts val="105"/>
                </a:spcBef>
              </a:pPr>
              <a:r>
                <a:rPr sz="1400" b="1" dirty="0">
                  <a:latin typeface="Arial"/>
                  <a:cs typeface="Arial"/>
                </a:rPr>
                <a:t>Sandi </a:t>
              </a:r>
              <a:r>
                <a:rPr sz="1400" b="1" spc="-10" dirty="0">
                  <a:latin typeface="Arial"/>
                  <a:cs typeface="Arial"/>
                </a:rPr>
                <a:t>Biner,  </a:t>
              </a:r>
              <a:r>
                <a:rPr sz="1400" b="1" dirty="0">
                  <a:latin typeface="Arial"/>
                  <a:cs typeface="Arial"/>
                </a:rPr>
                <a:t>Kecuali bit</a:t>
              </a:r>
              <a:r>
                <a:rPr sz="1400" b="1" spc="280" dirty="0">
                  <a:latin typeface="Arial"/>
                  <a:cs typeface="Arial"/>
                </a:rPr>
                <a:t> </a:t>
              </a:r>
              <a:r>
                <a:rPr sz="1400" b="1" dirty="0">
                  <a:latin typeface="Arial"/>
                  <a:cs typeface="Arial"/>
                </a:rPr>
                <a:t>pertama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A0C930DE-23F9-4F70-816E-CD4206EE9E50}"/>
                </a:ext>
              </a:extLst>
            </p:cNvPr>
            <p:cNvSpPr txBox="1"/>
            <p:nvPr/>
          </p:nvSpPr>
          <p:spPr>
            <a:xfrm>
              <a:off x="2057400" y="838149"/>
              <a:ext cx="1351280" cy="4368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40005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15"/>
                </a:spcBef>
              </a:pPr>
              <a:r>
                <a:rPr sz="1400" b="1" spc="-5" dirty="0">
                  <a:latin typeface="Arial"/>
                  <a:cs typeface="Arial"/>
                </a:rPr>
                <a:t>Sandi</a:t>
              </a:r>
              <a:r>
                <a:rPr sz="1400" b="1" spc="-25" dirty="0">
                  <a:latin typeface="Arial"/>
                  <a:cs typeface="Arial"/>
                </a:rPr>
                <a:t> </a:t>
              </a:r>
              <a:r>
                <a:rPr sz="1400" b="1" dirty="0">
                  <a:latin typeface="Arial"/>
                  <a:cs typeface="Arial"/>
                </a:rPr>
                <a:t>Gray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23D817A8-4BB4-4115-BDF3-1A23D0E3137F}"/>
                </a:ext>
              </a:extLst>
            </p:cNvPr>
            <p:cNvSpPr txBox="1"/>
            <p:nvPr/>
          </p:nvSpPr>
          <p:spPr>
            <a:xfrm>
              <a:off x="2207514" y="1274597"/>
              <a:ext cx="1351280" cy="1163955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40005" rIns="0" bIns="0" rtlCol="0">
              <a:spAutoFit/>
            </a:bodyPr>
            <a:lstStyle/>
            <a:p>
              <a:pPr marL="91440" marR="312420">
                <a:lnSpc>
                  <a:spcPct val="100000"/>
                </a:lnSpc>
                <a:spcBef>
                  <a:spcPts val="315"/>
                </a:spcBef>
              </a:pPr>
              <a:r>
                <a:rPr sz="1400" b="1" spc="-5" dirty="0">
                  <a:latin typeface="Arial"/>
                  <a:cs typeface="Arial"/>
                </a:rPr>
                <a:t>Bit </a:t>
              </a:r>
              <a:r>
                <a:rPr sz="1400" b="1" dirty="0">
                  <a:latin typeface="Arial"/>
                  <a:cs typeface="Arial"/>
                </a:rPr>
                <a:t>ke n  </a:t>
              </a:r>
              <a:r>
                <a:rPr sz="1400" b="1" spc="-5" dirty="0">
                  <a:latin typeface="Arial"/>
                  <a:cs typeface="Arial"/>
                </a:rPr>
                <a:t>Sandi</a:t>
              </a:r>
              <a:r>
                <a:rPr sz="1400" b="1" spc="-85" dirty="0">
                  <a:latin typeface="Arial"/>
                  <a:cs typeface="Arial"/>
                </a:rPr>
                <a:t> </a:t>
              </a:r>
              <a:r>
                <a:rPr sz="1400" b="1" dirty="0">
                  <a:latin typeface="Arial"/>
                  <a:cs typeface="Arial"/>
                </a:rPr>
                <a:t>Gray</a:t>
              </a:r>
              <a:endParaRPr sz="1400" dirty="0">
                <a:latin typeface="Arial"/>
                <a:cs typeface="Arial"/>
              </a:endParaRPr>
            </a:p>
            <a:p>
              <a:pPr marL="91440" marR="284480">
                <a:lnSpc>
                  <a:spcPct val="100000"/>
                </a:lnSpc>
                <a:spcBef>
                  <a:spcPts val="1225"/>
                </a:spcBef>
              </a:pPr>
              <a:r>
                <a:rPr sz="1400" b="1" spc="-5" dirty="0">
                  <a:latin typeface="Arial"/>
                  <a:cs typeface="Arial"/>
                </a:rPr>
                <a:t>Bit </a:t>
              </a:r>
              <a:r>
                <a:rPr sz="1400" b="1" dirty="0">
                  <a:latin typeface="Arial"/>
                  <a:cs typeface="Arial"/>
                </a:rPr>
                <a:t>ke </a:t>
              </a:r>
              <a:r>
                <a:rPr sz="1400" b="1" spc="-5" dirty="0">
                  <a:latin typeface="Arial"/>
                  <a:cs typeface="Arial"/>
                </a:rPr>
                <a:t>(n-1)  Sandi</a:t>
              </a:r>
              <a:r>
                <a:rPr sz="1400" b="1" spc="-80" dirty="0">
                  <a:latin typeface="Arial"/>
                  <a:cs typeface="Arial"/>
                </a:rPr>
                <a:t> </a:t>
              </a:r>
              <a:r>
                <a:rPr sz="1400" b="1" spc="-5" dirty="0">
                  <a:latin typeface="Arial"/>
                  <a:cs typeface="Arial"/>
                </a:rPr>
                <a:t>biner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B05C98DB-1683-4490-9A92-F0B1EF7A4DE4}"/>
                </a:ext>
              </a:extLst>
            </p:cNvPr>
            <p:cNvSpPr txBox="1"/>
            <p:nvPr/>
          </p:nvSpPr>
          <p:spPr>
            <a:xfrm>
              <a:off x="5209285" y="1711070"/>
              <a:ext cx="1050925" cy="40132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5080" rIns="0" bIns="0" rtlCol="0">
              <a:spAutoFit/>
            </a:bodyPr>
            <a:lstStyle/>
            <a:p>
              <a:pPr marL="92075">
                <a:lnSpc>
                  <a:spcPct val="100000"/>
                </a:lnSpc>
                <a:spcBef>
                  <a:spcPts val="40"/>
                </a:spcBef>
              </a:pPr>
              <a:r>
                <a:rPr sz="1400" b="1" spc="-5" dirty="0">
                  <a:latin typeface="Arial"/>
                  <a:cs typeface="Arial"/>
                </a:rPr>
                <a:t>Bit </a:t>
              </a:r>
              <a:r>
                <a:rPr sz="1400" b="1" dirty="0">
                  <a:latin typeface="Arial"/>
                  <a:cs typeface="Arial"/>
                </a:rPr>
                <a:t>ke</a:t>
              </a:r>
              <a:r>
                <a:rPr sz="1400" b="1" spc="-55" dirty="0">
                  <a:latin typeface="Arial"/>
                  <a:cs typeface="Arial"/>
                </a:rPr>
                <a:t> </a:t>
              </a:r>
              <a:r>
                <a:rPr sz="1400" b="1" dirty="0">
                  <a:latin typeface="Arial"/>
                  <a:cs typeface="Arial"/>
                </a:rPr>
                <a:t>n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C96E1339-B9F8-4E7E-A3E7-F05642969ADF}"/>
                </a:ext>
              </a:extLst>
            </p:cNvPr>
            <p:cNvSpPr/>
            <p:nvPr/>
          </p:nvSpPr>
          <p:spPr>
            <a:xfrm>
              <a:off x="3558285" y="158178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52120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505EFB01-D337-4075-BAF1-268A825E572F}"/>
                </a:ext>
              </a:extLst>
            </p:cNvPr>
            <p:cNvSpPr/>
            <p:nvPr/>
          </p:nvSpPr>
          <p:spPr>
            <a:xfrm>
              <a:off x="2169667" y="3751960"/>
              <a:ext cx="697230" cy="0"/>
            </a:xfrm>
            <a:custGeom>
              <a:avLst/>
              <a:gdLst/>
              <a:ahLst/>
              <a:cxnLst/>
              <a:rect l="l" t="t" r="r" b="b"/>
              <a:pathLst>
                <a:path w="697230">
                  <a:moveTo>
                    <a:pt x="0" y="0"/>
                  </a:moveTo>
                  <a:lnTo>
                    <a:pt x="69723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5BE660FA-1349-40D9-A338-92FF97A6C6BE}"/>
                </a:ext>
              </a:extLst>
            </p:cNvPr>
            <p:cNvSpPr/>
            <p:nvPr/>
          </p:nvSpPr>
          <p:spPr>
            <a:xfrm>
              <a:off x="2169667" y="5535040"/>
              <a:ext cx="697230" cy="0"/>
            </a:xfrm>
            <a:custGeom>
              <a:avLst/>
              <a:gdLst/>
              <a:ahLst/>
              <a:cxnLst/>
              <a:rect l="l" t="t" r="r" b="b"/>
              <a:pathLst>
                <a:path w="697230">
                  <a:moveTo>
                    <a:pt x="0" y="0"/>
                  </a:moveTo>
                  <a:lnTo>
                    <a:pt x="69723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D391F722-4F5C-45DA-B571-D1B95A4D0363}"/>
                </a:ext>
              </a:extLst>
            </p:cNvPr>
            <p:cNvSpPr/>
            <p:nvPr/>
          </p:nvSpPr>
          <p:spPr>
            <a:xfrm>
              <a:off x="2866898" y="3751960"/>
              <a:ext cx="0" cy="1783080"/>
            </a:xfrm>
            <a:custGeom>
              <a:avLst/>
              <a:gdLst/>
              <a:ahLst/>
              <a:cxnLst/>
              <a:rect l="l" t="t" r="r" b="b"/>
              <a:pathLst>
                <a:path h="1783079">
                  <a:moveTo>
                    <a:pt x="0" y="0"/>
                  </a:moveTo>
                  <a:lnTo>
                    <a:pt x="0" y="17830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A502A579-92D0-4D68-8333-0168FBA50941}"/>
                </a:ext>
              </a:extLst>
            </p:cNvPr>
            <p:cNvSpPr/>
            <p:nvPr/>
          </p:nvSpPr>
          <p:spPr>
            <a:xfrm>
              <a:off x="2169667" y="3751960"/>
              <a:ext cx="0" cy="1783080"/>
            </a:xfrm>
            <a:custGeom>
              <a:avLst/>
              <a:gdLst/>
              <a:ahLst/>
              <a:cxnLst/>
              <a:rect l="l" t="t" r="r" b="b"/>
              <a:pathLst>
                <a:path h="1783079">
                  <a:moveTo>
                    <a:pt x="0" y="0"/>
                  </a:moveTo>
                  <a:lnTo>
                    <a:pt x="0" y="17830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D4BF77DA-3969-4700-8EED-7E82972C4383}"/>
                </a:ext>
              </a:extLst>
            </p:cNvPr>
            <p:cNvSpPr/>
            <p:nvPr/>
          </p:nvSpPr>
          <p:spPr>
            <a:xfrm>
              <a:off x="1905000" y="3581400"/>
              <a:ext cx="1859280" cy="1584960"/>
            </a:xfrm>
            <a:custGeom>
              <a:avLst/>
              <a:gdLst/>
              <a:ahLst/>
              <a:cxnLst/>
              <a:rect l="l" t="t" r="r" b="b"/>
              <a:pathLst>
                <a:path w="1859279" h="1584960">
                  <a:moveTo>
                    <a:pt x="0" y="1584960"/>
                  </a:moveTo>
                  <a:lnTo>
                    <a:pt x="185927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BFF1E290-774F-43B7-A253-D74BF4240486}"/>
                </a:ext>
              </a:extLst>
            </p:cNvPr>
            <p:cNvSpPr/>
            <p:nvPr/>
          </p:nvSpPr>
          <p:spPr>
            <a:xfrm>
              <a:off x="2369820" y="3977640"/>
              <a:ext cx="1859280" cy="1584960"/>
            </a:xfrm>
            <a:custGeom>
              <a:avLst/>
              <a:gdLst/>
              <a:ahLst/>
              <a:cxnLst/>
              <a:rect l="l" t="t" r="r" b="b"/>
              <a:pathLst>
                <a:path w="1859279" h="1584960">
                  <a:moveTo>
                    <a:pt x="0" y="1584960"/>
                  </a:moveTo>
                  <a:lnTo>
                    <a:pt x="185928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46023388-54C9-44DC-B691-3CAADBFF591D}"/>
                </a:ext>
              </a:extLst>
            </p:cNvPr>
            <p:cNvSpPr/>
            <p:nvPr/>
          </p:nvSpPr>
          <p:spPr>
            <a:xfrm>
              <a:off x="3764279" y="3581400"/>
              <a:ext cx="464820" cy="396240"/>
            </a:xfrm>
            <a:custGeom>
              <a:avLst/>
              <a:gdLst/>
              <a:ahLst/>
              <a:cxnLst/>
              <a:rect l="l" t="t" r="r" b="b"/>
              <a:pathLst>
                <a:path w="464820" h="396239">
                  <a:moveTo>
                    <a:pt x="0" y="0"/>
                  </a:moveTo>
                  <a:lnTo>
                    <a:pt x="464820" y="3962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0FCE5BC3-6555-4904-AE35-589B7400796F}"/>
                </a:ext>
              </a:extLst>
            </p:cNvPr>
            <p:cNvSpPr/>
            <p:nvPr/>
          </p:nvSpPr>
          <p:spPr>
            <a:xfrm>
              <a:off x="1905000" y="5166359"/>
              <a:ext cx="464820" cy="396240"/>
            </a:xfrm>
            <a:custGeom>
              <a:avLst/>
              <a:gdLst/>
              <a:ahLst/>
              <a:cxnLst/>
              <a:rect l="l" t="t" r="r" b="b"/>
              <a:pathLst>
                <a:path w="464819" h="396239">
                  <a:moveTo>
                    <a:pt x="0" y="0"/>
                  </a:moveTo>
                  <a:lnTo>
                    <a:pt x="464819" y="3962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2AFFA3E1-F486-4EE8-870B-CFAAD5D53312}"/>
                </a:ext>
              </a:extLst>
            </p:cNvPr>
            <p:cNvSpPr/>
            <p:nvPr/>
          </p:nvSpPr>
          <p:spPr>
            <a:xfrm>
              <a:off x="3067050" y="3581400"/>
              <a:ext cx="1859280" cy="1584960"/>
            </a:xfrm>
            <a:custGeom>
              <a:avLst/>
              <a:gdLst/>
              <a:ahLst/>
              <a:cxnLst/>
              <a:rect l="l" t="t" r="r" b="b"/>
              <a:pathLst>
                <a:path w="1859279" h="1584960">
                  <a:moveTo>
                    <a:pt x="0" y="1584960"/>
                  </a:moveTo>
                  <a:lnTo>
                    <a:pt x="185927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80151358-135D-4328-A355-D479363CBA26}"/>
                </a:ext>
              </a:extLst>
            </p:cNvPr>
            <p:cNvSpPr/>
            <p:nvPr/>
          </p:nvSpPr>
          <p:spPr>
            <a:xfrm>
              <a:off x="3531870" y="3977640"/>
              <a:ext cx="1859280" cy="1584960"/>
            </a:xfrm>
            <a:custGeom>
              <a:avLst/>
              <a:gdLst/>
              <a:ahLst/>
              <a:cxnLst/>
              <a:rect l="l" t="t" r="r" b="b"/>
              <a:pathLst>
                <a:path w="1859279" h="1584960">
                  <a:moveTo>
                    <a:pt x="0" y="1584960"/>
                  </a:moveTo>
                  <a:lnTo>
                    <a:pt x="185927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841FFA8-CABD-4D4A-AB9C-1DB374749C7A}"/>
                </a:ext>
              </a:extLst>
            </p:cNvPr>
            <p:cNvSpPr/>
            <p:nvPr/>
          </p:nvSpPr>
          <p:spPr>
            <a:xfrm>
              <a:off x="4926329" y="3581400"/>
              <a:ext cx="464820" cy="396240"/>
            </a:xfrm>
            <a:custGeom>
              <a:avLst/>
              <a:gdLst/>
              <a:ahLst/>
              <a:cxnLst/>
              <a:rect l="l" t="t" r="r" b="b"/>
              <a:pathLst>
                <a:path w="464820" h="396239">
                  <a:moveTo>
                    <a:pt x="0" y="0"/>
                  </a:moveTo>
                  <a:lnTo>
                    <a:pt x="464820" y="3962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0A578E27-3862-49AC-A112-2DB2CAA1C99E}"/>
                </a:ext>
              </a:extLst>
            </p:cNvPr>
            <p:cNvSpPr/>
            <p:nvPr/>
          </p:nvSpPr>
          <p:spPr>
            <a:xfrm>
              <a:off x="3067050" y="5166359"/>
              <a:ext cx="464820" cy="396240"/>
            </a:xfrm>
            <a:custGeom>
              <a:avLst/>
              <a:gdLst/>
              <a:ahLst/>
              <a:cxnLst/>
              <a:rect l="l" t="t" r="r" b="b"/>
              <a:pathLst>
                <a:path w="464820" h="396239">
                  <a:moveTo>
                    <a:pt x="0" y="0"/>
                  </a:moveTo>
                  <a:lnTo>
                    <a:pt x="464820" y="3962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4FFA9071-ADAB-4D25-A8B2-1314A48364A2}"/>
                </a:ext>
              </a:extLst>
            </p:cNvPr>
            <p:cNvSpPr/>
            <p:nvPr/>
          </p:nvSpPr>
          <p:spPr>
            <a:xfrm>
              <a:off x="4229100" y="3581400"/>
              <a:ext cx="1859280" cy="1584960"/>
            </a:xfrm>
            <a:custGeom>
              <a:avLst/>
              <a:gdLst/>
              <a:ahLst/>
              <a:cxnLst/>
              <a:rect l="l" t="t" r="r" b="b"/>
              <a:pathLst>
                <a:path w="1859279" h="1584960">
                  <a:moveTo>
                    <a:pt x="0" y="1584960"/>
                  </a:moveTo>
                  <a:lnTo>
                    <a:pt x="185927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7978203F-0291-486C-A660-7DE0A7E5482E}"/>
                </a:ext>
              </a:extLst>
            </p:cNvPr>
            <p:cNvSpPr/>
            <p:nvPr/>
          </p:nvSpPr>
          <p:spPr>
            <a:xfrm>
              <a:off x="4693920" y="3977640"/>
              <a:ext cx="1859280" cy="1584960"/>
            </a:xfrm>
            <a:custGeom>
              <a:avLst/>
              <a:gdLst/>
              <a:ahLst/>
              <a:cxnLst/>
              <a:rect l="l" t="t" r="r" b="b"/>
              <a:pathLst>
                <a:path w="1859279" h="1584960">
                  <a:moveTo>
                    <a:pt x="0" y="1584960"/>
                  </a:moveTo>
                  <a:lnTo>
                    <a:pt x="185927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9676DE28-0007-44EC-81BB-9D21CBE1A907}"/>
                </a:ext>
              </a:extLst>
            </p:cNvPr>
            <p:cNvSpPr/>
            <p:nvPr/>
          </p:nvSpPr>
          <p:spPr>
            <a:xfrm>
              <a:off x="6088379" y="3581400"/>
              <a:ext cx="464820" cy="396240"/>
            </a:xfrm>
            <a:custGeom>
              <a:avLst/>
              <a:gdLst/>
              <a:ahLst/>
              <a:cxnLst/>
              <a:rect l="l" t="t" r="r" b="b"/>
              <a:pathLst>
                <a:path w="464820" h="396239">
                  <a:moveTo>
                    <a:pt x="0" y="0"/>
                  </a:moveTo>
                  <a:lnTo>
                    <a:pt x="464820" y="3962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51357DA5-2E7A-492E-98CD-0D2B9FF095EF}"/>
                </a:ext>
              </a:extLst>
            </p:cNvPr>
            <p:cNvSpPr/>
            <p:nvPr/>
          </p:nvSpPr>
          <p:spPr>
            <a:xfrm>
              <a:off x="4229100" y="5166359"/>
              <a:ext cx="464820" cy="396240"/>
            </a:xfrm>
            <a:custGeom>
              <a:avLst/>
              <a:gdLst/>
              <a:ahLst/>
              <a:cxnLst/>
              <a:rect l="l" t="t" r="r" b="b"/>
              <a:pathLst>
                <a:path w="464820" h="396239">
                  <a:moveTo>
                    <a:pt x="0" y="0"/>
                  </a:moveTo>
                  <a:lnTo>
                    <a:pt x="464820" y="39623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CA5AB18A-68E0-48B3-9AC0-9D2F271E3803}"/>
                </a:ext>
              </a:extLst>
            </p:cNvPr>
            <p:cNvSpPr/>
            <p:nvPr/>
          </p:nvSpPr>
          <p:spPr>
            <a:xfrm>
              <a:off x="2531872" y="4236339"/>
              <a:ext cx="76200" cy="594360"/>
            </a:xfrm>
            <a:custGeom>
              <a:avLst/>
              <a:gdLst/>
              <a:ahLst/>
              <a:cxnLst/>
              <a:rect l="l" t="t" r="r" b="b"/>
              <a:pathLst>
                <a:path w="76200" h="594360">
                  <a:moveTo>
                    <a:pt x="31750" y="518160"/>
                  </a:moveTo>
                  <a:lnTo>
                    <a:pt x="0" y="518160"/>
                  </a:lnTo>
                  <a:lnTo>
                    <a:pt x="38100" y="594360"/>
                  </a:lnTo>
                  <a:lnTo>
                    <a:pt x="69850" y="530860"/>
                  </a:lnTo>
                  <a:lnTo>
                    <a:pt x="31750" y="530860"/>
                  </a:lnTo>
                  <a:lnTo>
                    <a:pt x="31750" y="518160"/>
                  </a:lnTo>
                  <a:close/>
                </a:path>
                <a:path w="76200" h="594360">
                  <a:moveTo>
                    <a:pt x="44450" y="0"/>
                  </a:moveTo>
                  <a:lnTo>
                    <a:pt x="31750" y="0"/>
                  </a:lnTo>
                  <a:lnTo>
                    <a:pt x="31750" y="530860"/>
                  </a:lnTo>
                  <a:lnTo>
                    <a:pt x="44450" y="530860"/>
                  </a:lnTo>
                  <a:lnTo>
                    <a:pt x="44450" y="0"/>
                  </a:lnTo>
                  <a:close/>
                </a:path>
                <a:path w="76200" h="594360">
                  <a:moveTo>
                    <a:pt x="76200" y="518160"/>
                  </a:moveTo>
                  <a:lnTo>
                    <a:pt x="44450" y="518160"/>
                  </a:lnTo>
                  <a:lnTo>
                    <a:pt x="44450" y="530860"/>
                  </a:lnTo>
                  <a:lnTo>
                    <a:pt x="69850" y="530860"/>
                  </a:lnTo>
                  <a:lnTo>
                    <a:pt x="76200" y="518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74088F5A-1552-4A91-8156-DF2B26FB56C9}"/>
                </a:ext>
              </a:extLst>
            </p:cNvPr>
            <p:cNvSpPr/>
            <p:nvPr/>
          </p:nvSpPr>
          <p:spPr>
            <a:xfrm>
              <a:off x="3693921" y="4208779"/>
              <a:ext cx="76200" cy="594360"/>
            </a:xfrm>
            <a:custGeom>
              <a:avLst/>
              <a:gdLst/>
              <a:ahLst/>
              <a:cxnLst/>
              <a:rect l="l" t="t" r="r" b="b"/>
              <a:pathLst>
                <a:path w="76200" h="594360">
                  <a:moveTo>
                    <a:pt x="31750" y="518160"/>
                  </a:moveTo>
                  <a:lnTo>
                    <a:pt x="0" y="518160"/>
                  </a:lnTo>
                  <a:lnTo>
                    <a:pt x="38100" y="594360"/>
                  </a:lnTo>
                  <a:lnTo>
                    <a:pt x="69850" y="530860"/>
                  </a:lnTo>
                  <a:lnTo>
                    <a:pt x="31750" y="530860"/>
                  </a:lnTo>
                  <a:lnTo>
                    <a:pt x="31750" y="518160"/>
                  </a:lnTo>
                  <a:close/>
                </a:path>
                <a:path w="76200" h="594360">
                  <a:moveTo>
                    <a:pt x="44450" y="0"/>
                  </a:moveTo>
                  <a:lnTo>
                    <a:pt x="31750" y="0"/>
                  </a:lnTo>
                  <a:lnTo>
                    <a:pt x="31750" y="530860"/>
                  </a:lnTo>
                  <a:lnTo>
                    <a:pt x="44450" y="530860"/>
                  </a:lnTo>
                  <a:lnTo>
                    <a:pt x="44450" y="0"/>
                  </a:lnTo>
                  <a:close/>
                </a:path>
                <a:path w="76200" h="594360">
                  <a:moveTo>
                    <a:pt x="76200" y="518160"/>
                  </a:moveTo>
                  <a:lnTo>
                    <a:pt x="44450" y="518160"/>
                  </a:lnTo>
                  <a:lnTo>
                    <a:pt x="44450" y="530860"/>
                  </a:lnTo>
                  <a:lnTo>
                    <a:pt x="69850" y="530860"/>
                  </a:lnTo>
                  <a:lnTo>
                    <a:pt x="76200" y="518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046D3C00-38F6-4D74-A91C-11F9CEFBC141}"/>
                </a:ext>
              </a:extLst>
            </p:cNvPr>
            <p:cNvSpPr/>
            <p:nvPr/>
          </p:nvSpPr>
          <p:spPr>
            <a:xfrm>
              <a:off x="4855971" y="4208779"/>
              <a:ext cx="76200" cy="594360"/>
            </a:xfrm>
            <a:custGeom>
              <a:avLst/>
              <a:gdLst/>
              <a:ahLst/>
              <a:cxnLst/>
              <a:rect l="l" t="t" r="r" b="b"/>
              <a:pathLst>
                <a:path w="76200" h="594360">
                  <a:moveTo>
                    <a:pt x="31750" y="518160"/>
                  </a:moveTo>
                  <a:lnTo>
                    <a:pt x="0" y="518160"/>
                  </a:lnTo>
                  <a:lnTo>
                    <a:pt x="38100" y="594360"/>
                  </a:lnTo>
                  <a:lnTo>
                    <a:pt x="69850" y="530860"/>
                  </a:lnTo>
                  <a:lnTo>
                    <a:pt x="31750" y="530860"/>
                  </a:lnTo>
                  <a:lnTo>
                    <a:pt x="31750" y="518160"/>
                  </a:lnTo>
                  <a:close/>
                </a:path>
                <a:path w="76200" h="594360">
                  <a:moveTo>
                    <a:pt x="44450" y="0"/>
                  </a:moveTo>
                  <a:lnTo>
                    <a:pt x="31750" y="0"/>
                  </a:lnTo>
                  <a:lnTo>
                    <a:pt x="31750" y="530860"/>
                  </a:lnTo>
                  <a:lnTo>
                    <a:pt x="44450" y="530860"/>
                  </a:lnTo>
                  <a:lnTo>
                    <a:pt x="44450" y="0"/>
                  </a:lnTo>
                  <a:close/>
                </a:path>
                <a:path w="76200" h="594360">
                  <a:moveTo>
                    <a:pt x="76200" y="518160"/>
                  </a:moveTo>
                  <a:lnTo>
                    <a:pt x="44450" y="518160"/>
                  </a:lnTo>
                  <a:lnTo>
                    <a:pt x="44450" y="530860"/>
                  </a:lnTo>
                  <a:lnTo>
                    <a:pt x="69850" y="530860"/>
                  </a:lnTo>
                  <a:lnTo>
                    <a:pt x="76200" y="518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DF5E6680-E00B-44EE-BA3B-758E72F270DE}"/>
                </a:ext>
              </a:extLst>
            </p:cNvPr>
            <p:cNvSpPr/>
            <p:nvPr/>
          </p:nvSpPr>
          <p:spPr>
            <a:xfrm>
              <a:off x="6018021" y="4208779"/>
              <a:ext cx="76200" cy="594360"/>
            </a:xfrm>
            <a:custGeom>
              <a:avLst/>
              <a:gdLst/>
              <a:ahLst/>
              <a:cxnLst/>
              <a:rect l="l" t="t" r="r" b="b"/>
              <a:pathLst>
                <a:path w="76200" h="594360">
                  <a:moveTo>
                    <a:pt x="31750" y="518160"/>
                  </a:moveTo>
                  <a:lnTo>
                    <a:pt x="0" y="518160"/>
                  </a:lnTo>
                  <a:lnTo>
                    <a:pt x="38100" y="594360"/>
                  </a:lnTo>
                  <a:lnTo>
                    <a:pt x="69850" y="530860"/>
                  </a:lnTo>
                  <a:lnTo>
                    <a:pt x="31750" y="530860"/>
                  </a:lnTo>
                  <a:lnTo>
                    <a:pt x="31750" y="518160"/>
                  </a:lnTo>
                  <a:close/>
                </a:path>
                <a:path w="76200" h="594360">
                  <a:moveTo>
                    <a:pt x="44450" y="0"/>
                  </a:moveTo>
                  <a:lnTo>
                    <a:pt x="31750" y="0"/>
                  </a:lnTo>
                  <a:lnTo>
                    <a:pt x="31750" y="530860"/>
                  </a:lnTo>
                  <a:lnTo>
                    <a:pt x="44450" y="530860"/>
                  </a:lnTo>
                  <a:lnTo>
                    <a:pt x="44450" y="0"/>
                  </a:lnTo>
                  <a:close/>
                </a:path>
                <a:path w="76200" h="594360">
                  <a:moveTo>
                    <a:pt x="76200" y="518160"/>
                  </a:moveTo>
                  <a:lnTo>
                    <a:pt x="44450" y="518160"/>
                  </a:lnTo>
                  <a:lnTo>
                    <a:pt x="44450" y="530860"/>
                  </a:lnTo>
                  <a:lnTo>
                    <a:pt x="69850" y="530860"/>
                  </a:lnTo>
                  <a:lnTo>
                    <a:pt x="76200" y="518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D4A0AFBD-713B-4884-9CE6-4774E52A44BF}"/>
                </a:ext>
              </a:extLst>
            </p:cNvPr>
            <p:cNvSpPr txBox="1"/>
            <p:nvPr/>
          </p:nvSpPr>
          <p:spPr>
            <a:xfrm>
              <a:off x="2441194" y="3837813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D87E7983-DEF1-45C4-BB24-E3208B3E2633}"/>
                </a:ext>
              </a:extLst>
            </p:cNvPr>
            <p:cNvSpPr txBox="1"/>
            <p:nvPr/>
          </p:nvSpPr>
          <p:spPr>
            <a:xfrm>
              <a:off x="3584575" y="3837813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60D5A1EC-FCB9-4E1B-BD0F-E92084E85A26}"/>
                </a:ext>
              </a:extLst>
            </p:cNvPr>
            <p:cNvSpPr txBox="1"/>
            <p:nvPr/>
          </p:nvSpPr>
          <p:spPr>
            <a:xfrm>
              <a:off x="5947028" y="3761613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3940B25-5B27-49E6-8440-5F76CB689F0E}"/>
                </a:ext>
              </a:extLst>
            </p:cNvPr>
            <p:cNvSpPr txBox="1"/>
            <p:nvPr/>
          </p:nvSpPr>
          <p:spPr>
            <a:xfrm>
              <a:off x="4880228" y="3837813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"/>
                  <a:cs typeface="Arial"/>
                </a:rPr>
                <a:t>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B2E9643C-471C-450C-8C85-6B6937CD0752}"/>
                </a:ext>
              </a:extLst>
            </p:cNvPr>
            <p:cNvSpPr txBox="1"/>
            <p:nvPr/>
          </p:nvSpPr>
          <p:spPr>
            <a:xfrm>
              <a:off x="2441194" y="4980889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"/>
                  <a:cs typeface="Arial"/>
                </a:rPr>
                <a:t>1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6FD20B26-2A2A-42DD-9C1A-2AD6F1B33FB5}"/>
                </a:ext>
              </a:extLst>
            </p:cNvPr>
            <p:cNvSpPr txBox="1"/>
            <p:nvPr/>
          </p:nvSpPr>
          <p:spPr>
            <a:xfrm>
              <a:off x="3584575" y="4980889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"/>
                  <a:cs typeface="Arial"/>
                </a:rPr>
                <a:t>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D5943B5E-875F-4BFE-91C0-8E9F8B27DBAE}"/>
                </a:ext>
              </a:extLst>
            </p:cNvPr>
            <p:cNvSpPr txBox="1"/>
            <p:nvPr/>
          </p:nvSpPr>
          <p:spPr>
            <a:xfrm>
              <a:off x="4727828" y="4980889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"/>
                  <a:cs typeface="Arial"/>
                </a:rPr>
                <a:t>0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D9555FDA-F684-4F49-8A3B-A130035B00C9}"/>
                </a:ext>
              </a:extLst>
            </p:cNvPr>
            <p:cNvSpPr txBox="1"/>
            <p:nvPr/>
          </p:nvSpPr>
          <p:spPr>
            <a:xfrm>
              <a:off x="5870828" y="4980889"/>
              <a:ext cx="15303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Arial"/>
                  <a:cs typeface="Arial"/>
                </a:rPr>
                <a:t>1</a:t>
              </a:r>
              <a:endParaRPr sz="1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77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3598-73A4-4043-9808-AB493FB0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Code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6077EA-D008-437F-B657-1BD266FC33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15334" r="38281" b="10001"/>
          <a:stretch>
            <a:fillRect/>
          </a:stretch>
        </p:blipFill>
        <p:spPr bwMode="auto">
          <a:xfrm>
            <a:off x="2292626" y="2086891"/>
            <a:ext cx="4068417" cy="440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43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2B98-70A0-4338-BA55-803D6375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SANDI 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6826-6B83-427A-A497-A3C41DA7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Sandi ASCII (American Standard Code for Information Interchange)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7 bit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huruf-huruf</a:t>
            </a:r>
            <a:r>
              <a:rPr lang="en-US" dirty="0"/>
              <a:t> dan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ASCII </a:t>
            </a:r>
            <a:r>
              <a:rPr lang="en-US" dirty="0" err="1"/>
              <a:t>dikenal</a:t>
            </a:r>
            <a:r>
              <a:rPr lang="en-US" dirty="0"/>
              <a:t> pula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‘</a:t>
            </a:r>
            <a:r>
              <a:rPr lang="en-US" dirty="0" err="1"/>
              <a:t>alfanumerik</a:t>
            </a:r>
            <a:r>
              <a:rPr lang="en-US" dirty="0"/>
              <a:t>’ (</a:t>
            </a:r>
            <a:r>
              <a:rPr lang="en-US" dirty="0" err="1"/>
              <a:t>alfabethic</a:t>
            </a:r>
            <a:r>
              <a:rPr lang="en-US" dirty="0"/>
              <a:t> and numeric).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3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58A6-41C4-4431-B580-AADEC49F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TABLE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6ECEE4B-E98F-4CC0-B92B-B45C7008B9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2666" r="28125" b="3334"/>
          <a:stretch>
            <a:fillRect/>
          </a:stretch>
        </p:blipFill>
        <p:spPr bwMode="auto">
          <a:xfrm>
            <a:off x="1211634" y="1840077"/>
            <a:ext cx="6720731" cy="465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583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5051-1B3D-4594-900D-DFAD8D6B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318B-890C-4DE9-A5A0-C74D9DDE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Ubahlah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BCD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1001 0101 BCD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0010 0000 BCD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0111 0100 BCD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1001 0011 0110 0001 0010 BCD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1000 0111 0101 0011 1001 BCD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2AEE-4D59-405F-A64F-6DBBEB83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740"/>
            <a:ext cx="7886700" cy="1325563"/>
          </a:xfrm>
        </p:spPr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45AC-1A11-497E-903F-F91FC614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Ubahlah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exes 3:</a:t>
            </a:r>
          </a:p>
          <a:p>
            <a:pPr marL="0" indent="0">
              <a:buNone/>
            </a:pPr>
            <a:r>
              <a:rPr lang="en-US" dirty="0"/>
              <a:t>	a. 1100 1111</a:t>
            </a:r>
          </a:p>
          <a:p>
            <a:pPr marL="0" indent="0">
              <a:buNone/>
            </a:pPr>
            <a:r>
              <a:rPr lang="en-US" dirty="0"/>
              <a:t>	b. 1010 1011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Ubahlah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gray code:</a:t>
            </a:r>
          </a:p>
          <a:p>
            <a:pPr marL="0" indent="0">
              <a:buNone/>
            </a:pPr>
            <a:r>
              <a:rPr lang="en-US" dirty="0"/>
              <a:t>	a. 1101</a:t>
            </a:r>
          </a:p>
          <a:p>
            <a:pPr marL="0" indent="0">
              <a:buNone/>
            </a:pPr>
            <a:r>
              <a:rPr lang="en-US" dirty="0"/>
              <a:t>	b. 0110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Ubahlah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gray code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a. 1111</a:t>
            </a:r>
          </a:p>
          <a:p>
            <a:pPr marL="0" indent="0">
              <a:buNone/>
            </a:pPr>
            <a:r>
              <a:rPr lang="en-US" dirty="0"/>
              <a:t>	b. 1010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B1C-4F49-4FAF-A8EC-33922B54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Sandi (</a:t>
            </a:r>
            <a:r>
              <a:rPr lang="en-US" dirty="0" err="1"/>
              <a:t>Kode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37EC-C79E-4EC0-8D2C-38D5E77E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mesin</a:t>
            </a:r>
            <a:r>
              <a:rPr lang="en-US" dirty="0"/>
              <a:t> digital,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(</a:t>
            </a:r>
            <a:r>
              <a:rPr lang="en-US" dirty="0" err="1"/>
              <a:t>perintah</a:t>
            </a:r>
            <a:r>
              <a:rPr lang="en-US" dirty="0"/>
              <a:t>)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(data)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biner</a:t>
            </a:r>
            <a:r>
              <a:rPr lang="en-US" dirty="0"/>
              <a:t>. Karena </a:t>
            </a:r>
            <a:r>
              <a:rPr lang="en-US" dirty="0" err="1"/>
              <a:t>mesin</a:t>
            </a:r>
            <a:r>
              <a:rPr lang="en-US" dirty="0"/>
              <a:t> digital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‘</a:t>
            </a:r>
            <a:r>
              <a:rPr lang="en-US" dirty="0" err="1"/>
              <a:t>memahami</a:t>
            </a:r>
            <a:r>
              <a:rPr lang="en-US" dirty="0"/>
              <a:t>’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pengubah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bermakna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enkoder</a:t>
            </a:r>
            <a:r>
              <a:rPr lang="en-US" dirty="0"/>
              <a:t> (</a:t>
            </a:r>
            <a:r>
              <a:rPr lang="en-US" dirty="0" err="1"/>
              <a:t>penyandi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2669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1B636-979F-427E-90CE-32FACEA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25230"/>
            <a:ext cx="7886700" cy="132556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2556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8F6F-7B3C-46F5-8B4C-D0B83F6E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Sandi (</a:t>
            </a:r>
            <a:r>
              <a:rPr lang="en-US" dirty="0" err="1"/>
              <a:t>Kode</a:t>
            </a:r>
            <a:r>
              <a:rPr lang="en-US" dirty="0"/>
              <a:t>). </a:t>
            </a:r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8346-4B70-4704-B2E9-B7E5F10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Sedangkan</a:t>
            </a:r>
            <a:r>
              <a:rPr lang="en-US" dirty="0"/>
              <a:t>, </a:t>
            </a:r>
            <a:r>
              <a:rPr lang="en-US" dirty="0" err="1"/>
              <a:t>sebaliknya</a:t>
            </a:r>
            <a:r>
              <a:rPr lang="en-US" dirty="0"/>
              <a:t>,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pengubah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dekoder</a:t>
            </a:r>
            <a:r>
              <a:rPr lang="en-US" dirty="0"/>
              <a:t> (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sandi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D772BD-8635-401E-AEA6-1B9636E827C2}"/>
              </a:ext>
            </a:extLst>
          </p:cNvPr>
          <p:cNvGrpSpPr/>
          <p:nvPr/>
        </p:nvGrpSpPr>
        <p:grpSpPr>
          <a:xfrm>
            <a:off x="1142810" y="3433763"/>
            <a:ext cx="6858379" cy="2743200"/>
            <a:chOff x="1371600" y="2971800"/>
            <a:chExt cx="6858379" cy="274320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DD7C097-5BA0-4C2E-B854-CEBD8EAB6E46}"/>
                </a:ext>
              </a:extLst>
            </p:cNvPr>
            <p:cNvSpPr txBox="1"/>
            <p:nvPr/>
          </p:nvSpPr>
          <p:spPr>
            <a:xfrm>
              <a:off x="1491869" y="3154679"/>
              <a:ext cx="328930" cy="474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spc="-5" dirty="0">
                  <a:latin typeface="Arial"/>
                  <a:cs typeface="Arial"/>
                </a:rPr>
                <a:t>7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186B231-1C63-4DED-966A-B85C2BFD6AE1}"/>
                </a:ext>
              </a:extLst>
            </p:cNvPr>
            <p:cNvSpPr txBox="1"/>
            <p:nvPr/>
          </p:nvSpPr>
          <p:spPr>
            <a:xfrm>
              <a:off x="1929764" y="3154679"/>
              <a:ext cx="327660" cy="474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spc="-5" dirty="0">
                  <a:latin typeface="Arial"/>
                  <a:cs typeface="Arial"/>
                </a:rPr>
                <a:t>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47E424D5-AA59-4FE4-8CFA-3443B9F01F55}"/>
                </a:ext>
              </a:extLst>
            </p:cNvPr>
            <p:cNvSpPr txBox="1"/>
            <p:nvPr/>
          </p:nvSpPr>
          <p:spPr>
            <a:xfrm>
              <a:off x="2366772" y="3154679"/>
              <a:ext cx="328930" cy="474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spc="-5" dirty="0">
                  <a:latin typeface="Arial"/>
                  <a:cs typeface="Arial"/>
                </a:rPr>
                <a:t>9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ECAE298C-E681-4CA7-A540-43475BC7E48F}"/>
                </a:ext>
              </a:extLst>
            </p:cNvPr>
            <p:cNvSpPr txBox="1"/>
            <p:nvPr/>
          </p:nvSpPr>
          <p:spPr>
            <a:xfrm>
              <a:off x="1491869" y="3788409"/>
              <a:ext cx="328930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spc="-5" dirty="0">
                  <a:latin typeface="Arial"/>
                  <a:cs typeface="Arial"/>
                </a:rPr>
                <a:t>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206BB18-220A-44C9-B6D4-BF5B3D346320}"/>
                </a:ext>
              </a:extLst>
            </p:cNvPr>
            <p:cNvSpPr txBox="1"/>
            <p:nvPr/>
          </p:nvSpPr>
          <p:spPr>
            <a:xfrm>
              <a:off x="1929764" y="3788409"/>
              <a:ext cx="327660" cy="47625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spc="-5" dirty="0">
                  <a:latin typeface="Arial"/>
                  <a:cs typeface="Arial"/>
                </a:rPr>
                <a:t>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91A4499-E751-43D7-811C-B5FFF8FA1DAB}"/>
                </a:ext>
              </a:extLst>
            </p:cNvPr>
            <p:cNvSpPr txBox="1"/>
            <p:nvPr/>
          </p:nvSpPr>
          <p:spPr>
            <a:xfrm>
              <a:off x="2366772" y="3788409"/>
              <a:ext cx="328930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spc="-5" dirty="0">
                  <a:latin typeface="Arial"/>
                  <a:cs typeface="Arial"/>
                </a:rPr>
                <a:t>6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B397D82D-E495-41FF-93F6-EA5E995CCA94}"/>
                </a:ext>
              </a:extLst>
            </p:cNvPr>
            <p:cNvSpPr txBox="1"/>
            <p:nvPr/>
          </p:nvSpPr>
          <p:spPr>
            <a:xfrm>
              <a:off x="1491869" y="4422140"/>
              <a:ext cx="328930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349A0515-F46D-4C84-B21C-69EB7474CECA}"/>
                </a:ext>
              </a:extLst>
            </p:cNvPr>
            <p:cNvSpPr txBox="1"/>
            <p:nvPr/>
          </p:nvSpPr>
          <p:spPr>
            <a:xfrm>
              <a:off x="1929764" y="4422140"/>
              <a:ext cx="327660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B4C3061-D01D-488D-AD67-44FA268DB6A4}"/>
                </a:ext>
              </a:extLst>
            </p:cNvPr>
            <p:cNvSpPr txBox="1"/>
            <p:nvPr/>
          </p:nvSpPr>
          <p:spPr>
            <a:xfrm>
              <a:off x="2366772" y="4422140"/>
              <a:ext cx="328930" cy="476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dirty="0">
                  <a:latin typeface="Arial"/>
                  <a:cs typeface="Arial"/>
                </a:rPr>
                <a:t>3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B05334D-B2DA-43D0-8736-AEAB088F6495}"/>
                </a:ext>
              </a:extLst>
            </p:cNvPr>
            <p:cNvSpPr txBox="1"/>
            <p:nvPr/>
          </p:nvSpPr>
          <p:spPr>
            <a:xfrm>
              <a:off x="1491869" y="5057140"/>
              <a:ext cx="328930" cy="474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spc="-5" dirty="0">
                  <a:latin typeface="Arial"/>
                  <a:cs typeface="Arial"/>
                </a:rPr>
                <a:t>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549C261F-67CD-4DD9-A96F-607B8EBDBBBA}"/>
                </a:ext>
              </a:extLst>
            </p:cNvPr>
            <p:cNvSpPr txBox="1"/>
            <p:nvPr/>
          </p:nvSpPr>
          <p:spPr>
            <a:xfrm>
              <a:off x="1929764" y="5057140"/>
              <a:ext cx="327660" cy="474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dirty="0">
                  <a:latin typeface="Arial"/>
                  <a:cs typeface="Arial"/>
                </a:rPr>
                <a:t>+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8AED5D05-1D84-4072-92FE-8CEF5A751D25}"/>
                </a:ext>
              </a:extLst>
            </p:cNvPr>
            <p:cNvSpPr txBox="1"/>
            <p:nvPr/>
          </p:nvSpPr>
          <p:spPr>
            <a:xfrm>
              <a:off x="2366772" y="5057140"/>
              <a:ext cx="328930" cy="474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330"/>
                </a:spcBef>
              </a:pPr>
              <a:r>
                <a:rPr sz="1200" dirty="0">
                  <a:latin typeface="Arial"/>
                  <a:cs typeface="Arial"/>
                </a:rPr>
                <a:t>=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87B2DCB6-6022-4ABB-A86C-6EAA2D92477E}"/>
                </a:ext>
              </a:extLst>
            </p:cNvPr>
            <p:cNvSpPr/>
            <p:nvPr/>
          </p:nvSpPr>
          <p:spPr>
            <a:xfrm>
              <a:off x="7595489" y="3337559"/>
              <a:ext cx="438784" cy="120650"/>
            </a:xfrm>
            <a:custGeom>
              <a:avLst/>
              <a:gdLst/>
              <a:ahLst/>
              <a:cxnLst/>
              <a:rect l="l" t="t" r="r" b="b"/>
              <a:pathLst>
                <a:path w="438784" h="120650">
                  <a:moveTo>
                    <a:pt x="368045" y="0"/>
                  </a:moveTo>
                  <a:lnTo>
                    <a:pt x="70484" y="0"/>
                  </a:lnTo>
                  <a:lnTo>
                    <a:pt x="43023" y="4746"/>
                  </a:lnTo>
                  <a:lnTo>
                    <a:pt x="20621" y="17684"/>
                  </a:lnTo>
                  <a:lnTo>
                    <a:pt x="5530" y="36861"/>
                  </a:lnTo>
                  <a:lnTo>
                    <a:pt x="0" y="60325"/>
                  </a:lnTo>
                  <a:lnTo>
                    <a:pt x="5530" y="83788"/>
                  </a:lnTo>
                  <a:lnTo>
                    <a:pt x="20621" y="102965"/>
                  </a:lnTo>
                  <a:lnTo>
                    <a:pt x="43023" y="115903"/>
                  </a:lnTo>
                  <a:lnTo>
                    <a:pt x="70484" y="120650"/>
                  </a:lnTo>
                  <a:lnTo>
                    <a:pt x="368045" y="120650"/>
                  </a:lnTo>
                  <a:lnTo>
                    <a:pt x="395527" y="115903"/>
                  </a:lnTo>
                  <a:lnTo>
                    <a:pt x="417972" y="102965"/>
                  </a:lnTo>
                  <a:lnTo>
                    <a:pt x="433107" y="83788"/>
                  </a:lnTo>
                  <a:lnTo>
                    <a:pt x="438657" y="60325"/>
                  </a:lnTo>
                  <a:lnTo>
                    <a:pt x="433107" y="36861"/>
                  </a:lnTo>
                  <a:lnTo>
                    <a:pt x="417972" y="17684"/>
                  </a:lnTo>
                  <a:lnTo>
                    <a:pt x="395527" y="4746"/>
                  </a:lnTo>
                  <a:lnTo>
                    <a:pt x="36804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C5DFA096-931E-4DE4-9AFF-2755C91E342A}"/>
                </a:ext>
              </a:extLst>
            </p:cNvPr>
            <p:cNvSpPr/>
            <p:nvPr/>
          </p:nvSpPr>
          <p:spPr>
            <a:xfrm>
              <a:off x="7595489" y="3337559"/>
              <a:ext cx="438784" cy="120650"/>
            </a:xfrm>
            <a:custGeom>
              <a:avLst/>
              <a:gdLst/>
              <a:ahLst/>
              <a:cxnLst/>
              <a:rect l="l" t="t" r="r" b="b"/>
              <a:pathLst>
                <a:path w="438784" h="120650">
                  <a:moveTo>
                    <a:pt x="70484" y="0"/>
                  </a:moveTo>
                  <a:lnTo>
                    <a:pt x="368045" y="0"/>
                  </a:lnTo>
                  <a:lnTo>
                    <a:pt x="395527" y="4746"/>
                  </a:lnTo>
                  <a:lnTo>
                    <a:pt x="417972" y="17684"/>
                  </a:lnTo>
                  <a:lnTo>
                    <a:pt x="433107" y="36861"/>
                  </a:lnTo>
                  <a:lnTo>
                    <a:pt x="438657" y="60325"/>
                  </a:lnTo>
                  <a:lnTo>
                    <a:pt x="433107" y="83788"/>
                  </a:lnTo>
                  <a:lnTo>
                    <a:pt x="417972" y="102965"/>
                  </a:lnTo>
                  <a:lnTo>
                    <a:pt x="395527" y="115903"/>
                  </a:lnTo>
                  <a:lnTo>
                    <a:pt x="368045" y="120650"/>
                  </a:lnTo>
                  <a:lnTo>
                    <a:pt x="70484" y="120650"/>
                  </a:lnTo>
                  <a:lnTo>
                    <a:pt x="43023" y="115903"/>
                  </a:lnTo>
                  <a:lnTo>
                    <a:pt x="20621" y="102965"/>
                  </a:lnTo>
                  <a:lnTo>
                    <a:pt x="5530" y="83788"/>
                  </a:lnTo>
                  <a:lnTo>
                    <a:pt x="0" y="60325"/>
                  </a:lnTo>
                  <a:lnTo>
                    <a:pt x="5530" y="36861"/>
                  </a:lnTo>
                  <a:lnTo>
                    <a:pt x="20621" y="17684"/>
                  </a:lnTo>
                  <a:lnTo>
                    <a:pt x="43023" y="4746"/>
                  </a:lnTo>
                  <a:lnTo>
                    <a:pt x="704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B80E4CA3-7C38-4122-932A-73C0B057489C}"/>
                </a:ext>
              </a:extLst>
            </p:cNvPr>
            <p:cNvSpPr/>
            <p:nvPr/>
          </p:nvSpPr>
          <p:spPr>
            <a:xfrm>
              <a:off x="7508113" y="3423284"/>
              <a:ext cx="88265" cy="601980"/>
            </a:xfrm>
            <a:custGeom>
              <a:avLst/>
              <a:gdLst/>
              <a:ahLst/>
              <a:cxnLst/>
              <a:rect l="l" t="t" r="r" b="b"/>
              <a:pathLst>
                <a:path w="88265" h="601979">
                  <a:moveTo>
                    <a:pt x="43814" y="0"/>
                  </a:moveTo>
                  <a:lnTo>
                    <a:pt x="26789" y="7604"/>
                  </a:lnTo>
                  <a:lnTo>
                    <a:pt x="12858" y="28352"/>
                  </a:lnTo>
                  <a:lnTo>
                    <a:pt x="3452" y="59150"/>
                  </a:lnTo>
                  <a:lnTo>
                    <a:pt x="0" y="96900"/>
                  </a:lnTo>
                  <a:lnTo>
                    <a:pt x="0" y="505078"/>
                  </a:lnTo>
                  <a:lnTo>
                    <a:pt x="3452" y="542829"/>
                  </a:lnTo>
                  <a:lnTo>
                    <a:pt x="12858" y="573627"/>
                  </a:lnTo>
                  <a:lnTo>
                    <a:pt x="26789" y="594375"/>
                  </a:lnTo>
                  <a:lnTo>
                    <a:pt x="43814" y="601979"/>
                  </a:lnTo>
                  <a:lnTo>
                    <a:pt x="60914" y="594375"/>
                  </a:lnTo>
                  <a:lnTo>
                    <a:pt x="74882" y="573627"/>
                  </a:lnTo>
                  <a:lnTo>
                    <a:pt x="84302" y="542829"/>
                  </a:lnTo>
                  <a:lnTo>
                    <a:pt x="87756" y="505078"/>
                  </a:lnTo>
                  <a:lnTo>
                    <a:pt x="87756" y="96900"/>
                  </a:lnTo>
                  <a:lnTo>
                    <a:pt x="84302" y="59150"/>
                  </a:lnTo>
                  <a:lnTo>
                    <a:pt x="74882" y="28352"/>
                  </a:lnTo>
                  <a:lnTo>
                    <a:pt x="60914" y="7604"/>
                  </a:lnTo>
                  <a:lnTo>
                    <a:pt x="4381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1E2E03F9-27EE-4204-850E-58B84E3D806D}"/>
                </a:ext>
              </a:extLst>
            </p:cNvPr>
            <p:cNvSpPr/>
            <p:nvPr/>
          </p:nvSpPr>
          <p:spPr>
            <a:xfrm>
              <a:off x="7508113" y="3423284"/>
              <a:ext cx="88265" cy="601980"/>
            </a:xfrm>
            <a:custGeom>
              <a:avLst/>
              <a:gdLst/>
              <a:ahLst/>
              <a:cxnLst/>
              <a:rect l="l" t="t" r="r" b="b"/>
              <a:pathLst>
                <a:path w="88265" h="601979">
                  <a:moveTo>
                    <a:pt x="0" y="505078"/>
                  </a:moveTo>
                  <a:lnTo>
                    <a:pt x="0" y="96900"/>
                  </a:lnTo>
                  <a:lnTo>
                    <a:pt x="3452" y="59150"/>
                  </a:lnTo>
                  <a:lnTo>
                    <a:pt x="12858" y="28352"/>
                  </a:lnTo>
                  <a:lnTo>
                    <a:pt x="26789" y="7604"/>
                  </a:lnTo>
                  <a:lnTo>
                    <a:pt x="43814" y="0"/>
                  </a:lnTo>
                  <a:lnTo>
                    <a:pt x="60914" y="7604"/>
                  </a:lnTo>
                  <a:lnTo>
                    <a:pt x="74882" y="28352"/>
                  </a:lnTo>
                  <a:lnTo>
                    <a:pt x="84302" y="59150"/>
                  </a:lnTo>
                  <a:lnTo>
                    <a:pt x="87756" y="96900"/>
                  </a:lnTo>
                  <a:lnTo>
                    <a:pt x="87756" y="505078"/>
                  </a:lnTo>
                  <a:lnTo>
                    <a:pt x="84302" y="542829"/>
                  </a:lnTo>
                  <a:lnTo>
                    <a:pt x="74882" y="573627"/>
                  </a:lnTo>
                  <a:lnTo>
                    <a:pt x="60914" y="594375"/>
                  </a:lnTo>
                  <a:lnTo>
                    <a:pt x="43814" y="601979"/>
                  </a:lnTo>
                  <a:lnTo>
                    <a:pt x="26789" y="594375"/>
                  </a:lnTo>
                  <a:lnTo>
                    <a:pt x="12858" y="573627"/>
                  </a:lnTo>
                  <a:lnTo>
                    <a:pt x="3452" y="542829"/>
                  </a:lnTo>
                  <a:lnTo>
                    <a:pt x="0" y="50507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92C08646-703F-4356-AFE8-0804C148F837}"/>
                </a:ext>
              </a:extLst>
            </p:cNvPr>
            <p:cNvSpPr/>
            <p:nvPr/>
          </p:nvSpPr>
          <p:spPr>
            <a:xfrm>
              <a:off x="8021573" y="4095750"/>
              <a:ext cx="88265" cy="600710"/>
            </a:xfrm>
            <a:custGeom>
              <a:avLst/>
              <a:gdLst/>
              <a:ahLst/>
              <a:cxnLst/>
              <a:rect l="l" t="t" r="r" b="b"/>
              <a:pathLst>
                <a:path w="88265" h="600710">
                  <a:moveTo>
                    <a:pt x="43815" y="0"/>
                  </a:moveTo>
                  <a:lnTo>
                    <a:pt x="26735" y="7600"/>
                  </a:lnTo>
                  <a:lnTo>
                    <a:pt x="12811" y="28321"/>
                  </a:lnTo>
                  <a:lnTo>
                    <a:pt x="3434" y="59043"/>
                  </a:lnTo>
                  <a:lnTo>
                    <a:pt x="0" y="96647"/>
                  </a:lnTo>
                  <a:lnTo>
                    <a:pt x="0" y="504063"/>
                  </a:lnTo>
                  <a:lnTo>
                    <a:pt x="3434" y="541666"/>
                  </a:lnTo>
                  <a:lnTo>
                    <a:pt x="12811" y="572388"/>
                  </a:lnTo>
                  <a:lnTo>
                    <a:pt x="26735" y="593109"/>
                  </a:lnTo>
                  <a:lnTo>
                    <a:pt x="43815" y="600710"/>
                  </a:lnTo>
                  <a:lnTo>
                    <a:pt x="60914" y="593109"/>
                  </a:lnTo>
                  <a:lnTo>
                    <a:pt x="74882" y="572388"/>
                  </a:lnTo>
                  <a:lnTo>
                    <a:pt x="84302" y="541666"/>
                  </a:lnTo>
                  <a:lnTo>
                    <a:pt x="87756" y="504063"/>
                  </a:lnTo>
                  <a:lnTo>
                    <a:pt x="87756" y="96647"/>
                  </a:lnTo>
                  <a:lnTo>
                    <a:pt x="84302" y="59043"/>
                  </a:lnTo>
                  <a:lnTo>
                    <a:pt x="74882" y="28321"/>
                  </a:lnTo>
                  <a:lnTo>
                    <a:pt x="60914" y="7600"/>
                  </a:lnTo>
                  <a:lnTo>
                    <a:pt x="4381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A21A5F32-218E-4016-A428-1A1B8F10E4CB}"/>
                </a:ext>
              </a:extLst>
            </p:cNvPr>
            <p:cNvSpPr/>
            <p:nvPr/>
          </p:nvSpPr>
          <p:spPr>
            <a:xfrm>
              <a:off x="8021573" y="4095750"/>
              <a:ext cx="88265" cy="600710"/>
            </a:xfrm>
            <a:custGeom>
              <a:avLst/>
              <a:gdLst/>
              <a:ahLst/>
              <a:cxnLst/>
              <a:rect l="l" t="t" r="r" b="b"/>
              <a:pathLst>
                <a:path w="88265" h="600710">
                  <a:moveTo>
                    <a:pt x="0" y="504063"/>
                  </a:moveTo>
                  <a:lnTo>
                    <a:pt x="0" y="96647"/>
                  </a:lnTo>
                  <a:lnTo>
                    <a:pt x="3434" y="59043"/>
                  </a:lnTo>
                  <a:lnTo>
                    <a:pt x="12811" y="28321"/>
                  </a:lnTo>
                  <a:lnTo>
                    <a:pt x="26735" y="7600"/>
                  </a:lnTo>
                  <a:lnTo>
                    <a:pt x="43815" y="0"/>
                  </a:lnTo>
                  <a:lnTo>
                    <a:pt x="60914" y="7600"/>
                  </a:lnTo>
                  <a:lnTo>
                    <a:pt x="74882" y="28320"/>
                  </a:lnTo>
                  <a:lnTo>
                    <a:pt x="84302" y="59043"/>
                  </a:lnTo>
                  <a:lnTo>
                    <a:pt x="87756" y="96647"/>
                  </a:lnTo>
                  <a:lnTo>
                    <a:pt x="87756" y="504063"/>
                  </a:lnTo>
                  <a:lnTo>
                    <a:pt x="84302" y="541666"/>
                  </a:lnTo>
                  <a:lnTo>
                    <a:pt x="74882" y="572388"/>
                  </a:lnTo>
                  <a:lnTo>
                    <a:pt x="60914" y="593109"/>
                  </a:lnTo>
                  <a:lnTo>
                    <a:pt x="43815" y="600710"/>
                  </a:lnTo>
                  <a:lnTo>
                    <a:pt x="26735" y="593109"/>
                  </a:lnTo>
                  <a:lnTo>
                    <a:pt x="12811" y="572388"/>
                  </a:lnTo>
                  <a:lnTo>
                    <a:pt x="3434" y="541666"/>
                  </a:lnTo>
                  <a:lnTo>
                    <a:pt x="0" y="5040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2C2F33E5-F4DA-413F-93B4-BED4293AA01F}"/>
                </a:ext>
              </a:extLst>
            </p:cNvPr>
            <p:cNvSpPr/>
            <p:nvPr/>
          </p:nvSpPr>
          <p:spPr>
            <a:xfrm>
              <a:off x="7595489" y="3992879"/>
              <a:ext cx="438784" cy="119380"/>
            </a:xfrm>
            <a:custGeom>
              <a:avLst/>
              <a:gdLst/>
              <a:ahLst/>
              <a:cxnLst/>
              <a:rect l="l" t="t" r="r" b="b"/>
              <a:pathLst>
                <a:path w="438784" h="119379">
                  <a:moveTo>
                    <a:pt x="368045" y="0"/>
                  </a:moveTo>
                  <a:lnTo>
                    <a:pt x="70484" y="0"/>
                  </a:lnTo>
                  <a:lnTo>
                    <a:pt x="43023" y="4683"/>
                  </a:lnTo>
                  <a:lnTo>
                    <a:pt x="20621" y="17462"/>
                  </a:lnTo>
                  <a:lnTo>
                    <a:pt x="5530" y="36433"/>
                  </a:lnTo>
                  <a:lnTo>
                    <a:pt x="0" y="59690"/>
                  </a:lnTo>
                  <a:lnTo>
                    <a:pt x="5530" y="82946"/>
                  </a:lnTo>
                  <a:lnTo>
                    <a:pt x="20621" y="101917"/>
                  </a:lnTo>
                  <a:lnTo>
                    <a:pt x="43023" y="114696"/>
                  </a:lnTo>
                  <a:lnTo>
                    <a:pt x="70484" y="119380"/>
                  </a:lnTo>
                  <a:lnTo>
                    <a:pt x="368045" y="119380"/>
                  </a:lnTo>
                  <a:lnTo>
                    <a:pt x="395527" y="114696"/>
                  </a:lnTo>
                  <a:lnTo>
                    <a:pt x="417972" y="101917"/>
                  </a:lnTo>
                  <a:lnTo>
                    <a:pt x="433107" y="82946"/>
                  </a:lnTo>
                  <a:lnTo>
                    <a:pt x="438657" y="59690"/>
                  </a:lnTo>
                  <a:lnTo>
                    <a:pt x="433107" y="36433"/>
                  </a:lnTo>
                  <a:lnTo>
                    <a:pt x="417972" y="17462"/>
                  </a:lnTo>
                  <a:lnTo>
                    <a:pt x="395527" y="4683"/>
                  </a:lnTo>
                  <a:lnTo>
                    <a:pt x="36804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3641C0D3-74BD-448C-80E6-6EE475072D52}"/>
                </a:ext>
              </a:extLst>
            </p:cNvPr>
            <p:cNvSpPr/>
            <p:nvPr/>
          </p:nvSpPr>
          <p:spPr>
            <a:xfrm>
              <a:off x="7595489" y="3992879"/>
              <a:ext cx="438784" cy="119380"/>
            </a:xfrm>
            <a:custGeom>
              <a:avLst/>
              <a:gdLst/>
              <a:ahLst/>
              <a:cxnLst/>
              <a:rect l="l" t="t" r="r" b="b"/>
              <a:pathLst>
                <a:path w="438784" h="119379">
                  <a:moveTo>
                    <a:pt x="70484" y="0"/>
                  </a:moveTo>
                  <a:lnTo>
                    <a:pt x="368045" y="0"/>
                  </a:lnTo>
                  <a:lnTo>
                    <a:pt x="395527" y="4683"/>
                  </a:lnTo>
                  <a:lnTo>
                    <a:pt x="417972" y="17462"/>
                  </a:lnTo>
                  <a:lnTo>
                    <a:pt x="433107" y="36433"/>
                  </a:lnTo>
                  <a:lnTo>
                    <a:pt x="438657" y="59690"/>
                  </a:lnTo>
                  <a:lnTo>
                    <a:pt x="433107" y="82946"/>
                  </a:lnTo>
                  <a:lnTo>
                    <a:pt x="417972" y="101917"/>
                  </a:lnTo>
                  <a:lnTo>
                    <a:pt x="395527" y="114696"/>
                  </a:lnTo>
                  <a:lnTo>
                    <a:pt x="368045" y="119380"/>
                  </a:lnTo>
                  <a:lnTo>
                    <a:pt x="70484" y="119380"/>
                  </a:lnTo>
                  <a:lnTo>
                    <a:pt x="43023" y="114696"/>
                  </a:lnTo>
                  <a:lnTo>
                    <a:pt x="20621" y="101917"/>
                  </a:lnTo>
                  <a:lnTo>
                    <a:pt x="5530" y="82946"/>
                  </a:lnTo>
                  <a:lnTo>
                    <a:pt x="0" y="59690"/>
                  </a:lnTo>
                  <a:lnTo>
                    <a:pt x="5530" y="36433"/>
                  </a:lnTo>
                  <a:lnTo>
                    <a:pt x="20621" y="17462"/>
                  </a:lnTo>
                  <a:lnTo>
                    <a:pt x="43023" y="4683"/>
                  </a:lnTo>
                  <a:lnTo>
                    <a:pt x="704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71304031-F624-4787-96C2-49A1F5940548}"/>
                </a:ext>
              </a:extLst>
            </p:cNvPr>
            <p:cNvSpPr/>
            <p:nvPr/>
          </p:nvSpPr>
          <p:spPr>
            <a:xfrm>
              <a:off x="7595489" y="4679950"/>
              <a:ext cx="438784" cy="120650"/>
            </a:xfrm>
            <a:custGeom>
              <a:avLst/>
              <a:gdLst/>
              <a:ahLst/>
              <a:cxnLst/>
              <a:rect l="l" t="t" r="r" b="b"/>
              <a:pathLst>
                <a:path w="438784" h="120650">
                  <a:moveTo>
                    <a:pt x="368045" y="0"/>
                  </a:moveTo>
                  <a:lnTo>
                    <a:pt x="70484" y="0"/>
                  </a:lnTo>
                  <a:lnTo>
                    <a:pt x="43023" y="4746"/>
                  </a:lnTo>
                  <a:lnTo>
                    <a:pt x="20621" y="17684"/>
                  </a:lnTo>
                  <a:lnTo>
                    <a:pt x="5530" y="36861"/>
                  </a:lnTo>
                  <a:lnTo>
                    <a:pt x="0" y="60325"/>
                  </a:lnTo>
                  <a:lnTo>
                    <a:pt x="5530" y="83788"/>
                  </a:lnTo>
                  <a:lnTo>
                    <a:pt x="20621" y="102965"/>
                  </a:lnTo>
                  <a:lnTo>
                    <a:pt x="43023" y="115903"/>
                  </a:lnTo>
                  <a:lnTo>
                    <a:pt x="70484" y="120650"/>
                  </a:lnTo>
                  <a:lnTo>
                    <a:pt x="368045" y="120650"/>
                  </a:lnTo>
                  <a:lnTo>
                    <a:pt x="395527" y="115903"/>
                  </a:lnTo>
                  <a:lnTo>
                    <a:pt x="417972" y="102965"/>
                  </a:lnTo>
                  <a:lnTo>
                    <a:pt x="433107" y="83788"/>
                  </a:lnTo>
                  <a:lnTo>
                    <a:pt x="438657" y="60325"/>
                  </a:lnTo>
                  <a:lnTo>
                    <a:pt x="433107" y="36861"/>
                  </a:lnTo>
                  <a:lnTo>
                    <a:pt x="417972" y="17684"/>
                  </a:lnTo>
                  <a:lnTo>
                    <a:pt x="395527" y="4746"/>
                  </a:lnTo>
                  <a:lnTo>
                    <a:pt x="36804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6C06B61A-2D5C-4B41-8221-E4E8D8F71BC0}"/>
                </a:ext>
              </a:extLst>
            </p:cNvPr>
            <p:cNvSpPr/>
            <p:nvPr/>
          </p:nvSpPr>
          <p:spPr>
            <a:xfrm>
              <a:off x="7595489" y="4679950"/>
              <a:ext cx="438784" cy="120650"/>
            </a:xfrm>
            <a:custGeom>
              <a:avLst/>
              <a:gdLst/>
              <a:ahLst/>
              <a:cxnLst/>
              <a:rect l="l" t="t" r="r" b="b"/>
              <a:pathLst>
                <a:path w="438784" h="120650">
                  <a:moveTo>
                    <a:pt x="70484" y="0"/>
                  </a:moveTo>
                  <a:lnTo>
                    <a:pt x="368045" y="0"/>
                  </a:lnTo>
                  <a:lnTo>
                    <a:pt x="395527" y="4746"/>
                  </a:lnTo>
                  <a:lnTo>
                    <a:pt x="417972" y="17684"/>
                  </a:lnTo>
                  <a:lnTo>
                    <a:pt x="433107" y="36861"/>
                  </a:lnTo>
                  <a:lnTo>
                    <a:pt x="438657" y="60325"/>
                  </a:lnTo>
                  <a:lnTo>
                    <a:pt x="433107" y="83788"/>
                  </a:lnTo>
                  <a:lnTo>
                    <a:pt x="417972" y="102965"/>
                  </a:lnTo>
                  <a:lnTo>
                    <a:pt x="395527" y="115903"/>
                  </a:lnTo>
                  <a:lnTo>
                    <a:pt x="368045" y="120650"/>
                  </a:lnTo>
                  <a:lnTo>
                    <a:pt x="70484" y="120650"/>
                  </a:lnTo>
                  <a:lnTo>
                    <a:pt x="43023" y="115903"/>
                  </a:lnTo>
                  <a:lnTo>
                    <a:pt x="20621" y="102965"/>
                  </a:lnTo>
                  <a:lnTo>
                    <a:pt x="5530" y="83788"/>
                  </a:lnTo>
                  <a:lnTo>
                    <a:pt x="0" y="60325"/>
                  </a:lnTo>
                  <a:lnTo>
                    <a:pt x="5530" y="36861"/>
                  </a:lnTo>
                  <a:lnTo>
                    <a:pt x="20621" y="17684"/>
                  </a:lnTo>
                  <a:lnTo>
                    <a:pt x="43023" y="4746"/>
                  </a:lnTo>
                  <a:lnTo>
                    <a:pt x="7048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62F61A57-E37A-422D-B67F-43B090F5B71E}"/>
                </a:ext>
              </a:extLst>
            </p:cNvPr>
            <p:cNvSpPr/>
            <p:nvPr/>
          </p:nvSpPr>
          <p:spPr>
            <a:xfrm>
              <a:off x="1371600" y="2971800"/>
              <a:ext cx="1443990" cy="0"/>
            </a:xfrm>
            <a:custGeom>
              <a:avLst/>
              <a:gdLst/>
              <a:ahLst/>
              <a:cxnLst/>
              <a:rect l="l" t="t" r="r" b="b"/>
              <a:pathLst>
                <a:path w="1443989">
                  <a:moveTo>
                    <a:pt x="0" y="0"/>
                  </a:moveTo>
                  <a:lnTo>
                    <a:pt x="144373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CDB70471-AE53-4A6D-B735-F1D9DB8ED64C}"/>
                </a:ext>
              </a:extLst>
            </p:cNvPr>
            <p:cNvSpPr/>
            <p:nvPr/>
          </p:nvSpPr>
          <p:spPr>
            <a:xfrm>
              <a:off x="1371600" y="5715000"/>
              <a:ext cx="1443990" cy="0"/>
            </a:xfrm>
            <a:custGeom>
              <a:avLst/>
              <a:gdLst/>
              <a:ahLst/>
              <a:cxnLst/>
              <a:rect l="l" t="t" r="r" b="b"/>
              <a:pathLst>
                <a:path w="1443989">
                  <a:moveTo>
                    <a:pt x="0" y="0"/>
                  </a:moveTo>
                  <a:lnTo>
                    <a:pt x="144373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1D0DEAB4-D416-485D-9B99-FEF55932E89F}"/>
                </a:ext>
              </a:extLst>
            </p:cNvPr>
            <p:cNvSpPr/>
            <p:nvPr/>
          </p:nvSpPr>
          <p:spPr>
            <a:xfrm>
              <a:off x="2815335" y="2971800"/>
              <a:ext cx="0" cy="2743200"/>
            </a:xfrm>
            <a:custGeom>
              <a:avLst/>
              <a:gdLst/>
              <a:ahLst/>
              <a:cxnLst/>
              <a:rect l="l" t="t" r="r" b="b"/>
              <a:pathLst>
                <a:path h="2743200">
                  <a:moveTo>
                    <a:pt x="0" y="0"/>
                  </a:move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C708FD4A-35FF-4C04-87D0-328734C91A3F}"/>
                </a:ext>
              </a:extLst>
            </p:cNvPr>
            <p:cNvSpPr/>
            <p:nvPr/>
          </p:nvSpPr>
          <p:spPr>
            <a:xfrm>
              <a:off x="1371600" y="2971800"/>
              <a:ext cx="0" cy="2743200"/>
            </a:xfrm>
            <a:custGeom>
              <a:avLst/>
              <a:gdLst/>
              <a:ahLst/>
              <a:cxnLst/>
              <a:rect l="l" t="t" r="r" b="b"/>
              <a:pathLst>
                <a:path h="2743200">
                  <a:moveTo>
                    <a:pt x="0" y="0"/>
                  </a:moveTo>
                  <a:lnTo>
                    <a:pt x="0" y="2743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49578272-E800-4073-9103-B3CA18CEEBEB}"/>
                </a:ext>
              </a:extLst>
            </p:cNvPr>
            <p:cNvSpPr/>
            <p:nvPr/>
          </p:nvSpPr>
          <p:spPr>
            <a:xfrm>
              <a:off x="7387335" y="3154679"/>
              <a:ext cx="842644" cy="0"/>
            </a:xfrm>
            <a:custGeom>
              <a:avLst/>
              <a:gdLst/>
              <a:ahLst/>
              <a:cxnLst/>
              <a:rect l="l" t="t" r="r" b="b"/>
              <a:pathLst>
                <a:path w="842645">
                  <a:moveTo>
                    <a:pt x="0" y="0"/>
                  </a:moveTo>
                  <a:lnTo>
                    <a:pt x="84226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80EA7832-3878-4E1B-B577-BBEE50BFB49C}"/>
                </a:ext>
              </a:extLst>
            </p:cNvPr>
            <p:cNvSpPr/>
            <p:nvPr/>
          </p:nvSpPr>
          <p:spPr>
            <a:xfrm>
              <a:off x="7387335" y="4983479"/>
              <a:ext cx="842644" cy="0"/>
            </a:xfrm>
            <a:custGeom>
              <a:avLst/>
              <a:gdLst/>
              <a:ahLst/>
              <a:cxnLst/>
              <a:rect l="l" t="t" r="r" b="b"/>
              <a:pathLst>
                <a:path w="842645">
                  <a:moveTo>
                    <a:pt x="0" y="0"/>
                  </a:moveTo>
                  <a:lnTo>
                    <a:pt x="84226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7121FD87-72AB-49A8-9EC4-2B15AD3A18CF}"/>
                </a:ext>
              </a:extLst>
            </p:cNvPr>
            <p:cNvSpPr/>
            <p:nvPr/>
          </p:nvSpPr>
          <p:spPr>
            <a:xfrm>
              <a:off x="8229600" y="3154679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42297998-0533-4FF5-98DB-744836EDFEA6}"/>
                </a:ext>
              </a:extLst>
            </p:cNvPr>
            <p:cNvSpPr/>
            <p:nvPr/>
          </p:nvSpPr>
          <p:spPr>
            <a:xfrm>
              <a:off x="7387335" y="3154679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3931C7DB-DA61-4A9C-B0D0-63E60A0A9FF5}"/>
                </a:ext>
              </a:extLst>
            </p:cNvPr>
            <p:cNvSpPr txBox="1"/>
            <p:nvPr/>
          </p:nvSpPr>
          <p:spPr>
            <a:xfrm>
              <a:off x="3296665" y="4251959"/>
              <a:ext cx="962660" cy="548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1500">
                <a:latin typeface="Times New Roman"/>
                <a:cs typeface="Times New Roman"/>
              </a:endParaRPr>
            </a:p>
            <a:p>
              <a:pPr marL="196850">
                <a:lnSpc>
                  <a:spcPct val="100000"/>
                </a:lnSpc>
              </a:pPr>
              <a:r>
                <a:rPr sz="1200" spc="-5" dirty="0">
                  <a:latin typeface="Arial"/>
                  <a:cs typeface="Arial"/>
                </a:rPr>
                <a:t>Enkoder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EE0F9F67-F212-40F4-B6BE-168521171554}"/>
                </a:ext>
              </a:extLst>
            </p:cNvPr>
            <p:cNvSpPr txBox="1"/>
            <p:nvPr/>
          </p:nvSpPr>
          <p:spPr>
            <a:xfrm>
              <a:off x="4740402" y="4251959"/>
              <a:ext cx="721995" cy="548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1500">
                <a:latin typeface="Times New Roman"/>
                <a:cs typeface="Times New Roman"/>
              </a:endParaRPr>
            </a:p>
            <a:p>
              <a:pPr marL="200660">
                <a:lnSpc>
                  <a:spcPct val="100000"/>
                </a:lnSpc>
              </a:pPr>
              <a:r>
                <a:rPr sz="1200" spc="-5" dirty="0">
                  <a:latin typeface="Arial"/>
                  <a:cs typeface="Arial"/>
                </a:rPr>
                <a:t>CPU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043B6DF7-F073-4876-B38E-3248D3128DA6}"/>
                </a:ext>
              </a:extLst>
            </p:cNvPr>
            <p:cNvSpPr txBox="1"/>
            <p:nvPr/>
          </p:nvSpPr>
          <p:spPr>
            <a:xfrm>
              <a:off x="5943600" y="4251959"/>
              <a:ext cx="962660" cy="5486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5"/>
                </a:spcBef>
              </a:pPr>
              <a:endParaRPr sz="1500">
                <a:latin typeface="Times New Roman"/>
                <a:cs typeface="Times New Roman"/>
              </a:endParaRPr>
            </a:p>
            <a:p>
              <a:pPr marL="193040">
                <a:lnSpc>
                  <a:spcPct val="100000"/>
                </a:lnSpc>
              </a:pPr>
              <a:r>
                <a:rPr sz="1200" dirty="0">
                  <a:latin typeface="Arial"/>
                  <a:cs typeface="Arial"/>
                </a:rPr>
                <a:t>Dekoder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F51402A2-979C-43A4-B3A8-1D4708ADA753}"/>
                </a:ext>
              </a:extLst>
            </p:cNvPr>
            <p:cNvSpPr/>
            <p:nvPr/>
          </p:nvSpPr>
          <p:spPr>
            <a:xfrm>
              <a:off x="2815335" y="4579620"/>
              <a:ext cx="481330" cy="76200"/>
            </a:xfrm>
            <a:custGeom>
              <a:avLst/>
              <a:gdLst/>
              <a:ahLst/>
              <a:cxnLst/>
              <a:rect l="l" t="t" r="r" b="b"/>
              <a:pathLst>
                <a:path w="481329" h="76200">
                  <a:moveTo>
                    <a:pt x="405130" y="0"/>
                  </a:moveTo>
                  <a:lnTo>
                    <a:pt x="405130" y="76199"/>
                  </a:lnTo>
                  <a:lnTo>
                    <a:pt x="468629" y="44449"/>
                  </a:lnTo>
                  <a:lnTo>
                    <a:pt x="417830" y="44449"/>
                  </a:lnTo>
                  <a:lnTo>
                    <a:pt x="417830" y="31749"/>
                  </a:lnTo>
                  <a:lnTo>
                    <a:pt x="468629" y="31749"/>
                  </a:lnTo>
                  <a:lnTo>
                    <a:pt x="405130" y="0"/>
                  </a:lnTo>
                  <a:close/>
                </a:path>
                <a:path w="481329" h="76200">
                  <a:moveTo>
                    <a:pt x="40513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405130" y="44449"/>
                  </a:lnTo>
                  <a:lnTo>
                    <a:pt x="405130" y="31749"/>
                  </a:lnTo>
                  <a:close/>
                </a:path>
                <a:path w="481329" h="76200">
                  <a:moveTo>
                    <a:pt x="468629" y="31749"/>
                  </a:moveTo>
                  <a:lnTo>
                    <a:pt x="417830" y="31749"/>
                  </a:lnTo>
                  <a:lnTo>
                    <a:pt x="417830" y="44449"/>
                  </a:lnTo>
                  <a:lnTo>
                    <a:pt x="468629" y="44449"/>
                  </a:lnTo>
                  <a:lnTo>
                    <a:pt x="481329" y="38099"/>
                  </a:lnTo>
                  <a:lnTo>
                    <a:pt x="468629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02DE4025-6703-4E02-BDE6-55F6950F7811}"/>
                </a:ext>
              </a:extLst>
            </p:cNvPr>
            <p:cNvSpPr/>
            <p:nvPr/>
          </p:nvSpPr>
          <p:spPr>
            <a:xfrm>
              <a:off x="4259198" y="4579620"/>
              <a:ext cx="481330" cy="76200"/>
            </a:xfrm>
            <a:custGeom>
              <a:avLst/>
              <a:gdLst/>
              <a:ahLst/>
              <a:cxnLst/>
              <a:rect l="l" t="t" r="r" b="b"/>
              <a:pathLst>
                <a:path w="481329" h="76200">
                  <a:moveTo>
                    <a:pt x="405002" y="0"/>
                  </a:moveTo>
                  <a:lnTo>
                    <a:pt x="405002" y="76199"/>
                  </a:lnTo>
                  <a:lnTo>
                    <a:pt x="468502" y="44449"/>
                  </a:lnTo>
                  <a:lnTo>
                    <a:pt x="417702" y="44449"/>
                  </a:lnTo>
                  <a:lnTo>
                    <a:pt x="417702" y="31749"/>
                  </a:lnTo>
                  <a:lnTo>
                    <a:pt x="468502" y="31749"/>
                  </a:lnTo>
                  <a:lnTo>
                    <a:pt x="405002" y="0"/>
                  </a:lnTo>
                  <a:close/>
                </a:path>
                <a:path w="481329" h="76200">
                  <a:moveTo>
                    <a:pt x="40500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405002" y="44449"/>
                  </a:lnTo>
                  <a:lnTo>
                    <a:pt x="405002" y="31749"/>
                  </a:lnTo>
                  <a:close/>
                </a:path>
                <a:path w="481329" h="76200">
                  <a:moveTo>
                    <a:pt x="468502" y="31749"/>
                  </a:moveTo>
                  <a:lnTo>
                    <a:pt x="417702" y="31749"/>
                  </a:lnTo>
                  <a:lnTo>
                    <a:pt x="417702" y="44449"/>
                  </a:lnTo>
                  <a:lnTo>
                    <a:pt x="468502" y="44449"/>
                  </a:lnTo>
                  <a:lnTo>
                    <a:pt x="481202" y="38099"/>
                  </a:lnTo>
                  <a:lnTo>
                    <a:pt x="468502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04F6BF0C-339D-4514-AC4C-DD7C604840F2}"/>
                </a:ext>
              </a:extLst>
            </p:cNvPr>
            <p:cNvSpPr/>
            <p:nvPr/>
          </p:nvSpPr>
          <p:spPr>
            <a:xfrm>
              <a:off x="5462396" y="4579620"/>
              <a:ext cx="481330" cy="76200"/>
            </a:xfrm>
            <a:custGeom>
              <a:avLst/>
              <a:gdLst/>
              <a:ahLst/>
              <a:cxnLst/>
              <a:rect l="l" t="t" r="r" b="b"/>
              <a:pathLst>
                <a:path w="481329" h="76200">
                  <a:moveTo>
                    <a:pt x="405002" y="0"/>
                  </a:moveTo>
                  <a:lnTo>
                    <a:pt x="405002" y="76199"/>
                  </a:lnTo>
                  <a:lnTo>
                    <a:pt x="468502" y="44449"/>
                  </a:lnTo>
                  <a:lnTo>
                    <a:pt x="417702" y="44449"/>
                  </a:lnTo>
                  <a:lnTo>
                    <a:pt x="417702" y="31749"/>
                  </a:lnTo>
                  <a:lnTo>
                    <a:pt x="468502" y="31749"/>
                  </a:lnTo>
                  <a:lnTo>
                    <a:pt x="405002" y="0"/>
                  </a:lnTo>
                  <a:close/>
                </a:path>
                <a:path w="481329" h="76200">
                  <a:moveTo>
                    <a:pt x="40500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405002" y="44449"/>
                  </a:lnTo>
                  <a:lnTo>
                    <a:pt x="405002" y="31749"/>
                  </a:lnTo>
                  <a:close/>
                </a:path>
                <a:path w="481329" h="76200">
                  <a:moveTo>
                    <a:pt x="468502" y="31749"/>
                  </a:moveTo>
                  <a:lnTo>
                    <a:pt x="417702" y="31749"/>
                  </a:lnTo>
                  <a:lnTo>
                    <a:pt x="417702" y="44449"/>
                  </a:lnTo>
                  <a:lnTo>
                    <a:pt x="468502" y="44449"/>
                  </a:lnTo>
                  <a:lnTo>
                    <a:pt x="481202" y="38099"/>
                  </a:lnTo>
                  <a:lnTo>
                    <a:pt x="468502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EF44A7FE-2B7A-4096-A48E-B8E5D82E4092}"/>
                </a:ext>
              </a:extLst>
            </p:cNvPr>
            <p:cNvSpPr/>
            <p:nvPr/>
          </p:nvSpPr>
          <p:spPr>
            <a:xfrm>
              <a:off x="6906132" y="4579620"/>
              <a:ext cx="481330" cy="76200"/>
            </a:xfrm>
            <a:custGeom>
              <a:avLst/>
              <a:gdLst/>
              <a:ahLst/>
              <a:cxnLst/>
              <a:rect l="l" t="t" r="r" b="b"/>
              <a:pathLst>
                <a:path w="481329" h="76200">
                  <a:moveTo>
                    <a:pt x="405002" y="0"/>
                  </a:moveTo>
                  <a:lnTo>
                    <a:pt x="405002" y="76199"/>
                  </a:lnTo>
                  <a:lnTo>
                    <a:pt x="468502" y="44449"/>
                  </a:lnTo>
                  <a:lnTo>
                    <a:pt x="417702" y="44449"/>
                  </a:lnTo>
                  <a:lnTo>
                    <a:pt x="417702" y="31749"/>
                  </a:lnTo>
                  <a:lnTo>
                    <a:pt x="468502" y="31749"/>
                  </a:lnTo>
                  <a:lnTo>
                    <a:pt x="405002" y="0"/>
                  </a:lnTo>
                  <a:close/>
                </a:path>
                <a:path w="481329" h="76200">
                  <a:moveTo>
                    <a:pt x="405002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405002" y="44449"/>
                  </a:lnTo>
                  <a:lnTo>
                    <a:pt x="405002" y="31749"/>
                  </a:lnTo>
                  <a:close/>
                </a:path>
                <a:path w="481329" h="76200">
                  <a:moveTo>
                    <a:pt x="468502" y="31749"/>
                  </a:moveTo>
                  <a:lnTo>
                    <a:pt x="417702" y="31749"/>
                  </a:lnTo>
                  <a:lnTo>
                    <a:pt x="417702" y="44449"/>
                  </a:lnTo>
                  <a:lnTo>
                    <a:pt x="468502" y="44449"/>
                  </a:lnTo>
                  <a:lnTo>
                    <a:pt x="481202" y="38099"/>
                  </a:lnTo>
                  <a:lnTo>
                    <a:pt x="468502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46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D7DF-C8C3-4736-A049-4AB83B33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Sandi BCD (</a:t>
            </a:r>
            <a:r>
              <a:rPr lang="en-US" dirty="0" err="1"/>
              <a:t>Biner</a:t>
            </a:r>
            <a:r>
              <a:rPr lang="en-US" dirty="0"/>
              <a:t> Coded Decimal)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BABA-82C1-4DF0-ADD0-E398C52A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Proses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digital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 </a:t>
            </a:r>
            <a:r>
              <a:rPr lang="en-US" dirty="0" err="1"/>
              <a:t>biner</a:t>
            </a:r>
            <a:r>
              <a:rPr lang="en-US" dirty="0"/>
              <a:t>. 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memahaminya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</a:p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difahami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pada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penyandian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dan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CBC-17CD-4EB1-B331-294D95D2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Sandi BCD (</a:t>
            </a:r>
            <a:r>
              <a:rPr lang="en-US" dirty="0" err="1"/>
              <a:t>Biner</a:t>
            </a:r>
            <a:r>
              <a:rPr lang="en-US" dirty="0"/>
              <a:t> Coded Decimal). </a:t>
            </a:r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8763-D370-45A2-B543-A2DA6B58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3850585" cy="4351338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Sandi BCD (Binary Coded Decimal)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suatu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pengelompokan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bilangan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biner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tiap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kelompoknya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terdiri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dari</a:t>
            </a:r>
            <a:r>
              <a:rPr lang="en-GB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4 bit.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A11F7F-FAE1-495F-9213-13642732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27333" r="39063" b="14000"/>
          <a:stretch>
            <a:fillRect/>
          </a:stretch>
        </p:blipFill>
        <p:spPr bwMode="auto">
          <a:xfrm>
            <a:off x="4943061" y="1494370"/>
            <a:ext cx="3364879" cy="499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3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EA1C-E7A1-4602-A52E-C22A40A4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Sandi BCD (</a:t>
            </a:r>
            <a:r>
              <a:rPr lang="en-US" dirty="0" err="1"/>
              <a:t>Biner</a:t>
            </a:r>
            <a:r>
              <a:rPr lang="en-US" dirty="0"/>
              <a:t> Coded Decimal). </a:t>
            </a:r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4" name="Text Box 404">
            <a:extLst>
              <a:ext uri="{FF2B5EF4-FFF2-40B4-BE49-F238E27FC236}">
                <a16:creationId xmlns:a16="http://schemas.microsoft.com/office/drawing/2014/main" id="{B4348178-8FDD-4276-B27A-EADB04F6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147" y="1825625"/>
            <a:ext cx="464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u="sng" dirty="0">
                <a:solidFill>
                  <a:srgbClr val="FF3300"/>
                </a:solidFill>
              </a:rPr>
              <a:t>Decimal to BCD </a:t>
            </a:r>
            <a:r>
              <a:rPr lang="en-US" altLang="en-US" sz="3200" u="sng" dirty="0" err="1">
                <a:solidFill>
                  <a:srgbClr val="FF3300"/>
                </a:solidFill>
              </a:rPr>
              <a:t>Convertion</a:t>
            </a:r>
            <a:endParaRPr lang="en-US" altLang="en-US" sz="3200" u="sng" dirty="0">
              <a:solidFill>
                <a:srgbClr val="FF3300"/>
              </a:solidFill>
            </a:endParaRPr>
          </a:p>
        </p:txBody>
      </p:sp>
      <p:pic>
        <p:nvPicPr>
          <p:cNvPr id="5" name="Picture 403" descr="binary to bcd converter">
            <a:extLst>
              <a:ext uri="{FF2B5EF4-FFF2-40B4-BE49-F238E27FC236}">
                <a16:creationId xmlns:a16="http://schemas.microsoft.com/office/drawing/2014/main" id="{F2DCEB8D-0359-4C7B-8936-924DC6AF0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" y="2962063"/>
            <a:ext cx="8968881" cy="21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20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1FD3-96E8-4A9D-92C8-F8FDDFED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SANDI BCD 2421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AECE-AD08-4C70-8079-4E222228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34898" cy="4351338"/>
          </a:xfrm>
        </p:spPr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sandi</a:t>
            </a:r>
            <a:r>
              <a:rPr lang="en-US" dirty="0"/>
              <a:t> BCD 8421 </a:t>
            </a:r>
            <a:r>
              <a:rPr lang="en-US" dirty="0" err="1"/>
              <a:t>maka</a:t>
            </a:r>
            <a:r>
              <a:rPr lang="en-US" dirty="0"/>
              <a:t> pada </a:t>
            </a:r>
            <a:r>
              <a:rPr lang="en-US" dirty="0" err="1"/>
              <a:t>sandi</a:t>
            </a:r>
            <a:r>
              <a:rPr lang="en-US" dirty="0"/>
              <a:t> BCD 2421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digit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74236DFB-9F06-488C-8577-1BA54AF7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52243"/>
              </p:ext>
            </p:extLst>
          </p:nvPr>
        </p:nvGraphicFramePr>
        <p:xfrm>
          <a:off x="5589104" y="923819"/>
          <a:ext cx="3048000" cy="569947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Desimal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2421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71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1ED-F353-42B7-B96D-FC6A7717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Sandi Excess-3 (XS-3)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2FA5-892E-4E1C-A05F-139A62E8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Sandi XS-3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4 bit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melambangkan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digit </a:t>
            </a:r>
            <a:r>
              <a:rPr lang="en-US" dirty="0" err="1"/>
              <a:t>desimal</a:t>
            </a:r>
            <a:r>
              <a:rPr lang="en-US" dirty="0"/>
              <a:t>. Sandi XS-3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BCD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3 </a:t>
            </a:r>
            <a:r>
              <a:rPr lang="en-US" dirty="0" err="1"/>
              <a:t>ditambahkan</a:t>
            </a:r>
            <a:r>
              <a:rPr lang="en-US" dirty="0"/>
              <a:t>  pada </a:t>
            </a:r>
            <a:r>
              <a:rPr lang="en-US" dirty="0" err="1"/>
              <a:t>setiap</a:t>
            </a:r>
            <a:r>
              <a:rPr lang="en-US" dirty="0"/>
              <a:t> digit </a:t>
            </a:r>
            <a:r>
              <a:rPr lang="en-US" dirty="0" err="1"/>
              <a:t>desimal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penyandian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binernya</a:t>
            </a:r>
            <a:r>
              <a:rPr lang="en-US" dirty="0"/>
              <a:t>.</a:t>
            </a:r>
          </a:p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menyandi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 5 </a:t>
            </a:r>
            <a:r>
              <a:rPr lang="en-US" dirty="0" err="1"/>
              <a:t>dalam</a:t>
            </a:r>
            <a:r>
              <a:rPr lang="en-US" dirty="0"/>
              <a:t> XS-  3,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menambahkan</a:t>
            </a:r>
            <a:r>
              <a:rPr lang="en-US" dirty="0"/>
              <a:t> 3 </a:t>
            </a:r>
            <a:r>
              <a:rPr lang="en-US" dirty="0" err="1"/>
              <a:t>kepada</a:t>
            </a:r>
            <a:r>
              <a:rPr lang="en-US" dirty="0"/>
              <a:t> 5 yang  </a:t>
            </a:r>
            <a:r>
              <a:rPr lang="en-US" dirty="0" err="1"/>
              <a:t>menghasilkan</a:t>
            </a:r>
            <a:r>
              <a:rPr lang="en-US" dirty="0"/>
              <a:t> 8, </a:t>
            </a:r>
            <a:r>
              <a:rPr lang="en-US" dirty="0" err="1"/>
              <a:t>kemudian</a:t>
            </a:r>
            <a:r>
              <a:rPr lang="en-US" dirty="0"/>
              <a:t> 8 </a:t>
            </a:r>
            <a:r>
              <a:rPr lang="en-US" dirty="0" err="1"/>
              <a:t>disandikan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4 bit yang </a:t>
            </a:r>
            <a:r>
              <a:rPr lang="en-US" dirty="0" err="1"/>
              <a:t>setara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1000.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B3CC-7C4B-478F-95E7-765287BE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Sandi Excess-3 (XS-3) </a:t>
            </a:r>
            <a:r>
              <a:rPr lang="en-US" dirty="0" err="1"/>
              <a:t>Lanjutan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B4AACE-082B-43E8-B7EF-62275895BA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5" t="28667" r="29688" b="8667"/>
          <a:stretch>
            <a:fillRect/>
          </a:stretch>
        </p:blipFill>
        <p:spPr bwMode="auto">
          <a:xfrm>
            <a:off x="1389963" y="1525928"/>
            <a:ext cx="6124020" cy="533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99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822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Office Theme</vt:lpstr>
      <vt:lpstr>PERTEMUAN 6 </vt:lpstr>
      <vt:lpstr>Sistem Sandi (Kode)</vt:lpstr>
      <vt:lpstr>Sistem Sandi (Kode). Lanjutan</vt:lpstr>
      <vt:lpstr>Sandi BCD (Biner Coded Decimal)</vt:lpstr>
      <vt:lpstr>Sandi BCD (Biner Coded Decimal). Lanjutan</vt:lpstr>
      <vt:lpstr>Sandi BCD (Biner Coded Decimal). Lanjutan</vt:lpstr>
      <vt:lpstr>SANDI BCD 2421</vt:lpstr>
      <vt:lpstr>Sandi Excess-3 (XS-3)</vt:lpstr>
      <vt:lpstr>Sandi Excess-3 (XS-3) Lanjutan</vt:lpstr>
      <vt:lpstr>Sandi Gray</vt:lpstr>
      <vt:lpstr>Langkah untuk mengubah biner ke sandi Gray :</vt:lpstr>
      <vt:lpstr>Biner to Gray Code</vt:lpstr>
      <vt:lpstr>Gray code to biner</vt:lpstr>
      <vt:lpstr>Gray code to biner (Lanjutan)</vt:lpstr>
      <vt:lpstr>Gray Code (lanjutan)</vt:lpstr>
      <vt:lpstr>SANDI ASCII</vt:lpstr>
      <vt:lpstr>ASCII TABLE</vt:lpstr>
      <vt:lpstr>LATIHAN</vt:lpstr>
      <vt:lpstr>LATIHAN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6</dc:title>
  <dc:creator>Toni Arifin</dc:creator>
  <cp:lastModifiedBy>Toni.Arifin</cp:lastModifiedBy>
  <cp:revision>13</cp:revision>
  <dcterms:created xsi:type="dcterms:W3CDTF">2018-11-13T23:30:54Z</dcterms:created>
  <dcterms:modified xsi:type="dcterms:W3CDTF">2019-11-26T06:22:10Z</dcterms:modified>
</cp:coreProperties>
</file>