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4"/>
  </p:notesMasterIdLst>
  <p:sldIdLst>
    <p:sldId id="303" r:id="rId2"/>
    <p:sldId id="304" r:id="rId3"/>
    <p:sldId id="305" r:id="rId4"/>
    <p:sldId id="334" r:id="rId5"/>
    <p:sldId id="306" r:id="rId6"/>
    <p:sldId id="307" r:id="rId7"/>
    <p:sldId id="310" r:id="rId8"/>
    <p:sldId id="335" r:id="rId9"/>
    <p:sldId id="314" r:id="rId10"/>
    <p:sldId id="315" r:id="rId11"/>
    <p:sldId id="316" r:id="rId12"/>
    <p:sldId id="31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188" autoAdjust="0"/>
  </p:normalViewPr>
  <p:slideViewPr>
    <p:cSldViewPr>
      <p:cViewPr varScale="1">
        <p:scale>
          <a:sx n="64" d="100"/>
          <a:sy n="64" d="100"/>
        </p:scale>
        <p:origin x="156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0476CABF-B374-4FC6-80FD-A12D18C5B45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92D2E0E8-B8A4-4D58-926C-AA6585A4C95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63869709-AF4C-47DD-9260-27F2D7A4638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9" name="Rectangle 5">
            <a:extLst>
              <a:ext uri="{FF2B5EF4-FFF2-40B4-BE49-F238E27FC236}">
                <a16:creationId xmlns:a16="http://schemas.microsoft.com/office/drawing/2014/main" id="{EE66E7A8-325E-4525-8887-03024082DD9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8310" name="Rectangle 6">
            <a:extLst>
              <a:ext uri="{FF2B5EF4-FFF2-40B4-BE49-F238E27FC236}">
                <a16:creationId xmlns:a16="http://schemas.microsoft.com/office/drawing/2014/main" id="{37F0EC3D-4F46-4B4F-BD3E-EE4C846C2EA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11" name="Rectangle 7">
            <a:extLst>
              <a:ext uri="{FF2B5EF4-FFF2-40B4-BE49-F238E27FC236}">
                <a16:creationId xmlns:a16="http://schemas.microsoft.com/office/drawing/2014/main" id="{895CDE76-6B38-4692-A3AA-1C6DB3A2D4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F105B77-6882-44F6-9500-185D354B7B0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34022D5C-2F01-4268-8B5A-CCC744F1A2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D2D7D53-5784-4BCE-B840-F97296BCF09D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98C31C8B-D469-436E-9270-0507640E9B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7387B4ED-E170-42E4-ABAF-680373B31A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40D2A39B-7FE2-4441-B36C-889BDB6CBC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02C1F5C-AC42-4574-8564-93EDD8E5B439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4C5639B7-733A-4D7B-BD60-6CA360E5E9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7D9C90DC-9F43-4C8F-B6B1-66C12B47AC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EF12C574-E888-42CD-BE6F-1DB6D4454C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328F876-97A5-4C89-86AC-20BF25C15595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3FFD531B-34A9-45F4-AFE6-31567C4DC6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2FE5F562-4BF2-4B75-9EDE-57E0A1E852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2F3A156D-27E6-4AF3-BD06-4E45BDD54F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3ACB609-5176-4C7F-A396-DF63EA5ABA21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8DCA30B7-C283-4882-B270-F65D6E059A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FEF51F2C-1DB8-4BBF-A848-E23564CE03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C6A937DB-5231-4782-8AE4-A36D2B2197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56B5C11-01DE-41B7-86DF-D818AF434C5D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4E5BECA7-55EF-482E-9E7E-EF3B923E60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665AF1B6-F318-478A-ABD5-9FAF001CA9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CEE22D6D-2E40-4E18-BD42-A01AEC1263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9E2D580-4220-41C7-B37A-2F11E2AC9866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149649E0-E184-4CB2-BF88-4B9393F7DE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16636EE5-CB15-4A0D-8E1B-E4E1D526DC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4FB874CD-3DC8-43F1-BFAC-0636A7D873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4888253-5B27-4643-8844-F9C76B70135F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37686239-CC69-4563-8D35-AFCD03B4A8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6039804D-823F-4EE5-B068-5CBDA26B81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648938E6-ACA4-41A4-9AA7-C081AEA589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296949A-FD46-4C1F-9768-97C5CC7313B7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1E60E198-38B6-451E-BD28-68D8AB762F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1C77E995-AFBD-40B7-8391-CBCDD1AA2F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Least significant bit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adalah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bagian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barisan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data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biner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(basis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dua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)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mempunyai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paling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tidak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berarti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/paling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kecil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Letaknya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adalah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paling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kanan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barisan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bit.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Sedangkan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most significant bit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adalah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sebaliknya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yaitu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angka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yang paling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berarti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/paling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besar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dan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letaknya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disebelah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paling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kiri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05B77-6882-44F6-9500-185D354B7B05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694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BDE00B76-E75D-4F0E-B72E-186C2530E7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B87712F-EE53-4305-A0E8-C45DDE3B77FC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89F6FBB5-C8FE-4FB0-974B-BB2DFFC6CA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B4EECB8A-CF5A-4370-96B7-C50F1E9E2D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5FBC877A-4A77-41C2-B892-0A1A73F604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EDE92A1-DE08-473F-A6EC-37FD8237DA4B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F59BB28A-85C7-4B04-81AD-C817F4C40A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24D59EE4-7827-400C-884D-59C6FBDCEF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29533-E2D2-4990-82EC-7D92E1779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B74166-6310-417F-9689-837143E3A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A17B3-58D4-4C3A-BEA3-E66E95509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Mikroprosesor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8E7DA-5694-4A1A-B8E2-FDA4FE09C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Pertemuan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AFDD7-34D7-430E-A862-C30ADEEF7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DC97-7C3C-4ABA-B1D1-5344DD81531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0472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B53F-5DC1-4B80-BCBD-93408000D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769E9-7B32-4D1C-B469-D5DDF7AAB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B6A8F-D848-4FAA-A0A9-A314C5FBE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Mikroprosesor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3217C-D780-4821-8DA6-AA7BF5FB4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Pertemuan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5F3AF-4116-4F1D-A454-B1C14D01B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62BBF-3B3F-4C3C-823F-53D1F8AE90E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0345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53D0F3-4EEE-4C50-8461-69E16C0FE8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E49F07-D4B6-4CBC-8BF7-5C786F487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E9CB3-6DFD-46BB-BF2B-168467CE0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Mikroprosesor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AD086-733B-4BDB-987A-BA46B849C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Pertemuan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05E04-AF84-4C2F-9DE3-07380AFD5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8525-9818-41B4-823A-0B7DDB7968A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4432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F8B06-CCBF-4519-93E1-3F2EC229B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0B909-EDC6-41FB-B7AA-E454E53D1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77D66-51F0-4061-95BA-FB831544E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Mikroprosesor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8912D-9AE9-40AD-9503-01CAC09B4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Pertemuan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D20DB-9912-45C4-BB27-C491EACFE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1B40-D90D-40C4-AE84-3AE33AEA0AE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057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8567B-ADEF-4F65-968D-6731C660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1B6D0-C218-4797-BB3D-9E3D051DE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A3DB1-03F3-4C74-B2E4-FC66575D8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Mikroprosesor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E41BB-3897-42EB-80CC-5FBB06C8A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Pertemuan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0C010-5DA9-4E40-B0A8-C4047088B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E127B-3465-41C2-AA56-E1C1DB23595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000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52E71-A1BE-49AD-958F-796B88C1B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8B22E-788D-40F6-8D29-3F3BCE907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ACB9E5-4FBE-464D-8AA3-31CA3E327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F8FA3-F578-4005-A7A8-7E96F2250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Mikroprosesor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4844E-ECD2-44A7-B73C-C4621D533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Pertemuan 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5BF74-330B-4892-9F80-61D3596AA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7AA5-9EC0-4BCC-895A-14DE790C306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5934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32C7-723E-4FC6-BFB3-841C289CE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42FD8-68E6-493A-A3DD-F2FAAD263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41F57-1138-4216-89D8-12E1DEBF6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8D6AD3-1B87-41CA-9A8E-20A385F34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16EE38-2F98-4BA1-A25D-63308971F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DB97D2-BA05-4A52-A127-7DFED5CE4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Mikroprosesor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66767C-88F6-4430-80F6-61E1D2783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Pertemuan 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B72109-B306-4EB1-BC21-8F294975C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C43A5-45E7-4D69-BDD6-2EFFFF8FA15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4692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52CE4-CD11-455E-8878-7722C4BA7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6002D3-1091-4B7B-A817-AF343B17E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Mikroprosesor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FC69D7-98FA-45F8-BBED-8D8D4BC72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Pertemuan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602078-9811-4FCF-A02C-4E4D08B89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FAAA0-10A0-479E-8E31-5A1D7C9343B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3414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0C6670-36C3-4DA9-8454-94B08F9CC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Mikroprosesor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9C9B1C-9D09-4A3C-81AE-E7278C46F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Pertemuan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E45EFA-4FBF-4C7D-9F62-71CA4938C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984F4-F1F9-4F89-BF17-A926E797C8E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7409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3104F-5573-458A-B6B9-2CDE0BF0B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2AACE-FB91-43AC-B4F9-E616635A5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3D942-B5D5-4590-93FB-ECEEF57E0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D8E90F-6C66-41F4-98B0-E0EB3E12A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Mikroprosesor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86A7A5-2D68-4B6D-AD95-D936F8374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Pertemuan 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39584-C6DE-4EF6-A5EE-DC3AE3A0A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05AD-4714-443F-9CB3-CC593A61900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6293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3EF06-9FD0-4FB6-A015-C9C23E1E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D1B31F-5E1F-4F30-89EB-1F7B409251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EDACE-0B4B-45A3-90D6-70071EAF7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65E3A-6DDC-4261-B0D4-5444B80E6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Mikroprosesor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BA58B-4ABD-4E01-A9F6-6ED1FD2E3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Pertemuan 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7E3CF-17F2-4AAF-A8D9-8F8E96605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26FE1-E3A2-452A-9C7F-563F571F4B0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9768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5302E3-EA71-4C63-8655-CFF06EC37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2D55A-D0CA-4A2F-AC7E-2D90BE76B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EB4AD-B71B-48A4-8F71-9CF36847EC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id-ID"/>
              <a:t>Mikroprosesor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9DE81-D6C3-497F-81BA-D9962408A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Pertemuan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AEFCE-D152-4620-A851-F9D4D17D2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40726-BF9D-48FD-BBBC-076C7B61D9F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432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7D2B8FC-1A5A-4230-A57A-0CE5480DC05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 eaLnBrk="1" hangingPunct="1"/>
            <a:b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099BB10-AF13-461E-B8A7-B9DF209EA2ED}"/>
              </a:ext>
            </a:extLst>
          </p:cNvPr>
          <p:cNvSpPr txBox="1">
            <a:spLocks/>
          </p:cNvSpPr>
          <p:nvPr/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PERTEMUAN 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C0567CC-8970-4323-A183-99E7E81DA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 SANDI (</a:t>
            </a:r>
            <a:r>
              <a:rPr lang="en-US" alt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Lanjutan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&amp; Format data </a:t>
            </a:r>
            <a:r>
              <a:rPr lang="en-US" alt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komputer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9BD62A58-A212-49C3-BF3A-54356BF5E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0" y="4611687"/>
            <a:ext cx="2349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 dirty="0"/>
              <a:t>Toni Arifin, ST., </a:t>
            </a:r>
            <a:r>
              <a:rPr lang="en-US" altLang="en-US" sz="1800" b="1" dirty="0" err="1"/>
              <a:t>M.Kom</a:t>
            </a:r>
            <a:endParaRPr lang="en-US" altLang="en-US" sz="1800" b="1" dirty="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 dirty="0"/>
              <a:t>0430059101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DA24A02C-9CC5-4011-86D6-7F5061936F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762000"/>
            <a:ext cx="8458200" cy="5029200"/>
          </a:xfrm>
        </p:spPr>
        <p:txBody>
          <a:bodyPr/>
          <a:lstStyle/>
          <a:p>
            <a:pPr marL="0" indent="0" eaLnBrk="1" hangingPunct="1">
              <a:buFontTx/>
              <a:buNone/>
              <a:tabLst>
                <a:tab pos="400050" algn="l"/>
              </a:tabLst>
            </a:pPr>
            <a:r>
              <a:rPr lang="en-US" altLang="en-US" sz="2400" dirty="0" err="1"/>
              <a:t>Eksponen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disimpan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dalam</a:t>
            </a:r>
            <a:r>
              <a:rPr lang="en-US" altLang="en-US" sz="2400" dirty="0"/>
              <a:t> format </a:t>
            </a:r>
            <a:r>
              <a:rPr lang="en-US" altLang="en-US" sz="2400" dirty="0" err="1"/>
              <a:t>eksponen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terbias</a:t>
            </a:r>
            <a:r>
              <a:rPr lang="en-US" altLang="en-US" sz="2400" dirty="0"/>
              <a:t>. </a:t>
            </a:r>
            <a:r>
              <a:rPr lang="en-US" altLang="en-US" sz="2400" dirty="0" err="1"/>
              <a:t>Untuk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bilangan</a:t>
            </a:r>
            <a:r>
              <a:rPr lang="en-US" altLang="en-US" sz="2400" dirty="0"/>
              <a:t> real </a:t>
            </a:r>
            <a:r>
              <a:rPr lang="en-US" altLang="en-US" sz="2400" dirty="0" err="1"/>
              <a:t>presisi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tunggal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biasnya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adalah</a:t>
            </a:r>
            <a:r>
              <a:rPr lang="en-US" altLang="en-US" sz="2400" dirty="0"/>
              <a:t> 127 (7FH), </a:t>
            </a:r>
            <a:r>
              <a:rPr lang="en-US" altLang="en-US" sz="2400" dirty="0" err="1"/>
              <a:t>sedangkan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untuk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presisi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ganda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biasnya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adalah</a:t>
            </a:r>
            <a:r>
              <a:rPr lang="en-US" altLang="en-US" sz="2400" dirty="0"/>
              <a:t> 1023 (</a:t>
            </a:r>
            <a:r>
              <a:rPr lang="id-ID" altLang="en-US" sz="2400" dirty="0"/>
              <a:t>3</a:t>
            </a:r>
            <a:r>
              <a:rPr lang="en-US" altLang="en-US" sz="2400" dirty="0"/>
              <a:t>FFH).</a:t>
            </a:r>
          </a:p>
          <a:p>
            <a:pPr marL="0" indent="0" eaLnBrk="1" hangingPunct="1">
              <a:buFontTx/>
              <a:buNone/>
              <a:tabLst>
                <a:tab pos="400050" algn="l"/>
              </a:tabLst>
            </a:pPr>
            <a:r>
              <a:rPr lang="en-US" altLang="en-US" sz="2400" dirty="0"/>
              <a:t>Bias </a:t>
            </a:r>
            <a:r>
              <a:rPr lang="en-US" altLang="en-US" sz="2400" dirty="0" err="1"/>
              <a:t>ini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dijumlahkan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dalam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eksponen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sebelum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disimpan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dalam</a:t>
            </a:r>
            <a:r>
              <a:rPr lang="en-US" altLang="en-US" sz="2400" dirty="0"/>
              <a:t> </a:t>
            </a:r>
            <a:r>
              <a:rPr lang="en-US" altLang="en-US" sz="2400" b="1" i="1" dirty="0"/>
              <a:t>field</a:t>
            </a:r>
            <a:r>
              <a:rPr lang="en-US" altLang="en-US" sz="2400" dirty="0"/>
              <a:t> </a:t>
            </a:r>
            <a:r>
              <a:rPr lang="en-US" altLang="en-US" sz="2400" dirty="0" err="1"/>
              <a:t>eksponennya</a:t>
            </a:r>
            <a:r>
              <a:rPr lang="en-US" altLang="en-US" sz="2400"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16707C78-6664-4270-97EB-BD131B16E8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686800" cy="5029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  <a:tabLst>
                <a:tab pos="2457450" algn="l"/>
              </a:tabLst>
            </a:pPr>
            <a:r>
              <a:rPr lang="en-US" altLang="en-US" sz="2400" b="1"/>
              <a:t>Contoh 3-4</a:t>
            </a:r>
            <a:r>
              <a:rPr lang="en-US" altLang="en-US" sz="2400"/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2457450" algn="l"/>
              </a:tabLst>
            </a:pPr>
            <a:r>
              <a:rPr lang="en-US" altLang="en-US" sz="2400"/>
              <a:t>Bilangan desimal 	= +12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2457450" algn="l"/>
              </a:tabLst>
            </a:pPr>
            <a:r>
              <a:rPr lang="en-US" altLang="en-US" sz="2400"/>
              <a:t>Biner	= 1100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2457450" algn="l"/>
              </a:tabLst>
            </a:pPr>
            <a:r>
              <a:rPr lang="en-US" altLang="en-US" sz="2400"/>
              <a:t>Biner yang dinormalkan = 1.1 x 2</a:t>
            </a:r>
            <a:r>
              <a:rPr lang="en-US" altLang="en-US" sz="2400" b="1" baseline="30000"/>
              <a:t>3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2457450" algn="l"/>
              </a:tabLst>
            </a:pPr>
            <a:r>
              <a:rPr lang="en-US" altLang="en-US" sz="2400"/>
              <a:t>Bit tanda S	= 0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2457450" algn="l"/>
              </a:tabLst>
            </a:pPr>
            <a:r>
              <a:rPr lang="en-US" altLang="en-US" sz="2400"/>
              <a:t>Eksponen (8 bit)	</a:t>
            </a:r>
            <a:r>
              <a:rPr lang="en-US" altLang="en-US" sz="2400">
                <a:solidFill>
                  <a:srgbClr val="FF0000"/>
                </a:solidFill>
              </a:rPr>
              <a:t>= 0000 0011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2457450" algn="l"/>
              </a:tabLst>
            </a:pPr>
            <a:r>
              <a:rPr lang="en-US" altLang="en-US" sz="2400"/>
              <a:t>Bias (7FH)	= 0111 1111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2457450" algn="l"/>
              </a:tabLst>
            </a:pPr>
            <a:r>
              <a:rPr lang="en-US" altLang="en-US" sz="2400"/>
              <a:t>Eksponen terbias = 1000 0010 (eksponen+bias)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2457450" algn="l"/>
              </a:tabLst>
            </a:pPr>
            <a:r>
              <a:rPr lang="en-US" altLang="en-US" sz="2400"/>
              <a:t>Mantisa (bit pecahannya) = </a:t>
            </a:r>
            <a:r>
              <a:rPr lang="en-US" altLang="en-US" sz="2000"/>
              <a:t>1000000 00000000 00000000 </a:t>
            </a:r>
            <a:r>
              <a:rPr lang="en-US" altLang="en-US" sz="2400"/>
              <a:t>(</a:t>
            </a:r>
            <a:r>
              <a:rPr lang="id-ID" altLang="en-US" sz="2400"/>
              <a:t>23</a:t>
            </a:r>
            <a:r>
              <a:rPr lang="en-US" altLang="en-US" sz="2400"/>
              <a:t> bit)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2457450" algn="l"/>
              </a:tabLst>
            </a:pPr>
            <a:r>
              <a:rPr lang="en-US" altLang="en-US" sz="2400"/>
              <a:t>Sehingga didapat bilangan real-nya adalah : 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2457450" algn="l"/>
              </a:tabLst>
            </a:pPr>
            <a:r>
              <a:rPr lang="en-US" altLang="en-US" sz="2400"/>
              <a:t>	</a:t>
            </a:r>
            <a:r>
              <a:rPr lang="en-US" altLang="en-US" sz="2400" b="1">
                <a:solidFill>
                  <a:srgbClr val="800000"/>
                </a:solidFill>
              </a:rPr>
              <a:t>S </a:t>
            </a:r>
            <a:r>
              <a:rPr lang="en-US" altLang="en-US" sz="2400" b="1"/>
              <a:t>+ </a:t>
            </a:r>
            <a:r>
              <a:rPr lang="en-US" altLang="en-US" sz="2400" b="1">
                <a:solidFill>
                  <a:srgbClr val="0000FF"/>
                </a:solidFill>
              </a:rPr>
              <a:t>Eksponen_Terbias </a:t>
            </a:r>
            <a:r>
              <a:rPr lang="en-US" altLang="en-US" sz="2400" b="1"/>
              <a:t>+ Mantisa </a:t>
            </a:r>
            <a:r>
              <a:rPr lang="en-US" altLang="en-US" sz="2400"/>
              <a:t>= 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2457450" algn="l"/>
              </a:tabLst>
            </a:pPr>
            <a:r>
              <a:rPr lang="en-US" altLang="en-US" sz="2400" b="1"/>
              <a:t>	</a:t>
            </a:r>
            <a:r>
              <a:rPr lang="en-US" altLang="en-US" sz="2400" b="1">
                <a:solidFill>
                  <a:srgbClr val="800000"/>
                </a:solidFill>
              </a:rPr>
              <a:t>0</a:t>
            </a:r>
            <a:r>
              <a:rPr lang="en-US" altLang="en-US" sz="2400" b="1">
                <a:solidFill>
                  <a:srgbClr val="0000FF"/>
                </a:solidFill>
              </a:rPr>
              <a:t>100 0001 0</a:t>
            </a:r>
            <a:r>
              <a:rPr lang="en-US" altLang="en-US" sz="2400" b="1"/>
              <a:t>100 0000 0000 0000 0000 0000 = 41400000H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24B9FB95-D2BE-4267-80F3-02C24FE120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229600" cy="3429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z="2400" dirty="0" err="1"/>
              <a:t>Sekarang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Cobalah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anda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cari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bilangan</a:t>
            </a:r>
            <a:r>
              <a:rPr lang="en-US" altLang="en-US" sz="2400" dirty="0"/>
              <a:t> real </a:t>
            </a:r>
            <a:r>
              <a:rPr lang="en-US" altLang="en-US" sz="2400" dirty="0" err="1"/>
              <a:t>presisi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tunggal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untuk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desimal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berikut</a:t>
            </a:r>
            <a:r>
              <a:rPr lang="en-US" altLang="en-US" sz="2400" dirty="0"/>
              <a:t> :</a:t>
            </a:r>
          </a:p>
          <a:p>
            <a:pPr marL="0" indent="0" eaLnBrk="1" hangingPunct="1">
              <a:buFontTx/>
              <a:buAutoNum type="arabicPeriod"/>
            </a:pPr>
            <a:r>
              <a:rPr lang="en-US" altLang="en-US" sz="2400" dirty="0"/>
              <a:t> -84</a:t>
            </a:r>
          </a:p>
          <a:p>
            <a:pPr marL="0" indent="0" eaLnBrk="1" hangingPunct="1">
              <a:buFontTx/>
              <a:buAutoNum type="arabicPeriod"/>
            </a:pPr>
            <a:r>
              <a:rPr lang="en-US" altLang="en-US" sz="2400" dirty="0"/>
              <a:t> +100</a:t>
            </a:r>
          </a:p>
          <a:p>
            <a:pPr marL="0" indent="0" eaLnBrk="1" hangingPunct="1">
              <a:buFontTx/>
              <a:buAutoNum type="arabicPeriod"/>
            </a:pPr>
            <a:r>
              <a:rPr lang="en-US" altLang="en-US" sz="2400" dirty="0"/>
              <a:t> -75</a:t>
            </a:r>
          </a:p>
          <a:p>
            <a:pPr marL="0" indent="0" eaLnBrk="1" hangingPunct="1">
              <a:buFontTx/>
              <a:buAutoNum type="arabicPeriod"/>
            </a:pPr>
            <a:r>
              <a:rPr lang="en-US" altLang="en-US" sz="2400" dirty="0"/>
              <a:t> + 175</a:t>
            </a:r>
          </a:p>
          <a:p>
            <a:pPr marL="0" indent="0" eaLnBrk="1" hangingPunct="1">
              <a:buFontTx/>
              <a:buNone/>
            </a:pPr>
            <a:r>
              <a:rPr lang="en-US" altLang="en-US" sz="2400" dirty="0"/>
              <a:t>5. - 59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7D097AEE-4CAA-48ED-8C20-D6778BA29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0668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 dirty="0" err="1"/>
              <a:t>Secara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umum</a:t>
            </a:r>
            <a:r>
              <a:rPr lang="en-US" altLang="en-US" sz="2400" dirty="0"/>
              <a:t>, format data yang </a:t>
            </a:r>
            <a:r>
              <a:rPr lang="en-US" altLang="en-US" sz="2400" dirty="0" err="1"/>
              <a:t>digunakan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dalam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sistem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komputer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adalah</a:t>
            </a:r>
            <a:r>
              <a:rPr lang="en-US" altLang="en-US" sz="2400" dirty="0"/>
              <a:t> :</a:t>
            </a:r>
          </a:p>
          <a:p>
            <a:pPr eaLnBrk="1" hangingPunct="1">
              <a:spcBef>
                <a:spcPct val="20000"/>
              </a:spcBef>
              <a:buFontTx/>
              <a:buAutoNum type="arabicPeriod"/>
            </a:pPr>
            <a:r>
              <a:rPr lang="en-US" altLang="en-US" sz="2400" dirty="0"/>
              <a:t> ASCII</a:t>
            </a:r>
          </a:p>
          <a:p>
            <a:pPr eaLnBrk="1" hangingPunct="1">
              <a:spcBef>
                <a:spcPct val="20000"/>
              </a:spcBef>
              <a:buFontTx/>
              <a:buAutoNum type="arabicPeriod"/>
            </a:pPr>
            <a:r>
              <a:rPr lang="en-US" altLang="en-US" sz="2400" dirty="0"/>
              <a:t> Sign Integer</a:t>
            </a:r>
          </a:p>
          <a:p>
            <a:pPr eaLnBrk="1" hangingPunct="1">
              <a:spcBef>
                <a:spcPct val="20000"/>
              </a:spcBef>
              <a:buFontTx/>
              <a:buAutoNum type="arabicPeriod"/>
            </a:pPr>
            <a:r>
              <a:rPr lang="en-US" altLang="en-US" sz="2400" dirty="0"/>
              <a:t> Floating Point (</a:t>
            </a:r>
            <a:r>
              <a:rPr lang="en-US" altLang="en-US" sz="2400" dirty="0" err="1"/>
              <a:t>Bilangan</a:t>
            </a:r>
            <a:r>
              <a:rPr lang="en-US" altLang="en-US" sz="2400" dirty="0"/>
              <a:t> Real)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B140F21C-B036-49C6-8CAA-FE4AF2E612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305800" cy="1143000"/>
          </a:xfrm>
        </p:spPr>
        <p:txBody>
          <a:bodyPr/>
          <a:lstStyle/>
          <a:p>
            <a:pPr algn="r" eaLnBrk="1" hangingPunct="1"/>
            <a:r>
              <a:rPr lang="en-US" altLang="en-US" sz="2800" b="1"/>
              <a:t>A S C I I</a:t>
            </a:r>
            <a:br>
              <a:rPr lang="en-US" altLang="en-US" sz="2800" b="1"/>
            </a:br>
            <a:r>
              <a:rPr lang="en-US" altLang="en-US" sz="2400" b="1"/>
              <a:t>(American Standard Code for Information Interchange)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63A8FFE6-CF13-491E-8C58-409B89427B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458200" cy="4572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z="2400"/>
              <a:t>Karakter alfanumerik tersimpam pada memori dalam format data </a:t>
            </a:r>
            <a:r>
              <a:rPr lang="en-US" altLang="en-US" sz="2400" b="1"/>
              <a:t>ASCII</a:t>
            </a:r>
            <a:r>
              <a:rPr lang="en-US" altLang="en-US" sz="2400"/>
              <a:t> (Tabel 3-1).</a:t>
            </a:r>
          </a:p>
          <a:p>
            <a:pPr marL="0" indent="0" eaLnBrk="1" hangingPunct="1">
              <a:buFontTx/>
              <a:buNone/>
            </a:pPr>
            <a:r>
              <a:rPr lang="en-US" altLang="en-US" sz="2400"/>
              <a:t>Format data yang digunakan adalah 7 bit dengan bit yang ke 8 digunakan untuk memuat parity.</a:t>
            </a:r>
          </a:p>
          <a:p>
            <a:pPr marL="0" indent="0" eaLnBrk="1" hangingPunct="1">
              <a:buFontTx/>
              <a:buNone/>
            </a:pPr>
            <a:r>
              <a:rPr lang="en-US" altLang="en-US" sz="2400"/>
              <a:t>Dengan 7 bit, kode </a:t>
            </a:r>
            <a:r>
              <a:rPr lang="en-US" altLang="en-US" sz="2400" b="1"/>
              <a:t>ASCII</a:t>
            </a:r>
            <a:r>
              <a:rPr lang="en-US" altLang="en-US" sz="2400"/>
              <a:t> memiliki 2</a:t>
            </a:r>
            <a:r>
              <a:rPr lang="en-US" altLang="en-US" sz="2400" b="1" baseline="30000"/>
              <a:t>7</a:t>
            </a:r>
            <a:r>
              <a:rPr lang="en-US" altLang="en-US" sz="2400"/>
              <a:t> = 128 buah kombinasi kode yang berbeda (mulai 00H sampai 7FH).</a:t>
            </a:r>
          </a:p>
          <a:p>
            <a:pPr marL="0" indent="0" eaLnBrk="1" hangingPunct="1">
              <a:buFontTx/>
              <a:buNone/>
            </a:pPr>
            <a:r>
              <a:rPr lang="en-US" altLang="en-US" sz="2400"/>
              <a:t>Extended </a:t>
            </a:r>
            <a:r>
              <a:rPr lang="en-US" altLang="en-US" sz="2400" b="1"/>
              <a:t>ASCII</a:t>
            </a:r>
            <a:r>
              <a:rPr lang="en-US" altLang="en-US" sz="2400"/>
              <a:t> adalah kode 8 bit (perluasan ASCII) dimulai dari 80H sampai FFH (Tabel 3-2)</a:t>
            </a:r>
          </a:p>
          <a:p>
            <a:pPr marL="0" indent="0" eaLnBrk="1" hangingPunct="1">
              <a:buFontTx/>
              <a:buNone/>
            </a:pPr>
            <a:r>
              <a:rPr lang="en-US" altLang="en-US" sz="2400"/>
              <a:t>Secara umum, karakter ASCII terdiri dari :</a:t>
            </a:r>
          </a:p>
          <a:p>
            <a:pPr marL="0" indent="0" eaLnBrk="1" hangingPunct="1">
              <a:buFontTx/>
              <a:buAutoNum type="arabicPeriod"/>
            </a:pPr>
            <a:r>
              <a:rPr lang="en-US" altLang="en-US" sz="2400"/>
              <a:t> Control characters </a:t>
            </a:r>
          </a:p>
          <a:p>
            <a:pPr marL="0" indent="0" eaLnBrk="1" hangingPunct="1">
              <a:buFontTx/>
              <a:buAutoNum type="arabicPeriod"/>
            </a:pPr>
            <a:r>
              <a:rPr lang="en-US" altLang="en-US" sz="2400"/>
              <a:t> Information characters.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5844A-FFF2-4EBD-AA50-21364B4B0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D55E25-51FB-43E0-966A-9FF1E6ED70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35" y="1295400"/>
            <a:ext cx="7494292" cy="4957763"/>
          </a:xfrm>
        </p:spPr>
      </p:pic>
    </p:spTree>
    <p:extLst>
      <p:ext uri="{BB962C8B-B14F-4D97-AF65-F5344CB8AC3E}">
        <p14:creationId xmlns:p14="http://schemas.microsoft.com/office/powerpoint/2010/main" val="1927006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352C2AD7-7E90-4682-AC96-F3BB98250D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609600"/>
            <a:ext cx="8382000" cy="5943600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228600" algn="l"/>
              </a:tabLst>
            </a:pPr>
            <a:r>
              <a:rPr lang="en-US" altLang="en-US" sz="2400" b="1" i="1"/>
              <a:t>Information characters</a:t>
            </a:r>
            <a:r>
              <a:rPr lang="en-US" altLang="en-US" sz="2400" b="1"/>
              <a:t> </a:t>
            </a:r>
            <a:r>
              <a:rPr lang="en-US" altLang="en-US" sz="2400"/>
              <a:t>terdiri dari :</a:t>
            </a:r>
          </a:p>
          <a:p>
            <a:pPr marL="0" indent="0" eaLnBrk="1" hangingPunct="1">
              <a:lnSpc>
                <a:spcPct val="90000"/>
              </a:lnSpc>
              <a:buFontTx/>
              <a:buChar char="-"/>
              <a:tabLst>
                <a:tab pos="228600" algn="l"/>
              </a:tabLst>
            </a:pPr>
            <a:r>
              <a:rPr lang="en-US" altLang="en-US" sz="2400"/>
              <a:t> 26 buah huruf kapital (</a:t>
            </a:r>
            <a:r>
              <a:rPr lang="en-US" altLang="en-US" sz="2400" b="1" i="1"/>
              <a:t>upper case</a:t>
            </a:r>
            <a:r>
              <a:rPr lang="en-US" altLang="en-US" sz="2400"/>
              <a:t>) dari A sampai Z</a:t>
            </a:r>
          </a:p>
          <a:p>
            <a:pPr marL="0" indent="0" eaLnBrk="1" hangingPunct="1">
              <a:lnSpc>
                <a:spcPct val="90000"/>
              </a:lnSpc>
              <a:buFontTx/>
              <a:buChar char="-"/>
              <a:tabLst>
                <a:tab pos="228600" algn="l"/>
              </a:tabLst>
            </a:pPr>
            <a:r>
              <a:rPr lang="en-US" altLang="en-US" sz="2400"/>
              <a:t> 26 buah huruf kecil (</a:t>
            </a:r>
            <a:r>
              <a:rPr lang="en-US" altLang="en-US" sz="2400" b="1" i="1"/>
              <a:t>lower case</a:t>
            </a:r>
            <a:r>
              <a:rPr lang="en-US" altLang="en-US" sz="2400"/>
              <a:t>) dari a sampai z </a:t>
            </a:r>
          </a:p>
          <a:p>
            <a:pPr marL="0" indent="0" eaLnBrk="1" hangingPunct="1">
              <a:lnSpc>
                <a:spcPct val="90000"/>
              </a:lnSpc>
              <a:buFontTx/>
              <a:buChar char="-"/>
              <a:tabLst>
                <a:tab pos="228600" algn="l"/>
              </a:tabLst>
            </a:pPr>
            <a:r>
              <a:rPr lang="en-US" altLang="en-US" sz="2400"/>
              <a:t> 10 digit desimal dari 0 sampai 9</a:t>
            </a:r>
          </a:p>
          <a:p>
            <a:pPr marL="0" indent="0" eaLnBrk="1" hangingPunct="1">
              <a:lnSpc>
                <a:spcPct val="90000"/>
              </a:lnSpc>
              <a:buFontTx/>
              <a:buChar char="-"/>
              <a:tabLst>
                <a:tab pos="228600" algn="l"/>
              </a:tabLst>
            </a:pPr>
            <a:r>
              <a:rPr lang="en-US" altLang="en-US" sz="2400"/>
              <a:t> 32 karakter khusus (</a:t>
            </a:r>
            <a:r>
              <a:rPr lang="en-US" altLang="en-US" sz="2400" b="1" i="1"/>
              <a:t>special characters</a:t>
            </a:r>
            <a:r>
              <a:rPr lang="en-US" altLang="en-US" sz="2400"/>
              <a:t>).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228600" algn="l"/>
              </a:tabLst>
            </a:pPr>
            <a:endParaRPr lang="en-US" altLang="en-US" sz="1200"/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228600" algn="l"/>
              </a:tabLst>
            </a:pPr>
            <a:r>
              <a:rPr lang="en-US" altLang="en-US" sz="2400" b="1" i="1"/>
              <a:t>Control characters</a:t>
            </a:r>
            <a:r>
              <a:rPr lang="en-US" altLang="en-US" sz="2400" i="1"/>
              <a:t> </a:t>
            </a:r>
            <a:r>
              <a:rPr lang="en-US" altLang="en-US" sz="2400"/>
              <a:t>dapat dikelompokkan menjadi 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228600" algn="l"/>
              </a:tabLst>
            </a:pPr>
            <a:r>
              <a:rPr lang="en-US" altLang="en-US" sz="2400" i="1"/>
              <a:t>- </a:t>
            </a:r>
            <a:r>
              <a:rPr lang="en-US" altLang="en-US" sz="2400" b="1" i="1"/>
              <a:t>Transmision control</a:t>
            </a:r>
            <a:r>
              <a:rPr lang="en-US" altLang="en-US" sz="2400"/>
              <a:t>, digunakan untuk mengontrol arus 	dari 	data yang dikirimkan lewat jalur transmisi.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228600" algn="l"/>
              </a:tabLst>
            </a:pPr>
            <a:r>
              <a:rPr lang="en-US" altLang="en-US" sz="2400" i="1"/>
              <a:t>- </a:t>
            </a:r>
            <a:r>
              <a:rPr lang="en-US" altLang="en-US" sz="2400" b="1" i="1"/>
              <a:t>Format effector</a:t>
            </a:r>
            <a:r>
              <a:rPr lang="en-US" altLang="en-US" sz="2400"/>
              <a:t>, digunakan untuk mengatur susunan 	secara fisik dari informasi yang ditransmisikan pada alat 	cetak atau layar dari terminal.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228600" algn="l"/>
              </a:tabLst>
            </a:pPr>
            <a:r>
              <a:rPr lang="en-US" altLang="en-US" sz="2400" i="1"/>
              <a:t>- </a:t>
            </a:r>
            <a:r>
              <a:rPr lang="en-US" altLang="en-US" sz="2400" b="1" i="1"/>
              <a:t>Device controls</a:t>
            </a:r>
            <a:r>
              <a:rPr lang="en-US" altLang="en-US" sz="2400"/>
              <a:t>, digunakan terutama untuk pengontrolan 	alat-alat fisik yang ada di terminal.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228600" algn="l"/>
              </a:tabLst>
            </a:pPr>
            <a:r>
              <a:rPr lang="en-US" altLang="en-US" sz="2400" i="1"/>
              <a:t>- </a:t>
            </a:r>
            <a:r>
              <a:rPr lang="en-US" altLang="en-US" sz="2400" b="1" i="1"/>
              <a:t>Information separator</a:t>
            </a:r>
            <a:r>
              <a:rPr lang="en-US" altLang="en-US" sz="2400"/>
              <a:t>, digunakan sebagai elemen 	pembatas data yang ditransmisikan.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A3CB1A8C-A277-4860-9EB5-2BB1EA8CD1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914400" algn="l"/>
                <a:tab pos="1428750" algn="l"/>
                <a:tab pos="1943100" algn="l"/>
                <a:tab pos="2457450" algn="l"/>
                <a:tab pos="3143250" algn="l"/>
              </a:tabLst>
            </a:pPr>
            <a:r>
              <a:rPr lang="en-US" altLang="en-US" sz="2400"/>
              <a:t>Data ASCII dapat disimpan dalam memori dengan meng-gunakan direktif khusus program assembler yaitu : Define Byte (DB) atau BYTE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914400" algn="l"/>
                <a:tab pos="1428750" algn="l"/>
                <a:tab pos="1943100" algn="l"/>
                <a:tab pos="2457450" algn="l"/>
                <a:tab pos="3143250" algn="l"/>
              </a:tabLst>
            </a:pPr>
            <a:endParaRPr lang="en-US" altLang="en-US" sz="1200"/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914400" algn="l"/>
                <a:tab pos="1428750" algn="l"/>
                <a:tab pos="1943100" algn="l"/>
                <a:tab pos="2457450" algn="l"/>
                <a:tab pos="3143250" algn="l"/>
              </a:tabLst>
            </a:pPr>
            <a:r>
              <a:rPr lang="en-US" altLang="en-US" sz="2400" b="1"/>
              <a:t>Contoh 3-1.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914400" algn="l"/>
                <a:tab pos="1428750" algn="l"/>
                <a:tab pos="1943100" algn="l"/>
                <a:tab pos="2457450" algn="l"/>
                <a:tab pos="3143250" algn="l"/>
              </a:tabLst>
            </a:pPr>
            <a:r>
              <a:rPr lang="en-US" altLang="en-US" sz="2400"/>
              <a:t>0000	42	61	72	72	NAMA </a:t>
            </a:r>
            <a:r>
              <a:rPr lang="en-US" altLang="en-US" sz="2400" b="1"/>
              <a:t>DB</a:t>
            </a:r>
            <a:r>
              <a:rPr lang="en-US" altLang="en-US" sz="2400"/>
              <a:t> ‘Barry B. Brey’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914400" algn="l"/>
                <a:tab pos="1428750" algn="l"/>
                <a:tab pos="1943100" algn="l"/>
                <a:tab pos="2457450" algn="l"/>
                <a:tab pos="3143250" algn="l"/>
              </a:tabLst>
            </a:pPr>
            <a:r>
              <a:rPr lang="en-US" altLang="en-US" sz="2400"/>
              <a:t>	79	20	42	2E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914400" algn="l"/>
                <a:tab pos="1428750" algn="l"/>
                <a:tab pos="1943100" algn="l"/>
                <a:tab pos="2457450" algn="l"/>
                <a:tab pos="3143250" algn="l"/>
              </a:tabLst>
            </a:pPr>
            <a:r>
              <a:rPr lang="en-US" altLang="en-US" sz="2400"/>
              <a:t>	20	42	72	65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914400" algn="l"/>
                <a:tab pos="1428750" algn="l"/>
                <a:tab pos="1943100" algn="l"/>
                <a:tab pos="2457450" algn="l"/>
                <a:tab pos="3143250" algn="l"/>
              </a:tabLst>
            </a:pPr>
            <a:r>
              <a:rPr lang="en-US" altLang="en-US" sz="2400"/>
              <a:t>	79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914400" algn="l"/>
                <a:tab pos="1428750" algn="l"/>
                <a:tab pos="1943100" algn="l"/>
                <a:tab pos="2457450" algn="l"/>
                <a:tab pos="3143250" algn="l"/>
              </a:tabLst>
            </a:pPr>
            <a:r>
              <a:rPr lang="en-US" altLang="en-US" sz="2400"/>
              <a:t>000D	57	68	65	72	PESAN </a:t>
            </a:r>
            <a:r>
              <a:rPr lang="en-US" altLang="en-US" sz="2400" b="1"/>
              <a:t>DB</a:t>
            </a:r>
            <a:r>
              <a:rPr lang="en-US" altLang="en-US" sz="2400"/>
              <a:t> “Where can it be?’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914400" algn="l"/>
                <a:tab pos="1428750" algn="l"/>
                <a:tab pos="1943100" algn="l"/>
                <a:tab pos="2457450" algn="l"/>
                <a:tab pos="3143250" algn="l"/>
              </a:tabLst>
            </a:pPr>
            <a:r>
              <a:rPr lang="en-US" altLang="en-US" sz="2400"/>
              <a:t>	65	20	63	61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914400" algn="l"/>
                <a:tab pos="1428750" algn="l"/>
                <a:tab pos="1943100" algn="l"/>
                <a:tab pos="2457450" algn="l"/>
                <a:tab pos="3143250" algn="l"/>
              </a:tabLst>
            </a:pPr>
            <a:r>
              <a:rPr lang="en-US" altLang="en-US" sz="2400"/>
              <a:t>	6E	20	69	74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914400" algn="l"/>
                <a:tab pos="1428750" algn="l"/>
                <a:tab pos="1943100" algn="l"/>
                <a:tab pos="2457450" algn="l"/>
                <a:tab pos="3143250" algn="l"/>
              </a:tabLst>
            </a:pPr>
            <a:r>
              <a:rPr lang="en-US" altLang="en-US" sz="2400"/>
              <a:t>	20	62	65	3F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87499FE6-6DCC-4C9D-9C2E-65C6C819F3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914400"/>
            <a:ext cx="8229600" cy="457200"/>
          </a:xfrm>
        </p:spPr>
        <p:txBody>
          <a:bodyPr/>
          <a:lstStyle/>
          <a:p>
            <a:pPr algn="r" eaLnBrk="1" hangingPunct="1"/>
            <a:r>
              <a:rPr lang="en-US" altLang="en-US" sz="2400" b="1" i="1"/>
              <a:t>Signed</a:t>
            </a:r>
            <a:r>
              <a:rPr lang="en-US" altLang="en-US" sz="2400" b="1"/>
              <a:t> dan </a:t>
            </a:r>
            <a:r>
              <a:rPr lang="en-US" altLang="en-US" sz="2400" b="1" i="1"/>
              <a:t>Unsigned</a:t>
            </a:r>
            <a:r>
              <a:rPr lang="en-US" altLang="en-US" sz="2400" b="1"/>
              <a:t> Integer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A7A4726D-A61C-48A5-A0EC-D710A35F23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8686800" cy="44958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2400" b="1" i="1"/>
              <a:t>Signed</a:t>
            </a:r>
            <a:r>
              <a:rPr lang="en-US" altLang="en-US" sz="2400"/>
              <a:t> dan </a:t>
            </a:r>
            <a:r>
              <a:rPr lang="en-US" altLang="en-US" sz="2400" b="1" i="1"/>
              <a:t>Unsigned</a:t>
            </a:r>
            <a:r>
              <a:rPr lang="en-US" altLang="en-US" sz="2400"/>
              <a:t> integer adalah format data yang di gunakan untuk menyajikan bilangan bulat.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Bilangan ini dapat berukuran 1, 2 atau 4 byte.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2400">
                <a:hlinkClick r:id="" action="ppaction://noaction"/>
              </a:rPr>
              <a:t>(Gambar 3-1.)</a:t>
            </a:r>
            <a:r>
              <a:rPr lang="en-US" altLang="en-US" sz="2400"/>
              <a:t> mengilustrasikan bobot posisi pada bilangan signed dan unsigned integer berukuran satu byte.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altLang="en-US" sz="100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Dalam format data “</a:t>
            </a:r>
            <a:r>
              <a:rPr lang="en-US" altLang="en-US" sz="2400" b="1" i="1"/>
              <a:t>signed</a:t>
            </a:r>
            <a:r>
              <a:rPr lang="en-US" altLang="en-US" sz="2400" b="1"/>
              <a:t> integer</a:t>
            </a:r>
            <a:r>
              <a:rPr lang="en-US" altLang="en-US" sz="2400"/>
              <a:t>” satu byte, bit yang paling kiri adalah bit ‘tanda bilangan’ </a:t>
            </a:r>
            <a:r>
              <a:rPr lang="en-US" altLang="en-US" sz="2400" b="1"/>
              <a:t>S</a:t>
            </a:r>
            <a:r>
              <a:rPr lang="en-US" altLang="en-US" sz="2400"/>
              <a:t>.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Jika S=0 maka bilangan bertanda positif dan jika S=1 maka bilangan bertanda negatif. Range dari bilangan ini adalah dari -128 sampai -1 dan 0 sampai +127.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Sebenarnya, bilangan </a:t>
            </a:r>
            <a:r>
              <a:rPr lang="en-US" altLang="en-US" sz="2400" b="1" i="1"/>
              <a:t>singed</a:t>
            </a:r>
            <a:r>
              <a:rPr lang="en-US" altLang="en-US" sz="2400"/>
              <a:t> integer ini didapat dari komplemen ke-dua dari bilangan positifnya.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08778D06-BDE3-4761-8F7B-FCC25C1D5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71475"/>
            <a:ext cx="67818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/>
            <a:r>
              <a:rPr lang="sv-SE" altLang="en-US" sz="2800" b="1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 Bertanda</a:t>
            </a:r>
            <a:endParaRPr lang="en-US" altLang="en-US" sz="2800" b="1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 eaLnBrk="1" hangingPunct="1"/>
            <a:r>
              <a:rPr lang="sv-SE" altLang="en-US" sz="2800">
                <a:latin typeface="Arial" panose="020B0604020202020204" pitchFamily="34" charset="0"/>
                <a:cs typeface="Arial" panose="020B0604020202020204" pitchFamily="34" charset="0"/>
              </a:rPr>
              <a:t>Bit 0 menyatakan bilangan positif</a:t>
            </a:r>
            <a:endParaRPr lang="en-US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 eaLnBrk="1" hangingPunct="1"/>
            <a:r>
              <a:rPr lang="sv-SE" altLang="en-US" sz="2800">
                <a:latin typeface="Arial" panose="020B0604020202020204" pitchFamily="34" charset="0"/>
                <a:cs typeface="Arial" panose="020B0604020202020204" pitchFamily="34" charset="0"/>
              </a:rPr>
              <a:t>Bit 1 menyatakan bilangan negatif</a:t>
            </a:r>
          </a:p>
        </p:txBody>
      </p:sp>
      <p:graphicFrame>
        <p:nvGraphicFramePr>
          <p:cNvPr id="5" name="Group 5">
            <a:extLst>
              <a:ext uri="{FF2B5EF4-FFF2-40B4-BE49-F238E27FC236}">
                <a16:creationId xmlns:a16="http://schemas.microsoft.com/office/drawing/2014/main" id="{FE93E33E-00FC-49A3-B30C-F0E1B89A2E24}"/>
              </a:ext>
            </a:extLst>
          </p:cNvPr>
          <p:cNvGraphicFramePr>
            <a:graphicFrameLocks noGrp="1"/>
          </p:cNvGraphicFramePr>
          <p:nvPr/>
        </p:nvGraphicFramePr>
        <p:xfrm>
          <a:off x="1371600" y="1981200"/>
          <a:ext cx="6400800" cy="1357313"/>
        </p:xfrm>
        <a:graphic>
          <a:graphicData uri="http://schemas.openxmlformats.org/drawingml/2006/table">
            <a:tbl>
              <a:tblPr/>
              <a:tblGrid>
                <a:gridCol w="752475">
                  <a:extLst>
                    <a:ext uri="{9D8B030D-6E8A-4147-A177-3AD203B41FA5}">
                      <a16:colId xmlns:a16="http://schemas.microsoft.com/office/drawing/2014/main" val="3487273730"/>
                    </a:ext>
                  </a:extLst>
                </a:gridCol>
                <a:gridCol w="754063">
                  <a:extLst>
                    <a:ext uri="{9D8B030D-6E8A-4147-A177-3AD203B41FA5}">
                      <a16:colId xmlns:a16="http://schemas.microsoft.com/office/drawing/2014/main" val="1241482396"/>
                    </a:ext>
                  </a:extLst>
                </a:gridCol>
                <a:gridCol w="754062">
                  <a:extLst>
                    <a:ext uri="{9D8B030D-6E8A-4147-A177-3AD203B41FA5}">
                      <a16:colId xmlns:a16="http://schemas.microsoft.com/office/drawing/2014/main" val="1358522620"/>
                    </a:ext>
                  </a:extLst>
                </a:gridCol>
                <a:gridCol w="754063">
                  <a:extLst>
                    <a:ext uri="{9D8B030D-6E8A-4147-A177-3AD203B41FA5}">
                      <a16:colId xmlns:a16="http://schemas.microsoft.com/office/drawing/2014/main" val="2065001486"/>
                    </a:ext>
                  </a:extLst>
                </a:gridCol>
                <a:gridCol w="754062">
                  <a:extLst>
                    <a:ext uri="{9D8B030D-6E8A-4147-A177-3AD203B41FA5}">
                      <a16:colId xmlns:a16="http://schemas.microsoft.com/office/drawing/2014/main" val="1511876374"/>
                    </a:ext>
                  </a:extLst>
                </a:gridCol>
                <a:gridCol w="754063">
                  <a:extLst>
                    <a:ext uri="{9D8B030D-6E8A-4147-A177-3AD203B41FA5}">
                      <a16:colId xmlns:a16="http://schemas.microsoft.com/office/drawing/2014/main" val="2031376788"/>
                    </a:ext>
                  </a:extLst>
                </a:gridCol>
                <a:gridCol w="754062">
                  <a:extLst>
                    <a:ext uri="{9D8B030D-6E8A-4147-A177-3AD203B41FA5}">
                      <a16:colId xmlns:a16="http://schemas.microsoft.com/office/drawing/2014/main" val="1371440538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782072300"/>
                    </a:ext>
                  </a:extLst>
                </a:gridCol>
              </a:tblGrid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rPr>
                        <a:t>A</a:t>
                      </a:r>
                      <a:r>
                        <a:rPr kumimoji="0" lang="en-US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rPr>
                        <a:t>6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rPr>
                        <a:t>A</a:t>
                      </a:r>
                      <a:r>
                        <a:rPr kumimoji="0" lang="en-US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rPr>
                        <a:t>5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rPr>
                        <a:t>A</a:t>
                      </a:r>
                      <a:r>
                        <a:rPr kumimoji="0" lang="en-US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rPr>
                        <a:t>4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rPr>
                        <a:t>A</a:t>
                      </a:r>
                      <a:r>
                        <a:rPr kumimoji="0" lang="en-US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rPr>
                        <a:t>3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rPr>
                        <a:t>A</a:t>
                      </a:r>
                      <a:r>
                        <a:rPr kumimoji="0" lang="en-US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rPr>
                        <a:t>2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rPr>
                        <a:t>A</a:t>
                      </a:r>
                      <a:r>
                        <a:rPr kumimoji="0" lang="en-US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rPr>
                        <a:t>1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rPr>
                        <a:t>A</a:t>
                      </a:r>
                      <a:r>
                        <a:rPr kumimoji="0" lang="en-US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rPr>
                        <a:t>0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id-ID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9702522"/>
                  </a:ext>
                </a:extLst>
              </a:tr>
              <a:tr h="671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v-SE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sv-SE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v-SE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sv-SE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v-SE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sv-SE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v-SE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sv-SE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v-SE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sv-SE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v-SE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sv-SE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v-SE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sv-SE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v-SE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+ 52</a:t>
                      </a:r>
                      <a:endParaRPr kumimoji="0" lang="sv-SE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1326596"/>
                  </a:ext>
                </a:extLst>
              </a:tr>
            </a:tbl>
          </a:graphicData>
        </a:graphic>
      </p:graphicFrame>
      <p:graphicFrame>
        <p:nvGraphicFramePr>
          <p:cNvPr id="6" name="Group 34">
            <a:extLst>
              <a:ext uri="{FF2B5EF4-FFF2-40B4-BE49-F238E27FC236}">
                <a16:creationId xmlns:a16="http://schemas.microsoft.com/office/drawing/2014/main" id="{32CBCCDE-7FB4-422A-8A1A-1E08C15BDA15}"/>
              </a:ext>
            </a:extLst>
          </p:cNvPr>
          <p:cNvGraphicFramePr>
            <a:graphicFrameLocks noGrp="1"/>
          </p:cNvGraphicFramePr>
          <p:nvPr/>
        </p:nvGraphicFramePr>
        <p:xfrm>
          <a:off x="1295400" y="4267200"/>
          <a:ext cx="6400800" cy="1357313"/>
        </p:xfrm>
        <a:graphic>
          <a:graphicData uri="http://schemas.openxmlformats.org/drawingml/2006/table">
            <a:tbl>
              <a:tblPr/>
              <a:tblGrid>
                <a:gridCol w="752475">
                  <a:extLst>
                    <a:ext uri="{9D8B030D-6E8A-4147-A177-3AD203B41FA5}">
                      <a16:colId xmlns:a16="http://schemas.microsoft.com/office/drawing/2014/main" val="2633578858"/>
                    </a:ext>
                  </a:extLst>
                </a:gridCol>
                <a:gridCol w="754063">
                  <a:extLst>
                    <a:ext uri="{9D8B030D-6E8A-4147-A177-3AD203B41FA5}">
                      <a16:colId xmlns:a16="http://schemas.microsoft.com/office/drawing/2014/main" val="81834929"/>
                    </a:ext>
                  </a:extLst>
                </a:gridCol>
                <a:gridCol w="754062">
                  <a:extLst>
                    <a:ext uri="{9D8B030D-6E8A-4147-A177-3AD203B41FA5}">
                      <a16:colId xmlns:a16="http://schemas.microsoft.com/office/drawing/2014/main" val="3085197277"/>
                    </a:ext>
                  </a:extLst>
                </a:gridCol>
                <a:gridCol w="754063">
                  <a:extLst>
                    <a:ext uri="{9D8B030D-6E8A-4147-A177-3AD203B41FA5}">
                      <a16:colId xmlns:a16="http://schemas.microsoft.com/office/drawing/2014/main" val="2717621342"/>
                    </a:ext>
                  </a:extLst>
                </a:gridCol>
                <a:gridCol w="754062">
                  <a:extLst>
                    <a:ext uri="{9D8B030D-6E8A-4147-A177-3AD203B41FA5}">
                      <a16:colId xmlns:a16="http://schemas.microsoft.com/office/drawing/2014/main" val="737057634"/>
                    </a:ext>
                  </a:extLst>
                </a:gridCol>
                <a:gridCol w="754063">
                  <a:extLst>
                    <a:ext uri="{9D8B030D-6E8A-4147-A177-3AD203B41FA5}">
                      <a16:colId xmlns:a16="http://schemas.microsoft.com/office/drawing/2014/main" val="1658812828"/>
                    </a:ext>
                  </a:extLst>
                </a:gridCol>
                <a:gridCol w="754062">
                  <a:extLst>
                    <a:ext uri="{9D8B030D-6E8A-4147-A177-3AD203B41FA5}">
                      <a16:colId xmlns:a16="http://schemas.microsoft.com/office/drawing/2014/main" val="961483341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745790720"/>
                    </a:ext>
                  </a:extLst>
                </a:gridCol>
              </a:tblGrid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rPr>
                        <a:t>B</a:t>
                      </a:r>
                      <a:r>
                        <a:rPr kumimoji="0" lang="en-US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rPr>
                        <a:t>6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rPr>
                        <a:t>B</a:t>
                      </a:r>
                      <a:r>
                        <a:rPr kumimoji="0" lang="en-US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rPr>
                        <a:t>5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rPr>
                        <a:t>B</a:t>
                      </a:r>
                      <a:r>
                        <a:rPr kumimoji="0" lang="en-US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rPr>
                        <a:t>4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rPr>
                        <a:t>B</a:t>
                      </a:r>
                      <a:r>
                        <a:rPr kumimoji="0" lang="en-US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rPr>
                        <a:t>3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rPr>
                        <a:t>B</a:t>
                      </a:r>
                      <a:r>
                        <a:rPr kumimoji="0" lang="en-US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rPr>
                        <a:t>2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rPr>
                        <a:t>B</a:t>
                      </a:r>
                      <a:r>
                        <a:rPr kumimoji="0" lang="en-US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rPr>
                        <a:t>1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rPr>
                        <a:t>B</a:t>
                      </a:r>
                      <a:r>
                        <a:rPr kumimoji="0" lang="en-US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rPr>
                        <a:t>0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id-ID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8235671"/>
                  </a:ext>
                </a:extLst>
              </a:tr>
              <a:tr h="671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v-SE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sv-SE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v-SE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sv-SE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v-SE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sv-SE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v-SE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sv-SE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v-SE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sv-SE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v-SE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sv-SE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v-SE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sv-SE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sv-SE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- 52</a:t>
                      </a:r>
                      <a:endParaRPr kumimoji="0" lang="sv-SE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7018960"/>
                  </a:ext>
                </a:extLst>
              </a:tr>
            </a:tbl>
          </a:graphicData>
        </a:graphic>
      </p:graphicFrame>
      <p:sp>
        <p:nvSpPr>
          <p:cNvPr id="7" name="AutoShape 63">
            <a:extLst>
              <a:ext uri="{FF2B5EF4-FFF2-40B4-BE49-F238E27FC236}">
                <a16:creationId xmlns:a16="http://schemas.microsoft.com/office/drawing/2014/main" id="{DF0769DF-95B6-49B6-9F59-4317BC5CCA79}"/>
              </a:ext>
            </a:extLst>
          </p:cNvPr>
          <p:cNvSpPr>
            <a:spLocks/>
          </p:cNvSpPr>
          <p:nvPr/>
        </p:nvSpPr>
        <p:spPr bwMode="auto">
          <a:xfrm rot="16246410" flipV="1">
            <a:off x="4191000" y="1447800"/>
            <a:ext cx="304800" cy="4267200"/>
          </a:xfrm>
          <a:prstGeom prst="leftBrace">
            <a:avLst>
              <a:gd name="adj1" fmla="val 1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8" name="AutoShape 64">
            <a:extLst>
              <a:ext uri="{FF2B5EF4-FFF2-40B4-BE49-F238E27FC236}">
                <a16:creationId xmlns:a16="http://schemas.microsoft.com/office/drawing/2014/main" id="{E152DE00-90DA-4E21-937B-F6FAE3FFF6C4}"/>
              </a:ext>
            </a:extLst>
          </p:cNvPr>
          <p:cNvSpPr>
            <a:spLocks/>
          </p:cNvSpPr>
          <p:nvPr/>
        </p:nvSpPr>
        <p:spPr bwMode="auto">
          <a:xfrm rot="16246410" flipV="1">
            <a:off x="4114800" y="3733800"/>
            <a:ext cx="304800" cy="4267200"/>
          </a:xfrm>
          <a:prstGeom prst="leftBrace">
            <a:avLst>
              <a:gd name="adj1" fmla="val 1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9" name="Text Box 65">
            <a:extLst>
              <a:ext uri="{FF2B5EF4-FFF2-40B4-BE49-F238E27FC236}">
                <a16:creationId xmlns:a16="http://schemas.microsoft.com/office/drawing/2014/main" id="{DC2BA290-4142-4133-A348-D11B9AC80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581400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Bit Tanda</a:t>
            </a:r>
          </a:p>
        </p:txBody>
      </p:sp>
      <p:sp>
        <p:nvSpPr>
          <p:cNvPr id="10" name="Text Box 66">
            <a:extLst>
              <a:ext uri="{FF2B5EF4-FFF2-40B4-BE49-F238E27FC236}">
                <a16:creationId xmlns:a16="http://schemas.microsoft.com/office/drawing/2014/main" id="{ECA41451-1A44-49BA-959C-84E3C717E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943600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Bit Tanda</a:t>
            </a:r>
          </a:p>
        </p:txBody>
      </p:sp>
      <p:sp>
        <p:nvSpPr>
          <p:cNvPr id="11" name="Line 67">
            <a:extLst>
              <a:ext uri="{FF2B5EF4-FFF2-40B4-BE49-F238E27FC236}">
                <a16:creationId xmlns:a16="http://schemas.microsoft.com/office/drawing/2014/main" id="{544376E1-A537-490F-996B-25BEF66773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36725" y="33496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68">
            <a:extLst>
              <a:ext uri="{FF2B5EF4-FFF2-40B4-BE49-F238E27FC236}">
                <a16:creationId xmlns:a16="http://schemas.microsoft.com/office/drawing/2014/main" id="{C38B16A0-139E-4C91-9334-032BD7A385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47825" y="56546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69">
            <a:extLst>
              <a:ext uri="{FF2B5EF4-FFF2-40B4-BE49-F238E27FC236}">
                <a16:creationId xmlns:a16="http://schemas.microsoft.com/office/drawing/2014/main" id="{4F8A70B2-0607-4E94-B470-789060C17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733800"/>
            <a:ext cx="182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Magnitude</a:t>
            </a:r>
          </a:p>
        </p:txBody>
      </p:sp>
      <p:sp>
        <p:nvSpPr>
          <p:cNvPr id="14" name="Text Box 70">
            <a:extLst>
              <a:ext uri="{FF2B5EF4-FFF2-40B4-BE49-F238E27FC236}">
                <a16:creationId xmlns:a16="http://schemas.microsoft.com/office/drawing/2014/main" id="{DC13F591-355A-4AD9-BB52-D357DB235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6096000"/>
            <a:ext cx="182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Magnitude</a:t>
            </a:r>
          </a:p>
        </p:txBody>
      </p:sp>
    </p:spTree>
    <p:extLst>
      <p:ext uri="{BB962C8B-B14F-4D97-AF65-F5344CB8AC3E}">
        <p14:creationId xmlns:p14="http://schemas.microsoft.com/office/powerpoint/2010/main" val="1560902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45D4EDA6-3D34-4007-BAB2-32C45BF02B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427038"/>
          </a:xfrm>
        </p:spPr>
        <p:txBody>
          <a:bodyPr/>
          <a:lstStyle/>
          <a:p>
            <a:pPr algn="r" eaLnBrk="1" hangingPunct="1"/>
            <a:r>
              <a:rPr lang="en-US" altLang="en-US" sz="2400" b="1"/>
              <a:t>Bilangan Real / </a:t>
            </a:r>
            <a:r>
              <a:rPr lang="en-US" altLang="en-US" sz="2400" b="1" i="1"/>
              <a:t>Floating Point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AD6E85D2-C3A9-48E3-A88C-F88FEF85C5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z="2400"/>
              <a:t>Bilangan Real terdiri dari tiga </a:t>
            </a:r>
            <a:r>
              <a:rPr lang="en-US" altLang="en-US" sz="2400" b="1" i="1"/>
              <a:t>field</a:t>
            </a:r>
            <a:r>
              <a:rPr lang="en-US" altLang="en-US" sz="2400"/>
              <a:t>, yaitu :</a:t>
            </a:r>
          </a:p>
          <a:p>
            <a:pPr marL="0" indent="0" eaLnBrk="1" hangingPunct="1">
              <a:buFontTx/>
              <a:buAutoNum type="arabicPeriod"/>
            </a:pPr>
            <a:r>
              <a:rPr lang="en-US" altLang="en-US" sz="2400"/>
              <a:t> Bit </a:t>
            </a:r>
            <a:r>
              <a:rPr lang="en-US" altLang="en-US" sz="2400" b="1" i="1"/>
              <a:t>signed</a:t>
            </a:r>
            <a:r>
              <a:rPr lang="en-US" altLang="en-US" sz="2400"/>
              <a:t> S</a:t>
            </a:r>
          </a:p>
          <a:p>
            <a:pPr marL="0" indent="0" eaLnBrk="1" hangingPunct="1">
              <a:buFontTx/>
              <a:buAutoNum type="arabicPeriod"/>
            </a:pPr>
            <a:r>
              <a:rPr lang="en-US" altLang="en-US" sz="2400"/>
              <a:t> Eksponen</a:t>
            </a:r>
          </a:p>
          <a:p>
            <a:pPr marL="0" indent="0" eaLnBrk="1" hangingPunct="1">
              <a:buFontTx/>
              <a:buAutoNum type="arabicPeriod"/>
            </a:pPr>
            <a:r>
              <a:rPr lang="en-US" altLang="en-US" sz="2400"/>
              <a:t> Mantisa (Signifikan atau pecahan)</a:t>
            </a:r>
          </a:p>
          <a:p>
            <a:pPr marL="0" indent="0" eaLnBrk="1" hangingPunct="1">
              <a:buFontTx/>
              <a:buNone/>
            </a:pPr>
            <a:endParaRPr lang="en-US" altLang="en-US" sz="1600"/>
          </a:p>
          <a:p>
            <a:pPr marL="0" indent="0" eaLnBrk="1" hangingPunct="1">
              <a:buFontTx/>
              <a:buNone/>
            </a:pPr>
            <a:r>
              <a:rPr lang="en-US" altLang="en-US" sz="2400"/>
              <a:t>Secara umum ada tiga bentuk bilangan real yang dapat disimpan dalam memori </a:t>
            </a:r>
            <a:r>
              <a:rPr lang="en-US" altLang="en-US" sz="2400">
                <a:hlinkClick r:id="" action="ppaction://noaction"/>
              </a:rPr>
              <a:t>(Gambar 3-2), </a:t>
            </a:r>
            <a:r>
              <a:rPr lang="en-US" altLang="en-US" sz="2400"/>
              <a:t>yaitu</a:t>
            </a:r>
          </a:p>
          <a:p>
            <a:pPr marL="0" indent="0" eaLnBrk="1" hangingPunct="1">
              <a:buFontTx/>
              <a:buAutoNum type="arabicPeriod"/>
            </a:pPr>
            <a:r>
              <a:rPr lang="en-US" altLang="en-US" sz="2400"/>
              <a:t> Presisi tunggal berukuran 4 byte</a:t>
            </a:r>
          </a:p>
          <a:p>
            <a:pPr marL="0" indent="0" eaLnBrk="1" hangingPunct="1">
              <a:buFontTx/>
              <a:buAutoNum type="arabicPeriod"/>
            </a:pPr>
            <a:r>
              <a:rPr lang="en-US" altLang="en-US" sz="2400"/>
              <a:t> Presisi ganda berukuran 8 byte</a:t>
            </a:r>
          </a:p>
          <a:p>
            <a:pPr marL="0" indent="0" eaLnBrk="1" hangingPunct="1">
              <a:buFontTx/>
              <a:buAutoNum type="arabicPeriod"/>
            </a:pPr>
            <a:r>
              <a:rPr lang="en-US" altLang="en-US" sz="2400"/>
              <a:t> Presisi diperpanjang (</a:t>
            </a:r>
            <a:r>
              <a:rPr lang="en-US" altLang="en-US" sz="2400" b="1" i="1"/>
              <a:t>expanded</a:t>
            </a:r>
            <a:r>
              <a:rPr lang="en-US" altLang="en-US" sz="2400"/>
              <a:t>) berukuran 10 byte</a:t>
            </a:r>
          </a:p>
          <a:p>
            <a:pPr marL="0" indent="0" eaLnBrk="1" hangingPunct="1"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836</TotalTime>
  <Words>833</Words>
  <Application>Microsoft Office PowerPoint</Application>
  <PresentationFormat>On-screen Show (4:3)</PresentationFormat>
  <Paragraphs>127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Garamond</vt:lpstr>
      <vt:lpstr>Tahoma</vt:lpstr>
      <vt:lpstr>Times New Roman</vt:lpstr>
      <vt:lpstr>Wingdings</vt:lpstr>
      <vt:lpstr>Office Theme</vt:lpstr>
      <vt:lpstr> </vt:lpstr>
      <vt:lpstr>PowerPoint Presentation</vt:lpstr>
      <vt:lpstr>A S C I I (American Standard Code for Information Interchange)</vt:lpstr>
      <vt:lpstr>ASCII TABLE</vt:lpstr>
      <vt:lpstr>PowerPoint Presentation</vt:lpstr>
      <vt:lpstr>PowerPoint Presentation</vt:lpstr>
      <vt:lpstr>Signed dan Unsigned Integer</vt:lpstr>
      <vt:lpstr>PowerPoint Presentation</vt:lpstr>
      <vt:lpstr>Bilangan Real / Floating Point</vt:lpstr>
      <vt:lpstr>PowerPoint Presentation</vt:lpstr>
      <vt:lpstr>PowerPoint Presentation</vt:lpstr>
      <vt:lpstr>PowerPoint Presentation</vt:lpstr>
    </vt:vector>
  </TitlesOfParts>
  <Company>BSI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Mikroprosesor</dc:title>
  <dc:subject>Pertemuan 3</dc:subject>
  <dc:creator>Giatika</dc:creator>
  <cp:lastModifiedBy>Toni.Arifin</cp:lastModifiedBy>
  <cp:revision>58</cp:revision>
  <dcterms:created xsi:type="dcterms:W3CDTF">2003-07-25T07:08:06Z</dcterms:created>
  <dcterms:modified xsi:type="dcterms:W3CDTF">2019-12-03T10:15:12Z</dcterms:modified>
</cp:coreProperties>
</file>