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4" r:id="rId8"/>
    <p:sldId id="262" r:id="rId9"/>
    <p:sldId id="265" r:id="rId10"/>
    <p:sldId id="260" r:id="rId11"/>
    <p:sldId id="268" r:id="rId12"/>
    <p:sldId id="271" r:id="rId13"/>
    <p:sldId id="267" r:id="rId14"/>
    <p:sldId id="270" r:id="rId15"/>
    <p:sldId id="266" r:id="rId16"/>
    <p:sldId id="273" r:id="rId17"/>
    <p:sldId id="272" r:id="rId18"/>
    <p:sldId id="269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F3EB0B6-2520-4D1F-89AA-FDD96B3C8C4D}" type="datetimeFigureOut">
              <a:rPr lang="hr-HR" smtClean="0"/>
              <a:t>12.1.2015.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7B9FA12-526E-4CE6-9A70-B94914F21C2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604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0B6-2520-4D1F-89AA-FDD96B3C8C4D}" type="datetimeFigureOut">
              <a:rPr lang="hr-HR" smtClean="0"/>
              <a:t>12.1.2015.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FA12-526E-4CE6-9A70-B94914F21C2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3121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0B6-2520-4D1F-89AA-FDD96B3C8C4D}" type="datetimeFigureOut">
              <a:rPr lang="hr-HR" smtClean="0"/>
              <a:t>12.1.2015.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FA12-526E-4CE6-9A70-B94914F21C2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5773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0B6-2520-4D1F-89AA-FDD96B3C8C4D}" type="datetimeFigureOut">
              <a:rPr lang="hr-HR" smtClean="0"/>
              <a:t>12.1.2015.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FA12-526E-4CE6-9A70-B94914F21C2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0587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0B6-2520-4D1F-89AA-FDD96B3C8C4D}" type="datetimeFigureOut">
              <a:rPr lang="hr-HR" smtClean="0"/>
              <a:t>12.1.2015.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FA12-526E-4CE6-9A70-B94914F21C2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23395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0B6-2520-4D1F-89AA-FDD96B3C8C4D}" type="datetimeFigureOut">
              <a:rPr lang="hr-HR" smtClean="0"/>
              <a:t>12.1.2015.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FA12-526E-4CE6-9A70-B94914F21C2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4604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0B6-2520-4D1F-89AA-FDD96B3C8C4D}" type="datetimeFigureOut">
              <a:rPr lang="hr-HR" smtClean="0"/>
              <a:t>12.1.2015.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FA12-526E-4CE6-9A70-B94914F21C2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68515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0B6-2520-4D1F-89AA-FDD96B3C8C4D}" type="datetimeFigureOut">
              <a:rPr lang="hr-HR" smtClean="0"/>
              <a:t>12.1.2015.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FA12-526E-4CE6-9A70-B94914F21C23}" type="slidenum">
              <a:rPr lang="hr-HR" smtClean="0"/>
              <a:t>‹#›</a:t>
            </a:fld>
            <a:endParaRPr lang="hr-H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92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0B6-2520-4D1F-89AA-FDD96B3C8C4D}" type="datetimeFigureOut">
              <a:rPr lang="hr-HR" smtClean="0"/>
              <a:t>12.1.2015.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FA12-526E-4CE6-9A70-B94914F21C2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7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0B6-2520-4D1F-89AA-FDD96B3C8C4D}" type="datetimeFigureOut">
              <a:rPr lang="hr-HR" smtClean="0"/>
              <a:t>12.1.2015.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FA12-526E-4CE6-9A70-B94914F21C2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0152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0B6-2520-4D1F-89AA-FDD96B3C8C4D}" type="datetimeFigureOut">
              <a:rPr lang="hr-HR" smtClean="0"/>
              <a:t>12.1.2015.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FA12-526E-4CE6-9A70-B94914F21C2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24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0B6-2520-4D1F-89AA-FDD96B3C8C4D}" type="datetimeFigureOut">
              <a:rPr lang="hr-HR" smtClean="0"/>
              <a:t>12.1.2015.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FA12-526E-4CE6-9A70-B94914F21C2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9267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0B6-2520-4D1F-89AA-FDD96B3C8C4D}" type="datetimeFigureOut">
              <a:rPr lang="hr-HR" smtClean="0"/>
              <a:t>12.1.2015.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FA12-526E-4CE6-9A70-B94914F21C2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570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0B6-2520-4D1F-89AA-FDD96B3C8C4D}" type="datetimeFigureOut">
              <a:rPr lang="hr-HR" smtClean="0"/>
              <a:t>12.1.2015.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FA12-526E-4CE6-9A70-B94914F21C2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0812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0B6-2520-4D1F-89AA-FDD96B3C8C4D}" type="datetimeFigureOut">
              <a:rPr lang="hr-HR" smtClean="0"/>
              <a:t>12.1.2015.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FA12-526E-4CE6-9A70-B94914F21C2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751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0B6-2520-4D1F-89AA-FDD96B3C8C4D}" type="datetimeFigureOut">
              <a:rPr lang="hr-HR" smtClean="0"/>
              <a:t>12.1.2015.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FA12-526E-4CE6-9A70-B94914F21C2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16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0B6-2520-4D1F-89AA-FDD96B3C8C4D}" type="datetimeFigureOut">
              <a:rPr lang="hr-HR" smtClean="0"/>
              <a:t>12.1.2015.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FA12-526E-4CE6-9A70-B94914F21C2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255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3EB0B6-2520-4D1F-89AA-FDD96B3C8C4D}" type="datetimeFigureOut">
              <a:rPr lang="hr-HR" smtClean="0"/>
              <a:t>12.1.2015.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B9FA12-526E-4CE6-9A70-B94914F21C2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11535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Strojno učenje</a:t>
            </a:r>
            <a:br>
              <a:rPr lang="hr-HR" dirty="0" smtClean="0"/>
            </a:b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61" y="1768490"/>
            <a:ext cx="2927517" cy="4912088"/>
          </a:xfrm>
          <a:prstGeom prst="rect">
            <a:avLst/>
          </a:prstGeom>
          <a:solidFill>
            <a:srgbClr val="FFFF00"/>
          </a:solidFill>
          <a:effectLst>
            <a:softEdge rad="76200"/>
          </a:effectLst>
          <a:scene3d>
            <a:camera prst="orthographicFront">
              <a:rot lat="0" lon="21599976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21397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Primjer: koraci u izradi sustava</a:t>
            </a:r>
            <a:endParaRPr lang="hr-HR" dirty="0"/>
          </a:p>
        </p:txBody>
      </p:sp>
      <p:sp>
        <p:nvSpPr>
          <p:cNvPr id="4" name="Rounded Rectangle 3"/>
          <p:cNvSpPr/>
          <p:nvPr/>
        </p:nvSpPr>
        <p:spPr>
          <a:xfrm>
            <a:off x="764007" y="2063781"/>
            <a:ext cx="2560320" cy="1049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Priprema podataka</a:t>
            </a:r>
            <a:endParaRPr lang="hr-HR" dirty="0"/>
          </a:p>
        </p:txBody>
      </p:sp>
      <p:sp>
        <p:nvSpPr>
          <p:cNvPr id="6" name="Rounded Rectangle 5"/>
          <p:cNvSpPr/>
          <p:nvPr/>
        </p:nvSpPr>
        <p:spPr>
          <a:xfrm>
            <a:off x="6041059" y="2063779"/>
            <a:ext cx="2560320" cy="1049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Učenje modela</a:t>
            </a:r>
            <a:endParaRPr lang="hr-HR" dirty="0"/>
          </a:p>
        </p:txBody>
      </p:sp>
      <p:sp>
        <p:nvSpPr>
          <p:cNvPr id="7" name="Rounded Rectangle 6"/>
          <p:cNvSpPr/>
          <p:nvPr/>
        </p:nvSpPr>
        <p:spPr>
          <a:xfrm>
            <a:off x="3402533" y="2063780"/>
            <a:ext cx="2560320" cy="1049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Odabir algoritma učenja</a:t>
            </a:r>
            <a:endParaRPr lang="hr-HR" dirty="0"/>
          </a:p>
        </p:txBody>
      </p:sp>
      <p:sp>
        <p:nvSpPr>
          <p:cNvPr id="8" name="Rounded Rectangle 7"/>
          <p:cNvSpPr/>
          <p:nvPr/>
        </p:nvSpPr>
        <p:spPr>
          <a:xfrm>
            <a:off x="8679585" y="2063778"/>
            <a:ext cx="2560320" cy="1049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Testiranje modela</a:t>
            </a:r>
            <a:endParaRPr lang="hr-HR" dirty="0"/>
          </a:p>
        </p:txBody>
      </p:sp>
      <p:sp>
        <p:nvSpPr>
          <p:cNvPr id="9" name="Rounded Rectangle 8"/>
          <p:cNvSpPr/>
          <p:nvPr/>
        </p:nvSpPr>
        <p:spPr>
          <a:xfrm>
            <a:off x="7349355" y="3130911"/>
            <a:ext cx="2560320" cy="1049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Analiza</a:t>
            </a:r>
            <a:endParaRPr lang="hr-HR" dirty="0"/>
          </a:p>
        </p:txBody>
      </p:sp>
      <p:sp>
        <p:nvSpPr>
          <p:cNvPr id="10" name="Bent-Up Arrow 9"/>
          <p:cNvSpPr/>
          <p:nvPr/>
        </p:nvSpPr>
        <p:spPr>
          <a:xfrm>
            <a:off x="6688173" y="3130911"/>
            <a:ext cx="633046" cy="576775"/>
          </a:xfrm>
          <a:prstGeom prst="bentUp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Bent-Up Arrow 10"/>
          <p:cNvSpPr/>
          <p:nvPr/>
        </p:nvSpPr>
        <p:spPr>
          <a:xfrm>
            <a:off x="9881539" y="3130911"/>
            <a:ext cx="633046" cy="576775"/>
          </a:xfrm>
          <a:prstGeom prst="bentUpArrow">
            <a:avLst/>
          </a:prstGeom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ounded Rectangle 11"/>
          <p:cNvSpPr/>
          <p:nvPr/>
        </p:nvSpPr>
        <p:spPr>
          <a:xfrm>
            <a:off x="4204981" y="5024195"/>
            <a:ext cx="1134455" cy="803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/>
              <a:t>Model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121771" y="5173891"/>
            <a:ext cx="919652" cy="452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ight Arrow 13"/>
          <p:cNvSpPr/>
          <p:nvPr/>
        </p:nvSpPr>
        <p:spPr>
          <a:xfrm>
            <a:off x="5491265" y="5196131"/>
            <a:ext cx="919652" cy="452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ectangle 14"/>
          <p:cNvSpPr/>
          <p:nvPr/>
        </p:nvSpPr>
        <p:spPr>
          <a:xfrm>
            <a:off x="772467" y="4624361"/>
            <a:ext cx="2161397" cy="32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Broj objavljenih slika</a:t>
            </a:r>
            <a:endParaRPr lang="hr-HR" dirty="0"/>
          </a:p>
        </p:txBody>
      </p:sp>
      <p:sp>
        <p:nvSpPr>
          <p:cNvPr id="16" name="Rectangle 15"/>
          <p:cNvSpPr/>
          <p:nvPr/>
        </p:nvSpPr>
        <p:spPr>
          <a:xfrm>
            <a:off x="772467" y="5277846"/>
            <a:ext cx="2161397" cy="32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Broj slika</a:t>
            </a:r>
            <a:endParaRPr lang="hr-HR" dirty="0"/>
          </a:p>
        </p:txBody>
      </p:sp>
      <p:sp>
        <p:nvSpPr>
          <p:cNvPr id="17" name="Rectangle 16"/>
          <p:cNvSpPr/>
          <p:nvPr/>
        </p:nvSpPr>
        <p:spPr>
          <a:xfrm>
            <a:off x="760743" y="5915360"/>
            <a:ext cx="2161397" cy="32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Dob</a:t>
            </a:r>
            <a:endParaRPr lang="hr-HR" dirty="0"/>
          </a:p>
        </p:txBody>
      </p:sp>
      <p:sp>
        <p:nvSpPr>
          <p:cNvPr id="18" name="Rounded Rectangle 17"/>
          <p:cNvSpPr/>
          <p:nvPr/>
        </p:nvSpPr>
        <p:spPr>
          <a:xfrm>
            <a:off x="6564572" y="5126763"/>
            <a:ext cx="880248" cy="591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1 / 0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471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Priprema podataka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Tip značajki</a:t>
            </a:r>
          </a:p>
          <a:p>
            <a:r>
              <a:rPr lang="hr-HR" sz="2800" dirty="0"/>
              <a:t>Odabir značajki</a:t>
            </a:r>
          </a:p>
          <a:p>
            <a:r>
              <a:rPr lang="hr-HR" sz="2800" dirty="0" smtClean="0"/>
              <a:t>Pretvaranje podataka u prikladan format (slika u niz brojeva)</a:t>
            </a:r>
          </a:p>
          <a:p>
            <a:r>
              <a:rPr lang="hr-HR" sz="2800" dirty="0" smtClean="0"/>
              <a:t>Normalizacija</a:t>
            </a:r>
          </a:p>
          <a:p>
            <a:r>
              <a:rPr lang="hr-HR" sz="2800" dirty="0" smtClean="0"/>
              <a:t>…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871679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Algoritam učenja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451007"/>
          </a:xfrm>
        </p:spPr>
        <p:txBody>
          <a:bodyPr>
            <a:noAutofit/>
          </a:bodyPr>
          <a:lstStyle/>
          <a:p>
            <a:r>
              <a:rPr lang="hr-HR" sz="2400" dirty="0" smtClean="0"/>
              <a:t>K najbližih susjeda</a:t>
            </a:r>
            <a:endParaRPr lang="hr-HR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58727" y="3302758"/>
            <a:ext cx="13648" cy="24702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58727" y="5773003"/>
            <a:ext cx="28570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241257" y="3302758"/>
            <a:ext cx="13648" cy="24702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241257" y="5773003"/>
            <a:ext cx="28570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y 10"/>
          <p:cNvSpPr/>
          <p:nvPr/>
        </p:nvSpPr>
        <p:spPr>
          <a:xfrm>
            <a:off x="2039815" y="4712677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Multiply 11"/>
          <p:cNvSpPr/>
          <p:nvPr/>
        </p:nvSpPr>
        <p:spPr>
          <a:xfrm>
            <a:off x="2629817" y="5008098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Multiply 12"/>
          <p:cNvSpPr/>
          <p:nvPr/>
        </p:nvSpPr>
        <p:spPr>
          <a:xfrm>
            <a:off x="2417959" y="4280987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Multiply 13"/>
          <p:cNvSpPr/>
          <p:nvPr/>
        </p:nvSpPr>
        <p:spPr>
          <a:xfrm>
            <a:off x="3232198" y="4536112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Multiply 14"/>
          <p:cNvSpPr/>
          <p:nvPr/>
        </p:nvSpPr>
        <p:spPr>
          <a:xfrm>
            <a:off x="2515591" y="3641959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Multiply 15"/>
          <p:cNvSpPr/>
          <p:nvPr/>
        </p:nvSpPr>
        <p:spPr>
          <a:xfrm>
            <a:off x="3525094" y="3789669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Multiply 16"/>
          <p:cNvSpPr/>
          <p:nvPr/>
        </p:nvSpPr>
        <p:spPr>
          <a:xfrm>
            <a:off x="3774534" y="4162890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Plus 17"/>
          <p:cNvSpPr/>
          <p:nvPr/>
        </p:nvSpPr>
        <p:spPr>
          <a:xfrm>
            <a:off x="2939307" y="4162890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Plus 18"/>
          <p:cNvSpPr/>
          <p:nvPr/>
        </p:nvSpPr>
        <p:spPr>
          <a:xfrm>
            <a:off x="3193143" y="3731056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Plus 19"/>
          <p:cNvSpPr/>
          <p:nvPr/>
        </p:nvSpPr>
        <p:spPr>
          <a:xfrm>
            <a:off x="3780614" y="4554574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Multiply 20"/>
          <p:cNvSpPr/>
          <p:nvPr/>
        </p:nvSpPr>
        <p:spPr>
          <a:xfrm>
            <a:off x="3513860" y="4927795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Multiply 21"/>
          <p:cNvSpPr/>
          <p:nvPr/>
        </p:nvSpPr>
        <p:spPr>
          <a:xfrm>
            <a:off x="2848157" y="4613338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Oval 22"/>
          <p:cNvSpPr/>
          <p:nvPr/>
        </p:nvSpPr>
        <p:spPr>
          <a:xfrm>
            <a:off x="2848157" y="3878766"/>
            <a:ext cx="154745" cy="1477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Plus 23"/>
          <p:cNvSpPr/>
          <p:nvPr/>
        </p:nvSpPr>
        <p:spPr>
          <a:xfrm>
            <a:off x="2825081" y="3337308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Plus 24"/>
          <p:cNvSpPr/>
          <p:nvPr/>
        </p:nvSpPr>
        <p:spPr>
          <a:xfrm>
            <a:off x="3953866" y="3601808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Multiply 25"/>
          <p:cNvSpPr/>
          <p:nvPr/>
        </p:nvSpPr>
        <p:spPr>
          <a:xfrm>
            <a:off x="7568182" y="4867705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Multiply 26"/>
          <p:cNvSpPr/>
          <p:nvPr/>
        </p:nvSpPr>
        <p:spPr>
          <a:xfrm>
            <a:off x="8158184" y="5163126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Multiply 27"/>
          <p:cNvSpPr/>
          <p:nvPr/>
        </p:nvSpPr>
        <p:spPr>
          <a:xfrm>
            <a:off x="7946326" y="4436015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9" name="Multiply 28"/>
          <p:cNvSpPr/>
          <p:nvPr/>
        </p:nvSpPr>
        <p:spPr>
          <a:xfrm>
            <a:off x="8760565" y="4691140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Multiply 29"/>
          <p:cNvSpPr/>
          <p:nvPr/>
        </p:nvSpPr>
        <p:spPr>
          <a:xfrm>
            <a:off x="8043958" y="3796987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1" name="Multiply 30"/>
          <p:cNvSpPr/>
          <p:nvPr/>
        </p:nvSpPr>
        <p:spPr>
          <a:xfrm>
            <a:off x="9053461" y="3944697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Multiply 31"/>
          <p:cNvSpPr/>
          <p:nvPr/>
        </p:nvSpPr>
        <p:spPr>
          <a:xfrm>
            <a:off x="9302901" y="4317918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3" name="Plus 32"/>
          <p:cNvSpPr/>
          <p:nvPr/>
        </p:nvSpPr>
        <p:spPr>
          <a:xfrm>
            <a:off x="8467674" y="4317918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Plus 33"/>
          <p:cNvSpPr/>
          <p:nvPr/>
        </p:nvSpPr>
        <p:spPr>
          <a:xfrm>
            <a:off x="8721510" y="3886084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5" name="Plus 34"/>
          <p:cNvSpPr/>
          <p:nvPr/>
        </p:nvSpPr>
        <p:spPr>
          <a:xfrm>
            <a:off x="9308981" y="4709602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6" name="Multiply 35"/>
          <p:cNvSpPr/>
          <p:nvPr/>
        </p:nvSpPr>
        <p:spPr>
          <a:xfrm>
            <a:off x="9042227" y="5082823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7" name="Multiply 36"/>
          <p:cNvSpPr/>
          <p:nvPr/>
        </p:nvSpPr>
        <p:spPr>
          <a:xfrm>
            <a:off x="8376524" y="4768366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8" name="Oval 37"/>
          <p:cNvSpPr/>
          <p:nvPr/>
        </p:nvSpPr>
        <p:spPr>
          <a:xfrm>
            <a:off x="8376524" y="4033794"/>
            <a:ext cx="154745" cy="1477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9" name="Plus 38"/>
          <p:cNvSpPr/>
          <p:nvPr/>
        </p:nvSpPr>
        <p:spPr>
          <a:xfrm>
            <a:off x="8353448" y="3492336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0" name="Plus 39"/>
          <p:cNvSpPr/>
          <p:nvPr/>
        </p:nvSpPr>
        <p:spPr>
          <a:xfrm>
            <a:off x="9482233" y="3756836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1" name="Oval 40"/>
          <p:cNvSpPr/>
          <p:nvPr/>
        </p:nvSpPr>
        <p:spPr>
          <a:xfrm>
            <a:off x="7918190" y="3613823"/>
            <a:ext cx="1068075" cy="971379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TextBox 3"/>
          <p:cNvSpPr txBox="1"/>
          <p:nvPr/>
        </p:nvSpPr>
        <p:spPr>
          <a:xfrm>
            <a:off x="1119116" y="330275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D</a:t>
            </a:r>
            <a:r>
              <a:rPr lang="hr-HR" dirty="0" smtClean="0"/>
              <a:t>ob</a:t>
            </a:r>
            <a:endParaRPr lang="hr-HR" dirty="0"/>
          </a:p>
        </p:txBody>
      </p:sp>
      <p:sp>
        <p:nvSpPr>
          <p:cNvPr id="42" name="TextBox 41"/>
          <p:cNvSpPr txBox="1"/>
          <p:nvPr/>
        </p:nvSpPr>
        <p:spPr>
          <a:xfrm>
            <a:off x="4311288" y="5773003"/>
            <a:ext cx="102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Broj slika</a:t>
            </a:r>
            <a:endParaRPr lang="hr-HR" dirty="0"/>
          </a:p>
        </p:txBody>
      </p:sp>
      <p:sp>
        <p:nvSpPr>
          <p:cNvPr id="43" name="TextBox 42"/>
          <p:cNvSpPr txBox="1"/>
          <p:nvPr/>
        </p:nvSpPr>
        <p:spPr>
          <a:xfrm>
            <a:off x="6686790" y="328354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D</a:t>
            </a:r>
            <a:r>
              <a:rPr lang="hr-HR" dirty="0" smtClean="0"/>
              <a:t>ob</a:t>
            </a:r>
            <a:endParaRPr lang="hr-HR" dirty="0"/>
          </a:p>
        </p:txBody>
      </p:sp>
      <p:sp>
        <p:nvSpPr>
          <p:cNvPr id="45" name="TextBox 44"/>
          <p:cNvSpPr txBox="1"/>
          <p:nvPr/>
        </p:nvSpPr>
        <p:spPr>
          <a:xfrm>
            <a:off x="9661473" y="5773003"/>
            <a:ext cx="102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Broj slika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9072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Algoritam Učenja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798081"/>
          </a:xfrm>
        </p:spPr>
        <p:txBody>
          <a:bodyPr>
            <a:normAutofit/>
          </a:bodyPr>
          <a:lstStyle/>
          <a:p>
            <a:r>
              <a:rPr lang="hr-HR" sz="2400" dirty="0" err="1" smtClean="0"/>
              <a:t>Perceptron</a:t>
            </a:r>
            <a:endParaRPr lang="hr-H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23889" y="3080825"/>
            <a:ext cx="49680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 err="1" smtClean="0"/>
              <a:t>If</a:t>
            </a:r>
            <a:r>
              <a:rPr lang="hr-HR" sz="2400" dirty="0" smtClean="0"/>
              <a:t> (</a:t>
            </a:r>
            <a:r>
              <a:rPr lang="hr-HR" sz="2400" b="1" dirty="0" smtClean="0"/>
              <a:t>a*dob + b*</a:t>
            </a:r>
            <a:r>
              <a:rPr lang="hr-HR" sz="2400" b="1" dirty="0" err="1" smtClean="0"/>
              <a:t>bs</a:t>
            </a:r>
            <a:r>
              <a:rPr lang="hr-HR" sz="2400" b="1" dirty="0" smtClean="0"/>
              <a:t> + c*bos</a:t>
            </a:r>
            <a:r>
              <a:rPr lang="hr-HR" sz="2400" dirty="0" smtClean="0"/>
              <a:t>) &gt; 0 </a:t>
            </a:r>
            <a:r>
              <a:rPr lang="hr-HR" sz="2400" dirty="0" err="1" smtClean="0"/>
              <a:t>then</a:t>
            </a:r>
            <a:r>
              <a:rPr lang="hr-HR" sz="2400" dirty="0" smtClean="0"/>
              <a:t> 1</a:t>
            </a:r>
          </a:p>
          <a:p>
            <a:endParaRPr lang="hr-HR" sz="2400" dirty="0"/>
          </a:p>
          <a:p>
            <a:r>
              <a:rPr lang="hr-HR" sz="2400" dirty="0" err="1" smtClean="0"/>
              <a:t>If</a:t>
            </a:r>
            <a:r>
              <a:rPr lang="hr-HR" sz="2400" dirty="0" smtClean="0"/>
              <a:t> (w1*x1 + w2*x2 + w3*x3) &gt; 0 </a:t>
            </a:r>
            <a:r>
              <a:rPr lang="hr-HR" sz="2400" dirty="0" err="1" smtClean="0"/>
              <a:t>then</a:t>
            </a:r>
            <a:r>
              <a:rPr lang="hr-HR" sz="2400" dirty="0" smtClean="0"/>
              <a:t> 1</a:t>
            </a:r>
          </a:p>
          <a:p>
            <a:endParaRPr lang="hr-HR" sz="2400" dirty="0"/>
          </a:p>
          <a:p>
            <a:r>
              <a:rPr lang="hr-HR" sz="2400" dirty="0" err="1" smtClean="0"/>
              <a:t>If</a:t>
            </a:r>
            <a:r>
              <a:rPr lang="hr-HR" sz="2400" dirty="0" smtClean="0"/>
              <a:t> w * x &gt; 0 </a:t>
            </a:r>
            <a:r>
              <a:rPr lang="hr-HR" sz="2400" dirty="0" err="1" smtClean="0"/>
              <a:t>then</a:t>
            </a:r>
            <a:r>
              <a:rPr lang="hr-HR" sz="2400" dirty="0" smtClean="0"/>
              <a:t> 1  </a:t>
            </a:r>
          </a:p>
          <a:p>
            <a:endParaRPr lang="hr-H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9369083" y="2940149"/>
                <a:ext cx="661182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r-HR" i="1" smtClean="0"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083" y="2940149"/>
                <a:ext cx="661182" cy="54864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8665698" y="3408443"/>
            <a:ext cx="800213" cy="100881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5"/>
          </p:cNvCxnSpPr>
          <p:nvPr/>
        </p:nvCxnSpPr>
        <p:spPr>
          <a:xfrm flipH="1" flipV="1">
            <a:off x="9933437" y="3408443"/>
            <a:ext cx="800213" cy="100881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4"/>
          </p:cNvCxnSpPr>
          <p:nvPr/>
        </p:nvCxnSpPr>
        <p:spPr>
          <a:xfrm flipV="1">
            <a:off x="9699674" y="3488789"/>
            <a:ext cx="0" cy="92846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98172" y="313412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w0</a:t>
            </a:r>
            <a:endParaRPr lang="hr-HR" dirty="0"/>
          </a:p>
        </p:txBody>
      </p:sp>
      <p:sp>
        <p:nvSpPr>
          <p:cNvPr id="21" name="TextBox 20"/>
          <p:cNvSpPr txBox="1"/>
          <p:nvPr/>
        </p:nvSpPr>
        <p:spPr>
          <a:xfrm>
            <a:off x="8562685" y="381109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w1</a:t>
            </a:r>
            <a:endParaRPr lang="hr-HR" dirty="0"/>
          </a:p>
        </p:txBody>
      </p:sp>
      <p:sp>
        <p:nvSpPr>
          <p:cNvPr id="22" name="TextBox 21"/>
          <p:cNvSpPr txBox="1"/>
          <p:nvPr/>
        </p:nvSpPr>
        <p:spPr>
          <a:xfrm>
            <a:off x="9295484" y="38473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w2</a:t>
            </a:r>
            <a:endParaRPr lang="hr-HR" dirty="0"/>
          </a:p>
        </p:txBody>
      </p:sp>
      <p:sp>
        <p:nvSpPr>
          <p:cNvPr id="23" name="TextBox 22"/>
          <p:cNvSpPr txBox="1"/>
          <p:nvPr/>
        </p:nvSpPr>
        <p:spPr>
          <a:xfrm>
            <a:off x="7793473" y="3463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1</a:t>
            </a:r>
            <a:endParaRPr lang="hr-HR" dirty="0"/>
          </a:p>
        </p:txBody>
      </p:sp>
      <p:sp>
        <p:nvSpPr>
          <p:cNvPr id="24" name="TextBox 23"/>
          <p:cNvSpPr txBox="1"/>
          <p:nvPr/>
        </p:nvSpPr>
        <p:spPr>
          <a:xfrm>
            <a:off x="8395010" y="44487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x1</a:t>
            </a:r>
            <a:endParaRPr lang="hr-HR" dirty="0"/>
          </a:p>
        </p:txBody>
      </p:sp>
      <p:sp>
        <p:nvSpPr>
          <p:cNvPr id="25" name="TextBox 24"/>
          <p:cNvSpPr txBox="1"/>
          <p:nvPr/>
        </p:nvSpPr>
        <p:spPr>
          <a:xfrm>
            <a:off x="9502470" y="44487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x</a:t>
            </a:r>
            <a:r>
              <a:rPr lang="hr-HR" dirty="0" smtClean="0"/>
              <a:t>2</a:t>
            </a:r>
            <a:endParaRPr lang="hr-HR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9697249" y="2391508"/>
            <a:ext cx="4689" cy="54864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20320" y="220684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y = 1.68</a:t>
            </a:r>
            <a:endParaRPr lang="hr-HR" dirty="0"/>
          </a:p>
        </p:txBody>
      </p:sp>
      <p:cxnSp>
        <p:nvCxnSpPr>
          <p:cNvPr id="29" name="Straight Arrow Connector 28"/>
          <p:cNvCxnSpPr>
            <a:endCxn id="6" idx="2"/>
          </p:cNvCxnSpPr>
          <p:nvPr/>
        </p:nvCxnSpPr>
        <p:spPr>
          <a:xfrm flipV="1">
            <a:off x="8166296" y="3214469"/>
            <a:ext cx="1202787" cy="35980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008354" y="385497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w3</a:t>
            </a:r>
            <a:endParaRPr lang="hr-HR" dirty="0"/>
          </a:p>
        </p:txBody>
      </p:sp>
      <p:sp>
        <p:nvSpPr>
          <p:cNvPr id="35" name="TextBox 34"/>
          <p:cNvSpPr txBox="1"/>
          <p:nvPr/>
        </p:nvSpPr>
        <p:spPr>
          <a:xfrm>
            <a:off x="10609930" y="443802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x3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36288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Algoritam Učenja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798081"/>
          </a:xfrm>
        </p:spPr>
        <p:txBody>
          <a:bodyPr>
            <a:normAutofit/>
          </a:bodyPr>
          <a:lstStyle/>
          <a:p>
            <a:r>
              <a:rPr lang="hr-HR" sz="2400" dirty="0" smtClean="0"/>
              <a:t>Logistička regresija</a:t>
            </a:r>
            <a:endParaRPr lang="hr-H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23889" y="3080825"/>
            <a:ext cx="55483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 err="1" smtClean="0"/>
              <a:t>If</a:t>
            </a:r>
            <a:r>
              <a:rPr lang="hr-HR" sz="2400" dirty="0" smtClean="0"/>
              <a:t> </a:t>
            </a:r>
            <a:r>
              <a:rPr lang="hr-HR" sz="2400" dirty="0" err="1" smtClean="0"/>
              <a:t>sigm</a:t>
            </a:r>
            <a:r>
              <a:rPr lang="hr-HR" sz="2400" dirty="0" smtClean="0"/>
              <a:t>(</a:t>
            </a:r>
            <a:r>
              <a:rPr lang="hr-HR" sz="2400" b="1" dirty="0" smtClean="0"/>
              <a:t>a*dob + b*</a:t>
            </a:r>
            <a:r>
              <a:rPr lang="hr-HR" sz="2400" b="1" dirty="0" err="1" smtClean="0"/>
              <a:t>bs</a:t>
            </a:r>
            <a:r>
              <a:rPr lang="hr-HR" sz="2400" b="1" dirty="0" smtClean="0"/>
              <a:t> + c*bos</a:t>
            </a:r>
            <a:r>
              <a:rPr lang="hr-HR" sz="2400" dirty="0" smtClean="0"/>
              <a:t>) &gt; 0 </a:t>
            </a:r>
            <a:r>
              <a:rPr lang="hr-HR" sz="2400" dirty="0" err="1" smtClean="0"/>
              <a:t>then</a:t>
            </a:r>
            <a:r>
              <a:rPr lang="hr-HR" sz="2400" dirty="0" smtClean="0"/>
              <a:t> 1</a:t>
            </a:r>
          </a:p>
          <a:p>
            <a:endParaRPr lang="hr-HR" sz="2400" dirty="0"/>
          </a:p>
          <a:p>
            <a:r>
              <a:rPr lang="hr-HR" sz="2400" dirty="0" err="1" smtClean="0"/>
              <a:t>If</a:t>
            </a:r>
            <a:r>
              <a:rPr lang="hr-HR" sz="2400" dirty="0" smtClean="0"/>
              <a:t> </a:t>
            </a:r>
            <a:r>
              <a:rPr lang="hr-HR" sz="2400" dirty="0" err="1" smtClean="0"/>
              <a:t>sigm</a:t>
            </a:r>
            <a:r>
              <a:rPr lang="hr-HR" sz="2400" dirty="0" smtClean="0"/>
              <a:t>(w1*x1 + w2*x2 + w3*x3) &gt; 0 </a:t>
            </a:r>
            <a:r>
              <a:rPr lang="hr-HR" sz="2400" dirty="0" err="1" smtClean="0"/>
              <a:t>then</a:t>
            </a:r>
            <a:r>
              <a:rPr lang="hr-HR" sz="2400" dirty="0" smtClean="0"/>
              <a:t> 1</a:t>
            </a:r>
          </a:p>
          <a:p>
            <a:endParaRPr lang="hr-HR" sz="2400" dirty="0"/>
          </a:p>
          <a:p>
            <a:r>
              <a:rPr lang="hr-HR" sz="2400" dirty="0" err="1" smtClean="0"/>
              <a:t>If</a:t>
            </a:r>
            <a:r>
              <a:rPr lang="hr-HR" sz="2400" dirty="0" smtClean="0"/>
              <a:t> </a:t>
            </a:r>
            <a:r>
              <a:rPr lang="hr-HR" sz="2400" dirty="0" err="1" smtClean="0"/>
              <a:t>simg</a:t>
            </a:r>
            <a:r>
              <a:rPr lang="hr-HR" sz="2400" dirty="0" smtClean="0"/>
              <a:t>(w * x) &gt; 0 </a:t>
            </a:r>
            <a:r>
              <a:rPr lang="hr-HR" sz="2400" dirty="0" err="1" smtClean="0"/>
              <a:t>then</a:t>
            </a:r>
            <a:r>
              <a:rPr lang="hr-HR" sz="2400" dirty="0" smtClean="0"/>
              <a:t> 1  </a:t>
            </a:r>
          </a:p>
          <a:p>
            <a:endParaRPr lang="hr-H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9383151" y="4164038"/>
                <a:ext cx="661182" cy="548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r-HR" i="1" smtClean="0"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151" y="4164038"/>
                <a:ext cx="661182" cy="54864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8679766" y="4632332"/>
            <a:ext cx="800213" cy="100881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5"/>
          </p:cNvCxnSpPr>
          <p:nvPr/>
        </p:nvCxnSpPr>
        <p:spPr>
          <a:xfrm flipH="1" flipV="1">
            <a:off x="9947505" y="4632332"/>
            <a:ext cx="800213" cy="100881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4"/>
          </p:cNvCxnSpPr>
          <p:nvPr/>
        </p:nvCxnSpPr>
        <p:spPr>
          <a:xfrm flipV="1">
            <a:off x="9713742" y="4712678"/>
            <a:ext cx="0" cy="92846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12240" y="435801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w0</a:t>
            </a:r>
            <a:endParaRPr lang="hr-HR" dirty="0"/>
          </a:p>
        </p:txBody>
      </p:sp>
      <p:sp>
        <p:nvSpPr>
          <p:cNvPr id="21" name="TextBox 20"/>
          <p:cNvSpPr txBox="1"/>
          <p:nvPr/>
        </p:nvSpPr>
        <p:spPr>
          <a:xfrm>
            <a:off x="8576753" y="503498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w1</a:t>
            </a:r>
            <a:endParaRPr lang="hr-HR" dirty="0"/>
          </a:p>
        </p:txBody>
      </p:sp>
      <p:sp>
        <p:nvSpPr>
          <p:cNvPr id="22" name="TextBox 21"/>
          <p:cNvSpPr txBox="1"/>
          <p:nvPr/>
        </p:nvSpPr>
        <p:spPr>
          <a:xfrm>
            <a:off x="9309552" y="507123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w2</a:t>
            </a:r>
            <a:endParaRPr lang="hr-HR" dirty="0"/>
          </a:p>
        </p:txBody>
      </p:sp>
      <p:sp>
        <p:nvSpPr>
          <p:cNvPr id="23" name="TextBox 22"/>
          <p:cNvSpPr txBox="1"/>
          <p:nvPr/>
        </p:nvSpPr>
        <p:spPr>
          <a:xfrm>
            <a:off x="7807541" y="4687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1</a:t>
            </a:r>
            <a:endParaRPr lang="hr-HR" dirty="0"/>
          </a:p>
        </p:txBody>
      </p:sp>
      <p:sp>
        <p:nvSpPr>
          <p:cNvPr id="24" name="TextBox 23"/>
          <p:cNvSpPr txBox="1"/>
          <p:nvPr/>
        </p:nvSpPr>
        <p:spPr>
          <a:xfrm>
            <a:off x="8409078" y="567263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x1</a:t>
            </a:r>
            <a:endParaRPr lang="hr-HR" dirty="0"/>
          </a:p>
        </p:txBody>
      </p:sp>
      <p:sp>
        <p:nvSpPr>
          <p:cNvPr id="25" name="TextBox 24"/>
          <p:cNvSpPr txBox="1"/>
          <p:nvPr/>
        </p:nvSpPr>
        <p:spPr>
          <a:xfrm>
            <a:off x="9516538" y="567263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x</a:t>
            </a:r>
            <a:r>
              <a:rPr lang="hr-HR" dirty="0" smtClean="0"/>
              <a:t>2</a:t>
            </a:r>
            <a:endParaRPr lang="hr-HR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9711317" y="3615397"/>
            <a:ext cx="4689" cy="54864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34388" y="343073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y = 1.68</a:t>
            </a:r>
            <a:endParaRPr lang="hr-HR" dirty="0"/>
          </a:p>
        </p:txBody>
      </p:sp>
      <p:cxnSp>
        <p:nvCxnSpPr>
          <p:cNvPr id="29" name="Straight Arrow Connector 28"/>
          <p:cNvCxnSpPr>
            <a:endCxn id="6" idx="2"/>
          </p:cNvCxnSpPr>
          <p:nvPr/>
        </p:nvCxnSpPr>
        <p:spPr>
          <a:xfrm flipV="1">
            <a:off x="8180364" y="4438358"/>
            <a:ext cx="1202787" cy="35980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022422" y="50788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w3</a:t>
            </a:r>
            <a:endParaRPr lang="hr-HR" dirty="0"/>
          </a:p>
        </p:txBody>
      </p:sp>
      <p:sp>
        <p:nvSpPr>
          <p:cNvPr id="35" name="TextBox 34"/>
          <p:cNvSpPr txBox="1"/>
          <p:nvPr/>
        </p:nvSpPr>
        <p:spPr>
          <a:xfrm>
            <a:off x="10623998" y="566191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x3</a:t>
            </a:r>
            <a:endParaRPr lang="hr-H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812" y="2107621"/>
            <a:ext cx="1777009" cy="13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25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Učenje / Test / analiza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Nema besplatnog ručka</a:t>
            </a:r>
          </a:p>
          <a:p>
            <a:r>
              <a:rPr lang="hr-HR" sz="2800" dirty="0" smtClean="0"/>
              <a:t>Alati</a:t>
            </a:r>
          </a:p>
          <a:p>
            <a:pPr lvl="1"/>
            <a:r>
              <a:rPr lang="hr-HR" sz="2400" dirty="0" err="1" smtClean="0"/>
              <a:t>Python</a:t>
            </a:r>
            <a:endParaRPr lang="hr-HR" sz="2400" dirty="0" smtClean="0"/>
          </a:p>
          <a:p>
            <a:pPr lvl="1"/>
            <a:r>
              <a:rPr lang="hr-HR" sz="2400" dirty="0" err="1" smtClean="0"/>
              <a:t>Numpy</a:t>
            </a:r>
            <a:endParaRPr lang="hr-HR" sz="2400" dirty="0" smtClean="0"/>
          </a:p>
          <a:p>
            <a:pPr lvl="1"/>
            <a:r>
              <a:rPr lang="hr-HR" sz="2400" dirty="0" err="1" smtClean="0"/>
              <a:t>Scikit</a:t>
            </a:r>
            <a:r>
              <a:rPr lang="hr-HR" sz="2400" dirty="0" smtClean="0"/>
              <a:t> </a:t>
            </a:r>
            <a:r>
              <a:rPr lang="hr-HR" sz="2400" dirty="0" err="1" smtClean="0"/>
              <a:t>learn</a:t>
            </a:r>
            <a:endParaRPr lang="hr-HR" sz="2400" dirty="0" smtClean="0"/>
          </a:p>
          <a:p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4015976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Namještanje „</a:t>
            </a:r>
            <a:r>
              <a:rPr lang="hr-HR" dirty="0" err="1" smtClean="0"/>
              <a:t>hyper</a:t>
            </a:r>
            <a:r>
              <a:rPr lang="hr-HR" dirty="0" smtClean="0"/>
              <a:t>” parametara modela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802136"/>
          </a:xfrm>
        </p:spPr>
        <p:txBody>
          <a:bodyPr/>
          <a:lstStyle/>
          <a:p>
            <a:r>
              <a:rPr lang="hr-HR" dirty="0" smtClean="0"/>
              <a:t>Cilj: naučiti model sa što boljom generalizacijom</a:t>
            </a:r>
          </a:p>
          <a:p>
            <a:r>
              <a:rPr lang="hr-HR" dirty="0" smtClean="0"/>
              <a:t>Problemi </a:t>
            </a:r>
          </a:p>
          <a:p>
            <a:pPr lvl="1"/>
            <a:r>
              <a:rPr lang="hr-HR" dirty="0" smtClean="0"/>
              <a:t>procijeniti generalizaciju modela na skupu učenja (važan nam je uspjeh modela na nepoznatim novim uzorcima)</a:t>
            </a:r>
          </a:p>
          <a:p>
            <a:pPr lvl="1"/>
            <a:r>
              <a:rPr lang="hr-HR" dirty="0" smtClean="0"/>
              <a:t>Izbjeći „</a:t>
            </a:r>
            <a:r>
              <a:rPr lang="hr-HR" dirty="0" err="1" smtClean="0"/>
              <a:t>overfitting</a:t>
            </a:r>
            <a:r>
              <a:rPr lang="hr-HR" dirty="0" smtClean="0"/>
              <a:t>” modela (prekomjerno prilagođavanje modela skupu učenja)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607239" y="3944204"/>
            <a:ext cx="13648" cy="24702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607239" y="6414449"/>
            <a:ext cx="28570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ultiply 5"/>
          <p:cNvSpPr/>
          <p:nvPr/>
        </p:nvSpPr>
        <p:spPr>
          <a:xfrm>
            <a:off x="4934164" y="5509151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Multiply 6"/>
          <p:cNvSpPr/>
          <p:nvPr/>
        </p:nvSpPr>
        <p:spPr>
          <a:xfrm>
            <a:off x="5524166" y="5804572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Multiply 7"/>
          <p:cNvSpPr/>
          <p:nvPr/>
        </p:nvSpPr>
        <p:spPr>
          <a:xfrm>
            <a:off x="5312308" y="5077461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Multiply 8"/>
          <p:cNvSpPr/>
          <p:nvPr/>
        </p:nvSpPr>
        <p:spPr>
          <a:xfrm>
            <a:off x="6126547" y="5332586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Multiply 9"/>
          <p:cNvSpPr/>
          <p:nvPr/>
        </p:nvSpPr>
        <p:spPr>
          <a:xfrm>
            <a:off x="5409940" y="4438433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Multiply 10"/>
          <p:cNvSpPr/>
          <p:nvPr/>
        </p:nvSpPr>
        <p:spPr>
          <a:xfrm>
            <a:off x="6419443" y="4586143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Multiply 11"/>
          <p:cNvSpPr/>
          <p:nvPr/>
        </p:nvSpPr>
        <p:spPr>
          <a:xfrm>
            <a:off x="6668883" y="4959364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Plus 12"/>
          <p:cNvSpPr/>
          <p:nvPr/>
        </p:nvSpPr>
        <p:spPr>
          <a:xfrm>
            <a:off x="5833656" y="4959364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Plus 13"/>
          <p:cNvSpPr/>
          <p:nvPr/>
        </p:nvSpPr>
        <p:spPr>
          <a:xfrm>
            <a:off x="6087492" y="4527530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Plus 14"/>
          <p:cNvSpPr/>
          <p:nvPr/>
        </p:nvSpPr>
        <p:spPr>
          <a:xfrm>
            <a:off x="6674963" y="5351048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Multiply 15"/>
          <p:cNvSpPr/>
          <p:nvPr/>
        </p:nvSpPr>
        <p:spPr>
          <a:xfrm>
            <a:off x="6408209" y="5724269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Multiply 16"/>
          <p:cNvSpPr/>
          <p:nvPr/>
        </p:nvSpPr>
        <p:spPr>
          <a:xfrm>
            <a:off x="5742506" y="5409812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Oval 17"/>
          <p:cNvSpPr/>
          <p:nvPr/>
        </p:nvSpPr>
        <p:spPr>
          <a:xfrm>
            <a:off x="5742506" y="4675240"/>
            <a:ext cx="154745" cy="1477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Plus 18"/>
          <p:cNvSpPr/>
          <p:nvPr/>
        </p:nvSpPr>
        <p:spPr>
          <a:xfrm>
            <a:off x="5719430" y="4133782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Plus 19"/>
          <p:cNvSpPr/>
          <p:nvPr/>
        </p:nvSpPr>
        <p:spPr>
          <a:xfrm>
            <a:off x="6848215" y="4398282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Oval 20"/>
          <p:cNvSpPr/>
          <p:nvPr/>
        </p:nvSpPr>
        <p:spPr>
          <a:xfrm>
            <a:off x="5284172" y="4255269"/>
            <a:ext cx="1068075" cy="971379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128031" y="3935855"/>
            <a:ext cx="13648" cy="24702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28031" y="6406100"/>
            <a:ext cx="28570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y 23"/>
          <p:cNvSpPr/>
          <p:nvPr/>
        </p:nvSpPr>
        <p:spPr>
          <a:xfrm>
            <a:off x="1454956" y="5500802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Multiply 24"/>
          <p:cNvSpPr/>
          <p:nvPr/>
        </p:nvSpPr>
        <p:spPr>
          <a:xfrm>
            <a:off x="2044958" y="5796223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Multiply 25"/>
          <p:cNvSpPr/>
          <p:nvPr/>
        </p:nvSpPr>
        <p:spPr>
          <a:xfrm>
            <a:off x="1833100" y="5069112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Multiply 26"/>
          <p:cNvSpPr/>
          <p:nvPr/>
        </p:nvSpPr>
        <p:spPr>
          <a:xfrm>
            <a:off x="2647339" y="5324237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Multiply 27"/>
          <p:cNvSpPr/>
          <p:nvPr/>
        </p:nvSpPr>
        <p:spPr>
          <a:xfrm>
            <a:off x="1930732" y="4430084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9" name="Multiply 28"/>
          <p:cNvSpPr/>
          <p:nvPr/>
        </p:nvSpPr>
        <p:spPr>
          <a:xfrm>
            <a:off x="2940235" y="4577794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Multiply 29"/>
          <p:cNvSpPr/>
          <p:nvPr/>
        </p:nvSpPr>
        <p:spPr>
          <a:xfrm>
            <a:off x="3189675" y="4951015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1" name="Plus 30"/>
          <p:cNvSpPr/>
          <p:nvPr/>
        </p:nvSpPr>
        <p:spPr>
          <a:xfrm>
            <a:off x="2354448" y="4951015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Plus 31"/>
          <p:cNvSpPr/>
          <p:nvPr/>
        </p:nvSpPr>
        <p:spPr>
          <a:xfrm>
            <a:off x="2608284" y="4519181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3" name="Plus 32"/>
          <p:cNvSpPr/>
          <p:nvPr/>
        </p:nvSpPr>
        <p:spPr>
          <a:xfrm>
            <a:off x="3195755" y="5342699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Multiply 33"/>
          <p:cNvSpPr/>
          <p:nvPr/>
        </p:nvSpPr>
        <p:spPr>
          <a:xfrm>
            <a:off x="2929001" y="5715920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5" name="Multiply 34"/>
          <p:cNvSpPr/>
          <p:nvPr/>
        </p:nvSpPr>
        <p:spPr>
          <a:xfrm>
            <a:off x="2263298" y="5401463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6" name="Oval 35"/>
          <p:cNvSpPr/>
          <p:nvPr/>
        </p:nvSpPr>
        <p:spPr>
          <a:xfrm>
            <a:off x="2263298" y="4666891"/>
            <a:ext cx="154745" cy="1477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7" name="Plus 36"/>
          <p:cNvSpPr/>
          <p:nvPr/>
        </p:nvSpPr>
        <p:spPr>
          <a:xfrm>
            <a:off x="2240222" y="4125433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8" name="Plus 37"/>
          <p:cNvSpPr/>
          <p:nvPr/>
        </p:nvSpPr>
        <p:spPr>
          <a:xfrm>
            <a:off x="3369007" y="4389933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9" name="Oval 38"/>
          <p:cNvSpPr/>
          <p:nvPr/>
        </p:nvSpPr>
        <p:spPr>
          <a:xfrm>
            <a:off x="1982388" y="4406127"/>
            <a:ext cx="672513" cy="65190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110156" y="3935855"/>
            <a:ext cx="13648" cy="24702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10156" y="6406100"/>
            <a:ext cx="28570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ultiply 41"/>
          <p:cNvSpPr/>
          <p:nvPr/>
        </p:nvSpPr>
        <p:spPr>
          <a:xfrm>
            <a:off x="8437081" y="5500802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3" name="Multiply 42"/>
          <p:cNvSpPr/>
          <p:nvPr/>
        </p:nvSpPr>
        <p:spPr>
          <a:xfrm>
            <a:off x="9027083" y="5796223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4" name="Multiply 43"/>
          <p:cNvSpPr/>
          <p:nvPr/>
        </p:nvSpPr>
        <p:spPr>
          <a:xfrm>
            <a:off x="8815225" y="5069112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5" name="Multiply 44"/>
          <p:cNvSpPr/>
          <p:nvPr/>
        </p:nvSpPr>
        <p:spPr>
          <a:xfrm>
            <a:off x="9629464" y="5324237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6" name="Multiply 45"/>
          <p:cNvSpPr/>
          <p:nvPr/>
        </p:nvSpPr>
        <p:spPr>
          <a:xfrm>
            <a:off x="8912857" y="4430084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7" name="Multiply 46"/>
          <p:cNvSpPr/>
          <p:nvPr/>
        </p:nvSpPr>
        <p:spPr>
          <a:xfrm>
            <a:off x="9922360" y="4577794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8" name="Multiply 47"/>
          <p:cNvSpPr/>
          <p:nvPr/>
        </p:nvSpPr>
        <p:spPr>
          <a:xfrm>
            <a:off x="10171800" y="4951015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9" name="Plus 48"/>
          <p:cNvSpPr/>
          <p:nvPr/>
        </p:nvSpPr>
        <p:spPr>
          <a:xfrm>
            <a:off x="9336573" y="4951015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0" name="Plus 49"/>
          <p:cNvSpPr/>
          <p:nvPr/>
        </p:nvSpPr>
        <p:spPr>
          <a:xfrm>
            <a:off x="9590409" y="4519181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1" name="Plus 50"/>
          <p:cNvSpPr/>
          <p:nvPr/>
        </p:nvSpPr>
        <p:spPr>
          <a:xfrm>
            <a:off x="10177880" y="5342699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2" name="Multiply 51"/>
          <p:cNvSpPr/>
          <p:nvPr/>
        </p:nvSpPr>
        <p:spPr>
          <a:xfrm>
            <a:off x="9911126" y="5715920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3" name="Multiply 52"/>
          <p:cNvSpPr/>
          <p:nvPr/>
        </p:nvSpPr>
        <p:spPr>
          <a:xfrm>
            <a:off x="9245423" y="5401463"/>
            <a:ext cx="309490" cy="2954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4" name="Oval 53"/>
          <p:cNvSpPr/>
          <p:nvPr/>
        </p:nvSpPr>
        <p:spPr>
          <a:xfrm>
            <a:off x="9245423" y="4666891"/>
            <a:ext cx="154745" cy="1477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5" name="Plus 54"/>
          <p:cNvSpPr/>
          <p:nvPr/>
        </p:nvSpPr>
        <p:spPr>
          <a:xfrm>
            <a:off x="9222347" y="4125433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6" name="Plus 55"/>
          <p:cNvSpPr/>
          <p:nvPr/>
        </p:nvSpPr>
        <p:spPr>
          <a:xfrm>
            <a:off x="10351132" y="4389933"/>
            <a:ext cx="292891" cy="29542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7" name="Oval 56"/>
          <p:cNvSpPr/>
          <p:nvPr/>
        </p:nvSpPr>
        <p:spPr>
          <a:xfrm>
            <a:off x="8486833" y="3933016"/>
            <a:ext cx="1717721" cy="167299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652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Unakrsna validacija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685801" y="2347415"/>
            <a:ext cx="1170295" cy="5459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test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1984613" y="2347415"/>
            <a:ext cx="1170295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 smtClean="0"/>
              <a:t>train</a:t>
            </a:r>
            <a:endParaRPr lang="hr-HR" dirty="0"/>
          </a:p>
        </p:txBody>
      </p:sp>
      <p:sp>
        <p:nvSpPr>
          <p:cNvPr id="6" name="Rectangle 5"/>
          <p:cNvSpPr/>
          <p:nvPr/>
        </p:nvSpPr>
        <p:spPr>
          <a:xfrm>
            <a:off x="3283425" y="2347415"/>
            <a:ext cx="1170295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/>
              <a:t>train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82237" y="2347415"/>
            <a:ext cx="1170295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/>
              <a:t>train</a:t>
            </a:r>
          </a:p>
        </p:txBody>
      </p:sp>
      <p:sp>
        <p:nvSpPr>
          <p:cNvPr id="8" name="Rectangle 7"/>
          <p:cNvSpPr/>
          <p:nvPr/>
        </p:nvSpPr>
        <p:spPr>
          <a:xfrm>
            <a:off x="5881049" y="2347415"/>
            <a:ext cx="1170295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/>
              <a:t>train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806519" y="2483893"/>
            <a:ext cx="614150" cy="300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xtBox 10"/>
          <p:cNvSpPr txBox="1"/>
          <p:nvPr/>
        </p:nvSpPr>
        <p:spPr>
          <a:xfrm>
            <a:off x="8883937" y="244935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82%</a:t>
            </a:r>
            <a:endParaRPr lang="hr-HR" dirty="0"/>
          </a:p>
        </p:txBody>
      </p:sp>
      <p:sp>
        <p:nvSpPr>
          <p:cNvPr id="12" name="Rectangle 11"/>
          <p:cNvSpPr/>
          <p:nvPr/>
        </p:nvSpPr>
        <p:spPr>
          <a:xfrm>
            <a:off x="1984612" y="3215817"/>
            <a:ext cx="1170295" cy="5459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test</a:t>
            </a:r>
            <a:endParaRPr lang="hr-HR" dirty="0"/>
          </a:p>
        </p:txBody>
      </p:sp>
      <p:sp>
        <p:nvSpPr>
          <p:cNvPr id="13" name="Rectangle 12"/>
          <p:cNvSpPr/>
          <p:nvPr/>
        </p:nvSpPr>
        <p:spPr>
          <a:xfrm>
            <a:off x="685801" y="3202169"/>
            <a:ext cx="1170295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 smtClean="0"/>
              <a:t>train</a:t>
            </a:r>
            <a:endParaRPr lang="hr-HR" dirty="0"/>
          </a:p>
        </p:txBody>
      </p:sp>
      <p:sp>
        <p:nvSpPr>
          <p:cNvPr id="14" name="Rectangle 13"/>
          <p:cNvSpPr/>
          <p:nvPr/>
        </p:nvSpPr>
        <p:spPr>
          <a:xfrm>
            <a:off x="3283425" y="3202169"/>
            <a:ext cx="1170295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/>
              <a:t>train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82237" y="3202169"/>
            <a:ext cx="1170295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/>
              <a:t>train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81049" y="3202169"/>
            <a:ext cx="1170295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/>
              <a:t>train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7806519" y="3338647"/>
            <a:ext cx="614150" cy="300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xtBox 17"/>
          <p:cNvSpPr txBox="1"/>
          <p:nvPr/>
        </p:nvSpPr>
        <p:spPr>
          <a:xfrm>
            <a:off x="8883937" y="33041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79%</a:t>
            </a:r>
            <a:endParaRPr lang="hr-HR" dirty="0"/>
          </a:p>
        </p:txBody>
      </p:sp>
      <p:sp>
        <p:nvSpPr>
          <p:cNvPr id="19" name="Rectangle 18"/>
          <p:cNvSpPr/>
          <p:nvPr/>
        </p:nvSpPr>
        <p:spPr>
          <a:xfrm>
            <a:off x="3283423" y="4029628"/>
            <a:ext cx="1170295" cy="5459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test</a:t>
            </a:r>
            <a:endParaRPr lang="hr-HR" dirty="0"/>
          </a:p>
        </p:txBody>
      </p:sp>
      <p:sp>
        <p:nvSpPr>
          <p:cNvPr id="20" name="Rectangle 19"/>
          <p:cNvSpPr/>
          <p:nvPr/>
        </p:nvSpPr>
        <p:spPr>
          <a:xfrm>
            <a:off x="685801" y="4029628"/>
            <a:ext cx="1170295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 smtClean="0"/>
              <a:t>train</a:t>
            </a:r>
            <a:endParaRPr lang="hr-HR" dirty="0"/>
          </a:p>
        </p:txBody>
      </p:sp>
      <p:sp>
        <p:nvSpPr>
          <p:cNvPr id="21" name="Rectangle 20"/>
          <p:cNvSpPr/>
          <p:nvPr/>
        </p:nvSpPr>
        <p:spPr>
          <a:xfrm>
            <a:off x="1984612" y="4043276"/>
            <a:ext cx="1170295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/>
              <a:t>train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82237" y="4029628"/>
            <a:ext cx="1170295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/>
              <a:t>train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81049" y="4029628"/>
            <a:ext cx="1170295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/>
              <a:t>train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806519" y="4166106"/>
            <a:ext cx="614150" cy="300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TextBox 24"/>
          <p:cNvSpPr txBox="1"/>
          <p:nvPr/>
        </p:nvSpPr>
        <p:spPr>
          <a:xfrm>
            <a:off x="8883937" y="413156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81%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3283423" y="485708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dirty="0" smtClean="0"/>
              <a:t>…</a:t>
            </a:r>
            <a:endParaRPr lang="hr-HR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8959278" y="469741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dirty="0" smtClean="0"/>
              <a:t>…</a:t>
            </a:r>
            <a:endParaRPr lang="hr-HR" sz="2800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8170935" y="5417151"/>
            <a:ext cx="2190466" cy="13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523272" y="5451692"/>
            <a:ext cx="14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Prosjek = 81%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64807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ŠtO</a:t>
            </a:r>
            <a:r>
              <a:rPr lang="hr-HR" dirty="0" smtClean="0"/>
              <a:t> </a:t>
            </a:r>
            <a:r>
              <a:rPr lang="hr-HR" dirty="0" smtClean="0"/>
              <a:t>dalje?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err="1" smtClean="0"/>
              <a:t>Coursera</a:t>
            </a:r>
            <a:r>
              <a:rPr lang="hr-HR" sz="2400" dirty="0" smtClean="0"/>
              <a:t> (teorija i praksa)</a:t>
            </a:r>
          </a:p>
          <a:p>
            <a:r>
              <a:rPr lang="hr-HR" sz="2400" dirty="0" err="1" smtClean="0"/>
              <a:t>Kaggle</a:t>
            </a:r>
            <a:r>
              <a:rPr lang="hr-HR" sz="2400" dirty="0" smtClean="0"/>
              <a:t> (praksa i domene)</a:t>
            </a:r>
          </a:p>
          <a:p>
            <a:r>
              <a:rPr lang="hr-HR" sz="2400" dirty="0"/>
              <a:t>Linearna algebra, statistika, složeniji modeli (teorija</a:t>
            </a:r>
            <a:r>
              <a:rPr lang="hr-HR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741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Neuronske mreže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886818" y="3642692"/>
                <a:ext cx="538771" cy="5486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r-HR" sz="1200" i="1" smtClean="0"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r-HR" sz="12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818" y="3642692"/>
                <a:ext cx="538771" cy="548641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2532701" y="4110987"/>
            <a:ext cx="450945" cy="47193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4" idx="5"/>
          </p:cNvCxnSpPr>
          <p:nvPr/>
        </p:nvCxnSpPr>
        <p:spPr>
          <a:xfrm flipH="1" flipV="1">
            <a:off x="3346688" y="4110986"/>
            <a:ext cx="435076" cy="47193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4"/>
          </p:cNvCxnSpPr>
          <p:nvPr/>
        </p:nvCxnSpPr>
        <p:spPr>
          <a:xfrm flipV="1">
            <a:off x="3156204" y="4191333"/>
            <a:ext cx="0" cy="391584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  <a:endCxn id="63" idx="3"/>
          </p:cNvCxnSpPr>
          <p:nvPr/>
        </p:nvCxnSpPr>
        <p:spPr>
          <a:xfrm flipV="1">
            <a:off x="3156204" y="2967732"/>
            <a:ext cx="1518448" cy="67496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4595751" y="3642692"/>
                <a:ext cx="538771" cy="5486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r-HR" sz="1200" i="1" smtClean="0"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r-HR" sz="1200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751" y="3642692"/>
                <a:ext cx="538771" cy="548641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 flipV="1">
            <a:off x="4241634" y="4110987"/>
            <a:ext cx="450945" cy="47193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3" idx="5"/>
          </p:cNvCxnSpPr>
          <p:nvPr/>
        </p:nvCxnSpPr>
        <p:spPr>
          <a:xfrm flipH="1" flipV="1">
            <a:off x="5055621" y="4110986"/>
            <a:ext cx="435076" cy="47193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4"/>
          </p:cNvCxnSpPr>
          <p:nvPr/>
        </p:nvCxnSpPr>
        <p:spPr>
          <a:xfrm flipV="1">
            <a:off x="4865137" y="4191333"/>
            <a:ext cx="0" cy="391584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0"/>
            <a:endCxn id="63" idx="4"/>
          </p:cNvCxnSpPr>
          <p:nvPr/>
        </p:nvCxnSpPr>
        <p:spPr>
          <a:xfrm flipV="1">
            <a:off x="4865137" y="3048079"/>
            <a:ext cx="0" cy="594613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6321291" y="3642692"/>
                <a:ext cx="538771" cy="5486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r-HR" sz="1200" i="1" smtClean="0"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r-HR" sz="1200" dirty="0"/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291" y="3642692"/>
                <a:ext cx="538771" cy="548641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5967174" y="4110987"/>
            <a:ext cx="450945" cy="47193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8" idx="5"/>
          </p:cNvCxnSpPr>
          <p:nvPr/>
        </p:nvCxnSpPr>
        <p:spPr>
          <a:xfrm flipH="1" flipV="1">
            <a:off x="6781161" y="4110986"/>
            <a:ext cx="435076" cy="47193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8" idx="4"/>
          </p:cNvCxnSpPr>
          <p:nvPr/>
        </p:nvCxnSpPr>
        <p:spPr>
          <a:xfrm flipV="1">
            <a:off x="6590677" y="4191333"/>
            <a:ext cx="0" cy="391584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0"/>
            <a:endCxn id="63" idx="5"/>
          </p:cNvCxnSpPr>
          <p:nvPr/>
        </p:nvCxnSpPr>
        <p:spPr>
          <a:xfrm flipH="1" flipV="1">
            <a:off x="5055621" y="2967732"/>
            <a:ext cx="1535056" cy="67496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4595751" y="2499438"/>
                <a:ext cx="538771" cy="5486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r-HR" sz="1200" i="1" smtClean="0"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r-HR" sz="1200" dirty="0"/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751" y="2499438"/>
                <a:ext cx="538771" cy="548641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63" idx="0"/>
          </p:cNvCxnSpPr>
          <p:nvPr/>
        </p:nvCxnSpPr>
        <p:spPr>
          <a:xfrm flipV="1">
            <a:off x="4865137" y="2020296"/>
            <a:ext cx="0" cy="47914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226071" y="5813946"/>
            <a:ext cx="1352462" cy="327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x1, x2, x3</a:t>
            </a:r>
            <a:endParaRPr lang="hr-HR" dirty="0"/>
          </a:p>
        </p:txBody>
      </p:sp>
      <p:sp>
        <p:nvSpPr>
          <p:cNvPr id="79" name="TextBox 78"/>
          <p:cNvSpPr txBox="1"/>
          <p:nvPr/>
        </p:nvSpPr>
        <p:spPr>
          <a:xfrm>
            <a:off x="7690656" y="4191333"/>
            <a:ext cx="190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Skriveni sloj težina</a:t>
            </a:r>
            <a:endParaRPr lang="hr-HR" dirty="0"/>
          </a:p>
        </p:txBody>
      </p:sp>
      <p:sp>
        <p:nvSpPr>
          <p:cNvPr id="80" name="TextBox 79"/>
          <p:cNvSpPr txBox="1"/>
          <p:nvPr/>
        </p:nvSpPr>
        <p:spPr>
          <a:xfrm>
            <a:off x="7690656" y="2976053"/>
            <a:ext cx="175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Izlazni sloj težina</a:t>
            </a:r>
            <a:endParaRPr lang="hr-HR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3156203" y="4873720"/>
            <a:ext cx="1708933" cy="953725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4902302" y="4785946"/>
            <a:ext cx="23375" cy="107864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7" idx="0"/>
          </p:cNvCxnSpPr>
          <p:nvPr/>
        </p:nvCxnSpPr>
        <p:spPr>
          <a:xfrm flipV="1">
            <a:off x="4902302" y="4873719"/>
            <a:ext cx="1688374" cy="940227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690655" y="5642779"/>
            <a:ext cx="391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Ulaz se replicira za svaki skriveni neuron</a:t>
            </a:r>
            <a:endParaRPr lang="hr-HR" dirty="0"/>
          </a:p>
        </p:txBody>
      </p:sp>
      <p:sp>
        <p:nvSpPr>
          <p:cNvPr id="90" name="Rectangle 89"/>
          <p:cNvSpPr/>
          <p:nvPr/>
        </p:nvSpPr>
        <p:spPr>
          <a:xfrm>
            <a:off x="2325610" y="3160719"/>
            <a:ext cx="1685059" cy="162522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1" name="TextBox 90"/>
          <p:cNvSpPr txBox="1"/>
          <p:nvPr/>
        </p:nvSpPr>
        <p:spPr>
          <a:xfrm>
            <a:off x="2365624" y="3223879"/>
            <a:ext cx="8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neuron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9036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hr-HR" dirty="0"/>
          </a:p>
        </p:txBody>
      </p:sp>
      <p:sp>
        <p:nvSpPr>
          <p:cNvPr id="4" name="Oval 3"/>
          <p:cNvSpPr/>
          <p:nvPr/>
        </p:nvSpPr>
        <p:spPr>
          <a:xfrm>
            <a:off x="3264877" y="1802482"/>
            <a:ext cx="1883927" cy="184832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Statistika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956956" y="847293"/>
            <a:ext cx="1883927" cy="184832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Umjetna inteligencija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76450" y="1893683"/>
            <a:ext cx="1883927" cy="184832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Digitalna obrada signala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64558" y="2757671"/>
            <a:ext cx="1883927" cy="1848326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Strojno učenje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25251" y="3712860"/>
            <a:ext cx="1883927" cy="184832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Rudarenje podataka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03865" y="3782495"/>
            <a:ext cx="1883927" cy="184832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Metode optimizacije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83624" y="5780782"/>
            <a:ext cx="58452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dirty="0" smtClean="0"/>
              <a:t>Područje koje proučava algoritme </a:t>
            </a:r>
          </a:p>
          <a:p>
            <a:pPr algn="ctr"/>
            <a:r>
              <a:rPr lang="hr-HR" sz="3200" dirty="0" smtClean="0"/>
              <a:t>za učenje iz podataka.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223295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Ensamble</a:t>
            </a:r>
            <a:r>
              <a:rPr lang="hr-HR" dirty="0" smtClean="0"/>
              <a:t> (skup) </a:t>
            </a:r>
            <a:r>
              <a:rPr lang="hr-HR" dirty="0" err="1" smtClean="0"/>
              <a:t>klasifikatora</a:t>
            </a:r>
            <a:endParaRPr lang="hr-HR" dirty="0"/>
          </a:p>
        </p:txBody>
      </p:sp>
      <p:sp>
        <p:nvSpPr>
          <p:cNvPr id="4" name="Rounded Rectangle 3"/>
          <p:cNvSpPr/>
          <p:nvPr/>
        </p:nvSpPr>
        <p:spPr>
          <a:xfrm>
            <a:off x="2996419" y="478301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K1</a:t>
            </a:r>
            <a:endParaRPr lang="hr-HR" dirty="0"/>
          </a:p>
        </p:txBody>
      </p:sp>
      <p:sp>
        <p:nvSpPr>
          <p:cNvPr id="5" name="Rounded Rectangle 4"/>
          <p:cNvSpPr/>
          <p:nvPr/>
        </p:nvSpPr>
        <p:spPr>
          <a:xfrm>
            <a:off x="4400844" y="478301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K2</a:t>
            </a:r>
            <a:endParaRPr lang="hr-HR" dirty="0"/>
          </a:p>
        </p:txBody>
      </p:sp>
      <p:sp>
        <p:nvSpPr>
          <p:cNvPr id="6" name="Rounded Rectangle 5"/>
          <p:cNvSpPr/>
          <p:nvPr/>
        </p:nvSpPr>
        <p:spPr>
          <a:xfrm>
            <a:off x="5805269" y="478301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K3</a:t>
            </a:r>
            <a:endParaRPr lang="hr-HR" dirty="0"/>
          </a:p>
        </p:txBody>
      </p:sp>
      <p:sp>
        <p:nvSpPr>
          <p:cNvPr id="7" name="Rounded Rectangle 6"/>
          <p:cNvSpPr/>
          <p:nvPr/>
        </p:nvSpPr>
        <p:spPr>
          <a:xfrm>
            <a:off x="7786469" y="478301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Kn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7081387" y="50555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…</a:t>
            </a:r>
            <a:endParaRPr lang="hr-HR" dirty="0"/>
          </a:p>
        </p:txBody>
      </p:sp>
      <p:sp>
        <p:nvSpPr>
          <p:cNvPr id="9" name="Rounded Rectangle 8"/>
          <p:cNvSpPr/>
          <p:nvPr/>
        </p:nvSpPr>
        <p:spPr>
          <a:xfrm>
            <a:off x="5008098" y="2869809"/>
            <a:ext cx="1711571" cy="844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 smtClean="0"/>
              <a:t>Klasifikator</a:t>
            </a:r>
            <a:endParaRPr lang="hr-HR" dirty="0"/>
          </a:p>
        </p:txBody>
      </p:sp>
      <p:cxnSp>
        <p:nvCxnSpPr>
          <p:cNvPr id="11" name="Straight Arrow Connector 10"/>
          <p:cNvCxnSpPr>
            <a:stCxn id="4" idx="0"/>
          </p:cNvCxnSpPr>
          <p:nvPr/>
        </p:nvCxnSpPr>
        <p:spPr>
          <a:xfrm flipV="1">
            <a:off x="3453619" y="3713871"/>
            <a:ext cx="1890509" cy="106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977619" y="3713871"/>
            <a:ext cx="699343" cy="106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H="1" flipV="1">
            <a:off x="6054000" y="3713871"/>
            <a:ext cx="208469" cy="106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flipH="1" flipV="1">
            <a:off x="6415718" y="3713871"/>
            <a:ext cx="1827951" cy="106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</p:cNvCxnSpPr>
          <p:nvPr/>
        </p:nvCxnSpPr>
        <p:spPr>
          <a:xfrm flipV="1">
            <a:off x="6719669" y="3277772"/>
            <a:ext cx="1650608" cy="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69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Stvarni Primjer iz računalnog vida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64" y="2518597"/>
            <a:ext cx="709682" cy="961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92" y="3932832"/>
            <a:ext cx="1038225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18" y="4952601"/>
            <a:ext cx="507171" cy="394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18" y="5795259"/>
            <a:ext cx="533400" cy="4572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634267" y="4005396"/>
            <a:ext cx="313899" cy="517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ounded Rectangle 8"/>
          <p:cNvSpPr/>
          <p:nvPr/>
        </p:nvSpPr>
        <p:spPr>
          <a:xfrm>
            <a:off x="3016156" y="3591553"/>
            <a:ext cx="1897038" cy="1254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Izrada i odabir značajki/uzoraka</a:t>
            </a:r>
            <a:endParaRPr lang="hr-HR" dirty="0"/>
          </a:p>
        </p:txBody>
      </p:sp>
      <p:sp>
        <p:nvSpPr>
          <p:cNvPr id="11" name="Rounded Rectangle 10"/>
          <p:cNvSpPr/>
          <p:nvPr/>
        </p:nvSpPr>
        <p:spPr>
          <a:xfrm>
            <a:off x="6059108" y="3591553"/>
            <a:ext cx="2402293" cy="1254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Odabir, treniranje i testiranje modela (više njih)</a:t>
            </a:r>
            <a:endParaRPr lang="hr-HR" dirty="0"/>
          </a:p>
        </p:txBody>
      </p:sp>
      <p:sp>
        <p:nvSpPr>
          <p:cNvPr id="12" name="Down Arrow 11"/>
          <p:cNvSpPr/>
          <p:nvPr/>
        </p:nvSpPr>
        <p:spPr>
          <a:xfrm>
            <a:off x="4394579" y="4891021"/>
            <a:ext cx="286603" cy="456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ounded Rectangle 12"/>
          <p:cNvSpPr/>
          <p:nvPr/>
        </p:nvSpPr>
        <p:spPr>
          <a:xfrm>
            <a:off x="3016156" y="5392476"/>
            <a:ext cx="1897038" cy="1144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Evaluacija značajki jednostavnim modelom</a:t>
            </a:r>
            <a:endParaRPr lang="hr-HR" dirty="0"/>
          </a:p>
        </p:txBody>
      </p:sp>
      <p:sp>
        <p:nvSpPr>
          <p:cNvPr id="14" name="Down Arrow 13"/>
          <p:cNvSpPr/>
          <p:nvPr/>
        </p:nvSpPr>
        <p:spPr>
          <a:xfrm>
            <a:off x="3338319" y="4891020"/>
            <a:ext cx="286603" cy="456046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Down Arrow 14"/>
          <p:cNvSpPr/>
          <p:nvPr/>
        </p:nvSpPr>
        <p:spPr>
          <a:xfrm>
            <a:off x="4301564" y="3090097"/>
            <a:ext cx="286603" cy="456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ounded Rectangle 15"/>
          <p:cNvSpPr/>
          <p:nvPr/>
        </p:nvSpPr>
        <p:spPr>
          <a:xfrm>
            <a:off x="2948166" y="1899887"/>
            <a:ext cx="1897038" cy="1144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Računalni vid, digitalna obrada signala, domena…</a:t>
            </a:r>
            <a:endParaRPr lang="hr-HR" dirty="0"/>
          </a:p>
        </p:txBody>
      </p:sp>
      <p:sp>
        <p:nvSpPr>
          <p:cNvPr id="17" name="Down Arrow 16"/>
          <p:cNvSpPr/>
          <p:nvPr/>
        </p:nvSpPr>
        <p:spPr>
          <a:xfrm>
            <a:off x="3338318" y="3090097"/>
            <a:ext cx="286603" cy="456046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Left-Right Arrow 17"/>
          <p:cNvSpPr/>
          <p:nvPr/>
        </p:nvSpPr>
        <p:spPr>
          <a:xfrm>
            <a:off x="5131309" y="3932832"/>
            <a:ext cx="709683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TextBox 18"/>
          <p:cNvSpPr txBox="1"/>
          <p:nvPr/>
        </p:nvSpPr>
        <p:spPr>
          <a:xfrm>
            <a:off x="5848032" y="5734043"/>
            <a:ext cx="475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 smtClean="0"/>
              <a:t>www.kaggle.com/c/datasciencebowl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20025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520" y="1840672"/>
            <a:ext cx="2133600" cy="2143125"/>
          </a:xfrm>
          <a:prstGeom prst="rect">
            <a:avLst/>
          </a:prstGeom>
          <a:solidFill>
            <a:srgbClr val="FFFF00"/>
          </a:solidFill>
          <a:effectLst>
            <a:softEdge rad="190500"/>
          </a:effectLst>
          <a:scene3d>
            <a:camera prst="orthographicFront">
              <a:rot lat="0" lon="21599976" rev="0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Primjena</a:t>
            </a:r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408" y="1824039"/>
            <a:ext cx="2428875" cy="1876425"/>
          </a:xfrm>
          <a:prstGeom prst="rect">
            <a:avLst/>
          </a:prstGeom>
          <a:solidFill>
            <a:srgbClr val="FFFF00"/>
          </a:solidFill>
          <a:effectLst>
            <a:softEdge rad="190500"/>
          </a:effectLst>
          <a:scene3d>
            <a:camera prst="orthographicFront">
              <a:rot lat="0" lon="21599976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257" y="1824039"/>
            <a:ext cx="2143125" cy="2143125"/>
          </a:xfrm>
          <a:prstGeom prst="rect">
            <a:avLst/>
          </a:prstGeom>
          <a:solidFill>
            <a:srgbClr val="FFFF00"/>
          </a:solidFill>
          <a:effectLst>
            <a:softEdge rad="190500"/>
          </a:effectLst>
          <a:scene3d>
            <a:camera prst="orthographicFront">
              <a:rot lat="0" lon="21599976" rev="0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429" y="4264566"/>
            <a:ext cx="2143125" cy="2143125"/>
          </a:xfrm>
          <a:prstGeom prst="rect">
            <a:avLst/>
          </a:prstGeom>
          <a:solidFill>
            <a:srgbClr val="FFFF00"/>
          </a:solidFill>
          <a:effectLst>
            <a:softEdge rad="190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6520" y="4190313"/>
            <a:ext cx="1473191" cy="2291630"/>
          </a:xfrm>
          <a:prstGeom prst="rect">
            <a:avLst/>
          </a:prstGeom>
          <a:solidFill>
            <a:srgbClr val="FFFF00"/>
          </a:solidFill>
          <a:effectLst>
            <a:softEdge rad="190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7282" y="4264565"/>
            <a:ext cx="2143125" cy="2143125"/>
          </a:xfrm>
          <a:prstGeom prst="rect">
            <a:avLst/>
          </a:prstGeom>
          <a:solidFill>
            <a:srgbClr val="FFFF00"/>
          </a:solidFill>
          <a:effectLst>
            <a:softEdge rad="190500"/>
          </a:effectLst>
          <a:scene3d>
            <a:camera prst="orthographicFront">
              <a:rot lat="0" lon="21599976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6030" y="1759072"/>
            <a:ext cx="1630756" cy="1085194"/>
          </a:xfrm>
          <a:prstGeom prst="rect">
            <a:avLst/>
          </a:prstGeom>
          <a:solidFill>
            <a:srgbClr val="FFFF00"/>
          </a:solidFill>
          <a:effectLst>
            <a:softEdge rad="190500"/>
          </a:effectLst>
          <a:scene3d>
            <a:camera prst="orthographicFront">
              <a:rot lat="0" lon="21599976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657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Primjer: predviđanje kupca</a:t>
            </a:r>
            <a:endParaRPr lang="hr-HR" dirty="0"/>
          </a:p>
        </p:txBody>
      </p:sp>
      <p:sp>
        <p:nvSpPr>
          <p:cNvPr id="4" name="Rounded Rectangle 3"/>
          <p:cNvSpPr/>
          <p:nvPr/>
        </p:nvSpPr>
        <p:spPr>
          <a:xfrm>
            <a:off x="5139396" y="2739971"/>
            <a:ext cx="2250831" cy="1826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Algoritam</a:t>
            </a:r>
            <a:endParaRPr lang="hr-HR" dirty="0"/>
          </a:p>
        </p:txBody>
      </p:sp>
      <p:sp>
        <p:nvSpPr>
          <p:cNvPr id="5" name="Right Arrow 4"/>
          <p:cNvSpPr/>
          <p:nvPr/>
        </p:nvSpPr>
        <p:spPr>
          <a:xfrm>
            <a:off x="4031566" y="3416459"/>
            <a:ext cx="1017562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ight Arrow 5"/>
          <p:cNvSpPr/>
          <p:nvPr/>
        </p:nvSpPr>
        <p:spPr>
          <a:xfrm>
            <a:off x="7474632" y="3398586"/>
            <a:ext cx="1017562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1561515" y="2433711"/>
            <a:ext cx="2391508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Broj prijatelja</a:t>
            </a:r>
            <a:endParaRPr lang="hr-HR" dirty="0"/>
          </a:p>
        </p:txBody>
      </p:sp>
      <p:sp>
        <p:nvSpPr>
          <p:cNvPr id="8" name="Rectangle 7"/>
          <p:cNvSpPr/>
          <p:nvPr/>
        </p:nvSpPr>
        <p:spPr>
          <a:xfrm>
            <a:off x="1561514" y="3092327"/>
            <a:ext cx="2391508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Broj objavljenih slika</a:t>
            </a:r>
            <a:endParaRPr lang="hr-HR" dirty="0"/>
          </a:p>
        </p:txBody>
      </p:sp>
      <p:sp>
        <p:nvSpPr>
          <p:cNvPr id="9" name="Rectangle 8"/>
          <p:cNvSpPr/>
          <p:nvPr/>
        </p:nvSpPr>
        <p:spPr>
          <a:xfrm>
            <a:off x="1561514" y="3745812"/>
            <a:ext cx="2391508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Broj slika</a:t>
            </a:r>
            <a:endParaRPr lang="hr-HR" dirty="0"/>
          </a:p>
        </p:txBody>
      </p:sp>
      <p:sp>
        <p:nvSpPr>
          <p:cNvPr id="10" name="Rectangle 9"/>
          <p:cNvSpPr/>
          <p:nvPr/>
        </p:nvSpPr>
        <p:spPr>
          <a:xfrm>
            <a:off x="1549790" y="4383326"/>
            <a:ext cx="2391508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Dob</a:t>
            </a:r>
            <a:endParaRPr lang="hr-HR" dirty="0"/>
          </a:p>
        </p:txBody>
      </p:sp>
      <p:sp>
        <p:nvSpPr>
          <p:cNvPr id="11" name="Rounded Rectangle 10"/>
          <p:cNvSpPr/>
          <p:nvPr/>
        </p:nvSpPr>
        <p:spPr>
          <a:xfrm>
            <a:off x="8576600" y="3092327"/>
            <a:ext cx="1906173" cy="1209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Prikazati oglas za fotoaparat</a:t>
            </a:r>
          </a:p>
          <a:p>
            <a:pPr algn="ctr"/>
            <a:r>
              <a:rPr lang="hr-HR" dirty="0" smtClean="0"/>
              <a:t>(da/ne)</a:t>
            </a:r>
            <a:endParaRPr lang="hr-HR" dirty="0"/>
          </a:p>
        </p:txBody>
      </p:sp>
      <p:sp>
        <p:nvSpPr>
          <p:cNvPr id="12" name="Rectangle 11"/>
          <p:cNvSpPr/>
          <p:nvPr/>
        </p:nvSpPr>
        <p:spPr>
          <a:xfrm>
            <a:off x="1557996" y="5036811"/>
            <a:ext cx="2391508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Broj grupa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6822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Primjer: odabir značajki</a:t>
            </a:r>
            <a:endParaRPr lang="hr-HR" dirty="0"/>
          </a:p>
        </p:txBody>
      </p:sp>
      <p:sp>
        <p:nvSpPr>
          <p:cNvPr id="4" name="Rounded Rectangle 3"/>
          <p:cNvSpPr/>
          <p:nvPr/>
        </p:nvSpPr>
        <p:spPr>
          <a:xfrm>
            <a:off x="5139396" y="2739971"/>
            <a:ext cx="2250831" cy="1826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Algoritam</a:t>
            </a:r>
            <a:endParaRPr lang="hr-HR" dirty="0"/>
          </a:p>
        </p:txBody>
      </p:sp>
      <p:sp>
        <p:nvSpPr>
          <p:cNvPr id="5" name="Right Arrow 4"/>
          <p:cNvSpPr/>
          <p:nvPr/>
        </p:nvSpPr>
        <p:spPr>
          <a:xfrm>
            <a:off x="4031566" y="3398586"/>
            <a:ext cx="1017562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ight Arrow 5"/>
          <p:cNvSpPr/>
          <p:nvPr/>
        </p:nvSpPr>
        <p:spPr>
          <a:xfrm>
            <a:off x="7474632" y="3398586"/>
            <a:ext cx="1017562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1561515" y="2433711"/>
            <a:ext cx="2391508" cy="3657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Broj prijatelja</a:t>
            </a:r>
            <a:endParaRPr lang="hr-HR" dirty="0"/>
          </a:p>
        </p:txBody>
      </p:sp>
      <p:sp>
        <p:nvSpPr>
          <p:cNvPr id="8" name="Rectangle 7"/>
          <p:cNvSpPr/>
          <p:nvPr/>
        </p:nvSpPr>
        <p:spPr>
          <a:xfrm>
            <a:off x="1561514" y="3092327"/>
            <a:ext cx="2391508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Broj objavljenih slika</a:t>
            </a:r>
            <a:endParaRPr lang="hr-HR" dirty="0"/>
          </a:p>
        </p:txBody>
      </p:sp>
      <p:sp>
        <p:nvSpPr>
          <p:cNvPr id="9" name="Rectangle 8"/>
          <p:cNvSpPr/>
          <p:nvPr/>
        </p:nvSpPr>
        <p:spPr>
          <a:xfrm>
            <a:off x="1561514" y="3745812"/>
            <a:ext cx="2391508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Broj slika</a:t>
            </a:r>
            <a:endParaRPr lang="hr-HR" dirty="0"/>
          </a:p>
        </p:txBody>
      </p:sp>
      <p:sp>
        <p:nvSpPr>
          <p:cNvPr id="10" name="Rectangle 9"/>
          <p:cNvSpPr/>
          <p:nvPr/>
        </p:nvSpPr>
        <p:spPr>
          <a:xfrm>
            <a:off x="1549790" y="4383326"/>
            <a:ext cx="2391508" cy="3657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Dob</a:t>
            </a:r>
            <a:endParaRPr lang="hr-HR" dirty="0"/>
          </a:p>
        </p:txBody>
      </p:sp>
      <p:sp>
        <p:nvSpPr>
          <p:cNvPr id="11" name="Rounded Rectangle 10"/>
          <p:cNvSpPr/>
          <p:nvPr/>
        </p:nvSpPr>
        <p:spPr>
          <a:xfrm>
            <a:off x="8576600" y="3092327"/>
            <a:ext cx="1906173" cy="1209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Prikazati oglas za fotoaparat</a:t>
            </a:r>
          </a:p>
          <a:p>
            <a:pPr algn="ctr"/>
            <a:r>
              <a:rPr lang="hr-HR" dirty="0" smtClean="0"/>
              <a:t>(da/ne)</a:t>
            </a:r>
            <a:endParaRPr lang="hr-HR" dirty="0"/>
          </a:p>
        </p:txBody>
      </p:sp>
      <p:sp>
        <p:nvSpPr>
          <p:cNvPr id="12" name="Rectangle 11"/>
          <p:cNvSpPr/>
          <p:nvPr/>
        </p:nvSpPr>
        <p:spPr>
          <a:xfrm>
            <a:off x="1557996" y="5036811"/>
            <a:ext cx="2391508" cy="3657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Broj grupa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423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Primjer: učenje</a:t>
            </a:r>
            <a:endParaRPr lang="hr-HR" dirty="0"/>
          </a:p>
        </p:txBody>
      </p:sp>
      <p:sp>
        <p:nvSpPr>
          <p:cNvPr id="4" name="Rounded Rectangle 3"/>
          <p:cNvSpPr/>
          <p:nvPr/>
        </p:nvSpPr>
        <p:spPr>
          <a:xfrm>
            <a:off x="5139396" y="2739971"/>
            <a:ext cx="2250831" cy="1826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Algoritam</a:t>
            </a:r>
          </a:p>
          <a:p>
            <a:pPr algn="ctr"/>
            <a:r>
              <a:rPr lang="hr-HR" dirty="0" smtClean="0"/>
              <a:t>(model)</a:t>
            </a:r>
            <a:endParaRPr lang="hr-HR" dirty="0"/>
          </a:p>
        </p:txBody>
      </p:sp>
      <p:sp>
        <p:nvSpPr>
          <p:cNvPr id="5" name="Right Arrow 4"/>
          <p:cNvSpPr/>
          <p:nvPr/>
        </p:nvSpPr>
        <p:spPr>
          <a:xfrm>
            <a:off x="4037428" y="3398586"/>
            <a:ext cx="1017562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ight Arrow 5"/>
          <p:cNvSpPr/>
          <p:nvPr/>
        </p:nvSpPr>
        <p:spPr>
          <a:xfrm>
            <a:off x="7474632" y="3398586"/>
            <a:ext cx="1017562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1561514" y="3092327"/>
            <a:ext cx="2391508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Broj objavljenih slika</a:t>
            </a:r>
            <a:endParaRPr lang="hr-HR" dirty="0"/>
          </a:p>
        </p:txBody>
      </p:sp>
      <p:sp>
        <p:nvSpPr>
          <p:cNvPr id="9" name="Rectangle 8"/>
          <p:cNvSpPr/>
          <p:nvPr/>
        </p:nvSpPr>
        <p:spPr>
          <a:xfrm>
            <a:off x="1561514" y="3745812"/>
            <a:ext cx="2391508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Broj slika</a:t>
            </a:r>
            <a:endParaRPr lang="hr-HR" dirty="0"/>
          </a:p>
        </p:txBody>
      </p:sp>
      <p:sp>
        <p:nvSpPr>
          <p:cNvPr id="10" name="Rectangle 9"/>
          <p:cNvSpPr/>
          <p:nvPr/>
        </p:nvSpPr>
        <p:spPr>
          <a:xfrm>
            <a:off x="1549790" y="4383326"/>
            <a:ext cx="2391508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Dob</a:t>
            </a:r>
            <a:endParaRPr lang="hr-HR" dirty="0"/>
          </a:p>
        </p:txBody>
      </p:sp>
      <p:sp>
        <p:nvSpPr>
          <p:cNvPr id="11" name="Rounded Rectangle 10"/>
          <p:cNvSpPr/>
          <p:nvPr/>
        </p:nvSpPr>
        <p:spPr>
          <a:xfrm>
            <a:off x="8576600" y="3092327"/>
            <a:ext cx="1906173" cy="1209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Prikazati oglas za fotoaparat</a:t>
            </a:r>
          </a:p>
          <a:p>
            <a:pPr algn="ctr"/>
            <a:r>
              <a:rPr lang="hr-HR" dirty="0" smtClean="0"/>
              <a:t>(da/ne)</a:t>
            </a:r>
            <a:endParaRPr lang="hr-HR" dirty="0"/>
          </a:p>
        </p:txBody>
      </p:sp>
      <p:sp>
        <p:nvSpPr>
          <p:cNvPr id="3" name="Rounded Rectangle 2"/>
          <p:cNvSpPr/>
          <p:nvPr/>
        </p:nvSpPr>
        <p:spPr>
          <a:xfrm>
            <a:off x="2715065" y="4972885"/>
            <a:ext cx="2560320" cy="1049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Podaci o prethodnim prodajama</a:t>
            </a:r>
            <a:endParaRPr lang="hr-HR" dirty="0"/>
          </a:p>
        </p:txBody>
      </p:sp>
      <p:sp>
        <p:nvSpPr>
          <p:cNvPr id="13" name="Bent-Up Arrow 12"/>
          <p:cNvSpPr/>
          <p:nvPr/>
        </p:nvSpPr>
        <p:spPr>
          <a:xfrm>
            <a:off x="5275385" y="4566205"/>
            <a:ext cx="1223889" cy="10691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2560320" y="2065867"/>
            <a:ext cx="5082426" cy="43212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/>
          <p:cNvSpPr/>
          <p:nvPr/>
        </p:nvSpPr>
        <p:spPr>
          <a:xfrm>
            <a:off x="1406769" y="2289667"/>
            <a:ext cx="9410457" cy="25713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TextBox 14"/>
          <p:cNvSpPr txBox="1"/>
          <p:nvPr/>
        </p:nvSpPr>
        <p:spPr>
          <a:xfrm>
            <a:off x="5493357" y="5969904"/>
            <a:ext cx="201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Faza učenja sustava</a:t>
            </a:r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8059859" y="2360597"/>
            <a:ext cx="128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Rad sustava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626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Primjer: tablica</a:t>
            </a:r>
            <a:endParaRPr lang="hr-HR" dirty="0"/>
          </a:p>
        </p:txBody>
      </p:sp>
      <p:sp>
        <p:nvSpPr>
          <p:cNvPr id="4" name="Rounded Rectangle 3"/>
          <p:cNvSpPr/>
          <p:nvPr/>
        </p:nvSpPr>
        <p:spPr>
          <a:xfrm>
            <a:off x="4121834" y="2335237"/>
            <a:ext cx="3268393" cy="286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/>
          </a:p>
          <a:p>
            <a:pPr algn="ctr"/>
            <a:r>
              <a:rPr lang="hr-HR" dirty="0" smtClean="0"/>
              <a:t>Tablica</a:t>
            </a:r>
            <a:endParaRPr lang="hr-HR" dirty="0"/>
          </a:p>
          <a:p>
            <a:r>
              <a:rPr lang="hr-HR" dirty="0" smtClean="0"/>
              <a:t>Dob   </a:t>
            </a:r>
            <a:r>
              <a:rPr lang="hr-HR" dirty="0" err="1" smtClean="0"/>
              <a:t>bs</a:t>
            </a:r>
            <a:r>
              <a:rPr lang="hr-HR" dirty="0" smtClean="0"/>
              <a:t>    bos    kupovina</a:t>
            </a:r>
          </a:p>
          <a:p>
            <a:pPr marL="342900" indent="-342900">
              <a:buAutoNum type="arabicPlain" startAt="25"/>
            </a:pPr>
            <a:r>
              <a:rPr lang="hr-HR" dirty="0" smtClean="0"/>
              <a:t>    42   122    ne</a:t>
            </a:r>
          </a:p>
          <a:p>
            <a:r>
              <a:rPr lang="hr-HR" dirty="0" smtClean="0"/>
              <a:t>28      22     2       da</a:t>
            </a:r>
          </a:p>
          <a:p>
            <a:r>
              <a:rPr lang="hr-HR" dirty="0" smtClean="0"/>
              <a:t>35      65   16       ne</a:t>
            </a:r>
          </a:p>
          <a:p>
            <a:r>
              <a:rPr lang="hr-HR" dirty="0" smtClean="0"/>
              <a:t>25      27     6       ne</a:t>
            </a:r>
          </a:p>
          <a:p>
            <a:r>
              <a:rPr lang="hr-HR" dirty="0" smtClean="0"/>
              <a:t>…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031587" y="3398585"/>
            <a:ext cx="1017562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ight Arrow 5"/>
          <p:cNvSpPr/>
          <p:nvPr/>
        </p:nvSpPr>
        <p:spPr>
          <a:xfrm>
            <a:off x="7462910" y="3398585"/>
            <a:ext cx="1017562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562708" y="2909447"/>
            <a:ext cx="2391508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Broj objavljenih slika</a:t>
            </a:r>
            <a:endParaRPr lang="hr-HR" dirty="0"/>
          </a:p>
        </p:txBody>
      </p:sp>
      <p:sp>
        <p:nvSpPr>
          <p:cNvPr id="9" name="Rectangle 8"/>
          <p:cNvSpPr/>
          <p:nvPr/>
        </p:nvSpPr>
        <p:spPr>
          <a:xfrm>
            <a:off x="562708" y="3562932"/>
            <a:ext cx="2391508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Broj slika</a:t>
            </a:r>
            <a:endParaRPr lang="hr-HR" dirty="0"/>
          </a:p>
        </p:txBody>
      </p:sp>
      <p:sp>
        <p:nvSpPr>
          <p:cNvPr id="10" name="Rectangle 9"/>
          <p:cNvSpPr/>
          <p:nvPr/>
        </p:nvSpPr>
        <p:spPr>
          <a:xfrm>
            <a:off x="550984" y="4200446"/>
            <a:ext cx="2391508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Dob</a:t>
            </a:r>
            <a:endParaRPr lang="hr-HR" dirty="0"/>
          </a:p>
        </p:txBody>
      </p:sp>
      <p:sp>
        <p:nvSpPr>
          <p:cNvPr id="11" name="Rounded Rectangle 10"/>
          <p:cNvSpPr/>
          <p:nvPr/>
        </p:nvSpPr>
        <p:spPr>
          <a:xfrm>
            <a:off x="8562532" y="3092327"/>
            <a:ext cx="1906173" cy="1209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Prikazati oglas za fotoaparat</a:t>
            </a:r>
          </a:p>
          <a:p>
            <a:pPr algn="ctr"/>
            <a:r>
              <a:rPr lang="hr-HR" dirty="0" smtClean="0"/>
              <a:t>(da/ne)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854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Primjer: niz pravila</a:t>
            </a:r>
            <a:endParaRPr lang="hr-HR" dirty="0"/>
          </a:p>
        </p:txBody>
      </p:sp>
      <p:sp>
        <p:nvSpPr>
          <p:cNvPr id="4" name="Rounded Rectangle 3"/>
          <p:cNvSpPr/>
          <p:nvPr/>
        </p:nvSpPr>
        <p:spPr>
          <a:xfrm>
            <a:off x="4121834" y="2335237"/>
            <a:ext cx="3268393" cy="286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/>
          </a:p>
          <a:p>
            <a:pPr algn="ctr"/>
            <a:r>
              <a:rPr lang="hr-HR" dirty="0" smtClean="0"/>
              <a:t>Niz pravila</a:t>
            </a:r>
            <a:endParaRPr lang="hr-HR" dirty="0"/>
          </a:p>
          <a:p>
            <a:pPr algn="ctr"/>
            <a:endParaRPr lang="hr-HR" dirty="0" smtClean="0"/>
          </a:p>
          <a:p>
            <a:r>
              <a:rPr lang="hr-HR" dirty="0" err="1" smtClean="0"/>
              <a:t>If</a:t>
            </a:r>
            <a:r>
              <a:rPr lang="hr-HR" dirty="0" smtClean="0"/>
              <a:t> dob &gt; 20 </a:t>
            </a:r>
            <a:r>
              <a:rPr lang="hr-HR" dirty="0" err="1" smtClean="0"/>
              <a:t>and</a:t>
            </a:r>
            <a:r>
              <a:rPr lang="hr-HR" dirty="0" smtClean="0"/>
              <a:t> bos &gt; 100</a:t>
            </a:r>
          </a:p>
          <a:p>
            <a:r>
              <a:rPr lang="hr-HR" dirty="0"/>
              <a:t> </a:t>
            </a:r>
            <a:r>
              <a:rPr lang="hr-HR" dirty="0" smtClean="0"/>
              <a:t> </a:t>
            </a:r>
            <a:r>
              <a:rPr lang="hr-HR" dirty="0" err="1" smtClean="0"/>
              <a:t>Return</a:t>
            </a:r>
            <a:r>
              <a:rPr lang="hr-HR" dirty="0" smtClean="0"/>
              <a:t> ‘da’</a:t>
            </a:r>
          </a:p>
          <a:p>
            <a:r>
              <a:rPr lang="hr-HR" dirty="0" err="1" smtClean="0"/>
              <a:t>If</a:t>
            </a:r>
            <a:r>
              <a:rPr lang="hr-HR" dirty="0" smtClean="0"/>
              <a:t> </a:t>
            </a:r>
            <a:r>
              <a:rPr lang="hr-HR" dirty="0" err="1" smtClean="0"/>
              <a:t>bs</a:t>
            </a:r>
            <a:r>
              <a:rPr lang="hr-HR" dirty="0" smtClean="0"/>
              <a:t> &gt; 50 </a:t>
            </a:r>
            <a:r>
              <a:rPr lang="hr-HR" dirty="0" err="1" smtClean="0"/>
              <a:t>and</a:t>
            </a:r>
            <a:r>
              <a:rPr lang="hr-HR" dirty="0" smtClean="0"/>
              <a:t> dob &lt; 30</a:t>
            </a:r>
          </a:p>
          <a:p>
            <a:r>
              <a:rPr lang="hr-HR" dirty="0" smtClean="0"/>
              <a:t>  </a:t>
            </a:r>
            <a:r>
              <a:rPr lang="hr-HR" dirty="0" err="1" smtClean="0"/>
              <a:t>Return</a:t>
            </a:r>
            <a:r>
              <a:rPr lang="hr-HR" dirty="0" smtClean="0"/>
              <a:t> ‘da’</a:t>
            </a:r>
          </a:p>
          <a:p>
            <a:r>
              <a:rPr lang="hr-HR" dirty="0" err="1" smtClean="0"/>
              <a:t>Return</a:t>
            </a:r>
            <a:r>
              <a:rPr lang="hr-HR" dirty="0" smtClean="0"/>
              <a:t> ‘ne’</a:t>
            </a:r>
            <a:endParaRPr lang="hr-HR" dirty="0"/>
          </a:p>
        </p:txBody>
      </p:sp>
      <p:sp>
        <p:nvSpPr>
          <p:cNvPr id="5" name="Right Arrow 4"/>
          <p:cNvSpPr/>
          <p:nvPr/>
        </p:nvSpPr>
        <p:spPr>
          <a:xfrm>
            <a:off x="3031587" y="3444042"/>
            <a:ext cx="1017562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ight Arrow 5"/>
          <p:cNvSpPr/>
          <p:nvPr/>
        </p:nvSpPr>
        <p:spPr>
          <a:xfrm>
            <a:off x="7462912" y="3444042"/>
            <a:ext cx="1017562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562708" y="2909447"/>
            <a:ext cx="2391508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Broj objavljenih slika</a:t>
            </a:r>
            <a:endParaRPr lang="hr-HR" dirty="0"/>
          </a:p>
        </p:txBody>
      </p:sp>
      <p:sp>
        <p:nvSpPr>
          <p:cNvPr id="9" name="Rectangle 8"/>
          <p:cNvSpPr/>
          <p:nvPr/>
        </p:nvSpPr>
        <p:spPr>
          <a:xfrm>
            <a:off x="562708" y="3562932"/>
            <a:ext cx="2391508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Broj slika</a:t>
            </a:r>
            <a:endParaRPr lang="hr-HR" dirty="0"/>
          </a:p>
        </p:txBody>
      </p:sp>
      <p:sp>
        <p:nvSpPr>
          <p:cNvPr id="10" name="Rectangle 9"/>
          <p:cNvSpPr/>
          <p:nvPr/>
        </p:nvSpPr>
        <p:spPr>
          <a:xfrm>
            <a:off x="550984" y="4200446"/>
            <a:ext cx="2391508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Dob</a:t>
            </a:r>
            <a:endParaRPr lang="hr-HR" dirty="0"/>
          </a:p>
        </p:txBody>
      </p:sp>
      <p:sp>
        <p:nvSpPr>
          <p:cNvPr id="11" name="Rounded Rectangle 10"/>
          <p:cNvSpPr/>
          <p:nvPr/>
        </p:nvSpPr>
        <p:spPr>
          <a:xfrm>
            <a:off x="8562532" y="3092327"/>
            <a:ext cx="1906173" cy="1209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Prikazati oglas za fotoaparat</a:t>
            </a:r>
          </a:p>
          <a:p>
            <a:pPr algn="ctr"/>
            <a:r>
              <a:rPr lang="hr-HR" dirty="0" smtClean="0"/>
              <a:t>(da/ne)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045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Primjer: algoritmi klasifikacije</a:t>
            </a:r>
            <a:endParaRPr lang="hr-HR" dirty="0"/>
          </a:p>
        </p:txBody>
      </p:sp>
      <p:sp>
        <p:nvSpPr>
          <p:cNvPr id="4" name="Rounded Rectangle 3"/>
          <p:cNvSpPr/>
          <p:nvPr/>
        </p:nvSpPr>
        <p:spPr>
          <a:xfrm>
            <a:off x="4121834" y="2380004"/>
            <a:ext cx="4093698" cy="3514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/>
              <a:t>Strojno učenje na problemu </a:t>
            </a:r>
            <a:r>
              <a:rPr lang="hr-HR" sz="2000" b="1" dirty="0" smtClean="0"/>
              <a:t>klasifikacije</a:t>
            </a:r>
            <a:r>
              <a:rPr lang="hr-HR" sz="2000" dirty="0" smtClean="0"/>
              <a:t>:</a:t>
            </a:r>
          </a:p>
          <a:p>
            <a:pPr algn="ctr"/>
            <a:r>
              <a:rPr lang="hr-HR" sz="2000" dirty="0" smtClean="0"/>
              <a:t>k najbližih susjeda</a:t>
            </a:r>
          </a:p>
          <a:p>
            <a:pPr algn="ctr"/>
            <a:r>
              <a:rPr lang="hr-HR" sz="2000" dirty="0" smtClean="0"/>
              <a:t>„Naivni” Bayes</a:t>
            </a:r>
          </a:p>
          <a:p>
            <a:pPr algn="ctr"/>
            <a:r>
              <a:rPr lang="hr-HR" sz="2000" dirty="0" smtClean="0"/>
              <a:t>Logistička regresija</a:t>
            </a:r>
          </a:p>
          <a:p>
            <a:pPr algn="ctr"/>
            <a:r>
              <a:rPr lang="hr-HR" sz="2000" dirty="0" smtClean="0"/>
              <a:t>Metoda </a:t>
            </a:r>
            <a:r>
              <a:rPr lang="hr-HR" sz="2000" dirty="0" err="1" smtClean="0"/>
              <a:t>podpornih</a:t>
            </a:r>
            <a:r>
              <a:rPr lang="hr-HR" sz="2000" dirty="0" smtClean="0"/>
              <a:t> vektora</a:t>
            </a:r>
          </a:p>
          <a:p>
            <a:pPr algn="ctr"/>
            <a:r>
              <a:rPr lang="hr-HR" sz="2000" dirty="0" smtClean="0"/>
              <a:t>Stabla odluke</a:t>
            </a:r>
          </a:p>
          <a:p>
            <a:pPr algn="ctr"/>
            <a:r>
              <a:rPr lang="hr-HR" sz="2000" dirty="0" smtClean="0"/>
              <a:t>Neuronske mreže</a:t>
            </a:r>
          </a:p>
          <a:p>
            <a:pPr algn="ctr"/>
            <a:r>
              <a:rPr lang="hr-HR" sz="2000" dirty="0" smtClean="0"/>
              <a:t>Skupovi </a:t>
            </a:r>
            <a:r>
              <a:rPr lang="hr-HR" sz="2000" dirty="0" err="1" smtClean="0"/>
              <a:t>klasifikatora</a:t>
            </a:r>
            <a:r>
              <a:rPr lang="hr-HR" sz="2000" dirty="0" smtClean="0"/>
              <a:t> </a:t>
            </a:r>
          </a:p>
          <a:p>
            <a:pPr algn="ctr"/>
            <a:r>
              <a:rPr lang="hr-HR" sz="2000" dirty="0" smtClean="0"/>
              <a:t>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024556" y="4133357"/>
            <a:ext cx="1017562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ight Arrow 5"/>
          <p:cNvSpPr/>
          <p:nvPr/>
        </p:nvSpPr>
        <p:spPr>
          <a:xfrm>
            <a:off x="8295247" y="4111569"/>
            <a:ext cx="1017562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562708" y="3598762"/>
            <a:ext cx="2391508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Broj objavljenih slika</a:t>
            </a:r>
            <a:endParaRPr lang="hr-HR" dirty="0"/>
          </a:p>
        </p:txBody>
      </p:sp>
      <p:sp>
        <p:nvSpPr>
          <p:cNvPr id="9" name="Rectangle 8"/>
          <p:cNvSpPr/>
          <p:nvPr/>
        </p:nvSpPr>
        <p:spPr>
          <a:xfrm>
            <a:off x="562708" y="4252247"/>
            <a:ext cx="2391508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Broj slika</a:t>
            </a:r>
            <a:endParaRPr lang="hr-HR" dirty="0"/>
          </a:p>
        </p:txBody>
      </p:sp>
      <p:sp>
        <p:nvSpPr>
          <p:cNvPr id="10" name="Rectangle 9"/>
          <p:cNvSpPr/>
          <p:nvPr/>
        </p:nvSpPr>
        <p:spPr>
          <a:xfrm>
            <a:off x="550984" y="4889761"/>
            <a:ext cx="2391508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Dob</a:t>
            </a:r>
            <a:endParaRPr lang="hr-HR" dirty="0"/>
          </a:p>
        </p:txBody>
      </p:sp>
      <p:sp>
        <p:nvSpPr>
          <p:cNvPr id="11" name="Rounded Rectangle 10"/>
          <p:cNvSpPr/>
          <p:nvPr/>
        </p:nvSpPr>
        <p:spPr>
          <a:xfrm>
            <a:off x="9392525" y="3781642"/>
            <a:ext cx="1906173" cy="1209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Prikazati oglas za fotoaparat</a:t>
            </a:r>
          </a:p>
          <a:p>
            <a:pPr algn="ctr"/>
            <a:r>
              <a:rPr lang="hr-HR" dirty="0" smtClean="0"/>
              <a:t>(da/ne)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00712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606</TotalTime>
  <Words>559</Words>
  <Application>Microsoft Office PowerPoint</Application>
  <PresentationFormat>Widescreen</PresentationFormat>
  <Paragraphs>201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Celestial</vt:lpstr>
      <vt:lpstr>Strojno učenje </vt:lpstr>
      <vt:lpstr>Uvod</vt:lpstr>
      <vt:lpstr>Primjena</vt:lpstr>
      <vt:lpstr>Primjer: predviđanje kupca</vt:lpstr>
      <vt:lpstr>Primjer: odabir značajki</vt:lpstr>
      <vt:lpstr>Primjer: učenje</vt:lpstr>
      <vt:lpstr>Primjer: tablica</vt:lpstr>
      <vt:lpstr>Primjer: niz pravila</vt:lpstr>
      <vt:lpstr>Primjer: algoritmi klasifikacije</vt:lpstr>
      <vt:lpstr>Primjer: koraci u izradi sustava</vt:lpstr>
      <vt:lpstr>Priprema podataka</vt:lpstr>
      <vt:lpstr>Algoritam učenja</vt:lpstr>
      <vt:lpstr>Algoritam Učenja</vt:lpstr>
      <vt:lpstr>Algoritam Učenja</vt:lpstr>
      <vt:lpstr>Učenje / Test / analiza</vt:lpstr>
      <vt:lpstr>Namještanje „hyper” parametara modela</vt:lpstr>
      <vt:lpstr>Unakrsna validacija</vt:lpstr>
      <vt:lpstr>ŠtO dalje?</vt:lpstr>
      <vt:lpstr>Neuronske mreže</vt:lpstr>
      <vt:lpstr>Ensamble (skup) klasifikatora</vt:lpstr>
      <vt:lpstr>Stvarni Primjer iz računalnog vida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Strojno učenje </dc:title>
  <dc:creator>Toma</dc:creator>
  <cp:lastModifiedBy>Toma</cp:lastModifiedBy>
  <cp:revision>68</cp:revision>
  <dcterms:created xsi:type="dcterms:W3CDTF">2015-01-04T21:45:58Z</dcterms:created>
  <dcterms:modified xsi:type="dcterms:W3CDTF">2015-01-12T18:42:44Z</dcterms:modified>
</cp:coreProperties>
</file>