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0" r:id="rId8"/>
    <p:sldId id="266" r:id="rId9"/>
    <p:sldId id="261" r:id="rId10"/>
    <p:sldId id="267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4C045-73BF-4F6F-8364-6A110A337D2F}">
          <p14:sldIdLst>
            <p14:sldId id="256"/>
            <p14:sldId id="265"/>
            <p14:sldId id="257"/>
            <p14:sldId id="258"/>
            <p14:sldId id="264"/>
          </p14:sldIdLst>
        </p14:section>
        <p14:section name="Untitled Section" id="{44FA9D3F-9B34-4415-865C-9AC4A1F3E463}">
          <p14:sldIdLst>
            <p14:sldId id="259"/>
            <p14:sldId id="260"/>
            <p14:sldId id="266"/>
            <p14:sldId id="26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FCA850-2F3A-43CF-8680-50D9B1A4543B}" type="datetimeFigureOut">
              <a:rPr lang="hr-HR" smtClean="0"/>
              <a:t>22.3.2015.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C520105-FC2F-4B5B-B492-4B67E4FAE2F4}" type="slidenum">
              <a:rPr lang="hr-HR" smtClean="0"/>
              <a:t>‹#›</a:t>
            </a:fld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sz="6000" dirty="0" smtClean="0"/>
              <a:t>Objektno orijentirano programiranje</a:t>
            </a:r>
            <a:endParaRPr lang="hr-H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UPIT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288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Overriding</a:t>
            </a:r>
            <a:r>
              <a:rPr lang="hr-HR" dirty="0" smtClean="0"/>
              <a:t> – u nasljeđenoj klasi možemo ponovno definirati istu metodu iz bazne klase</a:t>
            </a:r>
          </a:p>
          <a:p>
            <a:r>
              <a:rPr lang="hr-HR" b="1" dirty="0" smtClean="0"/>
              <a:t>Overloading</a:t>
            </a:r>
            <a:r>
              <a:rPr lang="hr-HR" dirty="0" smtClean="0"/>
              <a:t> – unutar iste klase definiramo metodu istog imena, ali sa različitim brojem parametara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1800" i="1" dirty="0" smtClean="0">
                <a:latin typeface="Candara (Body)"/>
                <a:cs typeface="Courier New" pitchFamily="49" charset="0"/>
              </a:rPr>
              <a:t/>
            </a:r>
            <a:br>
              <a:rPr lang="hr-HR" sz="1800" i="1" dirty="0" smtClean="0">
                <a:latin typeface="Candara (Body)"/>
                <a:cs typeface="Courier New" pitchFamily="49" charset="0"/>
              </a:rPr>
            </a:br>
            <a:r>
              <a:rPr lang="hr-HR" sz="1800" i="1" dirty="0" smtClean="0">
                <a:latin typeface="Candara (Body)"/>
                <a:cs typeface="Courier New" pitchFamily="49" charset="0"/>
              </a:rPr>
              <a:t>Primjer file: c++/overridingPrimjer.cpp</a:t>
            </a:r>
          </a:p>
          <a:p>
            <a:endParaRPr lang="hr-HR" sz="1600" i="1" dirty="0">
              <a:latin typeface="Candara (Body)"/>
              <a:cs typeface="Courier New" pitchFamily="49" charset="0"/>
            </a:endParaRPr>
          </a:p>
          <a:p>
            <a:endParaRPr lang="hr-H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Overriding &amp; Overloading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881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6053"/>
            <a:ext cx="7408333" cy="3705275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Želimo </a:t>
            </a:r>
            <a:r>
              <a:rPr lang="hr-HR" dirty="0" smtClean="0"/>
              <a:t>napraviti aplikaciju za dodavanje studenata</a:t>
            </a:r>
            <a:r>
              <a:rPr lang="hr-HR" dirty="0" smtClean="0"/>
              <a:t>. Student bi trebao imati ime, matični broj, te kolegije koje sluša. Ime studenta mogu svi znati, ali matični broj ne. Isto tako svaki student bi nam trebao biti u stanju reći koje sve kolegije sluša.</a:t>
            </a:r>
          </a:p>
          <a:p>
            <a:pPr marL="0" indent="0">
              <a:buNone/>
            </a:pPr>
            <a:r>
              <a:rPr lang="hr-HR" sz="3600" dirty="0" smtClean="0"/>
              <a:t>			    ? ? ?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Zadatak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445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Što je objekt?</a:t>
            </a:r>
          </a:p>
          <a:p>
            <a:r>
              <a:rPr lang="hr-HR" dirty="0" smtClean="0"/>
              <a:t>Konstruktor i destruktor</a:t>
            </a:r>
          </a:p>
          <a:p>
            <a:r>
              <a:rPr lang="hr-HR" dirty="0" smtClean="0"/>
              <a:t>Statičke varijable</a:t>
            </a:r>
          </a:p>
          <a:p>
            <a:r>
              <a:rPr lang="hr-HR" dirty="0" smtClean="0"/>
              <a:t>Nasljeđivanje</a:t>
            </a:r>
          </a:p>
          <a:p>
            <a:r>
              <a:rPr lang="hr-HR" dirty="0" smtClean="0"/>
              <a:t>Overriding &amp; </a:t>
            </a:r>
            <a:r>
              <a:rPr lang="hr-HR" dirty="0" smtClean="0"/>
              <a:t>Overloading</a:t>
            </a:r>
            <a:endParaRPr lang="hr-HR" dirty="0" smtClean="0"/>
          </a:p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48"/>
            <a:ext cx="8229600" cy="980728"/>
          </a:xfrm>
        </p:spPr>
        <p:txBody>
          <a:bodyPr/>
          <a:lstStyle/>
          <a:p>
            <a:pPr algn="l"/>
            <a:r>
              <a:rPr lang="hr-HR" dirty="0" smtClean="0"/>
              <a:t>Sadržaj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519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2714608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hr-HR" i="1" dirty="0" smtClean="0"/>
              <a:t>Objekt je jedinica koja ima svoje ponašanje, sadrži podatke i može međusobno djelovati.</a:t>
            </a:r>
          </a:p>
          <a:p>
            <a:r>
              <a:rPr lang="hr-HR" dirty="0" smtClean="0"/>
              <a:t>Objekt je </a:t>
            </a:r>
            <a:r>
              <a:rPr lang="hr-HR" i="1" u="sng" dirty="0" smtClean="0"/>
              <a:t>tip</a:t>
            </a:r>
          </a:p>
          <a:p>
            <a:r>
              <a:rPr lang="hr-HR" dirty="0" smtClean="0"/>
              <a:t>Objekti pripadaju Klasama, odnosno Klase se koriste za opisivanje objekata</a:t>
            </a:r>
          </a:p>
          <a:p>
            <a:r>
              <a:rPr lang="hr-HR" dirty="0" smtClean="0"/>
              <a:t>Imaju metode </a:t>
            </a:r>
            <a:r>
              <a:rPr lang="hr-HR" i="1" dirty="0" smtClean="0"/>
              <a:t>( funkcije )</a:t>
            </a:r>
            <a:r>
              <a:rPr lang="hr-HR" dirty="0" smtClean="0"/>
              <a:t> i podatkovne članove</a:t>
            </a:r>
          </a:p>
          <a:p>
            <a:pPr marL="0" indent="0">
              <a:buNone/>
            </a:pPr>
            <a:r>
              <a:rPr lang="hr-HR" dirty="0" smtClean="0"/>
              <a:t/>
            </a:r>
            <a:br>
              <a:rPr lang="hr-HR" dirty="0" smtClean="0"/>
            </a:br>
            <a:r>
              <a:rPr lang="hr-HR" sz="1800" i="1" dirty="0">
                <a:latin typeface="Candara (Body)"/>
                <a:cs typeface="Courier New" pitchFamily="49" charset="0"/>
              </a:rPr>
              <a:t>Primjer file: php/prviObjekt.php</a:t>
            </a:r>
            <a:br>
              <a:rPr lang="hr-HR" sz="1800" i="1" dirty="0">
                <a:latin typeface="Candara (Body)"/>
                <a:cs typeface="Courier New" pitchFamily="49" charset="0"/>
              </a:rPr>
            </a:br>
            <a:r>
              <a:rPr lang="hr-HR" sz="1800" i="1" dirty="0">
                <a:latin typeface="Candara (Body)"/>
                <a:cs typeface="Courier New" pitchFamily="49" charset="0"/>
              </a:rPr>
              <a:t>Primjer file: c++/prviObjekt.cpp</a:t>
            </a: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Što je objekt?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323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Enkapsulacija</a:t>
            </a:r>
          </a:p>
          <a:p>
            <a:r>
              <a:rPr lang="hr-HR" dirty="0" smtClean="0"/>
              <a:t>Možemo odvojiti definiciju i implementaciju objekta</a:t>
            </a:r>
          </a:p>
          <a:p>
            <a:r>
              <a:rPr lang="hr-HR" dirty="0" smtClean="0"/>
              <a:t>Lakše mijenjanje koda</a:t>
            </a:r>
          </a:p>
          <a:p>
            <a:r>
              <a:rPr lang="hr-HR" dirty="0" smtClean="0"/>
              <a:t>Možemo lakše apstraktirati svijet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Zašto koristiti objekte?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745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Svaka klasa ima svoj konstruktor i destruktor</a:t>
            </a:r>
          </a:p>
          <a:p>
            <a:r>
              <a:rPr lang="hr-HR" i="1" dirty="0" smtClean="0"/>
              <a:t>Konstruktor</a:t>
            </a:r>
            <a:r>
              <a:rPr lang="hr-HR" dirty="0" smtClean="0"/>
              <a:t> – posebna metoda koja se pozove prilikom izrade novog objekta</a:t>
            </a:r>
          </a:p>
          <a:p>
            <a:r>
              <a:rPr lang="hr-HR" i="1" dirty="0" smtClean="0"/>
              <a:t>Destruktor </a:t>
            </a:r>
            <a:r>
              <a:rPr lang="hr-HR" dirty="0" smtClean="0"/>
              <a:t>– posebna metoda koja se pozove prilikom brisanja objekta</a:t>
            </a:r>
          </a:p>
          <a:p>
            <a:r>
              <a:rPr lang="hr-HR" dirty="0" smtClean="0"/>
              <a:t>Po </a:t>
            </a:r>
            <a:r>
              <a:rPr lang="hr-HR" i="1" dirty="0" smtClean="0"/>
              <a:t>defaultu </a:t>
            </a:r>
            <a:r>
              <a:rPr lang="hr-HR" dirty="0" smtClean="0"/>
              <a:t>konstruktor i destruktor su </a:t>
            </a:r>
            <a:r>
              <a:rPr lang="hr-HR" b="1" dirty="0" smtClean="0"/>
              <a:t>public</a:t>
            </a:r>
            <a:r>
              <a:rPr lang="hr-HR" dirty="0" smtClean="0"/>
              <a:t> </a:t>
            </a:r>
          </a:p>
          <a:p>
            <a:pPr marL="0" indent="0">
              <a:buNone/>
            </a:pPr>
            <a:r>
              <a:rPr lang="hr-HR" sz="1900" dirty="0" smtClean="0"/>
              <a:t/>
            </a:r>
            <a:br>
              <a:rPr lang="hr-HR" sz="1900" dirty="0" smtClean="0"/>
            </a:br>
            <a:r>
              <a:rPr lang="hr-HR" sz="1900" dirty="0" smtClean="0"/>
              <a:t/>
            </a:r>
            <a:br>
              <a:rPr lang="hr-HR" sz="1900" dirty="0" smtClean="0"/>
            </a:br>
            <a:r>
              <a:rPr lang="hr-HR" sz="19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900" i="1" dirty="0" smtClean="0">
                <a:latin typeface="Candara (Body)"/>
                <a:cs typeface="Courier New" pitchFamily="49" charset="0"/>
              </a:rPr>
              <a:t>php/prviObjekt.php</a:t>
            </a:r>
            <a:br>
              <a:rPr lang="hr-HR" sz="1900" i="1" dirty="0" smtClean="0">
                <a:latin typeface="Candara (Body)"/>
                <a:cs typeface="Courier New" pitchFamily="49" charset="0"/>
              </a:rPr>
            </a:br>
            <a:r>
              <a:rPr lang="hr-HR" sz="19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900" i="1" dirty="0" smtClean="0">
                <a:latin typeface="Candara (Body)"/>
                <a:cs typeface="Courier New" pitchFamily="49" charset="0"/>
              </a:rPr>
              <a:t>c++/prviObjekt.cpp</a:t>
            </a:r>
            <a:r>
              <a:rPr lang="hr-HR" sz="1900" i="1" dirty="0">
                <a:latin typeface="Candara (Body)"/>
                <a:cs typeface="Courier New" pitchFamily="49" charset="0"/>
              </a:rPr>
              <a:t/>
            </a:r>
            <a:br>
              <a:rPr lang="hr-HR" sz="1900" i="1" dirty="0">
                <a:latin typeface="Candara (Body)"/>
                <a:cs typeface="Courier New" pitchFamily="49" charset="0"/>
              </a:rPr>
            </a:br>
            <a:endParaRPr lang="hr-HR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r-HR" dirty="0" smtClean="0"/>
              <a:t>Konstruktor i destruktor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0541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Statičke varijable i metode klase se zovu varijable klase i metode klase jer pripadaju klasi, a ne instancama</a:t>
            </a:r>
          </a:p>
          <a:p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>static</a:t>
            </a:r>
          </a:p>
          <a:p>
            <a:pPr marL="0" indent="0">
              <a:buNone/>
            </a:pP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hr-HR" b="1" dirty="0" smtClean="0">
                <a:latin typeface="Courier New" pitchFamily="49" charset="0"/>
                <a:cs typeface="Courier New" pitchFamily="49" charset="0"/>
              </a:rPr>
            </a:br>
            <a:r>
              <a:rPr lang="hr-HR" sz="18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800" i="1" dirty="0" smtClean="0">
                <a:latin typeface="Candara (Body)"/>
                <a:cs typeface="Courier New" pitchFamily="49" charset="0"/>
              </a:rPr>
              <a:t>php/staticPrimjer.php</a:t>
            </a:r>
          </a:p>
          <a:p>
            <a:pPr marL="0" indent="0">
              <a:buNone/>
            </a:pPr>
            <a:r>
              <a:rPr lang="hr-HR" sz="18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800" i="1" dirty="0" smtClean="0">
                <a:latin typeface="Candara (Body)"/>
                <a:cs typeface="Courier New" pitchFamily="49" charset="0"/>
              </a:rPr>
              <a:t>c++/staticPrimjer.cpp</a:t>
            </a:r>
            <a:endParaRPr lang="hr-HR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Statičke varijable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239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Dodajmo mogućnost dodavanja profesora. Svaki profesor će imati svoje ime i popis kolegija koje predaje. 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3600" dirty="0" smtClean="0"/>
              <a:t>			?????</a:t>
            </a:r>
            <a:br>
              <a:rPr lang="hr-HR" sz="3600" dirty="0" smtClean="0"/>
            </a:br>
            <a:r>
              <a:rPr lang="hr-HR" sz="3600" dirty="0" smtClean="0"/>
              <a:t/>
            </a:r>
            <a:br>
              <a:rPr lang="hr-HR" sz="3600" dirty="0" smtClean="0"/>
            </a:br>
            <a:r>
              <a:rPr lang="hr-HR" sz="3600" dirty="0" smtClean="0"/>
              <a:t/>
            </a:r>
            <a:br>
              <a:rPr lang="hr-HR" sz="3600" dirty="0" smtClean="0"/>
            </a:br>
            <a:r>
              <a:rPr lang="hr-HR" sz="18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800" i="1" dirty="0" smtClean="0">
                <a:latin typeface="Candara (Body)"/>
                <a:cs typeface="Courier New" pitchFamily="49" charset="0"/>
              </a:rPr>
              <a:t>php/dodavanjeProfesora.php</a:t>
            </a:r>
            <a:endParaRPr lang="hr-HR" sz="1800" i="1" dirty="0">
              <a:latin typeface="Candara (Body)"/>
              <a:cs typeface="Courier New" pitchFamily="49" charset="0"/>
            </a:endParaRPr>
          </a:p>
          <a:p>
            <a:pPr marL="0" indent="0">
              <a:buNone/>
            </a:pPr>
            <a:r>
              <a:rPr lang="hr-HR" sz="18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800" i="1" dirty="0" smtClean="0">
                <a:latin typeface="Candara (Body)"/>
                <a:cs typeface="Courier New" pitchFamily="49" charset="0"/>
              </a:rPr>
              <a:t>c++/dodavanjeProfesora.cpp</a:t>
            </a:r>
            <a:endParaRPr lang="hr-HR" sz="1800" b="1" dirty="0">
              <a:latin typeface="Courier New" pitchFamily="49" charset="0"/>
              <a:cs typeface="Courier New" pitchFamily="49" charset="0"/>
            </a:endParaRP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Kompliciranje zadatka...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218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Nasljeđivanje je tehnika kojom se definiranje neke klase vrši korištenje definicije postojeće klase koja se naziva temeljna klasa, a tako dobivena klasa se naziva izvedena klasa</a:t>
            </a:r>
          </a:p>
          <a:p>
            <a:r>
              <a:rPr lang="hr-HR" dirty="0" smtClean="0"/>
              <a:t>Članovi </a:t>
            </a:r>
            <a:r>
              <a:rPr lang="hr-HR" u="sng" dirty="0" smtClean="0"/>
              <a:t>temeljne klase</a:t>
            </a:r>
            <a:r>
              <a:rPr lang="hr-HR" dirty="0" smtClean="0"/>
              <a:t> postaju članovi </a:t>
            </a:r>
            <a:r>
              <a:rPr lang="hr-HR" u="sng" dirty="0" smtClean="0"/>
              <a:t>izvedene klase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18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800" i="1" dirty="0" smtClean="0">
                <a:latin typeface="Candara (Body)"/>
                <a:cs typeface="Courier New" pitchFamily="49" charset="0"/>
              </a:rPr>
              <a:t>php/dodavanjeProfesoraNasljedivanje.php</a:t>
            </a:r>
            <a:endParaRPr lang="hr-HR" sz="1800" i="1" dirty="0">
              <a:latin typeface="Candara (Body)"/>
              <a:cs typeface="Courier New" pitchFamily="49" charset="0"/>
            </a:endParaRPr>
          </a:p>
          <a:p>
            <a:pPr marL="0" indent="0">
              <a:buNone/>
            </a:pPr>
            <a:r>
              <a:rPr lang="hr-HR" sz="1800" i="1" dirty="0">
                <a:latin typeface="Candara (Body)"/>
                <a:cs typeface="Courier New" pitchFamily="49" charset="0"/>
              </a:rPr>
              <a:t>Primjer file: </a:t>
            </a:r>
            <a:r>
              <a:rPr lang="hr-HR" sz="1800" i="1" dirty="0" smtClean="0">
                <a:latin typeface="Candara (Body)"/>
                <a:cs typeface="Courier New" pitchFamily="49" charset="0"/>
              </a:rPr>
              <a:t>c++/dodavanjeProfesoraNasljedivanje.cpp</a:t>
            </a:r>
            <a:endParaRPr lang="hr-H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 smtClean="0"/>
              <a:t>Nasljeđivanje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248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623</TotalTime>
  <Words>282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Objektno orijentirano programiranje</vt:lpstr>
      <vt:lpstr>Zadatak</vt:lpstr>
      <vt:lpstr>Sadržaj</vt:lpstr>
      <vt:lpstr>Što je objekt?</vt:lpstr>
      <vt:lpstr>Zašto koristiti objekte?</vt:lpstr>
      <vt:lpstr>Konstruktor i destruktor</vt:lpstr>
      <vt:lpstr>Statičke varijable</vt:lpstr>
      <vt:lpstr>Kompliciranje zadatka...</vt:lpstr>
      <vt:lpstr>Nasljeđivanje</vt:lpstr>
      <vt:lpstr>Overriding &amp; Overloading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programiranje</dc:title>
  <dc:creator>Petar</dc:creator>
  <cp:lastModifiedBy>Petar</cp:lastModifiedBy>
  <cp:revision>63</cp:revision>
  <dcterms:created xsi:type="dcterms:W3CDTF">2015-03-19T21:57:03Z</dcterms:created>
  <dcterms:modified xsi:type="dcterms:W3CDTF">2015-03-22T20:01:11Z</dcterms:modified>
</cp:coreProperties>
</file>