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0" r:id="rId5"/>
    <p:sldId id="261" r:id="rId6"/>
    <p:sldId id="273" r:id="rId7"/>
    <p:sldId id="274" r:id="rId8"/>
    <p:sldId id="275" r:id="rId9"/>
    <p:sldId id="277" r:id="rId10"/>
    <p:sldId id="278" r:id="rId11"/>
    <p:sldId id="280" r:id="rId12"/>
    <p:sldId id="279" r:id="rId13"/>
    <p:sldId id="281" r:id="rId14"/>
    <p:sldId id="282" r:id="rId15"/>
    <p:sldId id="283" r:id="rId16"/>
    <p:sldId id="285" r:id="rId17"/>
    <p:sldId id="284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</p:sldIdLst>
  <p:sldSz cx="12192000" cy="6858000"/>
  <p:notesSz cx="6858000" cy="9144000"/>
  <p:custDataLst>
    <p:tags r:id="rId27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1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2" autoAdjust="0"/>
    <p:restoredTop sz="94660"/>
  </p:normalViewPr>
  <p:slideViewPr>
    <p:cSldViewPr>
      <p:cViewPr varScale="1">
        <p:scale>
          <a:sx n="88" d="100"/>
          <a:sy n="88" d="100"/>
        </p:scale>
        <p:origin x="184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EE47127-F7AE-4FED-BBF5-AADBA70768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1844824"/>
            <a:ext cx="10363200" cy="14700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573016"/>
            <a:ext cx="8534400" cy="1054968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4F8E9-9DB3-43FE-8B78-E67E29678FCD}" type="datetimeFigureOut">
              <a:rPr lang="ru-RU"/>
              <a:pPr>
                <a:defRPr/>
              </a:pPr>
              <a:t>19.06.2025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DA8A6-4FA4-48B5-8DFC-CC298C1D61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5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AAD9D-3739-44A1-83C6-E6EE9B89F10F}" type="datetimeFigureOut">
              <a:rPr lang="ru-RU"/>
              <a:pPr>
                <a:defRPr/>
              </a:pPr>
              <a:t>19.06.2025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1DCB3-0AF6-4636-8C57-BA507A5E04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47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26A10-0567-429D-A868-D21FA5EB20B7}" type="datetimeFigureOut">
              <a:rPr lang="ru-RU"/>
              <a:pPr>
                <a:defRPr/>
              </a:pPr>
              <a:t>19.06.2025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34C9D-A1BF-464C-B06D-97927D1F63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24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274638"/>
            <a:ext cx="8640960" cy="99412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9D4AE-D06C-4354-BCB6-CF999186A36A}" type="datetimeFigureOut">
              <a:rPr lang="ru-RU"/>
              <a:pPr>
                <a:defRPr/>
              </a:pPr>
              <a:t>19.06.2025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C09FD-CEBA-4197-8B74-7D5D25F68B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38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9BAF4-2BB6-4D45-BA40-6A1D3B54C77D}" type="datetimeFigureOut">
              <a:rPr lang="ru-RU"/>
              <a:pPr>
                <a:defRPr/>
              </a:pPr>
              <a:t>19.06.2025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8B9FA-2DB6-4FD6-A2CD-A3B2CD108C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20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988841"/>
            <a:ext cx="5384800" cy="41373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988841"/>
            <a:ext cx="5384800" cy="41373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22762-551E-463B-B5F7-E7A278407311}" type="datetimeFigureOut">
              <a:rPr lang="ru-RU"/>
              <a:pPr>
                <a:defRPr/>
              </a:pPr>
              <a:t>19.06.2025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B2E81-1581-4B84-A62B-460F379E76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75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6EE90-A50E-494A-A69E-9E8E72511550}" type="datetimeFigureOut">
              <a:rPr lang="ru-RU"/>
              <a:pPr>
                <a:defRPr/>
              </a:pPr>
              <a:t>19.06.2025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09D24-029A-4825-A37E-9F82A1E36BE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76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5EFCB-7D4D-42C2-BBA9-672A3EEBE246}" type="datetimeFigureOut">
              <a:rPr lang="ru-RU"/>
              <a:pPr>
                <a:defRPr/>
              </a:pPr>
              <a:t>19.06.2025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BDCB9-3A57-4712-B9CB-D3AD58D7AE7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37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4997D-2DB4-4985-9317-B84098A67573}" type="datetimeFigureOut">
              <a:rPr lang="ru-RU"/>
              <a:pPr>
                <a:defRPr/>
              </a:pPr>
              <a:t>19.06.2025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88BD7-B189-4C93-8D9B-FF6A86D77D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69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B0054-C0BA-488C-9FE9-29FFF60EFB22}" type="datetimeFigureOut">
              <a:rPr lang="ru-RU"/>
              <a:pPr>
                <a:defRPr/>
              </a:pPr>
              <a:t>19.06.2025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42D41-7B3E-4859-920A-63E3868FDC5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34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A44E4-A791-484C-B6B2-DD22546BD6E5}" type="datetimeFigureOut">
              <a:rPr lang="ru-RU"/>
              <a:pPr>
                <a:defRPr/>
              </a:pPr>
              <a:t>19.06.2025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94B7F-6B70-457D-9BF1-61C8DDD8E2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4F55453-2039-43CD-B2F0-2B84EF3E90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77"/>
          <a:stretch/>
        </p:blipFill>
        <p:spPr>
          <a:xfrm>
            <a:off x="0" y="1558908"/>
            <a:ext cx="12192000" cy="4939344"/>
          </a:xfrm>
          <a:prstGeom prst="rect">
            <a:avLst/>
          </a:prstGeom>
        </p:spPr>
      </p:pic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8B43CF5-A152-430A-A721-E8C193107671}" type="datetimeFigureOut">
              <a:rPr lang="ru-RU"/>
              <a:pPr>
                <a:defRPr/>
              </a:pPr>
              <a:t>19.06.2025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F665940-2452-4F9C-B13F-79D73A5EB34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EA564B9-D6D7-4EDB-B92B-10572B580619}"/>
              </a:ext>
            </a:extLst>
          </p:cNvPr>
          <p:cNvSpPr/>
          <p:nvPr userDrawn="1"/>
        </p:nvSpPr>
        <p:spPr>
          <a:xfrm>
            <a:off x="28028" y="22390"/>
            <a:ext cx="2255573" cy="1678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521008"/>
            <a:ext cx="10972800" cy="468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1506788" y="274638"/>
            <a:ext cx="9269732" cy="99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BEDB24-2756-46F9-A963-64EE849B5F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77"/>
          <a:stretch/>
        </p:blipFill>
        <p:spPr>
          <a:xfrm>
            <a:off x="263352" y="240238"/>
            <a:ext cx="1008112" cy="9403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0070C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F16AF86-7C0F-404F-A99F-6B49C48F0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КУРСОВАЯ РАБОТА</a:t>
            </a:r>
            <a:endParaRPr lang="ru-RU" sz="3600" dirty="0">
              <a:latin typeface="+mn-lt"/>
            </a:endParaRP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B176D2A5-C161-464C-9E62-58CE32050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9516" y="2924944"/>
            <a:ext cx="8712968" cy="1198984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Тема</a:t>
            </a:r>
            <a:r>
              <a:rPr lang="en-US" dirty="0" smtClean="0"/>
              <a:t>: </a:t>
            </a:r>
            <a:r>
              <a:rPr lang="ru-RU" dirty="0" smtClean="0"/>
              <a:t>Автоматизация </a:t>
            </a:r>
            <a:r>
              <a:rPr lang="ru-RU" dirty="0"/>
              <a:t>развертки инфраструктуры для приложения </a:t>
            </a:r>
            <a:r>
              <a:rPr lang="en-US" dirty="0"/>
              <a:t>k</a:t>
            </a:r>
            <a:r>
              <a:rPr lang="ru-RU" dirty="0" err="1" smtClean="0"/>
              <a:t>db</a:t>
            </a:r>
            <a:r>
              <a:rPr lang="ru-RU" dirty="0" smtClean="0"/>
              <a:t>+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7392144" y="4123928"/>
            <a:ext cx="46805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ct val="20000"/>
              </a:spcBef>
            </a:pPr>
            <a:r>
              <a:rPr lang="ru-RU" sz="2000" dirty="0" smtClean="0">
                <a:solidFill>
                  <a:srgbClr val="1F497D">
                    <a:lumMod val="75000"/>
                  </a:srgbClr>
                </a:solidFill>
                <a:latin typeface="Arial"/>
                <a:cs typeface="+mn-cs"/>
              </a:rPr>
              <a:t>ФИО</a:t>
            </a:r>
            <a:r>
              <a:rPr lang="en-US" sz="2000" dirty="0" smtClean="0">
                <a:solidFill>
                  <a:srgbClr val="1F497D">
                    <a:lumMod val="75000"/>
                  </a:srgbClr>
                </a:solidFill>
                <a:latin typeface="Arial"/>
                <a:cs typeface="+mn-cs"/>
              </a:rPr>
              <a:t>: </a:t>
            </a:r>
            <a:r>
              <a:rPr lang="ru-RU" sz="2000" dirty="0" smtClean="0">
                <a:solidFill>
                  <a:srgbClr val="1F497D">
                    <a:lumMod val="75000"/>
                  </a:srgbClr>
                </a:solidFill>
                <a:latin typeface="Arial"/>
                <a:cs typeface="+mn-cs"/>
              </a:rPr>
              <a:t>Пирогов </a:t>
            </a:r>
            <a:r>
              <a:rPr lang="ru-RU" sz="2000" dirty="0">
                <a:solidFill>
                  <a:srgbClr val="1F497D">
                    <a:lumMod val="75000"/>
                  </a:srgbClr>
                </a:solidFill>
                <a:latin typeface="Arial"/>
                <a:cs typeface="+mn-cs"/>
              </a:rPr>
              <a:t>Илья </a:t>
            </a:r>
            <a:r>
              <a:rPr lang="ru-RU" sz="2000" dirty="0" smtClean="0">
                <a:solidFill>
                  <a:srgbClr val="1F497D">
                    <a:lumMod val="75000"/>
                  </a:srgbClr>
                </a:solidFill>
                <a:latin typeface="Arial"/>
                <a:cs typeface="+mn-cs"/>
              </a:rPr>
              <a:t>Михайлович</a:t>
            </a:r>
            <a:r>
              <a:rPr lang="en-US" sz="2000" dirty="0" smtClean="0">
                <a:solidFill>
                  <a:srgbClr val="1F497D">
                    <a:lumMod val="75000"/>
                  </a:srgbClr>
                </a:solidFill>
                <a:latin typeface="Arial"/>
                <a:cs typeface="+mn-cs"/>
              </a:rPr>
              <a:t>,</a:t>
            </a:r>
            <a:endParaRPr lang="ru-RU" sz="2000" dirty="0" smtClean="0">
              <a:solidFill>
                <a:srgbClr val="1F497D">
                  <a:lumMod val="75000"/>
                </a:srgbClr>
              </a:solidFill>
              <a:latin typeface="Arial"/>
              <a:cs typeface="+mn-cs"/>
            </a:endParaRPr>
          </a:p>
          <a:p>
            <a:pPr lvl="0" algn="just">
              <a:spcBef>
                <a:spcPct val="20000"/>
              </a:spcBef>
            </a:pPr>
            <a:r>
              <a:rPr lang="ru-RU" sz="2000" dirty="0" err="1" smtClean="0">
                <a:solidFill>
                  <a:srgbClr val="1F497D">
                    <a:lumMod val="75000"/>
                  </a:srgbClr>
                </a:solidFill>
                <a:latin typeface="Arial"/>
                <a:cs typeface="+mn-cs"/>
              </a:rPr>
              <a:t>Растатуров</a:t>
            </a:r>
            <a:r>
              <a:rPr lang="ru-RU" sz="2000" dirty="0" smtClean="0">
                <a:solidFill>
                  <a:srgbClr val="1F497D">
                    <a:lumMod val="75000"/>
                  </a:srgbClr>
                </a:solidFill>
                <a:latin typeface="Arial"/>
                <a:cs typeface="+mn-cs"/>
              </a:rPr>
              <a:t> </a:t>
            </a:r>
            <a:r>
              <a:rPr lang="ru-RU" sz="2000" smtClean="0">
                <a:solidFill>
                  <a:srgbClr val="1F497D">
                    <a:lumMod val="75000"/>
                  </a:srgbClr>
                </a:solidFill>
                <a:latin typeface="Arial"/>
                <a:cs typeface="+mn-cs"/>
              </a:rPr>
              <a:t>Павел Анатольевич</a:t>
            </a:r>
            <a:r>
              <a:rPr lang="ru-RU" sz="2000" smtClean="0">
                <a:solidFill>
                  <a:srgbClr val="1F497D">
                    <a:lumMod val="75000"/>
                  </a:srgbClr>
                </a:solidFill>
                <a:latin typeface="Arial"/>
                <a:cs typeface="+mn-cs"/>
              </a:rPr>
              <a:t> </a:t>
            </a:r>
            <a:endParaRPr lang="en-US" sz="2000" dirty="0" smtClean="0">
              <a:solidFill>
                <a:srgbClr val="1F497D">
                  <a:lumMod val="75000"/>
                </a:srgbClr>
              </a:solidFill>
              <a:latin typeface="Arial"/>
              <a:cs typeface="+mn-cs"/>
            </a:endParaRPr>
          </a:p>
          <a:p>
            <a:pPr lvl="0" algn="just">
              <a:spcBef>
                <a:spcPct val="20000"/>
              </a:spcBef>
            </a:pPr>
            <a:r>
              <a:rPr lang="ru-RU" sz="2000" dirty="0" smtClean="0">
                <a:solidFill>
                  <a:srgbClr val="1F497D">
                    <a:lumMod val="75000"/>
                  </a:srgbClr>
                </a:solidFill>
                <a:latin typeface="Arial"/>
                <a:cs typeface="+mn-cs"/>
              </a:rPr>
              <a:t>Группа</a:t>
            </a:r>
            <a:r>
              <a:rPr lang="en-US" sz="2000" dirty="0" smtClean="0">
                <a:solidFill>
                  <a:srgbClr val="1F497D">
                    <a:lumMod val="75000"/>
                  </a:srgbClr>
                </a:solidFill>
                <a:latin typeface="Arial"/>
                <a:cs typeface="+mn-cs"/>
              </a:rPr>
              <a:t>: </a:t>
            </a:r>
            <a:r>
              <a:rPr lang="ru-RU" sz="2000" dirty="0" smtClean="0">
                <a:solidFill>
                  <a:srgbClr val="1F497D">
                    <a:lumMod val="75000"/>
                  </a:srgbClr>
                </a:solidFill>
                <a:latin typeface="Arial"/>
                <a:cs typeface="+mn-cs"/>
              </a:rPr>
              <a:t>151219</a:t>
            </a:r>
            <a:endParaRPr lang="ru-RU" sz="2000" dirty="0">
              <a:solidFill>
                <a:srgbClr val="1F497D">
                  <a:lumMod val="75000"/>
                </a:srgbClr>
              </a:solidFill>
              <a:latin typeface="Arial"/>
              <a:cs typeface="+mn-cs"/>
            </a:endParaRPr>
          </a:p>
          <a:p>
            <a:pPr lvl="0" algn="just">
              <a:spcBef>
                <a:spcPct val="20000"/>
              </a:spcBef>
            </a:pPr>
            <a:r>
              <a:rPr lang="en-US" sz="2000" dirty="0">
                <a:solidFill>
                  <a:srgbClr val="1F497D">
                    <a:lumMod val="75000"/>
                  </a:srgbClr>
                </a:solidFill>
                <a:latin typeface="Arial"/>
                <a:cs typeface="+mn-cs"/>
              </a:rPr>
              <a:t>IT-</a:t>
            </a:r>
            <a:r>
              <a:rPr lang="ru-RU" sz="2000" dirty="0">
                <a:solidFill>
                  <a:srgbClr val="1F497D">
                    <a:lumMod val="75000"/>
                  </a:srgbClr>
                </a:solidFill>
                <a:latin typeface="Arial"/>
                <a:cs typeface="+mn-cs"/>
              </a:rPr>
              <a:t>инфраструктура (модуль)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718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69152" y="1728784"/>
            <a:ext cx="10755441" cy="4086227"/>
          </a:xfrm>
          <a:prstGeom prst="rect">
            <a:avLst/>
          </a:prstGeom>
          <a:solidFill>
            <a:srgbClr val="1C1C1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D383B-3393-4970-A3A8-604D66C8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Настройка </a:t>
            </a:r>
            <a:r>
              <a:rPr lang="en-US" dirty="0" smtClean="0">
                <a:latin typeface="+mn-lt"/>
              </a:rPr>
              <a:t>IP </a:t>
            </a:r>
            <a:r>
              <a:rPr lang="ru-RU" dirty="0" smtClean="0">
                <a:latin typeface="+mn-lt"/>
              </a:rPr>
              <a:t>адресации </a:t>
            </a:r>
            <a:r>
              <a:rPr lang="ru-RU" dirty="0">
                <a:latin typeface="+mn-lt"/>
              </a:rPr>
              <a:t>на </a:t>
            </a:r>
            <a:r>
              <a:rPr lang="en-US" dirty="0" smtClean="0">
                <a:latin typeface="+mn-lt"/>
              </a:rPr>
              <a:t>Astra </a:t>
            </a:r>
            <a:r>
              <a:rPr lang="ru-RU" dirty="0">
                <a:latin typeface="+mn-lt"/>
              </a:rPr>
              <a:t>клиенте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701917" y="1772816"/>
            <a:ext cx="4972685" cy="139065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678510" y="3141789"/>
            <a:ext cx="8778459" cy="260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69153" y="1728784"/>
            <a:ext cx="6013916" cy="4086227"/>
          </a:xfrm>
          <a:prstGeom prst="rect">
            <a:avLst/>
          </a:prstGeom>
          <a:solidFill>
            <a:srgbClr val="1C1C1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D383B-3393-4970-A3A8-604D66C8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Настройка </a:t>
            </a:r>
            <a:r>
              <a:rPr lang="en-US" dirty="0" smtClean="0">
                <a:latin typeface="+mn-lt"/>
              </a:rPr>
              <a:t>IP </a:t>
            </a:r>
            <a:r>
              <a:rPr lang="ru-RU" dirty="0" smtClean="0">
                <a:latin typeface="+mn-lt"/>
              </a:rPr>
              <a:t>адресаци</a:t>
            </a:r>
            <a:r>
              <a:rPr lang="ru-RU" dirty="0">
                <a:latin typeface="+mn-lt"/>
              </a:rPr>
              <a:t>и</a:t>
            </a: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767408" y="1772816"/>
            <a:ext cx="4991735" cy="13620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767408" y="3284984"/>
            <a:ext cx="5915660" cy="1581150"/>
          </a:xfrm>
          <a:prstGeom prst="rect">
            <a:avLst/>
          </a:prstGeom>
        </p:spPr>
      </p:pic>
      <p:sp>
        <p:nvSpPr>
          <p:cNvPr id="11" name="Содержимое 2"/>
          <p:cNvSpPr>
            <a:spLocks noGrp="1"/>
          </p:cNvSpPr>
          <p:nvPr>
            <p:ph idx="1"/>
          </p:nvPr>
        </p:nvSpPr>
        <p:spPr>
          <a:xfrm>
            <a:off x="6683068" y="1722823"/>
            <a:ext cx="4680520" cy="4092187"/>
          </a:xfrm>
        </p:spPr>
        <p:txBody>
          <a:bodyPr/>
          <a:lstStyle/>
          <a:p>
            <a:pPr marL="0" indent="0">
              <a:buNone/>
            </a:pPr>
            <a:r>
              <a:rPr lang="ru-RU" sz="1600" dirty="0"/>
              <a:t>Для удобства на каждой машине отредактируем /</a:t>
            </a:r>
            <a:r>
              <a:rPr lang="ru-RU" sz="1600" dirty="0" err="1"/>
              <a:t>etc</a:t>
            </a:r>
            <a:r>
              <a:rPr lang="ru-RU" sz="1600" dirty="0"/>
              <a:t>/</a:t>
            </a:r>
            <a:r>
              <a:rPr lang="ru-RU" sz="1600" dirty="0" err="1"/>
              <a:t>hosts</a:t>
            </a:r>
            <a:r>
              <a:rPr lang="ru-RU" sz="1600" dirty="0"/>
              <a:t> для того чтобы машины обращались к друг другу по </a:t>
            </a:r>
            <a:r>
              <a:rPr lang="ru-RU" sz="1600" dirty="0" smtClean="0"/>
              <a:t>имени</a:t>
            </a:r>
            <a:r>
              <a:rPr lang="en-US" sz="1600" dirty="0" smtClean="0"/>
              <a:t>.</a:t>
            </a: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Далее </a:t>
            </a:r>
            <a:r>
              <a:rPr lang="ru-RU" sz="1600" dirty="0"/>
              <a:t>необходимо </a:t>
            </a:r>
            <a:r>
              <a:rPr lang="ru-RU" sz="1600" dirty="0" smtClean="0"/>
              <a:t>включить </a:t>
            </a:r>
            <a:r>
              <a:rPr lang="ru-RU" sz="1600" dirty="0"/>
              <a:t>«</a:t>
            </a:r>
            <a:r>
              <a:rPr lang="ru-RU" sz="1600" dirty="0" err="1"/>
              <a:t>ip</a:t>
            </a:r>
            <a:r>
              <a:rPr lang="ru-RU" sz="1600" dirty="0"/>
              <a:t> </a:t>
            </a:r>
            <a:r>
              <a:rPr lang="ru-RU" sz="1600" dirty="0" err="1"/>
              <a:t>форвардинг</a:t>
            </a:r>
            <a:r>
              <a:rPr lang="ru-RU" sz="1600" dirty="0"/>
              <a:t>» и пропишем правила «</a:t>
            </a:r>
            <a:r>
              <a:rPr lang="ru-RU" sz="1600" dirty="0" err="1"/>
              <a:t>iptables</a:t>
            </a:r>
            <a:r>
              <a:rPr lang="ru-RU" sz="1600" dirty="0"/>
              <a:t>» на </a:t>
            </a:r>
            <a:r>
              <a:rPr lang="ru-RU" sz="1600" dirty="0" err="1"/>
              <a:t>altlinux</a:t>
            </a:r>
            <a:r>
              <a:rPr lang="ru-RU" sz="1600" dirty="0"/>
              <a:t>, чтобы на </a:t>
            </a:r>
            <a:r>
              <a:rPr lang="ru-RU" sz="1600" dirty="0" err="1"/>
              <a:t>core</a:t>
            </a:r>
            <a:r>
              <a:rPr lang="ru-RU" sz="1600" dirty="0"/>
              <a:t>–хостах была возможность пересылать пакеты друг другу, а также </a:t>
            </a:r>
            <a:r>
              <a:rPr lang="ru-RU" sz="1600" dirty="0" smtClean="0"/>
              <a:t>реализовать возможность </a:t>
            </a:r>
            <a:r>
              <a:rPr lang="ru-RU" sz="1600" dirty="0"/>
              <a:t>подключения к </a:t>
            </a:r>
            <a:r>
              <a:rPr lang="ru-RU" sz="1600" dirty="0" smtClean="0"/>
              <a:t>интернету</a:t>
            </a:r>
            <a:r>
              <a:rPr lang="en-US" sz="1600" dirty="0" smtClean="0"/>
              <a:t>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98167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69153" y="1728784"/>
            <a:ext cx="6013914" cy="4340781"/>
          </a:xfrm>
          <a:prstGeom prst="rect">
            <a:avLst/>
          </a:prstGeom>
          <a:solidFill>
            <a:srgbClr val="1C1C1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D383B-3393-4970-A3A8-604D66C8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Настройка </a:t>
            </a:r>
            <a:r>
              <a:rPr lang="en-US" dirty="0" smtClean="0">
                <a:latin typeface="+mn-lt"/>
              </a:rPr>
              <a:t>IP </a:t>
            </a:r>
            <a:r>
              <a:rPr lang="ru-RU" dirty="0" smtClean="0">
                <a:latin typeface="+mn-lt"/>
              </a:rPr>
              <a:t>адресаци</a:t>
            </a:r>
            <a:r>
              <a:rPr lang="ru-RU" dirty="0">
                <a:latin typeface="+mn-lt"/>
              </a:rPr>
              <a:t>и</a:t>
            </a:r>
          </a:p>
        </p:txBody>
      </p:sp>
      <p:sp>
        <p:nvSpPr>
          <p:cNvPr id="11" name="Содержимое 2"/>
          <p:cNvSpPr>
            <a:spLocks noGrp="1"/>
          </p:cNvSpPr>
          <p:nvPr>
            <p:ph idx="1"/>
          </p:nvPr>
        </p:nvSpPr>
        <p:spPr>
          <a:xfrm>
            <a:off x="6683068" y="1722824"/>
            <a:ext cx="4680520" cy="4346742"/>
          </a:xfrm>
        </p:spPr>
        <p:txBody>
          <a:bodyPr/>
          <a:lstStyle/>
          <a:p>
            <a:pPr marL="0" indent="0">
              <a:buNone/>
            </a:pPr>
            <a:r>
              <a:rPr lang="ru-RU" sz="1600" dirty="0"/>
              <a:t>Попробуем «</a:t>
            </a:r>
            <a:r>
              <a:rPr lang="ru-RU" sz="1600" dirty="0" err="1"/>
              <a:t>пропинговать</a:t>
            </a:r>
            <a:r>
              <a:rPr lang="ru-RU" sz="1600" dirty="0"/>
              <a:t>» с </a:t>
            </a:r>
            <a:r>
              <a:rPr lang="ru-RU" sz="1600" dirty="0" err="1"/>
              <a:t>astra</a:t>
            </a:r>
            <a:r>
              <a:rPr lang="ru-RU" sz="1600" dirty="0"/>
              <a:t> на </a:t>
            </a:r>
            <a:r>
              <a:rPr lang="ru-RU" sz="1600" dirty="0" smtClean="0"/>
              <a:t>redos</a:t>
            </a:r>
            <a:r>
              <a:rPr lang="en-US" sz="1600" dirty="0" smtClean="0"/>
              <a:t>.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Проверим </a:t>
            </a:r>
            <a:r>
              <a:rPr lang="ru-RU" sz="1600" dirty="0"/>
              <a:t>доступность к интернету у </a:t>
            </a:r>
            <a:r>
              <a:rPr lang="ru-RU" sz="1600" dirty="0" err="1"/>
              <a:t>core</a:t>
            </a:r>
            <a:r>
              <a:rPr lang="ru-RU" sz="1600" dirty="0"/>
              <a:t>–хоста, например, </a:t>
            </a:r>
            <a:r>
              <a:rPr lang="ru-RU" sz="1600" dirty="0" err="1" smtClean="0"/>
              <a:t>Astra</a:t>
            </a:r>
            <a:r>
              <a:rPr lang="en-US" sz="1600" dirty="0" smtClean="0"/>
              <a:t>.</a:t>
            </a:r>
            <a:r>
              <a:rPr lang="ru-RU" sz="1600" dirty="0" smtClean="0"/>
              <a:t> </a:t>
            </a:r>
          </a:p>
          <a:p>
            <a:pPr marL="0" indent="0">
              <a:buNone/>
            </a:pPr>
            <a:r>
              <a:rPr lang="ru-RU" sz="1600" dirty="0" smtClean="0"/>
              <a:t>Всё успешно</a:t>
            </a:r>
            <a:r>
              <a:rPr lang="en-US" sz="1600" dirty="0" smtClean="0"/>
              <a:t>,</a:t>
            </a:r>
            <a:r>
              <a:rPr lang="ru-RU" sz="1600" dirty="0" smtClean="0"/>
              <a:t> мы развернули структуру</a:t>
            </a:r>
            <a:r>
              <a:rPr lang="en-US" sz="1600" dirty="0" smtClean="0"/>
              <a:t>,</a:t>
            </a:r>
            <a:r>
              <a:rPr lang="ru-RU" sz="1600" dirty="0" smtClean="0"/>
              <a:t> которая состоит из 3 серверов</a:t>
            </a:r>
            <a:r>
              <a:rPr lang="en-US" sz="1600" dirty="0" smtClean="0"/>
              <a:t>.</a:t>
            </a:r>
            <a:endParaRPr lang="ru-RU" sz="1600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669152" y="1738062"/>
            <a:ext cx="6013915" cy="2215515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 rotWithShape="1">
          <a:blip r:embed="rId3"/>
          <a:srcRect r="3052"/>
          <a:stretch/>
        </p:blipFill>
        <p:spPr>
          <a:xfrm>
            <a:off x="669153" y="3974065"/>
            <a:ext cx="6013914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3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69153" y="1728784"/>
            <a:ext cx="7371064" cy="4340781"/>
          </a:xfrm>
          <a:prstGeom prst="rect">
            <a:avLst/>
          </a:prstGeom>
          <a:solidFill>
            <a:srgbClr val="1C1C1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D383B-3393-4970-A3A8-604D66C8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Развёртка приложения </a:t>
            </a:r>
            <a:r>
              <a:rPr lang="en-US" dirty="0" err="1" smtClean="0">
                <a:latin typeface="+mn-lt"/>
              </a:rPr>
              <a:t>kdb</a:t>
            </a:r>
            <a:r>
              <a:rPr lang="en-US" dirty="0" smtClean="0">
                <a:latin typeface="+mn-lt"/>
              </a:rPr>
              <a:t>+</a:t>
            </a:r>
            <a:endParaRPr lang="ru-RU" dirty="0">
              <a:latin typeface="+mn-lt"/>
            </a:endParaRPr>
          </a:p>
        </p:txBody>
      </p:sp>
      <p:sp>
        <p:nvSpPr>
          <p:cNvPr id="11" name="Содержимое 2"/>
          <p:cNvSpPr>
            <a:spLocks noGrp="1"/>
          </p:cNvSpPr>
          <p:nvPr>
            <p:ph idx="1"/>
          </p:nvPr>
        </p:nvSpPr>
        <p:spPr>
          <a:xfrm>
            <a:off x="8184232" y="1718445"/>
            <a:ext cx="3546047" cy="4346742"/>
          </a:xfrm>
        </p:spPr>
        <p:txBody>
          <a:bodyPr/>
          <a:lstStyle/>
          <a:p>
            <a:r>
              <a:rPr lang="ru-RU" sz="1600" dirty="0"/>
              <a:t>Зайдём на </a:t>
            </a:r>
            <a:r>
              <a:rPr lang="ru-RU" sz="1600" dirty="0" smtClean="0"/>
              <a:t>сайт</a:t>
            </a:r>
            <a:r>
              <a:rPr lang="en-US" sz="1600" dirty="0" smtClean="0"/>
              <a:t> </a:t>
            </a:r>
            <a:r>
              <a:rPr lang="ru-RU" sz="1600" dirty="0" smtClean="0"/>
              <a:t>«</a:t>
            </a:r>
            <a:r>
              <a:rPr lang="en-US" sz="1600" dirty="0"/>
              <a:t>kx.com/products/</a:t>
            </a:r>
            <a:r>
              <a:rPr lang="en-US" sz="1600" dirty="0" err="1"/>
              <a:t>kdb</a:t>
            </a:r>
            <a:r>
              <a:rPr lang="en-US" sz="1600" dirty="0"/>
              <a:t>» </a:t>
            </a:r>
            <a:r>
              <a:rPr lang="ru-RU" sz="1600" dirty="0"/>
              <a:t>и нажмём «</a:t>
            </a:r>
            <a:r>
              <a:rPr lang="en-US" sz="1600" dirty="0"/>
              <a:t>Start Free Trial</a:t>
            </a:r>
            <a:r>
              <a:rPr lang="en-US" sz="1600" dirty="0" smtClean="0"/>
              <a:t>»</a:t>
            </a:r>
            <a:endParaRPr lang="ru-RU" sz="1600" dirty="0" smtClean="0"/>
          </a:p>
          <a:p>
            <a:endParaRPr lang="en-US" sz="1600" dirty="0" smtClean="0"/>
          </a:p>
          <a:p>
            <a:r>
              <a:rPr lang="ru-RU" sz="1600" dirty="0" smtClean="0"/>
              <a:t>Заполним форму</a:t>
            </a:r>
            <a:endParaRPr lang="ru-RU" sz="1600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669152" y="1749025"/>
            <a:ext cx="3554640" cy="4320539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 rotWithShape="1">
          <a:blip r:embed="rId3"/>
          <a:srcRect t="1621"/>
          <a:stretch/>
        </p:blipFill>
        <p:spPr>
          <a:xfrm>
            <a:off x="4223792" y="1722823"/>
            <a:ext cx="3816424" cy="435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2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D383B-3393-4970-A3A8-604D66C8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Развёртка приложения </a:t>
            </a:r>
            <a:r>
              <a:rPr lang="en-US" dirty="0" err="1" smtClean="0">
                <a:latin typeface="+mn-lt"/>
              </a:rPr>
              <a:t>kdb</a:t>
            </a:r>
            <a:r>
              <a:rPr lang="en-US" dirty="0" smtClean="0">
                <a:latin typeface="+mn-lt"/>
              </a:rPr>
              <a:t>+</a:t>
            </a:r>
            <a:endParaRPr lang="ru-RU" dirty="0">
              <a:latin typeface="+mn-lt"/>
            </a:endParaRPr>
          </a:p>
        </p:txBody>
      </p:sp>
      <p:sp>
        <p:nvSpPr>
          <p:cNvPr id="11" name="Содержимое 2"/>
          <p:cNvSpPr>
            <a:spLocks noGrp="1"/>
          </p:cNvSpPr>
          <p:nvPr>
            <p:ph idx="1"/>
          </p:nvPr>
        </p:nvSpPr>
        <p:spPr>
          <a:xfrm>
            <a:off x="8256240" y="1722822"/>
            <a:ext cx="3546047" cy="4346742"/>
          </a:xfrm>
        </p:spPr>
        <p:txBody>
          <a:bodyPr/>
          <a:lstStyle/>
          <a:p>
            <a:pPr marL="0" indent="0">
              <a:buNone/>
            </a:pPr>
            <a:r>
              <a:rPr lang="ru-RU" sz="1600" dirty="0"/>
              <a:t>После заполнения на электронную почту вышлют ссылки на </a:t>
            </a:r>
            <a:r>
              <a:rPr lang="ru-RU" sz="1600" dirty="0" smtClean="0"/>
              <a:t>скачивания </a:t>
            </a:r>
            <a:r>
              <a:rPr lang="ru-RU" sz="1600" dirty="0"/>
              <a:t>и лицензионного файла для </a:t>
            </a:r>
            <a:r>
              <a:rPr lang="ru-RU" sz="1600" dirty="0" err="1"/>
              <a:t>kdb</a:t>
            </a:r>
            <a:r>
              <a:rPr lang="ru-RU" sz="1600" dirty="0"/>
              <a:t>+ </a:t>
            </a: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Таким образом у нас есть файлы для развёртки </a:t>
            </a:r>
            <a:r>
              <a:rPr lang="en-US" sz="1600" dirty="0" err="1" smtClean="0"/>
              <a:t>kdb</a:t>
            </a:r>
            <a:r>
              <a:rPr lang="en-US" sz="1600" dirty="0" smtClean="0"/>
              <a:t>+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69153" y="1728784"/>
            <a:ext cx="7371064" cy="4340781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/>
          <p:cNvPicPr/>
          <p:nvPr/>
        </p:nvPicPr>
        <p:blipFill rotWithShape="1">
          <a:blip r:embed="rId2"/>
          <a:srcRect t="1440" r="24838"/>
          <a:stretch/>
        </p:blipFill>
        <p:spPr>
          <a:xfrm>
            <a:off x="2495600" y="1738950"/>
            <a:ext cx="3482632" cy="3672408"/>
          </a:xfrm>
          <a:prstGeom prst="rect">
            <a:avLst/>
          </a:prstGeom>
        </p:spPr>
      </p:pic>
      <p:pic>
        <p:nvPicPr>
          <p:cNvPr id="19" name="Рисунок 18"/>
          <p:cNvPicPr/>
          <p:nvPr/>
        </p:nvPicPr>
        <p:blipFill>
          <a:blip r:embed="rId3"/>
          <a:stretch>
            <a:fillRect/>
          </a:stretch>
        </p:blipFill>
        <p:spPr>
          <a:xfrm>
            <a:off x="1559496" y="5574906"/>
            <a:ext cx="580136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1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D383B-3393-4970-A3A8-604D66C8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Автоматизация развёртки приложения </a:t>
            </a:r>
            <a:r>
              <a:rPr lang="en-US" dirty="0" err="1" smtClean="0">
                <a:latin typeface="+mn-lt"/>
              </a:rPr>
              <a:t>kdb</a:t>
            </a:r>
            <a:r>
              <a:rPr lang="en-US" dirty="0" smtClean="0">
                <a:latin typeface="+mn-lt"/>
              </a:rPr>
              <a:t>+</a:t>
            </a:r>
            <a:endParaRPr lang="ru-RU" dirty="0">
              <a:latin typeface="+mn-lt"/>
            </a:endParaRPr>
          </a:p>
        </p:txBody>
      </p:sp>
      <p:sp>
        <p:nvSpPr>
          <p:cNvPr id="11" name="Содержимое 2"/>
          <p:cNvSpPr>
            <a:spLocks noGrp="1"/>
          </p:cNvSpPr>
          <p:nvPr>
            <p:ph idx="1"/>
          </p:nvPr>
        </p:nvSpPr>
        <p:spPr>
          <a:xfrm>
            <a:off x="8256240" y="1722822"/>
            <a:ext cx="3546047" cy="4346742"/>
          </a:xfrm>
        </p:spPr>
        <p:txBody>
          <a:bodyPr/>
          <a:lstStyle/>
          <a:p>
            <a:pPr marL="0" indent="0">
              <a:buNone/>
            </a:pPr>
            <a:r>
              <a:rPr lang="ru-RU" sz="1600" dirty="0"/>
              <a:t>Создадим файл «system_usage.py», которые автоматизирует развёртку </a:t>
            </a:r>
            <a:r>
              <a:rPr lang="ru-RU" sz="1600" dirty="0" err="1"/>
              <a:t>kdb</a:t>
            </a:r>
            <a:r>
              <a:rPr lang="ru-RU" sz="1600" dirty="0"/>
              <a:t>+</a:t>
            </a:r>
            <a:endParaRPr lang="en-US" sz="1600" dirty="0" smtClean="0"/>
          </a:p>
        </p:txBody>
      </p:sp>
      <p:pic>
        <p:nvPicPr>
          <p:cNvPr id="3074" name="Picture 2" descr="код развёртки kd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82"/>
          <a:stretch/>
        </p:blipFill>
        <p:spPr bwMode="auto">
          <a:xfrm>
            <a:off x="669153" y="1256680"/>
            <a:ext cx="693024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64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D383B-3393-4970-A3A8-604D66C8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Автоматизация развёртки приложения </a:t>
            </a:r>
            <a:r>
              <a:rPr lang="en-US" dirty="0" err="1">
                <a:latin typeface="+mn-lt"/>
              </a:rPr>
              <a:t>kdb</a:t>
            </a:r>
            <a:r>
              <a:rPr lang="en-US" dirty="0">
                <a:latin typeface="+mn-lt"/>
              </a:rPr>
              <a:t>+</a:t>
            </a:r>
            <a:endParaRPr lang="ru-RU" dirty="0">
              <a:latin typeface="+mn-lt"/>
            </a:endParaRPr>
          </a:p>
        </p:txBody>
      </p:sp>
      <p:sp>
        <p:nvSpPr>
          <p:cNvPr id="11" name="Содержимое 2"/>
          <p:cNvSpPr>
            <a:spLocks noGrp="1"/>
          </p:cNvSpPr>
          <p:nvPr>
            <p:ph idx="1"/>
          </p:nvPr>
        </p:nvSpPr>
        <p:spPr>
          <a:xfrm>
            <a:off x="8256240" y="1722822"/>
            <a:ext cx="3546047" cy="4346742"/>
          </a:xfrm>
        </p:spPr>
        <p:txBody>
          <a:bodyPr/>
          <a:lstStyle/>
          <a:p>
            <a:pPr marL="0" indent="0">
              <a:buNone/>
            </a:pPr>
            <a:r>
              <a:rPr lang="ru-RU" sz="1600" dirty="0"/>
              <a:t>Создадим файл «system_usage.py», которые автоматизирует развёртку </a:t>
            </a:r>
            <a:r>
              <a:rPr lang="ru-RU" sz="1600" dirty="0" err="1"/>
              <a:t>kdb</a:t>
            </a:r>
            <a:r>
              <a:rPr lang="ru-RU" sz="1600" dirty="0"/>
              <a:t>+</a:t>
            </a:r>
            <a:endParaRPr lang="en-US" sz="1600" dirty="0" smtClean="0"/>
          </a:p>
        </p:txBody>
      </p:sp>
      <p:pic>
        <p:nvPicPr>
          <p:cNvPr id="8" name="Picture 2" descr="код развёртки kd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02"/>
          <a:stretch/>
        </p:blipFill>
        <p:spPr bwMode="auto">
          <a:xfrm>
            <a:off x="669152" y="1268760"/>
            <a:ext cx="7242777" cy="480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42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D383B-3393-4970-A3A8-604D66C8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Автоматизация развёртки приложения </a:t>
            </a:r>
            <a:r>
              <a:rPr lang="en-US" dirty="0" err="1">
                <a:latin typeface="+mn-lt"/>
              </a:rPr>
              <a:t>kdb</a:t>
            </a:r>
            <a:r>
              <a:rPr lang="en-US" dirty="0">
                <a:latin typeface="+mn-lt"/>
              </a:rPr>
              <a:t>+</a:t>
            </a:r>
            <a:endParaRPr lang="ru-RU" dirty="0">
              <a:latin typeface="+mn-lt"/>
            </a:endParaRPr>
          </a:p>
        </p:txBody>
      </p:sp>
      <p:sp>
        <p:nvSpPr>
          <p:cNvPr id="11" name="Содержимое 2"/>
          <p:cNvSpPr>
            <a:spLocks noGrp="1"/>
          </p:cNvSpPr>
          <p:nvPr>
            <p:ph idx="1"/>
          </p:nvPr>
        </p:nvSpPr>
        <p:spPr>
          <a:xfrm>
            <a:off x="8040216" y="1722822"/>
            <a:ext cx="3546047" cy="4346742"/>
          </a:xfrm>
        </p:spPr>
        <p:txBody>
          <a:bodyPr/>
          <a:lstStyle/>
          <a:p>
            <a:pPr marL="0" indent="0">
              <a:buNone/>
            </a:pPr>
            <a:r>
              <a:rPr lang="ru-RU" sz="1600" dirty="0" smtClean="0"/>
              <a:t>Выполним «</a:t>
            </a:r>
            <a:r>
              <a:rPr lang="en-US" sz="1600" dirty="0" err="1" smtClean="0"/>
              <a:t>setup_kdb</a:t>
            </a:r>
            <a:r>
              <a:rPr lang="ru-RU" sz="1600" dirty="0" smtClean="0"/>
              <a:t>»</a:t>
            </a:r>
            <a:endParaRPr lang="en-US" sz="1600" dirty="0" smtClean="0"/>
          </a:p>
        </p:txBody>
      </p:sp>
      <p:pic>
        <p:nvPicPr>
          <p:cNvPr id="4098" name="Picture 2" descr="развёртка k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3" y="1722822"/>
            <a:ext cx="6696744" cy="23662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4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65281" y="1715470"/>
            <a:ext cx="7920879" cy="3312058"/>
          </a:xfrm>
          <a:prstGeom prst="rect">
            <a:avLst/>
          </a:prstGeom>
          <a:solidFill>
            <a:srgbClr val="1C1C1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D383B-3393-4970-A3A8-604D66C8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Автоматизация развёртки приложения </a:t>
            </a:r>
            <a:r>
              <a:rPr lang="en-US" dirty="0" err="1">
                <a:latin typeface="+mn-lt"/>
              </a:rPr>
              <a:t>kdb</a:t>
            </a:r>
            <a:r>
              <a:rPr lang="en-US" dirty="0">
                <a:latin typeface="+mn-lt"/>
              </a:rPr>
              <a:t>+</a:t>
            </a:r>
            <a:endParaRPr lang="ru-RU" dirty="0">
              <a:latin typeface="+mn-lt"/>
            </a:endParaRPr>
          </a:p>
        </p:txBody>
      </p:sp>
      <p:sp>
        <p:nvSpPr>
          <p:cNvPr id="11" name="Содержимое 2"/>
          <p:cNvSpPr>
            <a:spLocks noGrp="1"/>
          </p:cNvSpPr>
          <p:nvPr>
            <p:ph idx="1"/>
          </p:nvPr>
        </p:nvSpPr>
        <p:spPr>
          <a:xfrm>
            <a:off x="8886160" y="1722822"/>
            <a:ext cx="2700103" cy="791778"/>
          </a:xfrm>
        </p:spPr>
        <p:txBody>
          <a:bodyPr/>
          <a:lstStyle/>
          <a:p>
            <a:pPr marL="0" indent="0">
              <a:buNone/>
            </a:pPr>
            <a:r>
              <a:rPr lang="ru-RU" sz="1600" dirty="0"/>
              <a:t>Проверим работоспособность </a:t>
            </a:r>
            <a:r>
              <a:rPr lang="en-US" sz="1600" dirty="0" err="1"/>
              <a:t>kdb</a:t>
            </a:r>
            <a:r>
              <a:rPr lang="en-US" sz="1600" dirty="0"/>
              <a:t>+</a:t>
            </a:r>
            <a:endParaRPr lang="en-US" sz="1600" dirty="0" smtClean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965281" y="1715470"/>
            <a:ext cx="7920879" cy="971746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965281" y="3933056"/>
            <a:ext cx="7902727" cy="1094472"/>
          </a:xfrm>
          <a:prstGeom prst="rect">
            <a:avLst/>
          </a:prstGeom>
        </p:spPr>
      </p:pic>
      <p:sp>
        <p:nvSpPr>
          <p:cNvPr id="8" name="Содержимое 2"/>
          <p:cNvSpPr txBox="1">
            <a:spLocks/>
          </p:cNvSpPr>
          <p:nvPr/>
        </p:nvSpPr>
        <p:spPr bwMode="auto">
          <a:xfrm>
            <a:off x="8911624" y="3284984"/>
            <a:ext cx="2700103" cy="174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/>
              <a:t>Для подключения к </a:t>
            </a:r>
            <a:r>
              <a:rPr lang="ru-RU" sz="1600" dirty="0" err="1"/>
              <a:t>kdb</a:t>
            </a:r>
            <a:r>
              <a:rPr lang="ru-RU" sz="1600" dirty="0"/>
              <a:t>+ на </a:t>
            </a:r>
            <a:r>
              <a:rPr lang="ru-RU" sz="1600" dirty="0" err="1"/>
              <a:t>Astra</a:t>
            </a:r>
            <a:r>
              <a:rPr lang="ru-RU" sz="1600" dirty="0"/>
              <a:t>, </a:t>
            </a:r>
            <a:r>
              <a:rPr lang="ru-RU" sz="1600" dirty="0" err="1"/>
              <a:t>kdb</a:t>
            </a:r>
            <a:r>
              <a:rPr lang="ru-RU" sz="1600" dirty="0"/>
              <a:t>+ должен быть развёрнут и на RedOS. Проделаем аналогичные действия как на </a:t>
            </a:r>
            <a:r>
              <a:rPr lang="ru-RU" sz="1600" dirty="0" err="1"/>
              <a:t>Astra</a:t>
            </a:r>
            <a:r>
              <a:rPr lang="ru-RU" sz="1600" dirty="0"/>
              <a:t>. Попробуем запустить </a:t>
            </a:r>
            <a:r>
              <a:rPr lang="ru-RU" sz="1600" dirty="0" err="1"/>
              <a:t>kdb</a:t>
            </a:r>
            <a:r>
              <a:rPr lang="ru-RU" sz="1600" dirty="0"/>
              <a:t>+ на RedOS 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9735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65281" y="1715470"/>
            <a:ext cx="7920879" cy="1929554"/>
          </a:xfrm>
          <a:prstGeom prst="rect">
            <a:avLst/>
          </a:prstGeom>
          <a:solidFill>
            <a:srgbClr val="1C1C1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D383B-3393-4970-A3A8-604D66C8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Удалённый доступ к приложение</a:t>
            </a:r>
            <a:endParaRPr lang="ru-RU" dirty="0">
              <a:latin typeface="+mn-lt"/>
            </a:endParaRPr>
          </a:p>
        </p:txBody>
      </p:sp>
      <p:sp>
        <p:nvSpPr>
          <p:cNvPr id="11" name="Содержимое 2"/>
          <p:cNvSpPr>
            <a:spLocks noGrp="1"/>
          </p:cNvSpPr>
          <p:nvPr>
            <p:ph idx="1"/>
          </p:nvPr>
        </p:nvSpPr>
        <p:spPr>
          <a:xfrm>
            <a:off x="9066428" y="1722822"/>
            <a:ext cx="2700103" cy="3304706"/>
          </a:xfrm>
        </p:spPr>
        <p:txBody>
          <a:bodyPr/>
          <a:lstStyle/>
          <a:p>
            <a:pPr marL="0" indent="0">
              <a:buNone/>
            </a:pPr>
            <a:r>
              <a:rPr lang="ru-RU" sz="1600" dirty="0"/>
              <a:t>Мы будем использовать порт 5001 для запуска сервера </a:t>
            </a:r>
            <a:r>
              <a:rPr lang="ru-RU" sz="1600" dirty="0" err="1"/>
              <a:t>kdb</a:t>
            </a:r>
            <a:r>
              <a:rPr lang="ru-RU" sz="1600" dirty="0"/>
              <a:t>+, нужно добавить правила </a:t>
            </a:r>
            <a:r>
              <a:rPr lang="ru-RU" sz="1600" dirty="0" err="1"/>
              <a:t>iptables</a:t>
            </a:r>
            <a:r>
              <a:rPr lang="ru-RU" sz="1600" dirty="0"/>
              <a:t> для того чтобы разрешить подключения по этому </a:t>
            </a:r>
            <a:r>
              <a:rPr lang="ru-RU" sz="1600" dirty="0" smtClean="0"/>
              <a:t>порту</a:t>
            </a:r>
            <a:r>
              <a:rPr lang="en-US" sz="1600" dirty="0"/>
              <a:t>.</a:t>
            </a:r>
            <a:endParaRPr lang="en-US" sz="1600" dirty="0" smtClean="0"/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995369" y="1772816"/>
            <a:ext cx="772300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0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Введение</a:t>
            </a:r>
            <a:endParaRPr lang="ru-RU" dirty="0">
              <a:latin typeface="+mn-lt"/>
            </a:endParaRPr>
          </a:p>
        </p:txBody>
      </p:sp>
      <p:sp>
        <p:nvSpPr>
          <p:cNvPr id="307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 smtClean="0"/>
              <a:t>	Целью   </a:t>
            </a:r>
            <a:r>
              <a:rPr lang="ru-RU" sz="1800" dirty="0"/>
              <a:t>курсовой   работы   является   рассмотрение   операций   по   развёртыванию</a:t>
            </a:r>
            <a:br>
              <a:rPr lang="ru-RU" sz="1800" dirty="0"/>
            </a:br>
            <a:r>
              <a:rPr lang="ru-RU" sz="1800" dirty="0"/>
              <a:t>инфраструктуры сети, согласно вариантам задания. </a:t>
            </a:r>
          </a:p>
          <a:p>
            <a:pPr lvl="0">
              <a:buFont typeface="Symbol" panose="05050102010706020507" pitchFamily="18" charset="2"/>
              <a:buChar char="-"/>
            </a:pPr>
            <a:r>
              <a:rPr lang="ru-RU" sz="1800" dirty="0"/>
              <a:t>Развернуть структуру, которая состоит из 3 серверов: 1 </a:t>
            </a:r>
            <a:r>
              <a:rPr lang="ru-RU" sz="1800" dirty="0" err="1"/>
              <a:t>alt</a:t>
            </a:r>
            <a:r>
              <a:rPr lang="ru-RU" sz="1800" dirty="0"/>
              <a:t> </a:t>
            </a:r>
            <a:r>
              <a:rPr lang="ru-RU" sz="1800" dirty="0" err="1"/>
              <a:t>linux</a:t>
            </a:r>
            <a:r>
              <a:rPr lang="ru-RU" sz="1800" dirty="0"/>
              <a:t>, 2 </a:t>
            </a:r>
            <a:r>
              <a:rPr lang="ru-RU" sz="1800" dirty="0" err="1"/>
              <a:t>astra</a:t>
            </a:r>
            <a:r>
              <a:rPr lang="ru-RU" sz="1800" dirty="0"/>
              <a:t> </a:t>
            </a:r>
            <a:r>
              <a:rPr lang="ru-RU" sz="1800" dirty="0" err="1"/>
              <a:t>linux</a:t>
            </a:r>
            <a:r>
              <a:rPr lang="ru-RU" sz="1800" dirty="0"/>
              <a:t>, 3 </a:t>
            </a:r>
            <a:r>
              <a:rPr lang="ru-RU" sz="1800" dirty="0" err="1"/>
              <a:t>redos</a:t>
            </a:r>
            <a:r>
              <a:rPr lang="ru-RU" sz="1800" dirty="0"/>
              <a:t>. </a:t>
            </a:r>
          </a:p>
          <a:p>
            <a:pPr lvl="0">
              <a:buFont typeface="Symbol" panose="05050102010706020507" pitchFamily="18" charset="2"/>
              <a:buChar char="-"/>
            </a:pPr>
            <a:r>
              <a:rPr lang="ru-RU" sz="1800" dirty="0"/>
              <a:t>После определения который из них меньше всего загружен, необходимо развернуть приложение </a:t>
            </a:r>
            <a:r>
              <a:rPr lang="en-US" sz="1800" dirty="0" err="1"/>
              <a:t>kdb</a:t>
            </a:r>
            <a:r>
              <a:rPr lang="ru-RU" sz="1800" dirty="0"/>
              <a:t>+ на самом свободном из серверов с выполнением базовой настройки работоспособности приложения, самый загруженный сервер должен выполнять роль маршрутизатора и доступ в глобальную сеть должен быть только через него. </a:t>
            </a:r>
          </a:p>
          <a:p>
            <a:pPr lvl="0">
              <a:buFont typeface="Symbol" panose="05050102010706020507" pitchFamily="18" charset="2"/>
              <a:buChar char="-"/>
            </a:pPr>
            <a:r>
              <a:rPr lang="ru-RU" sz="1800" dirty="0"/>
              <a:t>Сделать доступным приложение с третьего сервера для остальных ограничить доступ. Обращение к приложению должно проходить по имени. Автоматизировать процесс развертки и настройки используя </a:t>
            </a:r>
            <a:r>
              <a:rPr lang="ru-RU" sz="1800" dirty="0" err="1"/>
              <a:t>python</a:t>
            </a:r>
            <a:r>
              <a:rPr lang="ru-RU" sz="1800" dirty="0"/>
              <a:t>. </a:t>
            </a:r>
          </a:p>
          <a:p>
            <a:pPr lvl="0">
              <a:buFont typeface="Symbol" panose="05050102010706020507" pitchFamily="18" charset="2"/>
              <a:buChar char="-"/>
            </a:pPr>
            <a:r>
              <a:rPr lang="ru-RU" sz="1800" dirty="0"/>
              <a:t>Продемонстрировать работу приложения.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1800" dirty="0"/>
              <a:t>Код разместить в </a:t>
            </a:r>
            <a:r>
              <a:rPr lang="ru-RU" sz="1800" dirty="0" err="1"/>
              <a:t>Githab</a:t>
            </a:r>
            <a:r>
              <a:rPr lang="ru-RU" sz="1800" dirty="0"/>
              <a:t>, </a:t>
            </a:r>
            <a:r>
              <a:rPr lang="ru-RU" sz="1800" dirty="0" err="1"/>
              <a:t>Gitlab</a:t>
            </a:r>
            <a:r>
              <a:rPr lang="ru-RU" sz="1800" dirty="0"/>
              <a:t> или в любом облачном хранилище, с описательной частью.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65281" y="1715470"/>
            <a:ext cx="7920879" cy="3312058"/>
          </a:xfrm>
          <a:prstGeom prst="rect">
            <a:avLst/>
          </a:prstGeom>
          <a:solidFill>
            <a:srgbClr val="1C1C1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D383B-3393-4970-A3A8-604D66C8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Удалённый доступ к приложение</a:t>
            </a:r>
            <a:endParaRPr lang="ru-RU" dirty="0">
              <a:latin typeface="+mn-lt"/>
            </a:endParaRPr>
          </a:p>
        </p:txBody>
      </p:sp>
      <p:sp>
        <p:nvSpPr>
          <p:cNvPr id="11" name="Содержимое 2"/>
          <p:cNvSpPr>
            <a:spLocks noGrp="1"/>
          </p:cNvSpPr>
          <p:nvPr>
            <p:ph idx="1"/>
          </p:nvPr>
        </p:nvSpPr>
        <p:spPr>
          <a:xfrm>
            <a:off x="9066428" y="1722822"/>
            <a:ext cx="2700103" cy="3304706"/>
          </a:xfrm>
        </p:spPr>
        <p:txBody>
          <a:bodyPr/>
          <a:lstStyle/>
          <a:p>
            <a:pPr marL="0" indent="0">
              <a:buNone/>
            </a:pPr>
            <a:r>
              <a:rPr lang="ru-RU" sz="1600" dirty="0"/>
              <a:t>На </a:t>
            </a:r>
            <a:r>
              <a:rPr lang="ru-RU" sz="1600" dirty="0" err="1"/>
              <a:t>Astra</a:t>
            </a:r>
            <a:r>
              <a:rPr lang="ru-RU" sz="1600" dirty="0"/>
              <a:t> запустим </a:t>
            </a:r>
            <a:r>
              <a:rPr lang="ru-RU" sz="1600" dirty="0" err="1"/>
              <a:t>kdb</a:t>
            </a:r>
            <a:r>
              <a:rPr lang="ru-RU" sz="1600" dirty="0"/>
              <a:t>+ на порту </a:t>
            </a:r>
            <a:r>
              <a:rPr lang="ru-RU" sz="1600" dirty="0" smtClean="0"/>
              <a:t>5001</a:t>
            </a:r>
            <a:r>
              <a:rPr lang="en-US" sz="1600" dirty="0" smtClean="0"/>
              <a:t>.</a:t>
            </a:r>
            <a:endParaRPr lang="ru-RU" sz="1600" dirty="0" smtClean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ru-RU" sz="1600" dirty="0"/>
              <a:t>На RedOS запустим </a:t>
            </a:r>
            <a:r>
              <a:rPr lang="ru-RU" sz="1600" dirty="0" err="1"/>
              <a:t>kdb</a:t>
            </a:r>
            <a:r>
              <a:rPr lang="ru-RU" sz="1600" dirty="0"/>
              <a:t>+ с помощью «./q» и введём </a:t>
            </a:r>
            <a:r>
              <a:rPr lang="ru-RU" sz="1600" dirty="0" err="1"/>
              <a:t>комманду</a:t>
            </a:r>
            <a:r>
              <a:rPr lang="ru-RU" sz="1600" dirty="0"/>
              <a:t> для </a:t>
            </a:r>
            <a:r>
              <a:rPr lang="ru-RU" sz="1600" dirty="0" smtClean="0"/>
              <a:t>подключения</a:t>
            </a:r>
            <a:r>
              <a:rPr lang="en-US" sz="1600" dirty="0" smtClean="0"/>
              <a:t>.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965281" y="1772816"/>
            <a:ext cx="7764639" cy="842082"/>
          </a:xfrm>
          <a:prstGeom prst="rect">
            <a:avLst/>
          </a:prstGeom>
        </p:spPr>
      </p:pic>
      <p:pic>
        <p:nvPicPr>
          <p:cNvPr id="5122" name="Picture 2" descr="подключ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3" y="3284984"/>
            <a:ext cx="7758735" cy="859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74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65281" y="1715470"/>
            <a:ext cx="7920879" cy="3312058"/>
          </a:xfrm>
          <a:prstGeom prst="rect">
            <a:avLst/>
          </a:prstGeom>
          <a:solidFill>
            <a:srgbClr val="1C1C1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D383B-3393-4970-A3A8-604D66C8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Удалённый доступ к приложение</a:t>
            </a:r>
            <a:endParaRPr lang="ru-RU" dirty="0">
              <a:latin typeface="+mn-lt"/>
            </a:endParaRPr>
          </a:p>
        </p:txBody>
      </p:sp>
      <p:sp>
        <p:nvSpPr>
          <p:cNvPr id="11" name="Содержимое 2"/>
          <p:cNvSpPr>
            <a:spLocks noGrp="1"/>
          </p:cNvSpPr>
          <p:nvPr>
            <p:ph idx="1"/>
          </p:nvPr>
        </p:nvSpPr>
        <p:spPr>
          <a:xfrm>
            <a:off x="9066428" y="1722822"/>
            <a:ext cx="2700103" cy="3304706"/>
          </a:xfrm>
        </p:spPr>
        <p:txBody>
          <a:bodyPr/>
          <a:lstStyle/>
          <a:p>
            <a:pPr marL="0" indent="0">
              <a:buNone/>
            </a:pPr>
            <a:r>
              <a:rPr lang="ru-RU" sz="1600" dirty="0"/>
              <a:t>Теперь нам надо проверить работоспособность работу приложения, для этого зададим функции для клиентских </a:t>
            </a:r>
            <a:r>
              <a:rPr lang="ru-RU" sz="1600" dirty="0" smtClean="0"/>
              <a:t>команд</a:t>
            </a:r>
            <a:r>
              <a:rPr lang="en-US" sz="1600" dirty="0" smtClean="0"/>
              <a:t>.</a:t>
            </a: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/>
              <a:t>Теперь на RedOS зададим числовые значения, которые будут подставляться в эту </a:t>
            </a:r>
            <a:r>
              <a:rPr lang="ru-RU" sz="1600" dirty="0" smtClean="0"/>
              <a:t>функцию числа </a:t>
            </a:r>
            <a:r>
              <a:rPr lang="ru-RU" sz="1600" dirty="0"/>
              <a:t>и выводить </a:t>
            </a:r>
            <a:r>
              <a:rPr lang="ru-RU" sz="1600" dirty="0" smtClean="0"/>
              <a:t>результат</a:t>
            </a:r>
            <a:r>
              <a:rPr lang="en-US" sz="1600" dirty="0" smtClean="0"/>
              <a:t>.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965281" y="1722822"/>
            <a:ext cx="7795015" cy="127413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965281" y="3004304"/>
            <a:ext cx="7920879" cy="203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0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D383B-3393-4970-A3A8-604D66C8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Заключение</a:t>
            </a:r>
            <a:endParaRPr lang="ru-RU" dirty="0">
              <a:latin typeface="+mn-lt"/>
            </a:endParaRPr>
          </a:p>
        </p:txBody>
      </p:sp>
      <p:sp>
        <p:nvSpPr>
          <p:cNvPr id="11" name="Содержимое 2"/>
          <p:cNvSpPr>
            <a:spLocks noGrp="1"/>
          </p:cNvSpPr>
          <p:nvPr>
            <p:ph idx="1"/>
          </p:nvPr>
        </p:nvSpPr>
        <p:spPr>
          <a:xfrm>
            <a:off x="767408" y="1484784"/>
            <a:ext cx="5112568" cy="3312368"/>
          </a:xfrm>
        </p:spPr>
        <p:txBody>
          <a:bodyPr/>
          <a:lstStyle/>
          <a:p>
            <a:pPr marL="0" indent="450000">
              <a:buNone/>
            </a:pPr>
            <a:r>
              <a:rPr lang="ru-RU" sz="1600" dirty="0" smtClean="0"/>
              <a:t>В </a:t>
            </a:r>
            <a:r>
              <a:rPr lang="ru-RU" sz="1600" dirty="0"/>
              <a:t>ходе выполнения курсовой работы была достигнута поставленная цель — рассмотрение операций по развёртыванию </a:t>
            </a:r>
            <a:r>
              <a:rPr lang="ru-RU" sz="1600" dirty="0" err="1"/>
              <a:t>kdb</a:t>
            </a:r>
            <a:r>
              <a:rPr lang="ru-RU" sz="1600" dirty="0"/>
              <a:t>+. В процессе работы были успешно выполнены все задачи, включая создание требуемой структуры, определение загруженности серверов, выполнение базовой настройки </a:t>
            </a:r>
            <a:r>
              <a:rPr lang="ru-RU" sz="1600" dirty="0" err="1"/>
              <a:t>kdb</a:t>
            </a:r>
            <a:r>
              <a:rPr lang="ru-RU" sz="1600" dirty="0"/>
              <a:t>+, создание доступности приложения с третьего сервера</a:t>
            </a:r>
            <a:r>
              <a:rPr lang="ru-RU" sz="1600" dirty="0" smtClean="0"/>
              <a:t>.</a:t>
            </a:r>
          </a:p>
          <a:p>
            <a:pPr marL="0" indent="450000">
              <a:buNone/>
            </a:pPr>
            <a:endParaRPr lang="ru-RU" sz="1600" dirty="0"/>
          </a:p>
          <a:p>
            <a:pPr marL="0" indent="457200">
              <a:buNone/>
            </a:pPr>
            <a:r>
              <a:rPr lang="ru-RU" sz="1600" dirty="0"/>
              <a:t>Таким образом, можно сделать вывод, что цель курсовой работы была успешно достигнута, и все поставленные задачи выполнены.</a:t>
            </a:r>
          </a:p>
          <a:p>
            <a:pPr marL="0" indent="0">
              <a:buNone/>
            </a:pPr>
            <a:endParaRPr lang="en-US" sz="16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239" t="829"/>
          <a:stretch/>
        </p:blipFill>
        <p:spPr>
          <a:xfrm>
            <a:off x="6107648" y="1484784"/>
            <a:ext cx="5738307" cy="42999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356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D383B-3393-4970-A3A8-604D66C8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Настройка виртуальных машин</a:t>
            </a:r>
            <a:endParaRPr lang="ru-RU" dirty="0">
              <a:latin typeface="+mn-lt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771625" y="1700808"/>
            <a:ext cx="4536504" cy="2664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Содержимое 2"/>
          <p:cNvSpPr>
            <a:spLocks noGrp="1"/>
          </p:cNvSpPr>
          <p:nvPr>
            <p:ph idx="1"/>
          </p:nvPr>
        </p:nvSpPr>
        <p:spPr>
          <a:xfrm>
            <a:off x="6672064" y="1700808"/>
            <a:ext cx="4680520" cy="2664296"/>
          </a:xfrm>
        </p:spPr>
        <p:txBody>
          <a:bodyPr/>
          <a:lstStyle/>
          <a:p>
            <a:pPr marL="0" indent="0">
              <a:buNone/>
            </a:pPr>
            <a:r>
              <a:rPr lang="ru-RU" sz="1600" dirty="0" smtClean="0"/>
              <a:t>Для того чтобы выполнить задание нам необходимо создать три виртуальных машины</a:t>
            </a:r>
            <a:r>
              <a:rPr lang="en-US" sz="1600" dirty="0" smtClean="0"/>
              <a:t>:</a:t>
            </a:r>
            <a:endParaRPr lang="en-US" sz="1600" dirty="0"/>
          </a:p>
          <a:p>
            <a:pPr>
              <a:buFont typeface="Symbol" panose="05050102010706020507" pitchFamily="18" charset="2"/>
              <a:buChar char="-"/>
            </a:pPr>
            <a:r>
              <a:rPr lang="en-US" sz="1600" dirty="0" smtClean="0"/>
              <a:t>redos-core (RedOS)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1600" dirty="0" smtClean="0"/>
              <a:t>alt-router (Alt linux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>
              <a:buFont typeface="Symbol" panose="05050102010706020507" pitchFamily="18" charset="2"/>
              <a:buChar char="-"/>
            </a:pPr>
            <a:r>
              <a:rPr lang="en-US" sz="1600" dirty="0" smtClean="0"/>
              <a:t>Astraa (Astra linux)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0567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D383B-3393-4970-A3A8-604D66C8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виртуальных машин</a:t>
            </a:r>
            <a:endParaRPr lang="ru-RU" dirty="0">
              <a:latin typeface="+mn-lt"/>
            </a:endParaRPr>
          </a:p>
        </p:txBody>
      </p:sp>
      <p:sp>
        <p:nvSpPr>
          <p:cNvPr id="11" name="Содержимое 2"/>
          <p:cNvSpPr>
            <a:spLocks noGrp="1"/>
          </p:cNvSpPr>
          <p:nvPr>
            <p:ph idx="1"/>
          </p:nvPr>
        </p:nvSpPr>
        <p:spPr>
          <a:xfrm>
            <a:off x="6672064" y="1700808"/>
            <a:ext cx="4680520" cy="2664296"/>
          </a:xfrm>
        </p:spPr>
        <p:txBody>
          <a:bodyPr/>
          <a:lstStyle/>
          <a:p>
            <a:pPr marL="0" indent="0">
              <a:buNone/>
            </a:pPr>
            <a:r>
              <a:rPr lang="ru-RU" sz="1600" dirty="0" smtClean="0"/>
              <a:t>Определим загруженность каждой машины с помощью команды </a:t>
            </a:r>
            <a:r>
              <a:rPr lang="en-US" sz="1600" dirty="0" smtClean="0"/>
              <a:t>top,</a:t>
            </a:r>
            <a:r>
              <a:rPr lang="ru-RU" sz="1600" dirty="0" smtClean="0"/>
              <a:t> нас интересует </a:t>
            </a:r>
            <a:r>
              <a:rPr lang="en-US" sz="1600" i="1" dirty="0" smtClean="0"/>
              <a:t>load average</a:t>
            </a:r>
            <a:r>
              <a:rPr lang="en-US" sz="1600" dirty="0" smtClean="0"/>
              <a:t>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1600" dirty="0"/>
              <a:t>a</a:t>
            </a:r>
            <a:r>
              <a:rPr lang="en-US" sz="1600" dirty="0" smtClean="0"/>
              <a:t>lt linux (0,26; 0,09; 0,05)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1600" dirty="0" smtClean="0"/>
              <a:t>redos (0,04; 0,14; 0,16)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1600" dirty="0" err="1" smtClean="0"/>
              <a:t>astra</a:t>
            </a:r>
            <a:r>
              <a:rPr lang="en-US" sz="1600" dirty="0" smtClean="0"/>
              <a:t> (0,00; 0,02; 0,02) 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Вывод</a:t>
            </a:r>
            <a:r>
              <a:rPr lang="en-US" sz="1600" dirty="0" smtClean="0"/>
              <a:t>:</a:t>
            </a:r>
            <a:r>
              <a:rPr lang="ru-RU" sz="1600" dirty="0" smtClean="0"/>
              <a:t> Маршрутизатором будет</a:t>
            </a:r>
            <a:r>
              <a:rPr lang="en-US" sz="1600" dirty="0" smtClean="0"/>
              <a:t> </a:t>
            </a:r>
            <a:r>
              <a:rPr lang="en-US" sz="1600" dirty="0" err="1" smtClean="0"/>
              <a:t>altlinux</a:t>
            </a:r>
            <a:endParaRPr lang="ru-RU" sz="1600" dirty="0"/>
          </a:p>
        </p:txBody>
      </p:sp>
      <p:pic>
        <p:nvPicPr>
          <p:cNvPr id="2050" name="Picture 2" descr="скрин загруженност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81" y="1700808"/>
            <a:ext cx="6016467" cy="3019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10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D383B-3393-4970-A3A8-604D66C8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виртуальных машин</a:t>
            </a:r>
            <a:endParaRPr lang="ru-RU" dirty="0">
              <a:latin typeface="+mn-lt"/>
            </a:endParaRPr>
          </a:p>
        </p:txBody>
      </p:sp>
      <p:sp>
        <p:nvSpPr>
          <p:cNvPr id="11" name="Содержимое 2"/>
          <p:cNvSpPr>
            <a:spLocks noGrp="1"/>
          </p:cNvSpPr>
          <p:nvPr>
            <p:ph idx="1"/>
          </p:nvPr>
        </p:nvSpPr>
        <p:spPr>
          <a:xfrm>
            <a:off x="3107668" y="5733256"/>
            <a:ext cx="5985642" cy="504056"/>
          </a:xfrm>
        </p:spPr>
        <p:txBody>
          <a:bodyPr/>
          <a:lstStyle/>
          <a:p>
            <a:pPr marL="0" indent="0" algn="ctr">
              <a:buNone/>
            </a:pPr>
            <a:r>
              <a:rPr lang="ru-RU" sz="1600" dirty="0" smtClean="0"/>
              <a:t>Общая схема сети</a:t>
            </a:r>
            <a:endParaRPr lang="ru-RU" sz="16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07668" y="1340768"/>
            <a:ext cx="5976664" cy="42484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271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D383B-3393-4970-A3A8-604D66C8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виртуальных машин</a:t>
            </a:r>
            <a:endParaRPr lang="ru-RU" dirty="0">
              <a:latin typeface="+mn-lt"/>
            </a:endParaRPr>
          </a:p>
        </p:txBody>
      </p:sp>
      <p:sp>
        <p:nvSpPr>
          <p:cNvPr id="11" name="Содержимое 2"/>
          <p:cNvSpPr>
            <a:spLocks noGrp="1"/>
          </p:cNvSpPr>
          <p:nvPr>
            <p:ph idx="1"/>
          </p:nvPr>
        </p:nvSpPr>
        <p:spPr>
          <a:xfrm>
            <a:off x="6672064" y="1700808"/>
            <a:ext cx="4680520" cy="2664296"/>
          </a:xfrm>
        </p:spPr>
        <p:txBody>
          <a:bodyPr/>
          <a:lstStyle/>
          <a:p>
            <a:pPr marL="0" indent="0">
              <a:buNone/>
            </a:pPr>
            <a:r>
              <a:rPr lang="ru-RU" sz="1600" dirty="0" smtClean="0"/>
              <a:t>В соответствии со схемой настроим сеть на каждой виртуальной машине</a:t>
            </a:r>
            <a:r>
              <a:rPr lang="en-US" sz="1600" dirty="0" smtClean="0"/>
              <a:t>: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redos-core </a:t>
            </a:r>
            <a:r>
              <a:rPr lang="ru-RU" sz="1600" dirty="0" smtClean="0"/>
              <a:t>(Внутренняя сеть)</a:t>
            </a:r>
          </a:p>
          <a:p>
            <a:pPr marL="0" indent="0">
              <a:buNone/>
            </a:pPr>
            <a:r>
              <a:rPr lang="en-US" sz="1600" dirty="0" smtClean="0"/>
              <a:t>alt-router (NAT,</a:t>
            </a:r>
            <a:r>
              <a:rPr lang="ru-RU" sz="1600" dirty="0" smtClean="0"/>
              <a:t> Внутренняя сеть</a:t>
            </a:r>
            <a:r>
              <a:rPr lang="en-US" sz="1600" dirty="0" smtClean="0"/>
              <a:t>,</a:t>
            </a:r>
            <a:r>
              <a:rPr lang="ru-RU" sz="1600" dirty="0" smtClean="0"/>
              <a:t> Внутренняя сеть)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/>
              <a:t>a</a:t>
            </a:r>
            <a:r>
              <a:rPr lang="en-US" sz="1600" dirty="0" err="1" smtClean="0"/>
              <a:t>straa</a:t>
            </a:r>
            <a:r>
              <a:rPr lang="en-US" sz="1600" dirty="0" smtClean="0"/>
              <a:t> (</a:t>
            </a:r>
            <a:r>
              <a:rPr lang="ru-RU" sz="1600" dirty="0" smtClean="0"/>
              <a:t>Внутренняя сеть</a:t>
            </a:r>
            <a:r>
              <a:rPr lang="en-US" sz="1600" dirty="0" smtClean="0"/>
              <a:t>)</a:t>
            </a:r>
            <a:endParaRPr lang="ru-RU" sz="16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95400" y="1772816"/>
            <a:ext cx="5832648" cy="27840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845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D383B-3393-4970-A3A8-604D66C8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виртуальных машин</a:t>
            </a:r>
            <a:endParaRPr lang="ru-RU" dirty="0">
              <a:latin typeface="+mn-lt"/>
            </a:endParaRPr>
          </a:p>
        </p:txBody>
      </p:sp>
      <p:sp>
        <p:nvSpPr>
          <p:cNvPr id="11" name="Содержимое 2"/>
          <p:cNvSpPr>
            <a:spLocks noGrp="1"/>
          </p:cNvSpPr>
          <p:nvPr>
            <p:ph idx="1"/>
          </p:nvPr>
        </p:nvSpPr>
        <p:spPr>
          <a:xfrm>
            <a:off x="7248128" y="1556792"/>
            <a:ext cx="4104456" cy="2981501"/>
          </a:xfrm>
        </p:spPr>
        <p:txBody>
          <a:bodyPr/>
          <a:lstStyle/>
          <a:p>
            <a:pPr marL="0" indent="0">
              <a:buNone/>
            </a:pPr>
            <a:r>
              <a:rPr lang="ru-RU" sz="1600" dirty="0"/>
              <a:t>Также для возможности работы через «</a:t>
            </a:r>
            <a:r>
              <a:rPr lang="ru-RU" sz="1600" dirty="0" err="1"/>
              <a:t>Mobaxterm</a:t>
            </a:r>
            <a:r>
              <a:rPr lang="ru-RU" sz="1600" dirty="0"/>
              <a:t>» пробросим </a:t>
            </a:r>
            <a:r>
              <a:rPr lang="ru-RU" sz="1600" dirty="0" smtClean="0"/>
              <a:t>порт</a:t>
            </a:r>
            <a:r>
              <a:rPr lang="en-US" sz="1600" dirty="0" smtClean="0"/>
              <a:t>.</a:t>
            </a:r>
            <a:endParaRPr lang="ru-RU" sz="16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767408" y="1556792"/>
            <a:ext cx="6299835" cy="295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7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D383B-3393-4970-A3A8-604D66C8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Настройка </a:t>
            </a:r>
            <a:r>
              <a:rPr lang="en-US" dirty="0" smtClean="0">
                <a:latin typeface="+mn-lt"/>
              </a:rPr>
              <a:t>IP </a:t>
            </a:r>
            <a:r>
              <a:rPr lang="ru-RU" dirty="0" smtClean="0">
                <a:latin typeface="+mn-lt"/>
              </a:rPr>
              <a:t>адресации на маршрутизаторе</a:t>
            </a:r>
            <a:endParaRPr lang="ru-RU" dirty="0">
              <a:latin typeface="+mn-lt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95400" y="1728785"/>
            <a:ext cx="5620385" cy="408622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 rotWithShape="1">
          <a:blip r:embed="rId3"/>
          <a:srcRect r="28298"/>
          <a:stretch/>
        </p:blipFill>
        <p:spPr>
          <a:xfrm>
            <a:off x="6315785" y="1728785"/>
            <a:ext cx="5108808" cy="408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0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69152" y="1728784"/>
            <a:ext cx="10755441" cy="4086227"/>
          </a:xfrm>
          <a:prstGeom prst="rect">
            <a:avLst/>
          </a:prstGeom>
          <a:solidFill>
            <a:srgbClr val="1C1C1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D383B-3393-4970-A3A8-604D66C8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Настройка </a:t>
            </a:r>
            <a:r>
              <a:rPr lang="en-US" dirty="0" smtClean="0">
                <a:latin typeface="+mn-lt"/>
              </a:rPr>
              <a:t>IP </a:t>
            </a:r>
            <a:r>
              <a:rPr lang="ru-RU" dirty="0" smtClean="0">
                <a:latin typeface="+mn-lt"/>
              </a:rPr>
              <a:t>адресации </a:t>
            </a:r>
            <a:r>
              <a:rPr lang="ru-RU" dirty="0">
                <a:latin typeface="+mn-lt"/>
              </a:rPr>
              <a:t>на </a:t>
            </a:r>
            <a:r>
              <a:rPr lang="en-US" dirty="0">
                <a:latin typeface="+mn-lt"/>
              </a:rPr>
              <a:t>RedOS </a:t>
            </a:r>
            <a:r>
              <a:rPr lang="ru-RU" dirty="0">
                <a:latin typeface="+mn-lt"/>
              </a:rPr>
              <a:t>клиенте</a:t>
            </a: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672398" y="1728784"/>
            <a:ext cx="5904656" cy="1849338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669152" y="3501008"/>
            <a:ext cx="8163152" cy="231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b3776b17b3e1ff32066cba490c7cf1ad4b221"/>
</p:tagLst>
</file>

<file path=ppt/theme/theme1.xml><?xml version="1.0" encoding="utf-8"?>
<a:theme xmlns:a="http://schemas.openxmlformats.org/drawingml/2006/main" name="narfu_presentation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722EEE91841346428F07A6320104B5F5" ma:contentTypeVersion="0" ma:contentTypeDescription="Создание документа." ma:contentTypeScope="" ma:versionID="a2781f91aa7fb98fd893bf576d9fba9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092c53c41ebcaed16a7ceff08f01c0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E6CBC7-C6AE-4821-90C8-D657B228B9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61CFF64-0785-46AE-B24E-BC41DC2BC5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6C2837-51E3-4227-A60C-6FC63BF4183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narfu_presentation</Template>
  <TotalTime>717</TotalTime>
  <Words>547</Words>
  <Application>Microsoft Office PowerPoint</Application>
  <PresentationFormat>Широкоэкранный</PresentationFormat>
  <Paragraphs>77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</vt:lpstr>
      <vt:lpstr>Symbol</vt:lpstr>
      <vt:lpstr>narfu_presentation</vt:lpstr>
      <vt:lpstr>КУРСОВАЯ РАБОТА</vt:lpstr>
      <vt:lpstr>Введение</vt:lpstr>
      <vt:lpstr>Настройка виртуальных машин</vt:lpstr>
      <vt:lpstr>Настройка виртуальных машин</vt:lpstr>
      <vt:lpstr>Настройка виртуальных машин</vt:lpstr>
      <vt:lpstr>Настройка виртуальных машин</vt:lpstr>
      <vt:lpstr>Настройка виртуальных машин</vt:lpstr>
      <vt:lpstr>Настройка IP адресации на маршрутизаторе</vt:lpstr>
      <vt:lpstr>Настройка IP адресации на RedOS клиенте</vt:lpstr>
      <vt:lpstr>Настройка IP адресации на Astra клиенте</vt:lpstr>
      <vt:lpstr>Настройка IP адресации</vt:lpstr>
      <vt:lpstr>Настройка IP адресации</vt:lpstr>
      <vt:lpstr>Развёртка приложения kdb+</vt:lpstr>
      <vt:lpstr>Развёртка приложения kdb+</vt:lpstr>
      <vt:lpstr>Автоматизация развёртки приложения kdb+</vt:lpstr>
      <vt:lpstr>Автоматизация развёртки приложения kdb+</vt:lpstr>
      <vt:lpstr>Автоматизация развёртки приложения kdb+</vt:lpstr>
      <vt:lpstr>Автоматизация развёртки приложения kdb+</vt:lpstr>
      <vt:lpstr>Удалённый доступ к приложение</vt:lpstr>
      <vt:lpstr>Удалённый доступ к приложение</vt:lpstr>
      <vt:lpstr>Удалённый доступ к приложение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nanashi92@yandex.ru</dc:creator>
  <cp:lastModifiedBy>nanashi92@yandex.ru</cp:lastModifiedBy>
  <cp:revision>62</cp:revision>
  <dcterms:created xsi:type="dcterms:W3CDTF">2017-12-26T07:44:00Z</dcterms:created>
  <dcterms:modified xsi:type="dcterms:W3CDTF">2025-06-19T12:04:45Z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0x010100722EEE91841346428F07A6320104B5F5</vt:lpwstr>
  </property>
</Properties>
</file>