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x="18288000" cy="10287000"/>
  <p:notesSz cx="6858000" cy="9144000"/>
  <p:embeddedFontLst>
    <p:embeddedFont>
      <p:font typeface="Noto Serif Display ExtraCondensed Ultra-Bold Italics" charset="1" panose="02020806080505090204"/>
      <p:regular r:id="rId23"/>
    </p:embeddedFont>
    <p:embeddedFont>
      <p:font typeface="Public Sans Bold" charset="1" panose="00000000000000000000"/>
      <p:regular r:id="rId24"/>
    </p:embeddedFont>
    <p:embeddedFont>
      <p:font typeface="Public Sans" charset="1" panose="0000000000000000000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https://canvas.asu.edu/groups/520706/users/895136" TargetMode="External" Type="http://schemas.openxmlformats.org/officeDocument/2006/relationships/hyperlink"/><Relationship Id="rId5" Target="https://canvas.asu.edu/groups/520706/users/949736" TargetMode="External" Type="http://schemas.openxmlformats.org/officeDocument/2006/relationships/hyperlink"/><Relationship Id="rId6" Target="https://canvas.asu.edu/groups/520706/users/823813" TargetMode="External" Type="http://schemas.openxmlformats.org/officeDocument/2006/relationships/hyperlink"/><Relationship Id="rId7" Target="https://canvas.asu.edu/groups/520706/users/940169" TargetMode="External" Type="http://schemas.openxmlformats.org/officeDocument/2006/relationships/hyperlink"/><Relationship Id="rId8" Target="https://canvas.asu.edu/groups/520706/users/91136" TargetMode="External" Type="http://schemas.openxmlformats.org/officeDocument/2006/relationships/hyperlink"/></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jpe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https://canvas.asu.edu/groups/520706/users/895136" TargetMode="External" Type="http://schemas.openxmlformats.org/officeDocument/2006/relationships/hyperlink"/><Relationship Id="rId5" Target="https://canvas.asu.edu/groups/520706/users/949736" TargetMode="External" Type="http://schemas.openxmlformats.org/officeDocument/2006/relationships/hyperlink"/><Relationship Id="rId6" Target="https://canvas.asu.edu/groups/520706/users/940169" TargetMode="External" Type="http://schemas.openxmlformats.org/officeDocument/2006/relationships/hyperlink"/><Relationship Id="rId7" Target="https://canvas.asu.edu/groups/520706/users/823813" TargetMode="External" Type="http://schemas.openxmlformats.org/officeDocument/2006/relationships/hyperlink"/><Relationship Id="rId8" Target="../media/image12.png" Type="http://schemas.openxmlformats.org/officeDocument/2006/relationships/image"/><Relationship Id="rId9" Target="../media/image13.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jpeg" Type="http://schemas.openxmlformats.org/officeDocument/2006/relationships/image"/><Relationship Id="rId3" Target="../media/image15.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https://paperswithcode.com/paper/detection-of-e-scooter-riders-in-naturalistic" TargetMode="External" Type="http://schemas.openxmlformats.org/officeDocument/2006/relationships/hyperlink"/></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https://paperswithcode.com/paper/detection-of-e-scooter-riders-in-naturalistic" TargetMode="External" Type="http://schemas.openxmlformats.org/officeDocument/2006/relationships/hyperlink"/></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https://paperswithcode.com/paper/detection-of-e-scooter-riders-in-naturalistic" TargetMode="External" Type="http://schemas.openxmlformats.org/officeDocument/2006/relationships/hyperlink"/><Relationship Id="rId11" Target="https://paperswithcode.com/paper/detection-of-e-scooter-riders-in-naturalistic" TargetMode="External" Type="http://schemas.openxmlformats.org/officeDocument/2006/relationships/hyperlink"/><Relationship Id="rId12" Target="https://paperswithcode.com/paper/detection-of-e-scooter-riders-in-naturalistic" TargetMode="External" Type="http://schemas.openxmlformats.org/officeDocument/2006/relationships/hyperlink"/><Relationship Id="rId2" Target="https://paperswithcode.com/paper/detection-of-e-scooter-riders-in-naturalistic" TargetMode="External" Type="http://schemas.openxmlformats.org/officeDocument/2006/relationships/hyperlink"/><Relationship Id="rId3" Target="https://paperswithcode.com/paper/detection-of-e-scooter-riders-in-naturalistic" TargetMode="External" Type="http://schemas.openxmlformats.org/officeDocument/2006/relationships/hyperlink"/><Relationship Id="rId4" Target="https://paperswithcode.com/paper/detection-of-e-scooter-riders-in-naturalistic" TargetMode="External" Type="http://schemas.openxmlformats.org/officeDocument/2006/relationships/hyperlink"/><Relationship Id="rId5" Target="https://paperswithcode.com/paper/detection-of-e-scooter-riders-in-naturalistic" TargetMode="External" Type="http://schemas.openxmlformats.org/officeDocument/2006/relationships/hyperlink"/><Relationship Id="rId6" Target="https://paperswithcode.com/paper/detection-of-e-scooter-riders-in-naturalistic" TargetMode="External" Type="http://schemas.openxmlformats.org/officeDocument/2006/relationships/hyperlink"/><Relationship Id="rId7" Target="https://paperswithcode.com/paper/detection-of-e-scooter-riders-in-naturalistic" TargetMode="External" Type="http://schemas.openxmlformats.org/officeDocument/2006/relationships/hyperlink"/><Relationship Id="rId8" Target="https://paperswithcode.com/paper/detection-of-e-scooter-riders-in-naturalistic" TargetMode="External" Type="http://schemas.openxmlformats.org/officeDocument/2006/relationships/hyperlink"/><Relationship Id="rId9" Target="https://paperswithcode.com/paper/detection-of-e-scooter-riders-in-naturalistic" TargetMode="External" Type="http://schemas.openxmlformats.org/officeDocument/2006/relationships/hyperlink"/></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https://www.gettyimages.com/photos/skateboard-profile" TargetMode="External" Type="http://schemas.openxmlformats.org/officeDocument/2006/relationships/hyperlink"/><Relationship Id="rId3" Target="../media/image5.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5F5F4"/>
        </a:solidFill>
      </p:bgPr>
    </p:bg>
    <p:spTree>
      <p:nvGrpSpPr>
        <p:cNvPr id="1" name=""/>
        <p:cNvGrpSpPr/>
        <p:nvPr/>
      </p:nvGrpSpPr>
      <p:grpSpPr>
        <a:xfrm>
          <a:off x="0" y="0"/>
          <a:ext cx="0" cy="0"/>
          <a:chOff x="0" y="0"/>
          <a:chExt cx="0" cy="0"/>
        </a:xfrm>
      </p:grpSpPr>
      <p:sp>
        <p:nvSpPr>
          <p:cNvPr name="AutoShape 2" id="2"/>
          <p:cNvSpPr/>
          <p:nvPr/>
        </p:nvSpPr>
        <p:spPr>
          <a:xfrm rot="0">
            <a:off x="1028700" y="1751768"/>
            <a:ext cx="16230600" cy="0"/>
          </a:xfrm>
          <a:prstGeom prst="line">
            <a:avLst/>
          </a:prstGeom>
          <a:ln cap="flat" w="28575">
            <a:solidFill>
              <a:srgbClr val="333333"/>
            </a:solidFill>
            <a:prstDash val="solid"/>
            <a:headEnd type="none" len="sm" w="sm"/>
            <a:tailEnd type="none" len="sm" w="sm"/>
          </a:ln>
        </p:spPr>
      </p:sp>
      <p:sp>
        <p:nvSpPr>
          <p:cNvPr name="TextBox 3" id="3"/>
          <p:cNvSpPr txBox="true"/>
          <p:nvPr/>
        </p:nvSpPr>
        <p:spPr>
          <a:xfrm rot="0">
            <a:off x="821642" y="2237543"/>
            <a:ext cx="13919249" cy="8229600"/>
          </a:xfrm>
          <a:prstGeom prst="rect">
            <a:avLst/>
          </a:prstGeom>
        </p:spPr>
        <p:txBody>
          <a:bodyPr anchor="t" rtlCol="false" tIns="0" lIns="0" bIns="0" rIns="0">
            <a:spAutoFit/>
          </a:bodyPr>
          <a:lstStyle/>
          <a:p>
            <a:pPr algn="l">
              <a:lnSpc>
                <a:spcPts val="16200"/>
              </a:lnSpc>
            </a:pPr>
            <a:r>
              <a:rPr lang="en-US" sz="13500">
                <a:solidFill>
                  <a:srgbClr val="333333"/>
                </a:solidFill>
                <a:latin typeface="Noto Serif Display ExtraCondensed Ultra-Bold Italics"/>
                <a:ea typeface="Noto Serif Display ExtraCondensed Ultra-Bold Italics"/>
                <a:cs typeface="Noto Serif Display ExtraCondensed Ultra-Bold Italics"/>
                <a:sym typeface="Noto Serif Display ExtraCondensed Ultra-Bold Italics"/>
              </a:rPr>
              <a:t>E-Scooter/Vehicles Compliance System</a:t>
            </a:r>
          </a:p>
          <a:p>
            <a:pPr algn="l">
              <a:lnSpc>
                <a:spcPts val="16200"/>
              </a:lnSpc>
            </a:pPr>
          </a:p>
        </p:txBody>
      </p:sp>
      <p:sp>
        <p:nvSpPr>
          <p:cNvPr name="Freeform 4" id="4"/>
          <p:cNvSpPr/>
          <p:nvPr/>
        </p:nvSpPr>
        <p:spPr>
          <a:xfrm flipH="false" flipV="false" rot="0">
            <a:off x="8353913" y="6539668"/>
            <a:ext cx="3661442" cy="2718114"/>
          </a:xfrm>
          <a:custGeom>
            <a:avLst/>
            <a:gdLst/>
            <a:ahLst/>
            <a:cxnLst/>
            <a:rect r="r" b="b" t="t" l="l"/>
            <a:pathLst>
              <a:path h="2718114" w="3661442">
                <a:moveTo>
                  <a:pt x="0" y="0"/>
                </a:moveTo>
                <a:lnTo>
                  <a:pt x="3661442" y="0"/>
                </a:lnTo>
                <a:lnTo>
                  <a:pt x="3661442" y="2718114"/>
                </a:lnTo>
                <a:lnTo>
                  <a:pt x="0" y="27181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1028700" y="971550"/>
            <a:ext cx="5036818" cy="431800"/>
          </a:xfrm>
          <a:prstGeom prst="rect">
            <a:avLst/>
          </a:prstGeom>
        </p:spPr>
        <p:txBody>
          <a:bodyPr anchor="t" rtlCol="false" tIns="0" lIns="0" bIns="0" rIns="0">
            <a:spAutoFit/>
          </a:bodyPr>
          <a:lstStyle/>
          <a:p>
            <a:pPr algn="l">
              <a:lnSpc>
                <a:spcPts val="3499"/>
              </a:lnSpc>
            </a:pPr>
            <a:r>
              <a:rPr lang="en-US" sz="2499">
                <a:solidFill>
                  <a:srgbClr val="333333"/>
                </a:solidFill>
                <a:latin typeface="Public Sans Bold"/>
                <a:ea typeface="Public Sans Bold"/>
                <a:cs typeface="Public Sans Bold"/>
                <a:sym typeface="Public Sans Bold"/>
              </a:rPr>
              <a:t>GROUP 403</a:t>
            </a:r>
          </a:p>
        </p:txBody>
      </p:sp>
      <p:sp>
        <p:nvSpPr>
          <p:cNvPr name="TextBox 6" id="6"/>
          <p:cNvSpPr txBox="true"/>
          <p:nvPr/>
        </p:nvSpPr>
        <p:spPr>
          <a:xfrm rot="0">
            <a:off x="12222482" y="6107868"/>
            <a:ext cx="5036818" cy="431800"/>
          </a:xfrm>
          <a:prstGeom prst="rect">
            <a:avLst/>
          </a:prstGeom>
        </p:spPr>
        <p:txBody>
          <a:bodyPr anchor="t" rtlCol="false" tIns="0" lIns="0" bIns="0" rIns="0">
            <a:spAutoFit/>
          </a:bodyPr>
          <a:lstStyle/>
          <a:p>
            <a:pPr algn="r">
              <a:lnSpc>
                <a:spcPts val="3499"/>
              </a:lnSpc>
            </a:pPr>
            <a:r>
              <a:rPr lang="en-US" sz="2499">
                <a:solidFill>
                  <a:srgbClr val="333333"/>
                </a:solidFill>
                <a:latin typeface="Public Sans"/>
                <a:ea typeface="Public Sans"/>
                <a:cs typeface="Public Sans"/>
                <a:sym typeface="Public Sans"/>
              </a:rPr>
              <a:t>Presented by</a:t>
            </a:r>
          </a:p>
        </p:txBody>
      </p:sp>
      <p:sp>
        <p:nvSpPr>
          <p:cNvPr name="TextBox 7" id="7"/>
          <p:cNvSpPr txBox="true"/>
          <p:nvPr/>
        </p:nvSpPr>
        <p:spPr>
          <a:xfrm rot="0">
            <a:off x="12222482" y="6825418"/>
            <a:ext cx="5036818" cy="2609850"/>
          </a:xfrm>
          <a:prstGeom prst="rect">
            <a:avLst/>
          </a:prstGeom>
        </p:spPr>
        <p:txBody>
          <a:bodyPr anchor="t" rtlCol="false" tIns="0" lIns="0" bIns="0" rIns="0">
            <a:spAutoFit/>
          </a:bodyPr>
          <a:lstStyle/>
          <a:p>
            <a:pPr algn="r">
              <a:lnSpc>
                <a:spcPts val="4199"/>
              </a:lnSpc>
            </a:pPr>
            <a:r>
              <a:rPr lang="en-US" sz="2999" u="sng">
                <a:solidFill>
                  <a:srgbClr val="333333"/>
                </a:solidFill>
                <a:latin typeface="Public Sans Bold"/>
                <a:ea typeface="Public Sans Bold"/>
                <a:cs typeface="Public Sans Bold"/>
                <a:sym typeface="Public Sans Bold"/>
                <a:hlinkClick r:id="rId4" tooltip="https://canvas.asu.edu/groups/520706/users/895136"/>
              </a:rPr>
              <a:t>Vijay Kumar Devalla</a:t>
            </a:r>
          </a:p>
          <a:p>
            <a:pPr algn="r">
              <a:lnSpc>
                <a:spcPts val="4199"/>
              </a:lnSpc>
            </a:pPr>
            <a:r>
              <a:rPr lang="en-US" sz="2999" u="sng">
                <a:solidFill>
                  <a:srgbClr val="333333"/>
                </a:solidFill>
                <a:latin typeface="Public Sans Bold"/>
                <a:ea typeface="Public Sans Bold"/>
                <a:cs typeface="Public Sans Bold"/>
                <a:sym typeface="Public Sans Bold"/>
                <a:hlinkClick r:id="rId5" tooltip="https://canvas.asu.edu/groups/520706/users/949736"/>
              </a:rPr>
              <a:t>Min-Yun Lai</a:t>
            </a:r>
          </a:p>
          <a:p>
            <a:pPr algn="r">
              <a:lnSpc>
                <a:spcPts val="4199"/>
              </a:lnSpc>
            </a:pPr>
            <a:r>
              <a:rPr lang="en-US" sz="2999" u="sng">
                <a:solidFill>
                  <a:srgbClr val="333333"/>
                </a:solidFill>
                <a:latin typeface="Public Sans Bold"/>
                <a:ea typeface="Public Sans Bold"/>
                <a:cs typeface="Public Sans Bold"/>
                <a:sym typeface="Public Sans Bold"/>
                <a:hlinkClick r:id="rId6" tooltip="https://canvas.asu.edu/groups/520706/users/823813"/>
              </a:rPr>
              <a:t>Upmanyu Tyagi</a:t>
            </a:r>
          </a:p>
          <a:p>
            <a:pPr algn="r">
              <a:lnSpc>
                <a:spcPts val="4199"/>
              </a:lnSpc>
            </a:pPr>
            <a:r>
              <a:rPr lang="en-US" sz="2999" u="sng">
                <a:solidFill>
                  <a:srgbClr val="333333"/>
                </a:solidFill>
                <a:latin typeface="Public Sans Bold"/>
                <a:ea typeface="Public Sans Bold"/>
                <a:cs typeface="Public Sans Bold"/>
                <a:sym typeface="Public Sans Bold"/>
                <a:hlinkClick r:id="rId7" tooltip="https://canvas.asu.edu/groups/520706/users/940169"/>
              </a:rPr>
              <a:t>Blair Chang</a:t>
            </a:r>
          </a:p>
          <a:p>
            <a:pPr algn="r">
              <a:lnSpc>
                <a:spcPts val="4199"/>
              </a:lnSpc>
            </a:pPr>
            <a:r>
              <a:rPr lang="en-US" sz="2999" u="sng">
                <a:solidFill>
                  <a:srgbClr val="333333"/>
                </a:solidFill>
                <a:latin typeface="Public Sans Bold"/>
                <a:ea typeface="Public Sans Bold"/>
                <a:cs typeface="Public Sans Bold"/>
                <a:sym typeface="Public Sans Bold"/>
                <a:hlinkClick r:id="rId8" tooltip="https://canvas.asu.edu/groups/520706/users/91136"/>
              </a:rPr>
              <a:t>Rui Li</a:t>
            </a:r>
          </a:p>
        </p:txBody>
      </p:sp>
      <p:sp>
        <p:nvSpPr>
          <p:cNvPr name="TextBox 8" id="8"/>
          <p:cNvSpPr txBox="true"/>
          <p:nvPr/>
        </p:nvSpPr>
        <p:spPr>
          <a:xfrm rot="0">
            <a:off x="14013612" y="971550"/>
            <a:ext cx="3245688" cy="431800"/>
          </a:xfrm>
          <a:prstGeom prst="rect">
            <a:avLst/>
          </a:prstGeom>
        </p:spPr>
        <p:txBody>
          <a:bodyPr anchor="t" rtlCol="false" tIns="0" lIns="0" bIns="0" rIns="0">
            <a:spAutoFit/>
          </a:bodyPr>
          <a:lstStyle/>
          <a:p>
            <a:pPr algn="l">
              <a:lnSpc>
                <a:spcPts val="3499"/>
              </a:lnSpc>
            </a:pPr>
            <a:r>
              <a:rPr lang="en-US" sz="2499">
                <a:solidFill>
                  <a:srgbClr val="333333"/>
                </a:solidFill>
                <a:latin typeface="Public Sans Bold"/>
                <a:ea typeface="Public Sans Bold"/>
                <a:cs typeface="Public Sans Bold"/>
                <a:sym typeface="Public Sans Bold"/>
              </a:rPr>
              <a:t>CIS515 Final Project</a:t>
            </a: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F5F5F4"/>
        </a:solidFill>
      </p:bgPr>
    </p:bg>
    <p:spTree>
      <p:nvGrpSpPr>
        <p:cNvPr id="1" name=""/>
        <p:cNvGrpSpPr/>
        <p:nvPr/>
      </p:nvGrpSpPr>
      <p:grpSpPr>
        <a:xfrm>
          <a:off x="0" y="0"/>
          <a:ext cx="0" cy="0"/>
          <a:chOff x="0" y="0"/>
          <a:chExt cx="0" cy="0"/>
        </a:xfrm>
      </p:grpSpPr>
      <p:sp>
        <p:nvSpPr>
          <p:cNvPr name="AutoShape 2" id="2"/>
          <p:cNvSpPr/>
          <p:nvPr/>
        </p:nvSpPr>
        <p:spPr>
          <a:xfrm rot="0">
            <a:off x="1028700" y="1751768"/>
            <a:ext cx="16230600" cy="0"/>
          </a:xfrm>
          <a:prstGeom prst="line">
            <a:avLst/>
          </a:prstGeom>
          <a:ln cap="flat" w="28575">
            <a:solidFill>
              <a:srgbClr val="333333"/>
            </a:solidFill>
            <a:prstDash val="solid"/>
            <a:headEnd type="none" len="sm" w="sm"/>
            <a:tailEnd type="none" len="sm" w="sm"/>
          </a:ln>
        </p:spPr>
      </p:sp>
      <p:sp>
        <p:nvSpPr>
          <p:cNvPr name="TextBox 3" id="3"/>
          <p:cNvSpPr txBox="true"/>
          <p:nvPr/>
        </p:nvSpPr>
        <p:spPr>
          <a:xfrm rot="0">
            <a:off x="1028700" y="971550"/>
            <a:ext cx="5036818" cy="431800"/>
          </a:xfrm>
          <a:prstGeom prst="rect">
            <a:avLst/>
          </a:prstGeom>
        </p:spPr>
        <p:txBody>
          <a:bodyPr anchor="t" rtlCol="false" tIns="0" lIns="0" bIns="0" rIns="0">
            <a:spAutoFit/>
          </a:bodyPr>
          <a:lstStyle/>
          <a:p>
            <a:pPr algn="l">
              <a:lnSpc>
                <a:spcPts val="3499"/>
              </a:lnSpc>
            </a:pPr>
            <a:r>
              <a:rPr lang="en-US" sz="2499">
                <a:solidFill>
                  <a:srgbClr val="333333"/>
                </a:solidFill>
                <a:latin typeface="Public Sans Bold"/>
                <a:ea typeface="Public Sans Bold"/>
                <a:cs typeface="Public Sans Bold"/>
                <a:sym typeface="Public Sans Bold"/>
              </a:rPr>
              <a:t>Computer Vision (CV) model</a:t>
            </a:r>
          </a:p>
        </p:txBody>
      </p:sp>
      <p:sp>
        <p:nvSpPr>
          <p:cNvPr name="TextBox 4" id="4"/>
          <p:cNvSpPr txBox="true"/>
          <p:nvPr/>
        </p:nvSpPr>
        <p:spPr>
          <a:xfrm rot="0">
            <a:off x="525684" y="1906108"/>
            <a:ext cx="17530182" cy="8745561"/>
          </a:xfrm>
          <a:prstGeom prst="rect">
            <a:avLst/>
          </a:prstGeom>
        </p:spPr>
        <p:txBody>
          <a:bodyPr anchor="t" rtlCol="false" tIns="0" lIns="0" bIns="0" rIns="0">
            <a:spAutoFit/>
          </a:bodyPr>
          <a:lstStyle/>
          <a:p>
            <a:pPr algn="just">
              <a:lnSpc>
                <a:spcPts val="4111"/>
              </a:lnSpc>
            </a:pPr>
            <a:r>
              <a:rPr lang="en-US" sz="2936">
                <a:solidFill>
                  <a:srgbClr val="333333"/>
                </a:solidFill>
                <a:latin typeface="Public Sans Bold"/>
                <a:ea typeface="Public Sans Bold"/>
                <a:cs typeface="Public Sans Bold"/>
                <a:sym typeface="Public Sans Bold"/>
              </a:rPr>
              <a:t>Part of the Solution Using CV: </a:t>
            </a:r>
          </a:p>
          <a:p>
            <a:pPr algn="just">
              <a:lnSpc>
                <a:spcPts val="4111"/>
              </a:lnSpc>
            </a:pPr>
            <a:r>
              <a:rPr lang="en-US" sz="2936">
                <a:solidFill>
                  <a:srgbClr val="333333"/>
                </a:solidFill>
                <a:latin typeface="Public Sans"/>
                <a:ea typeface="Public Sans"/>
                <a:cs typeface="Public Sans"/>
                <a:sym typeface="Public Sans"/>
              </a:rPr>
              <a:t>CV is used for the real-time detection of e-scooters, bikes, and skateboards within the designated Walk-Only Zones to enforce compliance during restricted times.</a:t>
            </a:r>
          </a:p>
          <a:p>
            <a:pPr algn="just">
              <a:lnSpc>
                <a:spcPts val="4111"/>
              </a:lnSpc>
            </a:pPr>
            <a:r>
              <a:rPr lang="en-US" sz="2936">
                <a:solidFill>
                  <a:srgbClr val="333333"/>
                </a:solidFill>
                <a:latin typeface="Public Sans Bold"/>
                <a:ea typeface="Public Sans Bold"/>
                <a:cs typeface="Public Sans Bold"/>
                <a:sym typeface="Public Sans Bold"/>
              </a:rPr>
              <a:t>Necessity of CV: </a:t>
            </a:r>
          </a:p>
          <a:p>
            <a:pPr algn="just">
              <a:lnSpc>
                <a:spcPts val="4111"/>
              </a:lnSpc>
            </a:pPr>
            <a:r>
              <a:rPr lang="en-US" sz="2936">
                <a:solidFill>
                  <a:srgbClr val="333333"/>
                </a:solidFill>
                <a:latin typeface="Public Sans"/>
                <a:ea typeface="Public Sans"/>
                <a:cs typeface="Public Sans"/>
                <a:sym typeface="Public Sans"/>
              </a:rPr>
              <a:t>CV is required because the solution aims to automate the monitoring process for efficiency and accuracy, which is not feasible with manual monitoring. </a:t>
            </a:r>
          </a:p>
          <a:p>
            <a:pPr algn="just">
              <a:lnSpc>
                <a:spcPts val="4111"/>
              </a:lnSpc>
            </a:pPr>
            <a:r>
              <a:rPr lang="en-US" sz="2936">
                <a:solidFill>
                  <a:srgbClr val="333333"/>
                </a:solidFill>
                <a:latin typeface="Public Sans Bold"/>
                <a:ea typeface="Public Sans Bold"/>
                <a:cs typeface="Public Sans Bold"/>
                <a:sym typeface="Public Sans Bold"/>
              </a:rPr>
              <a:t>CV Model Selection and References: </a:t>
            </a:r>
          </a:p>
          <a:p>
            <a:pPr algn="just">
              <a:lnSpc>
                <a:spcPts val="4111"/>
              </a:lnSpc>
            </a:pPr>
            <a:r>
              <a:rPr lang="en-US" sz="2936">
                <a:solidFill>
                  <a:srgbClr val="333333"/>
                </a:solidFill>
                <a:latin typeface="Public Sans"/>
                <a:ea typeface="Public Sans"/>
                <a:cs typeface="Public Sans"/>
                <a:sym typeface="Public Sans"/>
              </a:rPr>
              <a:t>The proposed CV solution for ASU incorporates YOLO, a fast and accurate object detection algorithm, paired with MobileNetV2, which serves as a lightweight yet powerful feature extractor designed for mobile use. This combination ensures rapid and precise detection suitable for the real-time needs of monitoring ASU’s Walk-Only Zones. Leveraging MobileNetV2’s ImageNet training enhances the system's object recognition capabilities. For practical implementation, the model can be fine-tuned with ASU-specific datasets to ensure robust performance in the campus setting. Resources for development and refinement are sourced from extensive open-source documentation and versions available on platforms like GitHub, as well as academic research shared on arXiv and Papers with Code</a:t>
            </a:r>
          </a:p>
          <a:p>
            <a:pPr algn="just">
              <a:lnSpc>
                <a:spcPts val="4111"/>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5F5F4"/>
        </a:solidFill>
      </p:bgPr>
    </p:bg>
    <p:spTree>
      <p:nvGrpSpPr>
        <p:cNvPr id="1" name=""/>
        <p:cNvGrpSpPr/>
        <p:nvPr/>
      </p:nvGrpSpPr>
      <p:grpSpPr>
        <a:xfrm>
          <a:off x="0" y="0"/>
          <a:ext cx="0" cy="0"/>
          <a:chOff x="0" y="0"/>
          <a:chExt cx="0" cy="0"/>
        </a:xfrm>
      </p:grpSpPr>
      <p:sp>
        <p:nvSpPr>
          <p:cNvPr name="AutoShape 2" id="2"/>
          <p:cNvSpPr/>
          <p:nvPr/>
        </p:nvSpPr>
        <p:spPr>
          <a:xfrm rot="0">
            <a:off x="1028700" y="1751768"/>
            <a:ext cx="16230600" cy="0"/>
          </a:xfrm>
          <a:prstGeom prst="line">
            <a:avLst/>
          </a:prstGeom>
          <a:ln cap="flat" w="28575">
            <a:solidFill>
              <a:srgbClr val="333333"/>
            </a:solidFill>
            <a:prstDash val="solid"/>
            <a:headEnd type="none" len="sm" w="sm"/>
            <a:tailEnd type="none" len="sm" w="sm"/>
          </a:ln>
        </p:spPr>
      </p:sp>
      <p:sp>
        <p:nvSpPr>
          <p:cNvPr name="Freeform 3" id="3"/>
          <p:cNvSpPr/>
          <p:nvPr/>
        </p:nvSpPr>
        <p:spPr>
          <a:xfrm flipH="false" flipV="false" rot="0">
            <a:off x="10766680" y="4423502"/>
            <a:ext cx="6492620" cy="3246310"/>
          </a:xfrm>
          <a:custGeom>
            <a:avLst/>
            <a:gdLst/>
            <a:ahLst/>
            <a:cxnLst/>
            <a:rect r="r" b="b" t="t" l="l"/>
            <a:pathLst>
              <a:path h="3246310" w="6492620">
                <a:moveTo>
                  <a:pt x="0" y="0"/>
                </a:moveTo>
                <a:lnTo>
                  <a:pt x="6492620" y="0"/>
                </a:lnTo>
                <a:lnTo>
                  <a:pt x="6492620" y="3246310"/>
                </a:lnTo>
                <a:lnTo>
                  <a:pt x="0" y="3246310"/>
                </a:lnTo>
                <a:lnTo>
                  <a:pt x="0" y="0"/>
                </a:lnTo>
                <a:close/>
              </a:path>
            </a:pathLst>
          </a:custGeom>
          <a:blipFill>
            <a:blip r:embed="rId2"/>
            <a:stretch>
              <a:fillRect l="0" t="0" r="0" b="0"/>
            </a:stretch>
          </a:blipFill>
        </p:spPr>
      </p:sp>
      <p:sp>
        <p:nvSpPr>
          <p:cNvPr name="TextBox 4" id="4"/>
          <p:cNvSpPr txBox="true"/>
          <p:nvPr/>
        </p:nvSpPr>
        <p:spPr>
          <a:xfrm rot="0">
            <a:off x="1028700" y="971550"/>
            <a:ext cx="5036818" cy="431800"/>
          </a:xfrm>
          <a:prstGeom prst="rect">
            <a:avLst/>
          </a:prstGeom>
        </p:spPr>
        <p:txBody>
          <a:bodyPr anchor="t" rtlCol="false" tIns="0" lIns="0" bIns="0" rIns="0">
            <a:spAutoFit/>
          </a:bodyPr>
          <a:lstStyle/>
          <a:p>
            <a:pPr algn="l">
              <a:lnSpc>
                <a:spcPts val="3499"/>
              </a:lnSpc>
            </a:pPr>
            <a:r>
              <a:rPr lang="en-US" sz="2499">
                <a:solidFill>
                  <a:srgbClr val="333333"/>
                </a:solidFill>
                <a:latin typeface="Public Sans Bold"/>
                <a:ea typeface="Public Sans Bold"/>
                <a:cs typeface="Public Sans Bold"/>
                <a:sym typeface="Public Sans Bold"/>
              </a:rPr>
              <a:t>Computer Vision (CV) model</a:t>
            </a:r>
          </a:p>
        </p:txBody>
      </p:sp>
      <p:sp>
        <p:nvSpPr>
          <p:cNvPr name="TextBox 5" id="5"/>
          <p:cNvSpPr txBox="true"/>
          <p:nvPr/>
        </p:nvSpPr>
        <p:spPr>
          <a:xfrm rot="0">
            <a:off x="1028700" y="3693176"/>
            <a:ext cx="7573930" cy="5145111"/>
          </a:xfrm>
          <a:prstGeom prst="rect">
            <a:avLst/>
          </a:prstGeom>
        </p:spPr>
        <p:txBody>
          <a:bodyPr anchor="t" rtlCol="false" tIns="0" lIns="0" bIns="0" rIns="0">
            <a:spAutoFit/>
          </a:bodyPr>
          <a:lstStyle/>
          <a:p>
            <a:pPr algn="just">
              <a:lnSpc>
                <a:spcPts val="4111"/>
              </a:lnSpc>
            </a:pPr>
            <a:r>
              <a:rPr lang="en-US" sz="2936">
                <a:solidFill>
                  <a:srgbClr val="333333"/>
                </a:solidFill>
                <a:latin typeface="Public Sans Bold"/>
                <a:ea typeface="Public Sans Bold"/>
                <a:cs typeface="Public Sans Bold"/>
                <a:sym typeface="Public Sans Bold"/>
              </a:rPr>
              <a:t>Evaluation Metrics: </a:t>
            </a:r>
            <a:r>
              <a:rPr lang="en-US" sz="2936">
                <a:solidFill>
                  <a:srgbClr val="333333"/>
                </a:solidFill>
                <a:latin typeface="Public Sans"/>
                <a:ea typeface="Public Sans"/>
                <a:cs typeface="Public Sans"/>
                <a:sym typeface="Public Sans"/>
              </a:rPr>
              <a:t>Loss, Precision, Recall and MAP.</a:t>
            </a:r>
          </a:p>
          <a:p>
            <a:pPr algn="just">
              <a:lnSpc>
                <a:spcPts val="4111"/>
              </a:lnSpc>
            </a:pPr>
          </a:p>
          <a:p>
            <a:pPr algn="just">
              <a:lnSpc>
                <a:spcPts val="4111"/>
              </a:lnSpc>
            </a:pPr>
            <a:r>
              <a:rPr lang="en-US" sz="2936">
                <a:solidFill>
                  <a:srgbClr val="333333"/>
                </a:solidFill>
                <a:latin typeface="Public Sans"/>
                <a:ea typeface="Public Sans"/>
                <a:cs typeface="Public Sans"/>
                <a:sym typeface="Public Sans"/>
              </a:rPr>
              <a:t>Although we can see precision, recall and MAP50 settling a bit towards the end but from the box loss and class loss graphs we can conclude that the models can be further fine tuned with simply running more iterations.</a:t>
            </a:r>
          </a:p>
          <a:p>
            <a:pPr algn="just">
              <a:lnSpc>
                <a:spcPts val="4111"/>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5F5F4"/>
        </a:solidFill>
      </p:bgPr>
    </p:bg>
    <p:spTree>
      <p:nvGrpSpPr>
        <p:cNvPr id="1" name=""/>
        <p:cNvGrpSpPr/>
        <p:nvPr/>
      </p:nvGrpSpPr>
      <p:grpSpPr>
        <a:xfrm>
          <a:off x="0" y="0"/>
          <a:ext cx="0" cy="0"/>
          <a:chOff x="0" y="0"/>
          <a:chExt cx="0" cy="0"/>
        </a:xfrm>
      </p:grpSpPr>
      <p:sp>
        <p:nvSpPr>
          <p:cNvPr name="AutoShape 2" id="2"/>
          <p:cNvSpPr/>
          <p:nvPr/>
        </p:nvSpPr>
        <p:spPr>
          <a:xfrm>
            <a:off x="2057400" y="1887710"/>
            <a:ext cx="16230600" cy="0"/>
          </a:xfrm>
          <a:prstGeom prst="line">
            <a:avLst/>
          </a:prstGeom>
          <a:ln cap="flat" w="28575">
            <a:solidFill>
              <a:srgbClr val="333333"/>
            </a:solidFill>
            <a:prstDash val="solid"/>
            <a:headEnd type="none" len="sm" w="sm"/>
            <a:tailEnd type="none" len="sm" w="sm"/>
          </a:ln>
        </p:spPr>
      </p:sp>
      <p:sp>
        <p:nvSpPr>
          <p:cNvPr name="Freeform 3" id="3"/>
          <p:cNvSpPr/>
          <p:nvPr/>
        </p:nvSpPr>
        <p:spPr>
          <a:xfrm flipH="false" flipV="false" rot="0">
            <a:off x="10340425" y="2928738"/>
            <a:ext cx="7436889" cy="5577667"/>
          </a:xfrm>
          <a:custGeom>
            <a:avLst/>
            <a:gdLst/>
            <a:ahLst/>
            <a:cxnLst/>
            <a:rect r="r" b="b" t="t" l="l"/>
            <a:pathLst>
              <a:path h="5577667" w="7436889">
                <a:moveTo>
                  <a:pt x="0" y="0"/>
                </a:moveTo>
                <a:lnTo>
                  <a:pt x="7436889" y="0"/>
                </a:lnTo>
                <a:lnTo>
                  <a:pt x="7436889" y="5577666"/>
                </a:lnTo>
                <a:lnTo>
                  <a:pt x="0" y="5577666"/>
                </a:lnTo>
                <a:lnTo>
                  <a:pt x="0" y="0"/>
                </a:lnTo>
                <a:close/>
              </a:path>
            </a:pathLst>
          </a:custGeom>
          <a:blipFill>
            <a:blip r:embed="rId2"/>
            <a:stretch>
              <a:fillRect l="0" t="0" r="0" b="0"/>
            </a:stretch>
          </a:blipFill>
        </p:spPr>
      </p:sp>
      <p:sp>
        <p:nvSpPr>
          <p:cNvPr name="TextBox 4" id="4"/>
          <p:cNvSpPr txBox="true"/>
          <p:nvPr/>
        </p:nvSpPr>
        <p:spPr>
          <a:xfrm rot="0">
            <a:off x="1028700" y="962025"/>
            <a:ext cx="6772471" cy="507365"/>
          </a:xfrm>
          <a:prstGeom prst="rect">
            <a:avLst/>
          </a:prstGeom>
        </p:spPr>
        <p:txBody>
          <a:bodyPr anchor="t" rtlCol="false" tIns="0" lIns="0" bIns="0" rIns="0">
            <a:spAutoFit/>
          </a:bodyPr>
          <a:lstStyle/>
          <a:p>
            <a:pPr algn="l">
              <a:lnSpc>
                <a:spcPts val="4059"/>
              </a:lnSpc>
            </a:pPr>
            <a:r>
              <a:rPr lang="en-US" sz="2899">
                <a:solidFill>
                  <a:srgbClr val="333333"/>
                </a:solidFill>
                <a:latin typeface="Public Sans Bold"/>
                <a:ea typeface="Public Sans Bold"/>
                <a:cs typeface="Public Sans Bold"/>
                <a:sym typeface="Public Sans Bold"/>
              </a:rPr>
              <a:t>YOLO V8 model - Model Evaluation</a:t>
            </a:r>
          </a:p>
        </p:txBody>
      </p:sp>
      <p:sp>
        <p:nvSpPr>
          <p:cNvPr name="TextBox 5" id="5"/>
          <p:cNvSpPr txBox="true"/>
          <p:nvPr/>
        </p:nvSpPr>
        <p:spPr>
          <a:xfrm rot="0">
            <a:off x="1028700" y="2219688"/>
            <a:ext cx="8735480" cy="8414991"/>
          </a:xfrm>
          <a:prstGeom prst="rect">
            <a:avLst/>
          </a:prstGeom>
        </p:spPr>
        <p:txBody>
          <a:bodyPr anchor="t" rtlCol="false" tIns="0" lIns="0" bIns="0" rIns="0">
            <a:spAutoFit/>
          </a:bodyPr>
          <a:lstStyle/>
          <a:p>
            <a:pPr algn="just">
              <a:lnSpc>
                <a:spcPts val="3956"/>
              </a:lnSpc>
            </a:pPr>
            <a:r>
              <a:rPr lang="en-US" sz="2826">
                <a:solidFill>
                  <a:srgbClr val="333333"/>
                </a:solidFill>
                <a:latin typeface="Public Sans Bold"/>
                <a:ea typeface="Public Sans Bold"/>
                <a:cs typeface="Public Sans Bold"/>
                <a:sym typeface="Public Sans Bold"/>
              </a:rPr>
              <a:t>Confusion Matrix</a:t>
            </a:r>
            <a:r>
              <a:rPr lang="en-US" sz="2826">
                <a:solidFill>
                  <a:srgbClr val="333333"/>
                </a:solidFill>
                <a:latin typeface="Public Sans"/>
                <a:ea typeface="Public Sans"/>
                <a:cs typeface="Public Sans"/>
                <a:sym typeface="Public Sans"/>
              </a:rPr>
              <a:t>: </a:t>
            </a:r>
          </a:p>
          <a:p>
            <a:pPr algn="just">
              <a:lnSpc>
                <a:spcPts val="3956"/>
              </a:lnSpc>
            </a:pPr>
            <a:r>
              <a:rPr lang="en-US" sz="2826">
                <a:solidFill>
                  <a:srgbClr val="333333"/>
                </a:solidFill>
                <a:latin typeface="Public Sans"/>
                <a:ea typeface="Public Sans"/>
                <a:cs typeface="Public Sans"/>
                <a:sym typeface="Public Sans"/>
              </a:rPr>
              <a:t>The model is a bit skewed as the datasets for bicycles, e-scooters and skateboards are not equally distributed. From the confusion matrix we can conclude the following:</a:t>
            </a:r>
          </a:p>
          <a:p>
            <a:pPr algn="just" marL="610163" indent="-305081" lvl="1">
              <a:lnSpc>
                <a:spcPts val="3956"/>
              </a:lnSpc>
              <a:buFont typeface="Arial"/>
              <a:buChar char="•"/>
            </a:pPr>
            <a:r>
              <a:rPr lang="en-US" sz="2826">
                <a:solidFill>
                  <a:srgbClr val="333333"/>
                </a:solidFill>
                <a:latin typeface="Public Sans"/>
                <a:ea typeface="Public Sans"/>
                <a:cs typeface="Public Sans"/>
                <a:sym typeface="Public Sans"/>
              </a:rPr>
              <a:t>Bicycles are predicted correctly 481 times and the background has been mistook for a cycle 55 times.</a:t>
            </a:r>
          </a:p>
          <a:p>
            <a:pPr algn="just" marL="610163" indent="-305081" lvl="1">
              <a:lnSpc>
                <a:spcPts val="3956"/>
              </a:lnSpc>
              <a:buFont typeface="Arial"/>
              <a:buChar char="•"/>
            </a:pPr>
            <a:r>
              <a:rPr lang="en-US" sz="2826">
                <a:solidFill>
                  <a:srgbClr val="333333"/>
                </a:solidFill>
                <a:latin typeface="Public Sans"/>
                <a:ea typeface="Public Sans"/>
                <a:cs typeface="Public Sans"/>
                <a:sym typeface="Public Sans"/>
              </a:rPr>
              <a:t>E-Scooters are correctly spotted 67 times and the background has been identified as an E-Scooter 2 times.</a:t>
            </a:r>
          </a:p>
          <a:p>
            <a:pPr algn="just" marL="610163" indent="-305081" lvl="1">
              <a:lnSpc>
                <a:spcPts val="3956"/>
              </a:lnSpc>
              <a:buFont typeface="Arial"/>
              <a:buChar char="•"/>
            </a:pPr>
            <a:r>
              <a:rPr lang="en-US" sz="2826">
                <a:solidFill>
                  <a:srgbClr val="333333"/>
                </a:solidFill>
                <a:latin typeface="Public Sans"/>
                <a:ea typeface="Public Sans"/>
                <a:cs typeface="Public Sans"/>
                <a:sym typeface="Public Sans"/>
              </a:rPr>
              <a:t>Skateboards have been identified correctly 83 times. Although in 1 instance a skateboard has been identified as an E-Scooter and in another as a background.</a:t>
            </a:r>
          </a:p>
          <a:p>
            <a:pPr algn="just">
              <a:lnSpc>
                <a:spcPts val="3956"/>
              </a:lnSpc>
            </a:pPr>
          </a:p>
          <a:p>
            <a:pPr algn="just">
              <a:lnSpc>
                <a:spcPts val="3956"/>
              </a:lnSpc>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5F5F4"/>
        </a:solidFill>
      </p:bgPr>
    </p:bg>
    <p:spTree>
      <p:nvGrpSpPr>
        <p:cNvPr id="1" name=""/>
        <p:cNvGrpSpPr/>
        <p:nvPr/>
      </p:nvGrpSpPr>
      <p:grpSpPr>
        <a:xfrm>
          <a:off x="0" y="0"/>
          <a:ext cx="0" cy="0"/>
          <a:chOff x="0" y="0"/>
          <a:chExt cx="0" cy="0"/>
        </a:xfrm>
      </p:grpSpPr>
      <p:sp>
        <p:nvSpPr>
          <p:cNvPr name="AutoShape 2" id="2"/>
          <p:cNvSpPr/>
          <p:nvPr/>
        </p:nvSpPr>
        <p:spPr>
          <a:xfrm>
            <a:off x="2057400" y="1887710"/>
            <a:ext cx="16230600" cy="0"/>
          </a:xfrm>
          <a:prstGeom prst="line">
            <a:avLst/>
          </a:prstGeom>
          <a:ln cap="flat" w="28575">
            <a:solidFill>
              <a:srgbClr val="333333"/>
            </a:solidFill>
            <a:prstDash val="solid"/>
            <a:headEnd type="none" len="sm" w="sm"/>
            <a:tailEnd type="none" len="sm" w="sm"/>
          </a:ln>
        </p:spPr>
      </p:sp>
      <p:sp>
        <p:nvSpPr>
          <p:cNvPr name="Freeform 3" id="3"/>
          <p:cNvSpPr/>
          <p:nvPr/>
        </p:nvSpPr>
        <p:spPr>
          <a:xfrm flipH="false" flipV="false" rot="0">
            <a:off x="9680618" y="2933663"/>
            <a:ext cx="8607382" cy="5082800"/>
          </a:xfrm>
          <a:custGeom>
            <a:avLst/>
            <a:gdLst/>
            <a:ahLst/>
            <a:cxnLst/>
            <a:rect r="r" b="b" t="t" l="l"/>
            <a:pathLst>
              <a:path h="5082800" w="8607382">
                <a:moveTo>
                  <a:pt x="0" y="0"/>
                </a:moveTo>
                <a:lnTo>
                  <a:pt x="8607382" y="0"/>
                </a:lnTo>
                <a:lnTo>
                  <a:pt x="8607382" y="5082800"/>
                </a:lnTo>
                <a:lnTo>
                  <a:pt x="0" y="5082800"/>
                </a:lnTo>
                <a:lnTo>
                  <a:pt x="0" y="0"/>
                </a:lnTo>
                <a:close/>
              </a:path>
            </a:pathLst>
          </a:custGeom>
          <a:blipFill>
            <a:blip r:embed="rId2"/>
            <a:stretch>
              <a:fillRect l="-3259" t="0" r="0" b="0"/>
            </a:stretch>
          </a:blipFill>
        </p:spPr>
      </p:sp>
      <p:sp>
        <p:nvSpPr>
          <p:cNvPr name="TextBox 4" id="4"/>
          <p:cNvSpPr txBox="true"/>
          <p:nvPr/>
        </p:nvSpPr>
        <p:spPr>
          <a:xfrm rot="0">
            <a:off x="1028700" y="962025"/>
            <a:ext cx="9448270" cy="507365"/>
          </a:xfrm>
          <a:prstGeom prst="rect">
            <a:avLst/>
          </a:prstGeom>
        </p:spPr>
        <p:txBody>
          <a:bodyPr anchor="t" rtlCol="false" tIns="0" lIns="0" bIns="0" rIns="0">
            <a:spAutoFit/>
          </a:bodyPr>
          <a:lstStyle/>
          <a:p>
            <a:pPr algn="l">
              <a:lnSpc>
                <a:spcPts val="4059"/>
              </a:lnSpc>
            </a:pPr>
            <a:r>
              <a:rPr lang="en-US" sz="2899">
                <a:solidFill>
                  <a:srgbClr val="333333"/>
                </a:solidFill>
                <a:latin typeface="Public Sans Bold"/>
                <a:ea typeface="Public Sans Bold"/>
                <a:cs typeface="Public Sans Bold"/>
                <a:sym typeface="Public Sans Bold"/>
              </a:rPr>
              <a:t>YOLO V8 model - Model Training &amp; Validation Metric</a:t>
            </a:r>
          </a:p>
        </p:txBody>
      </p:sp>
      <p:sp>
        <p:nvSpPr>
          <p:cNvPr name="TextBox 5" id="5"/>
          <p:cNvSpPr txBox="true"/>
          <p:nvPr/>
        </p:nvSpPr>
        <p:spPr>
          <a:xfrm rot="0">
            <a:off x="310787" y="2224830"/>
            <a:ext cx="9144000" cy="7424391"/>
          </a:xfrm>
          <a:prstGeom prst="rect">
            <a:avLst/>
          </a:prstGeom>
        </p:spPr>
        <p:txBody>
          <a:bodyPr anchor="t" rtlCol="false" tIns="0" lIns="0" bIns="0" rIns="0">
            <a:spAutoFit/>
          </a:bodyPr>
          <a:lstStyle/>
          <a:p>
            <a:pPr algn="just" marL="610163" indent="-305081" lvl="1">
              <a:lnSpc>
                <a:spcPts val="3956"/>
              </a:lnSpc>
              <a:buFont typeface="Arial"/>
              <a:buChar char="•"/>
            </a:pPr>
            <a:r>
              <a:rPr lang="en-US" sz="2826">
                <a:solidFill>
                  <a:srgbClr val="333333"/>
                </a:solidFill>
                <a:latin typeface="Public Sans Bold"/>
                <a:ea typeface="Public Sans Bold"/>
                <a:cs typeface="Public Sans Bold"/>
                <a:sym typeface="Public Sans Bold"/>
              </a:rPr>
              <a:t>High mean Average Precision</a:t>
            </a:r>
            <a:r>
              <a:rPr lang="en-US" sz="2826">
                <a:solidFill>
                  <a:srgbClr val="333333"/>
                </a:solidFill>
                <a:latin typeface="Public Sans"/>
                <a:ea typeface="Public Sans"/>
                <a:cs typeface="Public Sans"/>
                <a:sym typeface="Public Sans"/>
              </a:rPr>
              <a:t> (mAP50) during training, at 0.975.</a:t>
            </a:r>
          </a:p>
          <a:p>
            <a:pPr algn="just" marL="610163" indent="-305081" lvl="1">
              <a:lnSpc>
                <a:spcPts val="3956"/>
              </a:lnSpc>
              <a:buFont typeface="Arial"/>
              <a:buChar char="•"/>
            </a:pPr>
            <a:r>
              <a:rPr lang="en-US" sz="2826">
                <a:solidFill>
                  <a:srgbClr val="333333"/>
                </a:solidFill>
                <a:latin typeface="Public Sans"/>
                <a:ea typeface="Public Sans"/>
                <a:cs typeface="Public Sans"/>
                <a:sym typeface="Public Sans"/>
              </a:rPr>
              <a:t>Precision for bicycles, e-scooters, and skateboards during training at 0.938, 0.965, and 0.994 respectively.</a:t>
            </a:r>
          </a:p>
          <a:p>
            <a:pPr algn="just" marL="610163" indent="-305081" lvl="1">
              <a:lnSpc>
                <a:spcPts val="3956"/>
              </a:lnSpc>
              <a:buFont typeface="Arial"/>
              <a:buChar char="•"/>
            </a:pPr>
            <a:r>
              <a:rPr lang="en-US" sz="2826">
                <a:solidFill>
                  <a:srgbClr val="333333"/>
                </a:solidFill>
                <a:latin typeface="Public Sans"/>
                <a:ea typeface="Public Sans"/>
                <a:cs typeface="Public Sans"/>
                <a:sym typeface="Public Sans"/>
              </a:rPr>
              <a:t>Validation precision slightly lower for </a:t>
            </a:r>
            <a:r>
              <a:rPr lang="en-US" sz="2826">
                <a:solidFill>
                  <a:srgbClr val="333333"/>
                </a:solidFill>
                <a:latin typeface="Public Sans Bold"/>
                <a:ea typeface="Public Sans Bold"/>
                <a:cs typeface="Public Sans Bold"/>
                <a:sym typeface="Public Sans Bold"/>
              </a:rPr>
              <a:t>bicycles (0.930) and e-scooters (0.960)</a:t>
            </a:r>
            <a:r>
              <a:rPr lang="en-US" sz="2826">
                <a:solidFill>
                  <a:srgbClr val="333333"/>
                </a:solidFill>
                <a:latin typeface="Public Sans"/>
                <a:ea typeface="Public Sans"/>
                <a:cs typeface="Public Sans"/>
                <a:sym typeface="Public Sans"/>
              </a:rPr>
              <a:t>, but comparable for skateboards.</a:t>
            </a:r>
          </a:p>
          <a:p>
            <a:pPr algn="just" marL="610163" indent="-305081" lvl="1">
              <a:lnSpc>
                <a:spcPts val="3956"/>
              </a:lnSpc>
              <a:buFont typeface="Arial"/>
              <a:buChar char="•"/>
            </a:pPr>
            <a:r>
              <a:rPr lang="en-US" sz="2826">
                <a:solidFill>
                  <a:srgbClr val="333333"/>
                </a:solidFill>
                <a:latin typeface="Public Sans"/>
                <a:ea typeface="Public Sans"/>
                <a:cs typeface="Public Sans"/>
                <a:sym typeface="Public Sans"/>
              </a:rPr>
              <a:t>Inference speed (validation value) significantly higher, indicating a trade-off between precision and speed.</a:t>
            </a:r>
          </a:p>
          <a:p>
            <a:pPr algn="just" marL="610163" indent="-305081" lvl="1">
              <a:lnSpc>
                <a:spcPts val="3956"/>
              </a:lnSpc>
              <a:buFont typeface="Arial"/>
              <a:buChar char="•"/>
            </a:pPr>
            <a:r>
              <a:rPr lang="en-US" sz="2826">
                <a:solidFill>
                  <a:srgbClr val="333333"/>
                </a:solidFill>
                <a:latin typeface="Public Sans"/>
                <a:ea typeface="Public Sans"/>
                <a:cs typeface="Public Sans"/>
                <a:sym typeface="Public Sans"/>
              </a:rPr>
              <a:t>Consistent performance across object classes, with </a:t>
            </a:r>
            <a:r>
              <a:rPr lang="en-US" sz="2826">
                <a:solidFill>
                  <a:srgbClr val="333333"/>
                </a:solidFill>
                <a:latin typeface="Public Sans Bold"/>
                <a:ea typeface="Public Sans Bold"/>
                <a:cs typeface="Public Sans Bold"/>
                <a:sym typeface="Public Sans Bold"/>
              </a:rPr>
              <a:t>skateboards being the most accurately detected.</a:t>
            </a:r>
          </a:p>
          <a:p>
            <a:pPr algn="just">
              <a:lnSpc>
                <a:spcPts val="3956"/>
              </a:lnSpc>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5F5F4"/>
        </a:solidFill>
      </p:bgPr>
    </p:bg>
    <p:spTree>
      <p:nvGrpSpPr>
        <p:cNvPr id="1" name=""/>
        <p:cNvGrpSpPr/>
        <p:nvPr/>
      </p:nvGrpSpPr>
      <p:grpSpPr>
        <a:xfrm>
          <a:off x="0" y="0"/>
          <a:ext cx="0" cy="0"/>
          <a:chOff x="0" y="0"/>
          <a:chExt cx="0" cy="0"/>
        </a:xfrm>
      </p:grpSpPr>
      <p:sp>
        <p:nvSpPr>
          <p:cNvPr name="AutoShape 2" id="2"/>
          <p:cNvSpPr/>
          <p:nvPr/>
        </p:nvSpPr>
        <p:spPr>
          <a:xfrm>
            <a:off x="2057400" y="1887710"/>
            <a:ext cx="16230600" cy="0"/>
          </a:xfrm>
          <a:prstGeom prst="line">
            <a:avLst/>
          </a:prstGeom>
          <a:ln cap="flat" w="28575">
            <a:solidFill>
              <a:srgbClr val="333333"/>
            </a:solidFill>
            <a:prstDash val="solid"/>
            <a:headEnd type="none" len="sm" w="sm"/>
            <a:tailEnd type="none" len="sm" w="sm"/>
          </a:ln>
        </p:spPr>
      </p:sp>
      <p:sp>
        <p:nvSpPr>
          <p:cNvPr name="Freeform 3" id="3"/>
          <p:cNvSpPr/>
          <p:nvPr/>
        </p:nvSpPr>
        <p:spPr>
          <a:xfrm flipH="false" flipV="false" rot="0">
            <a:off x="10838280" y="2291505"/>
            <a:ext cx="6663766" cy="6601032"/>
          </a:xfrm>
          <a:custGeom>
            <a:avLst/>
            <a:gdLst/>
            <a:ahLst/>
            <a:cxnLst/>
            <a:rect r="r" b="b" t="t" l="l"/>
            <a:pathLst>
              <a:path h="6601032" w="6663766">
                <a:moveTo>
                  <a:pt x="0" y="0"/>
                </a:moveTo>
                <a:lnTo>
                  <a:pt x="6663766" y="0"/>
                </a:lnTo>
                <a:lnTo>
                  <a:pt x="6663766" y="6601032"/>
                </a:lnTo>
                <a:lnTo>
                  <a:pt x="0" y="6601032"/>
                </a:lnTo>
                <a:lnTo>
                  <a:pt x="0" y="0"/>
                </a:lnTo>
                <a:close/>
              </a:path>
            </a:pathLst>
          </a:custGeom>
          <a:blipFill>
            <a:blip r:embed="rId2"/>
            <a:stretch>
              <a:fillRect l="0" t="0" r="0" b="0"/>
            </a:stretch>
          </a:blipFill>
        </p:spPr>
      </p:sp>
      <p:sp>
        <p:nvSpPr>
          <p:cNvPr name="TextBox 4" id="4"/>
          <p:cNvSpPr txBox="true"/>
          <p:nvPr/>
        </p:nvSpPr>
        <p:spPr>
          <a:xfrm rot="0">
            <a:off x="1028700" y="962025"/>
            <a:ext cx="8688922" cy="507365"/>
          </a:xfrm>
          <a:prstGeom prst="rect">
            <a:avLst/>
          </a:prstGeom>
        </p:spPr>
        <p:txBody>
          <a:bodyPr anchor="t" rtlCol="false" tIns="0" lIns="0" bIns="0" rIns="0">
            <a:spAutoFit/>
          </a:bodyPr>
          <a:lstStyle/>
          <a:p>
            <a:pPr algn="l">
              <a:lnSpc>
                <a:spcPts val="4059"/>
              </a:lnSpc>
            </a:pPr>
            <a:r>
              <a:rPr lang="en-US" sz="2899">
                <a:solidFill>
                  <a:srgbClr val="333333"/>
                </a:solidFill>
                <a:latin typeface="Public Sans Bold"/>
                <a:ea typeface="Public Sans Bold"/>
                <a:cs typeface="Public Sans Bold"/>
                <a:sym typeface="Public Sans Bold"/>
              </a:rPr>
              <a:t>YOLO V8 model - Object Detection Results</a:t>
            </a:r>
          </a:p>
        </p:txBody>
      </p:sp>
      <p:sp>
        <p:nvSpPr>
          <p:cNvPr name="TextBox 5" id="5"/>
          <p:cNvSpPr txBox="true"/>
          <p:nvPr/>
        </p:nvSpPr>
        <p:spPr>
          <a:xfrm rot="0">
            <a:off x="310787" y="2224830"/>
            <a:ext cx="9144000" cy="4947891"/>
          </a:xfrm>
          <a:prstGeom prst="rect">
            <a:avLst/>
          </a:prstGeom>
        </p:spPr>
        <p:txBody>
          <a:bodyPr anchor="t" rtlCol="false" tIns="0" lIns="0" bIns="0" rIns="0">
            <a:spAutoFit/>
          </a:bodyPr>
          <a:lstStyle/>
          <a:p>
            <a:pPr algn="just" marL="610163" indent="-305081" lvl="1">
              <a:lnSpc>
                <a:spcPts val="3956"/>
              </a:lnSpc>
              <a:buFont typeface="Arial"/>
              <a:buChar char="•"/>
            </a:pPr>
            <a:r>
              <a:rPr lang="en-US" sz="2826">
                <a:solidFill>
                  <a:srgbClr val="333333"/>
                </a:solidFill>
                <a:latin typeface="Public Sans Bold"/>
                <a:ea typeface="Public Sans Bold"/>
                <a:cs typeface="Public Sans Bold"/>
                <a:sym typeface="Public Sans Bold"/>
              </a:rPr>
              <a:t>Detections across various conditions</a:t>
            </a:r>
            <a:r>
              <a:rPr lang="en-US" sz="2826">
                <a:solidFill>
                  <a:srgbClr val="333333"/>
                </a:solidFill>
                <a:latin typeface="Public Sans"/>
                <a:ea typeface="Public Sans"/>
                <a:cs typeface="Public Sans"/>
                <a:sym typeface="Public Sans"/>
              </a:rPr>
              <a:t>: clear, cluttered, and challenging environments.</a:t>
            </a:r>
          </a:p>
          <a:p>
            <a:pPr algn="just" marL="610163" indent="-305081" lvl="1">
              <a:lnSpc>
                <a:spcPts val="3956"/>
              </a:lnSpc>
              <a:buFont typeface="Arial"/>
              <a:buChar char="•"/>
            </a:pPr>
            <a:r>
              <a:rPr lang="en-US" sz="2826">
                <a:solidFill>
                  <a:srgbClr val="333333"/>
                </a:solidFill>
                <a:latin typeface="Public Sans"/>
                <a:ea typeface="Public Sans"/>
                <a:cs typeface="Public Sans"/>
                <a:sym typeface="Public Sans"/>
              </a:rPr>
              <a:t>High confidence scores (majority at 0.9), indicating strong model certainty.</a:t>
            </a:r>
          </a:p>
          <a:p>
            <a:pPr algn="just" marL="610163" indent="-305081" lvl="1">
              <a:lnSpc>
                <a:spcPts val="3956"/>
              </a:lnSpc>
              <a:buFont typeface="Arial"/>
              <a:buChar char="•"/>
            </a:pPr>
            <a:r>
              <a:rPr lang="en-US" sz="2826">
                <a:solidFill>
                  <a:srgbClr val="333333"/>
                </a:solidFill>
                <a:latin typeface="Public Sans"/>
                <a:ea typeface="Public Sans"/>
                <a:cs typeface="Public Sans"/>
                <a:sym typeface="Public Sans"/>
              </a:rPr>
              <a:t>Multiple instances per image accurately identified.</a:t>
            </a:r>
          </a:p>
          <a:p>
            <a:pPr algn="just" marL="610163" indent="-305081" lvl="1">
              <a:lnSpc>
                <a:spcPts val="3956"/>
              </a:lnSpc>
              <a:buFont typeface="Arial"/>
              <a:buChar char="•"/>
            </a:pPr>
            <a:r>
              <a:rPr lang="en-US" sz="2826">
                <a:solidFill>
                  <a:srgbClr val="333333"/>
                </a:solidFill>
                <a:latin typeface="Public Sans"/>
                <a:ea typeface="Public Sans"/>
                <a:cs typeface="Public Sans"/>
                <a:sym typeface="Public Sans"/>
              </a:rPr>
              <a:t>Performance in diverse scenarios: inclement weather, varying lighting, and angles.</a:t>
            </a:r>
          </a:p>
          <a:p>
            <a:pPr algn="just" marL="610163" indent="-305081" lvl="1">
              <a:lnSpc>
                <a:spcPts val="3956"/>
              </a:lnSpc>
              <a:buFont typeface="Arial"/>
              <a:buChar char="•"/>
            </a:pPr>
            <a:r>
              <a:rPr lang="en-US" sz="2826">
                <a:solidFill>
                  <a:srgbClr val="333333"/>
                </a:solidFill>
                <a:latin typeface="Public Sans"/>
                <a:ea typeface="Public Sans"/>
                <a:cs typeface="Public Sans"/>
                <a:sym typeface="Public Sans"/>
              </a:rPr>
              <a:t>Occasional overlaps in bounding boxes or partial detections (e.g., images with multiple bicycles).</a:t>
            </a:r>
          </a:p>
          <a:p>
            <a:pPr algn="just">
              <a:lnSpc>
                <a:spcPts val="3956"/>
              </a:lnSpc>
            </a:pP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5F5F4"/>
        </a:solidFill>
      </p:bgPr>
    </p:bg>
    <p:spTree>
      <p:nvGrpSpPr>
        <p:cNvPr id="1" name=""/>
        <p:cNvGrpSpPr/>
        <p:nvPr/>
      </p:nvGrpSpPr>
      <p:grpSpPr>
        <a:xfrm>
          <a:off x="0" y="0"/>
          <a:ext cx="0" cy="0"/>
          <a:chOff x="0" y="0"/>
          <a:chExt cx="0" cy="0"/>
        </a:xfrm>
      </p:grpSpPr>
      <p:grpSp>
        <p:nvGrpSpPr>
          <p:cNvPr name="Group 2" id="2"/>
          <p:cNvGrpSpPr/>
          <p:nvPr/>
        </p:nvGrpSpPr>
        <p:grpSpPr>
          <a:xfrm rot="0">
            <a:off x="699138" y="4821334"/>
            <a:ext cx="2512427" cy="773093"/>
            <a:chOff x="0" y="0"/>
            <a:chExt cx="2146193" cy="660400"/>
          </a:xfrm>
        </p:grpSpPr>
        <p:sp>
          <p:nvSpPr>
            <p:cNvPr name="Freeform 3" id="3"/>
            <p:cNvSpPr/>
            <p:nvPr/>
          </p:nvSpPr>
          <p:spPr>
            <a:xfrm flipH="false" flipV="false" rot="0">
              <a:off x="0" y="0"/>
              <a:ext cx="2146193" cy="660400"/>
            </a:xfrm>
            <a:custGeom>
              <a:avLst/>
              <a:gdLst/>
              <a:ahLst/>
              <a:cxnLst/>
              <a:rect r="r" b="b" t="t" l="l"/>
              <a:pathLst>
                <a:path h="660400" w="2146193">
                  <a:moveTo>
                    <a:pt x="2021733" y="660400"/>
                  </a:moveTo>
                  <a:lnTo>
                    <a:pt x="124460" y="660400"/>
                  </a:lnTo>
                  <a:cubicBezTo>
                    <a:pt x="55880" y="660400"/>
                    <a:pt x="0" y="604520"/>
                    <a:pt x="0" y="535940"/>
                  </a:cubicBezTo>
                  <a:lnTo>
                    <a:pt x="0" y="124460"/>
                  </a:lnTo>
                  <a:cubicBezTo>
                    <a:pt x="0" y="55880"/>
                    <a:pt x="55880" y="0"/>
                    <a:pt x="124460" y="0"/>
                  </a:cubicBezTo>
                  <a:lnTo>
                    <a:pt x="2021733" y="0"/>
                  </a:lnTo>
                  <a:cubicBezTo>
                    <a:pt x="2090313" y="0"/>
                    <a:pt x="2146193" y="55880"/>
                    <a:pt x="2146193" y="124460"/>
                  </a:cubicBezTo>
                  <a:lnTo>
                    <a:pt x="2146193" y="535940"/>
                  </a:lnTo>
                  <a:cubicBezTo>
                    <a:pt x="2146193" y="604520"/>
                    <a:pt x="2090313" y="660400"/>
                    <a:pt x="2021733" y="660400"/>
                  </a:cubicBezTo>
                  <a:close/>
                </a:path>
              </a:pathLst>
            </a:custGeom>
            <a:solidFill>
              <a:srgbClr val="333333"/>
            </a:solidFill>
          </p:spPr>
        </p:sp>
      </p:grpSp>
      <p:grpSp>
        <p:nvGrpSpPr>
          <p:cNvPr name="Group 4" id="4"/>
          <p:cNvGrpSpPr/>
          <p:nvPr/>
        </p:nvGrpSpPr>
        <p:grpSpPr>
          <a:xfrm rot="0">
            <a:off x="699138" y="5737302"/>
            <a:ext cx="2512427" cy="773093"/>
            <a:chOff x="0" y="0"/>
            <a:chExt cx="2146193" cy="660400"/>
          </a:xfrm>
        </p:grpSpPr>
        <p:sp>
          <p:nvSpPr>
            <p:cNvPr name="Freeform 5" id="5"/>
            <p:cNvSpPr/>
            <p:nvPr/>
          </p:nvSpPr>
          <p:spPr>
            <a:xfrm flipH="false" flipV="false" rot="0">
              <a:off x="0" y="0"/>
              <a:ext cx="2146193" cy="660400"/>
            </a:xfrm>
            <a:custGeom>
              <a:avLst/>
              <a:gdLst/>
              <a:ahLst/>
              <a:cxnLst/>
              <a:rect r="r" b="b" t="t" l="l"/>
              <a:pathLst>
                <a:path h="660400" w="2146193">
                  <a:moveTo>
                    <a:pt x="2021733" y="660400"/>
                  </a:moveTo>
                  <a:lnTo>
                    <a:pt x="124460" y="660400"/>
                  </a:lnTo>
                  <a:cubicBezTo>
                    <a:pt x="55880" y="660400"/>
                    <a:pt x="0" y="604520"/>
                    <a:pt x="0" y="535940"/>
                  </a:cubicBezTo>
                  <a:lnTo>
                    <a:pt x="0" y="124460"/>
                  </a:lnTo>
                  <a:cubicBezTo>
                    <a:pt x="0" y="55880"/>
                    <a:pt x="55880" y="0"/>
                    <a:pt x="124460" y="0"/>
                  </a:cubicBezTo>
                  <a:lnTo>
                    <a:pt x="2021733" y="0"/>
                  </a:lnTo>
                  <a:cubicBezTo>
                    <a:pt x="2090313" y="0"/>
                    <a:pt x="2146193" y="55880"/>
                    <a:pt x="2146193" y="124460"/>
                  </a:cubicBezTo>
                  <a:lnTo>
                    <a:pt x="2146193" y="535940"/>
                  </a:lnTo>
                  <a:cubicBezTo>
                    <a:pt x="2146193" y="604520"/>
                    <a:pt x="2090313" y="660400"/>
                    <a:pt x="2021733" y="660400"/>
                  </a:cubicBezTo>
                  <a:close/>
                </a:path>
              </a:pathLst>
            </a:custGeom>
            <a:solidFill>
              <a:srgbClr val="333333"/>
            </a:solidFill>
          </p:spPr>
        </p:sp>
      </p:grpSp>
      <p:grpSp>
        <p:nvGrpSpPr>
          <p:cNvPr name="Group 6" id="6"/>
          <p:cNvGrpSpPr/>
          <p:nvPr/>
        </p:nvGrpSpPr>
        <p:grpSpPr>
          <a:xfrm rot="0">
            <a:off x="699138" y="6653271"/>
            <a:ext cx="2512427" cy="773093"/>
            <a:chOff x="0" y="0"/>
            <a:chExt cx="2146193" cy="660400"/>
          </a:xfrm>
        </p:grpSpPr>
        <p:sp>
          <p:nvSpPr>
            <p:cNvPr name="Freeform 7" id="7"/>
            <p:cNvSpPr/>
            <p:nvPr/>
          </p:nvSpPr>
          <p:spPr>
            <a:xfrm flipH="false" flipV="false" rot="0">
              <a:off x="0" y="0"/>
              <a:ext cx="2146193" cy="660400"/>
            </a:xfrm>
            <a:custGeom>
              <a:avLst/>
              <a:gdLst/>
              <a:ahLst/>
              <a:cxnLst/>
              <a:rect r="r" b="b" t="t" l="l"/>
              <a:pathLst>
                <a:path h="660400" w="2146193">
                  <a:moveTo>
                    <a:pt x="2021733" y="660400"/>
                  </a:moveTo>
                  <a:lnTo>
                    <a:pt x="124460" y="660400"/>
                  </a:lnTo>
                  <a:cubicBezTo>
                    <a:pt x="55880" y="660400"/>
                    <a:pt x="0" y="604520"/>
                    <a:pt x="0" y="535940"/>
                  </a:cubicBezTo>
                  <a:lnTo>
                    <a:pt x="0" y="124460"/>
                  </a:lnTo>
                  <a:cubicBezTo>
                    <a:pt x="0" y="55880"/>
                    <a:pt x="55880" y="0"/>
                    <a:pt x="124460" y="0"/>
                  </a:cubicBezTo>
                  <a:lnTo>
                    <a:pt x="2021733" y="0"/>
                  </a:lnTo>
                  <a:cubicBezTo>
                    <a:pt x="2090313" y="0"/>
                    <a:pt x="2146193" y="55880"/>
                    <a:pt x="2146193" y="124460"/>
                  </a:cubicBezTo>
                  <a:lnTo>
                    <a:pt x="2146193" y="535940"/>
                  </a:lnTo>
                  <a:cubicBezTo>
                    <a:pt x="2146193" y="604520"/>
                    <a:pt x="2090313" y="660400"/>
                    <a:pt x="2021733" y="660400"/>
                  </a:cubicBezTo>
                  <a:close/>
                </a:path>
              </a:pathLst>
            </a:custGeom>
            <a:solidFill>
              <a:srgbClr val="333333"/>
            </a:solidFill>
          </p:spPr>
        </p:sp>
      </p:grpSp>
      <p:grpSp>
        <p:nvGrpSpPr>
          <p:cNvPr name="Group 8" id="8"/>
          <p:cNvGrpSpPr/>
          <p:nvPr/>
        </p:nvGrpSpPr>
        <p:grpSpPr>
          <a:xfrm rot="0">
            <a:off x="699138" y="7569239"/>
            <a:ext cx="2512427" cy="773093"/>
            <a:chOff x="0" y="0"/>
            <a:chExt cx="2146193" cy="660400"/>
          </a:xfrm>
        </p:grpSpPr>
        <p:sp>
          <p:nvSpPr>
            <p:cNvPr name="Freeform 9" id="9"/>
            <p:cNvSpPr/>
            <p:nvPr/>
          </p:nvSpPr>
          <p:spPr>
            <a:xfrm flipH="false" flipV="false" rot="0">
              <a:off x="0" y="0"/>
              <a:ext cx="2146193" cy="660400"/>
            </a:xfrm>
            <a:custGeom>
              <a:avLst/>
              <a:gdLst/>
              <a:ahLst/>
              <a:cxnLst/>
              <a:rect r="r" b="b" t="t" l="l"/>
              <a:pathLst>
                <a:path h="660400" w="2146193">
                  <a:moveTo>
                    <a:pt x="2021733" y="660400"/>
                  </a:moveTo>
                  <a:lnTo>
                    <a:pt x="124460" y="660400"/>
                  </a:lnTo>
                  <a:cubicBezTo>
                    <a:pt x="55880" y="660400"/>
                    <a:pt x="0" y="604520"/>
                    <a:pt x="0" y="535940"/>
                  </a:cubicBezTo>
                  <a:lnTo>
                    <a:pt x="0" y="124460"/>
                  </a:lnTo>
                  <a:cubicBezTo>
                    <a:pt x="0" y="55880"/>
                    <a:pt x="55880" y="0"/>
                    <a:pt x="124460" y="0"/>
                  </a:cubicBezTo>
                  <a:lnTo>
                    <a:pt x="2021733" y="0"/>
                  </a:lnTo>
                  <a:cubicBezTo>
                    <a:pt x="2090313" y="0"/>
                    <a:pt x="2146193" y="55880"/>
                    <a:pt x="2146193" y="124460"/>
                  </a:cubicBezTo>
                  <a:lnTo>
                    <a:pt x="2146193" y="535940"/>
                  </a:lnTo>
                  <a:cubicBezTo>
                    <a:pt x="2146193" y="604520"/>
                    <a:pt x="2090313" y="660400"/>
                    <a:pt x="2021733" y="660400"/>
                  </a:cubicBezTo>
                  <a:close/>
                </a:path>
              </a:pathLst>
            </a:custGeom>
            <a:solidFill>
              <a:srgbClr val="333333"/>
            </a:solidFill>
          </p:spPr>
        </p:sp>
      </p:grpSp>
      <p:grpSp>
        <p:nvGrpSpPr>
          <p:cNvPr name="Group 10" id="10"/>
          <p:cNvGrpSpPr/>
          <p:nvPr/>
        </p:nvGrpSpPr>
        <p:grpSpPr>
          <a:xfrm rot="0">
            <a:off x="699138" y="8485207"/>
            <a:ext cx="2512427" cy="773093"/>
            <a:chOff x="0" y="0"/>
            <a:chExt cx="2146193" cy="660400"/>
          </a:xfrm>
        </p:grpSpPr>
        <p:sp>
          <p:nvSpPr>
            <p:cNvPr name="Freeform 11" id="11"/>
            <p:cNvSpPr/>
            <p:nvPr/>
          </p:nvSpPr>
          <p:spPr>
            <a:xfrm flipH="false" flipV="false" rot="0">
              <a:off x="0" y="0"/>
              <a:ext cx="2146193" cy="660400"/>
            </a:xfrm>
            <a:custGeom>
              <a:avLst/>
              <a:gdLst/>
              <a:ahLst/>
              <a:cxnLst/>
              <a:rect r="r" b="b" t="t" l="l"/>
              <a:pathLst>
                <a:path h="660400" w="2146193">
                  <a:moveTo>
                    <a:pt x="2021733" y="660400"/>
                  </a:moveTo>
                  <a:lnTo>
                    <a:pt x="124460" y="660400"/>
                  </a:lnTo>
                  <a:cubicBezTo>
                    <a:pt x="55880" y="660400"/>
                    <a:pt x="0" y="604520"/>
                    <a:pt x="0" y="535940"/>
                  </a:cubicBezTo>
                  <a:lnTo>
                    <a:pt x="0" y="124460"/>
                  </a:lnTo>
                  <a:cubicBezTo>
                    <a:pt x="0" y="55880"/>
                    <a:pt x="55880" y="0"/>
                    <a:pt x="124460" y="0"/>
                  </a:cubicBezTo>
                  <a:lnTo>
                    <a:pt x="2021733" y="0"/>
                  </a:lnTo>
                  <a:cubicBezTo>
                    <a:pt x="2090313" y="0"/>
                    <a:pt x="2146193" y="55880"/>
                    <a:pt x="2146193" y="124460"/>
                  </a:cubicBezTo>
                  <a:lnTo>
                    <a:pt x="2146193" y="535940"/>
                  </a:lnTo>
                  <a:cubicBezTo>
                    <a:pt x="2146193" y="604520"/>
                    <a:pt x="2090313" y="660400"/>
                    <a:pt x="2021733" y="660400"/>
                  </a:cubicBezTo>
                  <a:close/>
                </a:path>
              </a:pathLst>
            </a:custGeom>
            <a:solidFill>
              <a:srgbClr val="333333"/>
            </a:solidFill>
          </p:spPr>
        </p:sp>
      </p:grpSp>
      <p:grpSp>
        <p:nvGrpSpPr>
          <p:cNvPr name="Group 12" id="12"/>
          <p:cNvGrpSpPr/>
          <p:nvPr/>
        </p:nvGrpSpPr>
        <p:grpSpPr>
          <a:xfrm rot="0">
            <a:off x="3593784" y="4881822"/>
            <a:ext cx="3141523" cy="762554"/>
            <a:chOff x="0" y="0"/>
            <a:chExt cx="2720676" cy="660400"/>
          </a:xfrm>
        </p:grpSpPr>
        <p:sp>
          <p:nvSpPr>
            <p:cNvPr name="Freeform 13" id="13"/>
            <p:cNvSpPr/>
            <p:nvPr/>
          </p:nvSpPr>
          <p:spPr>
            <a:xfrm flipH="false" flipV="false" rot="0">
              <a:off x="0" y="0"/>
              <a:ext cx="2720676" cy="660400"/>
            </a:xfrm>
            <a:custGeom>
              <a:avLst/>
              <a:gdLst/>
              <a:ahLst/>
              <a:cxnLst/>
              <a:rect r="r" b="b" t="t" l="l"/>
              <a:pathLst>
                <a:path h="660400" w="2720676">
                  <a:moveTo>
                    <a:pt x="2596215" y="660400"/>
                  </a:moveTo>
                  <a:lnTo>
                    <a:pt x="124460" y="660400"/>
                  </a:lnTo>
                  <a:cubicBezTo>
                    <a:pt x="55880" y="660400"/>
                    <a:pt x="0" y="604520"/>
                    <a:pt x="0" y="535940"/>
                  </a:cubicBezTo>
                  <a:lnTo>
                    <a:pt x="0" y="124460"/>
                  </a:lnTo>
                  <a:cubicBezTo>
                    <a:pt x="0" y="55880"/>
                    <a:pt x="55880" y="0"/>
                    <a:pt x="124460" y="0"/>
                  </a:cubicBezTo>
                  <a:lnTo>
                    <a:pt x="2596216" y="0"/>
                  </a:lnTo>
                  <a:cubicBezTo>
                    <a:pt x="2664795" y="0"/>
                    <a:pt x="2720676" y="55880"/>
                    <a:pt x="2720676" y="124460"/>
                  </a:cubicBezTo>
                  <a:lnTo>
                    <a:pt x="2720676" y="535940"/>
                  </a:lnTo>
                  <a:cubicBezTo>
                    <a:pt x="2720676" y="604520"/>
                    <a:pt x="2664795" y="660400"/>
                    <a:pt x="2596216" y="660400"/>
                  </a:cubicBezTo>
                  <a:close/>
                </a:path>
              </a:pathLst>
            </a:custGeom>
            <a:solidFill>
              <a:srgbClr val="E1E1E1"/>
            </a:solidFill>
          </p:spPr>
        </p:sp>
      </p:grpSp>
      <p:grpSp>
        <p:nvGrpSpPr>
          <p:cNvPr name="Group 14" id="14"/>
          <p:cNvGrpSpPr/>
          <p:nvPr/>
        </p:nvGrpSpPr>
        <p:grpSpPr>
          <a:xfrm rot="0">
            <a:off x="3593784" y="5785303"/>
            <a:ext cx="3141523" cy="762554"/>
            <a:chOff x="0" y="0"/>
            <a:chExt cx="2720676" cy="660400"/>
          </a:xfrm>
        </p:grpSpPr>
        <p:sp>
          <p:nvSpPr>
            <p:cNvPr name="Freeform 15" id="15"/>
            <p:cNvSpPr/>
            <p:nvPr/>
          </p:nvSpPr>
          <p:spPr>
            <a:xfrm flipH="false" flipV="false" rot="0">
              <a:off x="0" y="0"/>
              <a:ext cx="2720676" cy="660400"/>
            </a:xfrm>
            <a:custGeom>
              <a:avLst/>
              <a:gdLst/>
              <a:ahLst/>
              <a:cxnLst/>
              <a:rect r="r" b="b" t="t" l="l"/>
              <a:pathLst>
                <a:path h="660400" w="2720676">
                  <a:moveTo>
                    <a:pt x="2596215" y="660400"/>
                  </a:moveTo>
                  <a:lnTo>
                    <a:pt x="124460" y="660400"/>
                  </a:lnTo>
                  <a:cubicBezTo>
                    <a:pt x="55880" y="660400"/>
                    <a:pt x="0" y="604520"/>
                    <a:pt x="0" y="535940"/>
                  </a:cubicBezTo>
                  <a:lnTo>
                    <a:pt x="0" y="124460"/>
                  </a:lnTo>
                  <a:cubicBezTo>
                    <a:pt x="0" y="55880"/>
                    <a:pt x="55880" y="0"/>
                    <a:pt x="124460" y="0"/>
                  </a:cubicBezTo>
                  <a:lnTo>
                    <a:pt x="2596216" y="0"/>
                  </a:lnTo>
                  <a:cubicBezTo>
                    <a:pt x="2664795" y="0"/>
                    <a:pt x="2720676" y="55880"/>
                    <a:pt x="2720676" y="124460"/>
                  </a:cubicBezTo>
                  <a:lnTo>
                    <a:pt x="2720676" y="535940"/>
                  </a:lnTo>
                  <a:cubicBezTo>
                    <a:pt x="2720676" y="604520"/>
                    <a:pt x="2664795" y="660400"/>
                    <a:pt x="2596216" y="660400"/>
                  </a:cubicBezTo>
                  <a:close/>
                </a:path>
              </a:pathLst>
            </a:custGeom>
            <a:solidFill>
              <a:srgbClr val="E1E1E1"/>
            </a:solidFill>
          </p:spPr>
        </p:sp>
      </p:grpSp>
      <p:grpSp>
        <p:nvGrpSpPr>
          <p:cNvPr name="Group 16" id="16"/>
          <p:cNvGrpSpPr/>
          <p:nvPr/>
        </p:nvGrpSpPr>
        <p:grpSpPr>
          <a:xfrm rot="0">
            <a:off x="3593784" y="6688784"/>
            <a:ext cx="3141523" cy="762554"/>
            <a:chOff x="0" y="0"/>
            <a:chExt cx="2720676" cy="660400"/>
          </a:xfrm>
        </p:grpSpPr>
        <p:sp>
          <p:nvSpPr>
            <p:cNvPr name="Freeform 17" id="17"/>
            <p:cNvSpPr/>
            <p:nvPr/>
          </p:nvSpPr>
          <p:spPr>
            <a:xfrm flipH="false" flipV="false" rot="0">
              <a:off x="0" y="0"/>
              <a:ext cx="2720676" cy="660400"/>
            </a:xfrm>
            <a:custGeom>
              <a:avLst/>
              <a:gdLst/>
              <a:ahLst/>
              <a:cxnLst/>
              <a:rect r="r" b="b" t="t" l="l"/>
              <a:pathLst>
                <a:path h="660400" w="2720676">
                  <a:moveTo>
                    <a:pt x="2596215" y="660400"/>
                  </a:moveTo>
                  <a:lnTo>
                    <a:pt x="124460" y="660400"/>
                  </a:lnTo>
                  <a:cubicBezTo>
                    <a:pt x="55880" y="660400"/>
                    <a:pt x="0" y="604520"/>
                    <a:pt x="0" y="535940"/>
                  </a:cubicBezTo>
                  <a:lnTo>
                    <a:pt x="0" y="124460"/>
                  </a:lnTo>
                  <a:cubicBezTo>
                    <a:pt x="0" y="55880"/>
                    <a:pt x="55880" y="0"/>
                    <a:pt x="124460" y="0"/>
                  </a:cubicBezTo>
                  <a:lnTo>
                    <a:pt x="2596216" y="0"/>
                  </a:lnTo>
                  <a:cubicBezTo>
                    <a:pt x="2664795" y="0"/>
                    <a:pt x="2720676" y="55880"/>
                    <a:pt x="2720676" y="124460"/>
                  </a:cubicBezTo>
                  <a:lnTo>
                    <a:pt x="2720676" y="535940"/>
                  </a:lnTo>
                  <a:cubicBezTo>
                    <a:pt x="2720676" y="604520"/>
                    <a:pt x="2664795" y="660400"/>
                    <a:pt x="2596216" y="660400"/>
                  </a:cubicBezTo>
                  <a:close/>
                </a:path>
              </a:pathLst>
            </a:custGeom>
            <a:solidFill>
              <a:srgbClr val="E1E1E1"/>
            </a:solidFill>
          </p:spPr>
        </p:sp>
      </p:grpSp>
      <p:grpSp>
        <p:nvGrpSpPr>
          <p:cNvPr name="Group 18" id="18"/>
          <p:cNvGrpSpPr/>
          <p:nvPr/>
        </p:nvGrpSpPr>
        <p:grpSpPr>
          <a:xfrm rot="0">
            <a:off x="3593784" y="7592265"/>
            <a:ext cx="3141523" cy="762554"/>
            <a:chOff x="0" y="0"/>
            <a:chExt cx="2720676" cy="660400"/>
          </a:xfrm>
        </p:grpSpPr>
        <p:sp>
          <p:nvSpPr>
            <p:cNvPr name="Freeform 19" id="19"/>
            <p:cNvSpPr/>
            <p:nvPr/>
          </p:nvSpPr>
          <p:spPr>
            <a:xfrm flipH="false" flipV="false" rot="0">
              <a:off x="0" y="0"/>
              <a:ext cx="2720676" cy="660400"/>
            </a:xfrm>
            <a:custGeom>
              <a:avLst/>
              <a:gdLst/>
              <a:ahLst/>
              <a:cxnLst/>
              <a:rect r="r" b="b" t="t" l="l"/>
              <a:pathLst>
                <a:path h="660400" w="2720676">
                  <a:moveTo>
                    <a:pt x="2596215" y="660400"/>
                  </a:moveTo>
                  <a:lnTo>
                    <a:pt x="124460" y="660400"/>
                  </a:lnTo>
                  <a:cubicBezTo>
                    <a:pt x="55880" y="660400"/>
                    <a:pt x="0" y="604520"/>
                    <a:pt x="0" y="535940"/>
                  </a:cubicBezTo>
                  <a:lnTo>
                    <a:pt x="0" y="124460"/>
                  </a:lnTo>
                  <a:cubicBezTo>
                    <a:pt x="0" y="55880"/>
                    <a:pt x="55880" y="0"/>
                    <a:pt x="124460" y="0"/>
                  </a:cubicBezTo>
                  <a:lnTo>
                    <a:pt x="2596216" y="0"/>
                  </a:lnTo>
                  <a:cubicBezTo>
                    <a:pt x="2664795" y="0"/>
                    <a:pt x="2720676" y="55880"/>
                    <a:pt x="2720676" y="124460"/>
                  </a:cubicBezTo>
                  <a:lnTo>
                    <a:pt x="2720676" y="535940"/>
                  </a:lnTo>
                  <a:cubicBezTo>
                    <a:pt x="2720676" y="604520"/>
                    <a:pt x="2664795" y="660400"/>
                    <a:pt x="2596216" y="660400"/>
                  </a:cubicBezTo>
                  <a:close/>
                </a:path>
              </a:pathLst>
            </a:custGeom>
            <a:solidFill>
              <a:srgbClr val="E1E1E1"/>
            </a:solidFill>
          </p:spPr>
        </p:sp>
      </p:grpSp>
      <p:grpSp>
        <p:nvGrpSpPr>
          <p:cNvPr name="Group 20" id="20"/>
          <p:cNvGrpSpPr/>
          <p:nvPr/>
        </p:nvGrpSpPr>
        <p:grpSpPr>
          <a:xfrm rot="0">
            <a:off x="3593784" y="8495746"/>
            <a:ext cx="3141523" cy="762554"/>
            <a:chOff x="0" y="0"/>
            <a:chExt cx="2720676" cy="660400"/>
          </a:xfrm>
        </p:grpSpPr>
        <p:sp>
          <p:nvSpPr>
            <p:cNvPr name="Freeform 21" id="21"/>
            <p:cNvSpPr/>
            <p:nvPr/>
          </p:nvSpPr>
          <p:spPr>
            <a:xfrm flipH="false" flipV="false" rot="0">
              <a:off x="0" y="0"/>
              <a:ext cx="2720676" cy="660400"/>
            </a:xfrm>
            <a:custGeom>
              <a:avLst/>
              <a:gdLst/>
              <a:ahLst/>
              <a:cxnLst/>
              <a:rect r="r" b="b" t="t" l="l"/>
              <a:pathLst>
                <a:path h="660400" w="2720676">
                  <a:moveTo>
                    <a:pt x="2596215" y="660400"/>
                  </a:moveTo>
                  <a:lnTo>
                    <a:pt x="124460" y="660400"/>
                  </a:lnTo>
                  <a:cubicBezTo>
                    <a:pt x="55880" y="660400"/>
                    <a:pt x="0" y="604520"/>
                    <a:pt x="0" y="535940"/>
                  </a:cubicBezTo>
                  <a:lnTo>
                    <a:pt x="0" y="124460"/>
                  </a:lnTo>
                  <a:cubicBezTo>
                    <a:pt x="0" y="55880"/>
                    <a:pt x="55880" y="0"/>
                    <a:pt x="124460" y="0"/>
                  </a:cubicBezTo>
                  <a:lnTo>
                    <a:pt x="2596216" y="0"/>
                  </a:lnTo>
                  <a:cubicBezTo>
                    <a:pt x="2664795" y="0"/>
                    <a:pt x="2720676" y="55880"/>
                    <a:pt x="2720676" y="124460"/>
                  </a:cubicBezTo>
                  <a:lnTo>
                    <a:pt x="2720676" y="535940"/>
                  </a:lnTo>
                  <a:cubicBezTo>
                    <a:pt x="2720676" y="604520"/>
                    <a:pt x="2664795" y="660400"/>
                    <a:pt x="2596216" y="660400"/>
                  </a:cubicBezTo>
                  <a:close/>
                </a:path>
              </a:pathLst>
            </a:custGeom>
            <a:solidFill>
              <a:srgbClr val="E1E1E1"/>
            </a:solidFill>
          </p:spPr>
        </p:sp>
      </p:grpSp>
      <p:grpSp>
        <p:nvGrpSpPr>
          <p:cNvPr name="Group 22" id="22"/>
          <p:cNvGrpSpPr/>
          <p:nvPr/>
        </p:nvGrpSpPr>
        <p:grpSpPr>
          <a:xfrm rot="0">
            <a:off x="3593784" y="3975223"/>
            <a:ext cx="3141523" cy="762554"/>
            <a:chOff x="0" y="0"/>
            <a:chExt cx="2720676" cy="660400"/>
          </a:xfrm>
        </p:grpSpPr>
        <p:sp>
          <p:nvSpPr>
            <p:cNvPr name="Freeform 23" id="23"/>
            <p:cNvSpPr/>
            <p:nvPr/>
          </p:nvSpPr>
          <p:spPr>
            <a:xfrm flipH="false" flipV="false" rot="0">
              <a:off x="0" y="0"/>
              <a:ext cx="2720676" cy="660400"/>
            </a:xfrm>
            <a:custGeom>
              <a:avLst/>
              <a:gdLst/>
              <a:ahLst/>
              <a:cxnLst/>
              <a:rect r="r" b="b" t="t" l="l"/>
              <a:pathLst>
                <a:path h="660400" w="2720676">
                  <a:moveTo>
                    <a:pt x="2596215" y="660400"/>
                  </a:moveTo>
                  <a:lnTo>
                    <a:pt x="124460" y="660400"/>
                  </a:lnTo>
                  <a:cubicBezTo>
                    <a:pt x="55880" y="660400"/>
                    <a:pt x="0" y="604520"/>
                    <a:pt x="0" y="535940"/>
                  </a:cubicBezTo>
                  <a:lnTo>
                    <a:pt x="0" y="124460"/>
                  </a:lnTo>
                  <a:cubicBezTo>
                    <a:pt x="0" y="55880"/>
                    <a:pt x="55880" y="0"/>
                    <a:pt x="124460" y="0"/>
                  </a:cubicBezTo>
                  <a:lnTo>
                    <a:pt x="2596216" y="0"/>
                  </a:lnTo>
                  <a:cubicBezTo>
                    <a:pt x="2664795" y="0"/>
                    <a:pt x="2720676" y="55880"/>
                    <a:pt x="2720676" y="124460"/>
                  </a:cubicBezTo>
                  <a:lnTo>
                    <a:pt x="2720676" y="535940"/>
                  </a:lnTo>
                  <a:cubicBezTo>
                    <a:pt x="2720676" y="604520"/>
                    <a:pt x="2664795" y="660400"/>
                    <a:pt x="2596216" y="660400"/>
                  </a:cubicBezTo>
                  <a:close/>
                </a:path>
              </a:pathLst>
            </a:custGeom>
            <a:solidFill>
              <a:srgbClr val="333333"/>
            </a:solidFill>
          </p:spPr>
        </p:sp>
      </p:grpSp>
      <p:sp>
        <p:nvSpPr>
          <p:cNvPr name="Freeform 24" id="24"/>
          <p:cNvSpPr/>
          <p:nvPr/>
        </p:nvSpPr>
        <p:spPr>
          <a:xfrm flipH="false" flipV="false" rot="0">
            <a:off x="5004348" y="6886856"/>
            <a:ext cx="366411" cy="366411"/>
          </a:xfrm>
          <a:custGeom>
            <a:avLst/>
            <a:gdLst/>
            <a:ahLst/>
            <a:cxnLst/>
            <a:rect r="r" b="b" t="t" l="l"/>
            <a:pathLst>
              <a:path h="366411" w="366411">
                <a:moveTo>
                  <a:pt x="0" y="0"/>
                </a:moveTo>
                <a:lnTo>
                  <a:pt x="366411" y="0"/>
                </a:lnTo>
                <a:lnTo>
                  <a:pt x="366411" y="366410"/>
                </a:lnTo>
                <a:lnTo>
                  <a:pt x="0" y="3664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5" id="25"/>
          <p:cNvSpPr txBox="true"/>
          <p:nvPr/>
        </p:nvSpPr>
        <p:spPr>
          <a:xfrm rot="0">
            <a:off x="1028700" y="1028700"/>
            <a:ext cx="7229473" cy="1143000"/>
          </a:xfrm>
          <a:prstGeom prst="rect">
            <a:avLst/>
          </a:prstGeom>
        </p:spPr>
        <p:txBody>
          <a:bodyPr anchor="t" rtlCol="false" tIns="0" lIns="0" bIns="0" rIns="0">
            <a:spAutoFit/>
          </a:bodyPr>
          <a:lstStyle/>
          <a:p>
            <a:pPr algn="l">
              <a:lnSpc>
                <a:spcPts val="9000"/>
              </a:lnSpc>
            </a:pPr>
            <a:r>
              <a:rPr lang="en-US" sz="7500">
                <a:solidFill>
                  <a:srgbClr val="333333"/>
                </a:solidFill>
                <a:latin typeface="Noto Serif Display ExtraCondensed Ultra-Bold Italics"/>
                <a:ea typeface="Noto Serif Display ExtraCondensed Ultra-Bold Italics"/>
                <a:cs typeface="Noto Serif Display ExtraCondensed Ultra-Bold Italics"/>
                <a:sym typeface="Noto Serif Display ExtraCondensed Ultra-Bold Italics"/>
              </a:rPr>
              <a:t>Task Ownership</a:t>
            </a:r>
          </a:p>
        </p:txBody>
      </p:sp>
      <p:sp>
        <p:nvSpPr>
          <p:cNvPr name="TextBox 26" id="26"/>
          <p:cNvSpPr txBox="true"/>
          <p:nvPr/>
        </p:nvSpPr>
        <p:spPr>
          <a:xfrm rot="0">
            <a:off x="743847" y="5012618"/>
            <a:ext cx="2423008" cy="381000"/>
          </a:xfrm>
          <a:prstGeom prst="rect">
            <a:avLst/>
          </a:prstGeom>
        </p:spPr>
        <p:txBody>
          <a:bodyPr anchor="t" rtlCol="false" tIns="0" lIns="0" bIns="0" rIns="0">
            <a:spAutoFit/>
          </a:bodyPr>
          <a:lstStyle/>
          <a:p>
            <a:pPr algn="ctr">
              <a:lnSpc>
                <a:spcPts val="2999"/>
              </a:lnSpc>
            </a:pPr>
            <a:r>
              <a:rPr lang="en-US" sz="2499" u="sng">
                <a:solidFill>
                  <a:srgbClr val="F5F5F4"/>
                </a:solidFill>
                <a:latin typeface="Public Sans Bold"/>
                <a:ea typeface="Public Sans Bold"/>
                <a:cs typeface="Public Sans Bold"/>
                <a:sym typeface="Public Sans Bold"/>
                <a:hlinkClick r:id="rId4" tooltip="https://canvas.asu.edu/groups/520706/users/895136"/>
              </a:rPr>
              <a:t>Vijay  Devalla</a:t>
            </a:r>
          </a:p>
        </p:txBody>
      </p:sp>
      <p:sp>
        <p:nvSpPr>
          <p:cNvPr name="TextBox 27" id="27"/>
          <p:cNvSpPr txBox="true"/>
          <p:nvPr/>
        </p:nvSpPr>
        <p:spPr>
          <a:xfrm rot="0">
            <a:off x="743847" y="5928586"/>
            <a:ext cx="2423008" cy="381000"/>
          </a:xfrm>
          <a:prstGeom prst="rect">
            <a:avLst/>
          </a:prstGeom>
        </p:spPr>
        <p:txBody>
          <a:bodyPr anchor="t" rtlCol="false" tIns="0" lIns="0" bIns="0" rIns="0">
            <a:spAutoFit/>
          </a:bodyPr>
          <a:lstStyle/>
          <a:p>
            <a:pPr algn="ctr">
              <a:lnSpc>
                <a:spcPts val="2999"/>
              </a:lnSpc>
            </a:pPr>
            <a:r>
              <a:rPr lang="en-US" sz="2499" u="sng">
                <a:solidFill>
                  <a:srgbClr val="F5F5F4"/>
                </a:solidFill>
                <a:latin typeface="Public Sans Bold"/>
                <a:ea typeface="Public Sans Bold"/>
                <a:cs typeface="Public Sans Bold"/>
                <a:sym typeface="Public Sans Bold"/>
                <a:hlinkClick r:id="rId5" tooltip="https://canvas.asu.edu/groups/520706/users/949736"/>
              </a:rPr>
              <a:t>Min-Yun Lai</a:t>
            </a:r>
          </a:p>
        </p:txBody>
      </p:sp>
      <p:sp>
        <p:nvSpPr>
          <p:cNvPr name="TextBox 28" id="28"/>
          <p:cNvSpPr txBox="true"/>
          <p:nvPr/>
        </p:nvSpPr>
        <p:spPr>
          <a:xfrm rot="0">
            <a:off x="743847" y="6844555"/>
            <a:ext cx="2423008" cy="381000"/>
          </a:xfrm>
          <a:prstGeom prst="rect">
            <a:avLst/>
          </a:prstGeom>
        </p:spPr>
        <p:txBody>
          <a:bodyPr anchor="t" rtlCol="false" tIns="0" lIns="0" bIns="0" rIns="0">
            <a:spAutoFit/>
          </a:bodyPr>
          <a:lstStyle/>
          <a:p>
            <a:pPr algn="ctr">
              <a:lnSpc>
                <a:spcPts val="2999"/>
              </a:lnSpc>
            </a:pPr>
            <a:r>
              <a:rPr lang="en-US" sz="2499" u="sng">
                <a:solidFill>
                  <a:srgbClr val="F5F5F4"/>
                </a:solidFill>
                <a:latin typeface="Public Sans Bold"/>
                <a:ea typeface="Public Sans Bold"/>
                <a:cs typeface="Public Sans Bold"/>
                <a:sym typeface="Public Sans Bold"/>
                <a:hlinkClick r:id="rId6" tooltip="https://canvas.asu.edu/groups/520706/users/940169"/>
              </a:rPr>
              <a:t>Blair Chang</a:t>
            </a:r>
          </a:p>
        </p:txBody>
      </p:sp>
      <p:sp>
        <p:nvSpPr>
          <p:cNvPr name="TextBox 29" id="29"/>
          <p:cNvSpPr txBox="true"/>
          <p:nvPr/>
        </p:nvSpPr>
        <p:spPr>
          <a:xfrm rot="0">
            <a:off x="743847" y="7760523"/>
            <a:ext cx="2423008" cy="381000"/>
          </a:xfrm>
          <a:prstGeom prst="rect">
            <a:avLst/>
          </a:prstGeom>
        </p:spPr>
        <p:txBody>
          <a:bodyPr anchor="t" rtlCol="false" tIns="0" lIns="0" bIns="0" rIns="0">
            <a:spAutoFit/>
          </a:bodyPr>
          <a:lstStyle/>
          <a:p>
            <a:pPr algn="ctr">
              <a:lnSpc>
                <a:spcPts val="2999"/>
              </a:lnSpc>
            </a:pPr>
            <a:r>
              <a:rPr lang="en-US" sz="2499" u="sng">
                <a:solidFill>
                  <a:srgbClr val="F5F5F4"/>
                </a:solidFill>
                <a:latin typeface="Public Sans Bold"/>
                <a:ea typeface="Public Sans Bold"/>
                <a:cs typeface="Public Sans Bold"/>
                <a:sym typeface="Public Sans Bold"/>
                <a:hlinkClick r:id="rId7" tooltip="https://canvas.asu.edu/groups/520706/users/823813"/>
              </a:rPr>
              <a:t>Upmanyu Tyagi</a:t>
            </a:r>
          </a:p>
        </p:txBody>
      </p:sp>
      <p:sp>
        <p:nvSpPr>
          <p:cNvPr name="TextBox 30" id="30"/>
          <p:cNvSpPr txBox="true"/>
          <p:nvPr/>
        </p:nvSpPr>
        <p:spPr>
          <a:xfrm rot="0">
            <a:off x="743847" y="8676491"/>
            <a:ext cx="2423008" cy="381000"/>
          </a:xfrm>
          <a:prstGeom prst="rect">
            <a:avLst/>
          </a:prstGeom>
        </p:spPr>
        <p:txBody>
          <a:bodyPr anchor="t" rtlCol="false" tIns="0" lIns="0" bIns="0" rIns="0">
            <a:spAutoFit/>
          </a:bodyPr>
          <a:lstStyle/>
          <a:p>
            <a:pPr algn="ctr">
              <a:lnSpc>
                <a:spcPts val="2999"/>
              </a:lnSpc>
            </a:pPr>
            <a:r>
              <a:rPr lang="en-US" sz="2499">
                <a:solidFill>
                  <a:srgbClr val="F5F5F4"/>
                </a:solidFill>
                <a:latin typeface="Public Sans Bold"/>
                <a:ea typeface="Public Sans Bold"/>
                <a:cs typeface="Public Sans Bold"/>
                <a:sym typeface="Public Sans Bold"/>
              </a:rPr>
              <a:t>Rui Li</a:t>
            </a:r>
          </a:p>
        </p:txBody>
      </p:sp>
      <p:sp>
        <p:nvSpPr>
          <p:cNvPr name="TextBox 31" id="31"/>
          <p:cNvSpPr txBox="true"/>
          <p:nvPr/>
        </p:nvSpPr>
        <p:spPr>
          <a:xfrm rot="0">
            <a:off x="3287952" y="4162986"/>
            <a:ext cx="3799204" cy="375936"/>
          </a:xfrm>
          <a:prstGeom prst="rect">
            <a:avLst/>
          </a:prstGeom>
        </p:spPr>
        <p:txBody>
          <a:bodyPr anchor="t" rtlCol="false" tIns="0" lIns="0" bIns="0" rIns="0">
            <a:spAutoFit/>
          </a:bodyPr>
          <a:lstStyle/>
          <a:p>
            <a:pPr algn="ctr">
              <a:lnSpc>
                <a:spcPts val="2959"/>
              </a:lnSpc>
            </a:pPr>
            <a:r>
              <a:rPr lang="en-US" sz="2465">
                <a:solidFill>
                  <a:srgbClr val="F5F5F4"/>
                </a:solidFill>
                <a:latin typeface="Public Sans Bold"/>
                <a:ea typeface="Public Sans Bold"/>
                <a:cs typeface="Public Sans Bold"/>
                <a:sym typeface="Public Sans Bold"/>
              </a:rPr>
              <a:t>Data Collection</a:t>
            </a:r>
          </a:p>
        </p:txBody>
      </p:sp>
      <p:grpSp>
        <p:nvGrpSpPr>
          <p:cNvPr name="Group 32" id="32"/>
          <p:cNvGrpSpPr/>
          <p:nvPr/>
        </p:nvGrpSpPr>
        <p:grpSpPr>
          <a:xfrm rot="0">
            <a:off x="6948262" y="4918331"/>
            <a:ext cx="3141523" cy="762554"/>
            <a:chOff x="0" y="0"/>
            <a:chExt cx="2720676" cy="660400"/>
          </a:xfrm>
        </p:grpSpPr>
        <p:sp>
          <p:nvSpPr>
            <p:cNvPr name="Freeform 33" id="33"/>
            <p:cNvSpPr/>
            <p:nvPr/>
          </p:nvSpPr>
          <p:spPr>
            <a:xfrm flipH="false" flipV="false" rot="0">
              <a:off x="0" y="0"/>
              <a:ext cx="2720676" cy="660400"/>
            </a:xfrm>
            <a:custGeom>
              <a:avLst/>
              <a:gdLst/>
              <a:ahLst/>
              <a:cxnLst/>
              <a:rect r="r" b="b" t="t" l="l"/>
              <a:pathLst>
                <a:path h="660400" w="2720676">
                  <a:moveTo>
                    <a:pt x="2596215" y="660400"/>
                  </a:moveTo>
                  <a:lnTo>
                    <a:pt x="124460" y="660400"/>
                  </a:lnTo>
                  <a:cubicBezTo>
                    <a:pt x="55880" y="660400"/>
                    <a:pt x="0" y="604520"/>
                    <a:pt x="0" y="535940"/>
                  </a:cubicBezTo>
                  <a:lnTo>
                    <a:pt x="0" y="124460"/>
                  </a:lnTo>
                  <a:cubicBezTo>
                    <a:pt x="0" y="55880"/>
                    <a:pt x="55880" y="0"/>
                    <a:pt x="124460" y="0"/>
                  </a:cubicBezTo>
                  <a:lnTo>
                    <a:pt x="2596216" y="0"/>
                  </a:lnTo>
                  <a:cubicBezTo>
                    <a:pt x="2664795" y="0"/>
                    <a:pt x="2720676" y="55880"/>
                    <a:pt x="2720676" y="124460"/>
                  </a:cubicBezTo>
                  <a:lnTo>
                    <a:pt x="2720676" y="535940"/>
                  </a:lnTo>
                  <a:cubicBezTo>
                    <a:pt x="2720676" y="604520"/>
                    <a:pt x="2664795" y="660400"/>
                    <a:pt x="2596216" y="660400"/>
                  </a:cubicBezTo>
                  <a:close/>
                </a:path>
              </a:pathLst>
            </a:custGeom>
            <a:solidFill>
              <a:srgbClr val="E1E1E1"/>
            </a:solidFill>
          </p:spPr>
        </p:sp>
      </p:grpSp>
      <p:grpSp>
        <p:nvGrpSpPr>
          <p:cNvPr name="Group 34" id="34"/>
          <p:cNvGrpSpPr/>
          <p:nvPr/>
        </p:nvGrpSpPr>
        <p:grpSpPr>
          <a:xfrm rot="0">
            <a:off x="6948262" y="5821812"/>
            <a:ext cx="3141523" cy="762554"/>
            <a:chOff x="0" y="0"/>
            <a:chExt cx="2720676" cy="660400"/>
          </a:xfrm>
        </p:grpSpPr>
        <p:sp>
          <p:nvSpPr>
            <p:cNvPr name="Freeform 35" id="35"/>
            <p:cNvSpPr/>
            <p:nvPr/>
          </p:nvSpPr>
          <p:spPr>
            <a:xfrm flipH="false" flipV="false" rot="0">
              <a:off x="0" y="0"/>
              <a:ext cx="2720676" cy="660400"/>
            </a:xfrm>
            <a:custGeom>
              <a:avLst/>
              <a:gdLst/>
              <a:ahLst/>
              <a:cxnLst/>
              <a:rect r="r" b="b" t="t" l="l"/>
              <a:pathLst>
                <a:path h="660400" w="2720676">
                  <a:moveTo>
                    <a:pt x="2596215" y="660400"/>
                  </a:moveTo>
                  <a:lnTo>
                    <a:pt x="124460" y="660400"/>
                  </a:lnTo>
                  <a:cubicBezTo>
                    <a:pt x="55880" y="660400"/>
                    <a:pt x="0" y="604520"/>
                    <a:pt x="0" y="535940"/>
                  </a:cubicBezTo>
                  <a:lnTo>
                    <a:pt x="0" y="124460"/>
                  </a:lnTo>
                  <a:cubicBezTo>
                    <a:pt x="0" y="55880"/>
                    <a:pt x="55880" y="0"/>
                    <a:pt x="124460" y="0"/>
                  </a:cubicBezTo>
                  <a:lnTo>
                    <a:pt x="2596216" y="0"/>
                  </a:lnTo>
                  <a:cubicBezTo>
                    <a:pt x="2664795" y="0"/>
                    <a:pt x="2720676" y="55880"/>
                    <a:pt x="2720676" y="124460"/>
                  </a:cubicBezTo>
                  <a:lnTo>
                    <a:pt x="2720676" y="535940"/>
                  </a:lnTo>
                  <a:cubicBezTo>
                    <a:pt x="2720676" y="604520"/>
                    <a:pt x="2664795" y="660400"/>
                    <a:pt x="2596216" y="660400"/>
                  </a:cubicBezTo>
                  <a:close/>
                </a:path>
              </a:pathLst>
            </a:custGeom>
            <a:solidFill>
              <a:srgbClr val="E1E1E1"/>
            </a:solidFill>
          </p:spPr>
        </p:sp>
      </p:grpSp>
      <p:grpSp>
        <p:nvGrpSpPr>
          <p:cNvPr name="Group 36" id="36"/>
          <p:cNvGrpSpPr/>
          <p:nvPr/>
        </p:nvGrpSpPr>
        <p:grpSpPr>
          <a:xfrm rot="0">
            <a:off x="6948262" y="6725293"/>
            <a:ext cx="3141523" cy="762554"/>
            <a:chOff x="0" y="0"/>
            <a:chExt cx="2720676" cy="660400"/>
          </a:xfrm>
        </p:grpSpPr>
        <p:sp>
          <p:nvSpPr>
            <p:cNvPr name="Freeform 37" id="37"/>
            <p:cNvSpPr/>
            <p:nvPr/>
          </p:nvSpPr>
          <p:spPr>
            <a:xfrm flipH="false" flipV="false" rot="0">
              <a:off x="0" y="0"/>
              <a:ext cx="2720676" cy="660400"/>
            </a:xfrm>
            <a:custGeom>
              <a:avLst/>
              <a:gdLst/>
              <a:ahLst/>
              <a:cxnLst/>
              <a:rect r="r" b="b" t="t" l="l"/>
              <a:pathLst>
                <a:path h="660400" w="2720676">
                  <a:moveTo>
                    <a:pt x="2596215" y="660400"/>
                  </a:moveTo>
                  <a:lnTo>
                    <a:pt x="124460" y="660400"/>
                  </a:lnTo>
                  <a:cubicBezTo>
                    <a:pt x="55880" y="660400"/>
                    <a:pt x="0" y="604520"/>
                    <a:pt x="0" y="535940"/>
                  </a:cubicBezTo>
                  <a:lnTo>
                    <a:pt x="0" y="124460"/>
                  </a:lnTo>
                  <a:cubicBezTo>
                    <a:pt x="0" y="55880"/>
                    <a:pt x="55880" y="0"/>
                    <a:pt x="124460" y="0"/>
                  </a:cubicBezTo>
                  <a:lnTo>
                    <a:pt x="2596216" y="0"/>
                  </a:lnTo>
                  <a:cubicBezTo>
                    <a:pt x="2664795" y="0"/>
                    <a:pt x="2720676" y="55880"/>
                    <a:pt x="2720676" y="124460"/>
                  </a:cubicBezTo>
                  <a:lnTo>
                    <a:pt x="2720676" y="535940"/>
                  </a:lnTo>
                  <a:cubicBezTo>
                    <a:pt x="2720676" y="604520"/>
                    <a:pt x="2664795" y="660400"/>
                    <a:pt x="2596216" y="660400"/>
                  </a:cubicBezTo>
                  <a:close/>
                </a:path>
              </a:pathLst>
            </a:custGeom>
            <a:solidFill>
              <a:srgbClr val="E1E1E1"/>
            </a:solidFill>
          </p:spPr>
        </p:sp>
      </p:grpSp>
      <p:grpSp>
        <p:nvGrpSpPr>
          <p:cNvPr name="Group 38" id="38"/>
          <p:cNvGrpSpPr/>
          <p:nvPr/>
        </p:nvGrpSpPr>
        <p:grpSpPr>
          <a:xfrm rot="0">
            <a:off x="6948262" y="7628774"/>
            <a:ext cx="3141523" cy="762554"/>
            <a:chOff x="0" y="0"/>
            <a:chExt cx="2720676" cy="660400"/>
          </a:xfrm>
        </p:grpSpPr>
        <p:sp>
          <p:nvSpPr>
            <p:cNvPr name="Freeform 39" id="39"/>
            <p:cNvSpPr/>
            <p:nvPr/>
          </p:nvSpPr>
          <p:spPr>
            <a:xfrm flipH="false" flipV="false" rot="0">
              <a:off x="0" y="0"/>
              <a:ext cx="2720676" cy="660400"/>
            </a:xfrm>
            <a:custGeom>
              <a:avLst/>
              <a:gdLst/>
              <a:ahLst/>
              <a:cxnLst/>
              <a:rect r="r" b="b" t="t" l="l"/>
              <a:pathLst>
                <a:path h="660400" w="2720676">
                  <a:moveTo>
                    <a:pt x="2596215" y="660400"/>
                  </a:moveTo>
                  <a:lnTo>
                    <a:pt x="124460" y="660400"/>
                  </a:lnTo>
                  <a:cubicBezTo>
                    <a:pt x="55880" y="660400"/>
                    <a:pt x="0" y="604520"/>
                    <a:pt x="0" y="535940"/>
                  </a:cubicBezTo>
                  <a:lnTo>
                    <a:pt x="0" y="124460"/>
                  </a:lnTo>
                  <a:cubicBezTo>
                    <a:pt x="0" y="55880"/>
                    <a:pt x="55880" y="0"/>
                    <a:pt x="124460" y="0"/>
                  </a:cubicBezTo>
                  <a:lnTo>
                    <a:pt x="2596216" y="0"/>
                  </a:lnTo>
                  <a:cubicBezTo>
                    <a:pt x="2664795" y="0"/>
                    <a:pt x="2720676" y="55880"/>
                    <a:pt x="2720676" y="124460"/>
                  </a:cubicBezTo>
                  <a:lnTo>
                    <a:pt x="2720676" y="535940"/>
                  </a:lnTo>
                  <a:cubicBezTo>
                    <a:pt x="2720676" y="604520"/>
                    <a:pt x="2664795" y="660400"/>
                    <a:pt x="2596216" y="660400"/>
                  </a:cubicBezTo>
                  <a:close/>
                </a:path>
              </a:pathLst>
            </a:custGeom>
            <a:solidFill>
              <a:srgbClr val="E1E1E1"/>
            </a:solidFill>
          </p:spPr>
        </p:sp>
      </p:grpSp>
      <p:grpSp>
        <p:nvGrpSpPr>
          <p:cNvPr name="Group 40" id="40"/>
          <p:cNvGrpSpPr/>
          <p:nvPr/>
        </p:nvGrpSpPr>
        <p:grpSpPr>
          <a:xfrm rot="0">
            <a:off x="6948262" y="8532255"/>
            <a:ext cx="3141523" cy="762554"/>
            <a:chOff x="0" y="0"/>
            <a:chExt cx="2720676" cy="660400"/>
          </a:xfrm>
        </p:grpSpPr>
        <p:sp>
          <p:nvSpPr>
            <p:cNvPr name="Freeform 41" id="41"/>
            <p:cNvSpPr/>
            <p:nvPr/>
          </p:nvSpPr>
          <p:spPr>
            <a:xfrm flipH="false" flipV="false" rot="0">
              <a:off x="0" y="0"/>
              <a:ext cx="2720676" cy="660400"/>
            </a:xfrm>
            <a:custGeom>
              <a:avLst/>
              <a:gdLst/>
              <a:ahLst/>
              <a:cxnLst/>
              <a:rect r="r" b="b" t="t" l="l"/>
              <a:pathLst>
                <a:path h="660400" w="2720676">
                  <a:moveTo>
                    <a:pt x="2596215" y="660400"/>
                  </a:moveTo>
                  <a:lnTo>
                    <a:pt x="124460" y="660400"/>
                  </a:lnTo>
                  <a:cubicBezTo>
                    <a:pt x="55880" y="660400"/>
                    <a:pt x="0" y="604520"/>
                    <a:pt x="0" y="535940"/>
                  </a:cubicBezTo>
                  <a:lnTo>
                    <a:pt x="0" y="124460"/>
                  </a:lnTo>
                  <a:cubicBezTo>
                    <a:pt x="0" y="55880"/>
                    <a:pt x="55880" y="0"/>
                    <a:pt x="124460" y="0"/>
                  </a:cubicBezTo>
                  <a:lnTo>
                    <a:pt x="2596216" y="0"/>
                  </a:lnTo>
                  <a:cubicBezTo>
                    <a:pt x="2664795" y="0"/>
                    <a:pt x="2720676" y="55880"/>
                    <a:pt x="2720676" y="124460"/>
                  </a:cubicBezTo>
                  <a:lnTo>
                    <a:pt x="2720676" y="535940"/>
                  </a:lnTo>
                  <a:cubicBezTo>
                    <a:pt x="2720676" y="604520"/>
                    <a:pt x="2664795" y="660400"/>
                    <a:pt x="2596216" y="660400"/>
                  </a:cubicBezTo>
                  <a:close/>
                </a:path>
              </a:pathLst>
            </a:custGeom>
            <a:solidFill>
              <a:srgbClr val="E1E1E1"/>
            </a:solidFill>
          </p:spPr>
        </p:sp>
      </p:grpSp>
      <p:grpSp>
        <p:nvGrpSpPr>
          <p:cNvPr name="Group 42" id="42"/>
          <p:cNvGrpSpPr/>
          <p:nvPr/>
        </p:nvGrpSpPr>
        <p:grpSpPr>
          <a:xfrm rot="0">
            <a:off x="6948262" y="4011732"/>
            <a:ext cx="3141523" cy="762554"/>
            <a:chOff x="0" y="0"/>
            <a:chExt cx="2720676" cy="660400"/>
          </a:xfrm>
        </p:grpSpPr>
        <p:sp>
          <p:nvSpPr>
            <p:cNvPr name="Freeform 43" id="43"/>
            <p:cNvSpPr/>
            <p:nvPr/>
          </p:nvSpPr>
          <p:spPr>
            <a:xfrm flipH="false" flipV="false" rot="0">
              <a:off x="0" y="0"/>
              <a:ext cx="2720676" cy="660400"/>
            </a:xfrm>
            <a:custGeom>
              <a:avLst/>
              <a:gdLst/>
              <a:ahLst/>
              <a:cxnLst/>
              <a:rect r="r" b="b" t="t" l="l"/>
              <a:pathLst>
                <a:path h="660400" w="2720676">
                  <a:moveTo>
                    <a:pt x="2596215" y="660400"/>
                  </a:moveTo>
                  <a:lnTo>
                    <a:pt x="124460" y="660400"/>
                  </a:lnTo>
                  <a:cubicBezTo>
                    <a:pt x="55880" y="660400"/>
                    <a:pt x="0" y="604520"/>
                    <a:pt x="0" y="535940"/>
                  </a:cubicBezTo>
                  <a:lnTo>
                    <a:pt x="0" y="124460"/>
                  </a:lnTo>
                  <a:cubicBezTo>
                    <a:pt x="0" y="55880"/>
                    <a:pt x="55880" y="0"/>
                    <a:pt x="124460" y="0"/>
                  </a:cubicBezTo>
                  <a:lnTo>
                    <a:pt x="2596216" y="0"/>
                  </a:lnTo>
                  <a:cubicBezTo>
                    <a:pt x="2664795" y="0"/>
                    <a:pt x="2720676" y="55880"/>
                    <a:pt x="2720676" y="124460"/>
                  </a:cubicBezTo>
                  <a:lnTo>
                    <a:pt x="2720676" y="535940"/>
                  </a:lnTo>
                  <a:cubicBezTo>
                    <a:pt x="2720676" y="604520"/>
                    <a:pt x="2664795" y="660400"/>
                    <a:pt x="2596216" y="660400"/>
                  </a:cubicBezTo>
                  <a:close/>
                </a:path>
              </a:pathLst>
            </a:custGeom>
            <a:solidFill>
              <a:srgbClr val="333333"/>
            </a:solidFill>
          </p:spPr>
        </p:sp>
      </p:grpSp>
      <p:sp>
        <p:nvSpPr>
          <p:cNvPr name="Freeform 44" id="44"/>
          <p:cNvSpPr/>
          <p:nvPr/>
        </p:nvSpPr>
        <p:spPr>
          <a:xfrm flipH="false" flipV="false" rot="0">
            <a:off x="8358826" y="5116402"/>
            <a:ext cx="366411" cy="366411"/>
          </a:xfrm>
          <a:custGeom>
            <a:avLst/>
            <a:gdLst/>
            <a:ahLst/>
            <a:cxnLst/>
            <a:rect r="r" b="b" t="t" l="l"/>
            <a:pathLst>
              <a:path h="366411" w="366411">
                <a:moveTo>
                  <a:pt x="0" y="0"/>
                </a:moveTo>
                <a:lnTo>
                  <a:pt x="366411" y="0"/>
                </a:lnTo>
                <a:lnTo>
                  <a:pt x="366411" y="366411"/>
                </a:lnTo>
                <a:lnTo>
                  <a:pt x="0" y="36641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45" id="45"/>
          <p:cNvSpPr/>
          <p:nvPr/>
        </p:nvSpPr>
        <p:spPr>
          <a:xfrm flipH="false" flipV="false" rot="0">
            <a:off x="8358826" y="6023785"/>
            <a:ext cx="366411" cy="366411"/>
          </a:xfrm>
          <a:custGeom>
            <a:avLst/>
            <a:gdLst/>
            <a:ahLst/>
            <a:cxnLst/>
            <a:rect r="r" b="b" t="t" l="l"/>
            <a:pathLst>
              <a:path h="366411" w="366411">
                <a:moveTo>
                  <a:pt x="0" y="0"/>
                </a:moveTo>
                <a:lnTo>
                  <a:pt x="366411" y="0"/>
                </a:lnTo>
                <a:lnTo>
                  <a:pt x="366411" y="366410"/>
                </a:lnTo>
                <a:lnTo>
                  <a:pt x="0" y="3664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6" id="46"/>
          <p:cNvSpPr txBox="true"/>
          <p:nvPr/>
        </p:nvSpPr>
        <p:spPr>
          <a:xfrm rot="0">
            <a:off x="6642430" y="4199495"/>
            <a:ext cx="3799204" cy="375936"/>
          </a:xfrm>
          <a:prstGeom prst="rect">
            <a:avLst/>
          </a:prstGeom>
        </p:spPr>
        <p:txBody>
          <a:bodyPr anchor="t" rtlCol="false" tIns="0" lIns="0" bIns="0" rIns="0">
            <a:spAutoFit/>
          </a:bodyPr>
          <a:lstStyle/>
          <a:p>
            <a:pPr algn="ctr">
              <a:lnSpc>
                <a:spcPts val="2959"/>
              </a:lnSpc>
            </a:pPr>
            <a:r>
              <a:rPr lang="en-US" sz="2465">
                <a:solidFill>
                  <a:srgbClr val="F5F5F4"/>
                </a:solidFill>
                <a:latin typeface="Public Sans Bold"/>
                <a:ea typeface="Public Sans Bold"/>
                <a:cs typeface="Public Sans Bold"/>
                <a:sym typeface="Public Sans Bold"/>
              </a:rPr>
              <a:t>Data Processing</a:t>
            </a:r>
          </a:p>
        </p:txBody>
      </p:sp>
      <p:grpSp>
        <p:nvGrpSpPr>
          <p:cNvPr name="Group 47" id="47"/>
          <p:cNvGrpSpPr/>
          <p:nvPr/>
        </p:nvGrpSpPr>
        <p:grpSpPr>
          <a:xfrm rot="0">
            <a:off x="10302741" y="4881822"/>
            <a:ext cx="3141523" cy="762554"/>
            <a:chOff x="0" y="0"/>
            <a:chExt cx="2720676" cy="660400"/>
          </a:xfrm>
        </p:grpSpPr>
        <p:sp>
          <p:nvSpPr>
            <p:cNvPr name="Freeform 48" id="48"/>
            <p:cNvSpPr/>
            <p:nvPr/>
          </p:nvSpPr>
          <p:spPr>
            <a:xfrm flipH="false" flipV="false" rot="0">
              <a:off x="0" y="0"/>
              <a:ext cx="2720676" cy="660400"/>
            </a:xfrm>
            <a:custGeom>
              <a:avLst/>
              <a:gdLst/>
              <a:ahLst/>
              <a:cxnLst/>
              <a:rect r="r" b="b" t="t" l="l"/>
              <a:pathLst>
                <a:path h="660400" w="2720676">
                  <a:moveTo>
                    <a:pt x="2596215" y="660400"/>
                  </a:moveTo>
                  <a:lnTo>
                    <a:pt x="124460" y="660400"/>
                  </a:lnTo>
                  <a:cubicBezTo>
                    <a:pt x="55880" y="660400"/>
                    <a:pt x="0" y="604520"/>
                    <a:pt x="0" y="535940"/>
                  </a:cubicBezTo>
                  <a:lnTo>
                    <a:pt x="0" y="124460"/>
                  </a:lnTo>
                  <a:cubicBezTo>
                    <a:pt x="0" y="55880"/>
                    <a:pt x="55880" y="0"/>
                    <a:pt x="124460" y="0"/>
                  </a:cubicBezTo>
                  <a:lnTo>
                    <a:pt x="2596216" y="0"/>
                  </a:lnTo>
                  <a:cubicBezTo>
                    <a:pt x="2664795" y="0"/>
                    <a:pt x="2720676" y="55880"/>
                    <a:pt x="2720676" y="124460"/>
                  </a:cubicBezTo>
                  <a:lnTo>
                    <a:pt x="2720676" y="535940"/>
                  </a:lnTo>
                  <a:cubicBezTo>
                    <a:pt x="2720676" y="604520"/>
                    <a:pt x="2664795" y="660400"/>
                    <a:pt x="2596216" y="660400"/>
                  </a:cubicBezTo>
                  <a:close/>
                </a:path>
              </a:pathLst>
            </a:custGeom>
            <a:solidFill>
              <a:srgbClr val="E1E1E1"/>
            </a:solidFill>
          </p:spPr>
        </p:sp>
      </p:grpSp>
      <p:grpSp>
        <p:nvGrpSpPr>
          <p:cNvPr name="Group 49" id="49"/>
          <p:cNvGrpSpPr/>
          <p:nvPr/>
        </p:nvGrpSpPr>
        <p:grpSpPr>
          <a:xfrm rot="0">
            <a:off x="10302741" y="5785303"/>
            <a:ext cx="3141523" cy="762554"/>
            <a:chOff x="0" y="0"/>
            <a:chExt cx="2720676" cy="660400"/>
          </a:xfrm>
        </p:grpSpPr>
        <p:sp>
          <p:nvSpPr>
            <p:cNvPr name="Freeform 50" id="50"/>
            <p:cNvSpPr/>
            <p:nvPr/>
          </p:nvSpPr>
          <p:spPr>
            <a:xfrm flipH="false" flipV="false" rot="0">
              <a:off x="0" y="0"/>
              <a:ext cx="2720676" cy="660400"/>
            </a:xfrm>
            <a:custGeom>
              <a:avLst/>
              <a:gdLst/>
              <a:ahLst/>
              <a:cxnLst/>
              <a:rect r="r" b="b" t="t" l="l"/>
              <a:pathLst>
                <a:path h="660400" w="2720676">
                  <a:moveTo>
                    <a:pt x="2596215" y="660400"/>
                  </a:moveTo>
                  <a:lnTo>
                    <a:pt x="124460" y="660400"/>
                  </a:lnTo>
                  <a:cubicBezTo>
                    <a:pt x="55880" y="660400"/>
                    <a:pt x="0" y="604520"/>
                    <a:pt x="0" y="535940"/>
                  </a:cubicBezTo>
                  <a:lnTo>
                    <a:pt x="0" y="124460"/>
                  </a:lnTo>
                  <a:cubicBezTo>
                    <a:pt x="0" y="55880"/>
                    <a:pt x="55880" y="0"/>
                    <a:pt x="124460" y="0"/>
                  </a:cubicBezTo>
                  <a:lnTo>
                    <a:pt x="2596216" y="0"/>
                  </a:lnTo>
                  <a:cubicBezTo>
                    <a:pt x="2664795" y="0"/>
                    <a:pt x="2720676" y="55880"/>
                    <a:pt x="2720676" y="124460"/>
                  </a:cubicBezTo>
                  <a:lnTo>
                    <a:pt x="2720676" y="535940"/>
                  </a:lnTo>
                  <a:cubicBezTo>
                    <a:pt x="2720676" y="604520"/>
                    <a:pt x="2664795" y="660400"/>
                    <a:pt x="2596216" y="660400"/>
                  </a:cubicBezTo>
                  <a:close/>
                </a:path>
              </a:pathLst>
            </a:custGeom>
            <a:solidFill>
              <a:srgbClr val="E1E1E1"/>
            </a:solidFill>
          </p:spPr>
        </p:sp>
      </p:grpSp>
      <p:grpSp>
        <p:nvGrpSpPr>
          <p:cNvPr name="Group 51" id="51"/>
          <p:cNvGrpSpPr/>
          <p:nvPr/>
        </p:nvGrpSpPr>
        <p:grpSpPr>
          <a:xfrm rot="0">
            <a:off x="10302741" y="6688784"/>
            <a:ext cx="3141523" cy="762554"/>
            <a:chOff x="0" y="0"/>
            <a:chExt cx="2720676" cy="660400"/>
          </a:xfrm>
        </p:grpSpPr>
        <p:sp>
          <p:nvSpPr>
            <p:cNvPr name="Freeform 52" id="52"/>
            <p:cNvSpPr/>
            <p:nvPr/>
          </p:nvSpPr>
          <p:spPr>
            <a:xfrm flipH="false" flipV="false" rot="0">
              <a:off x="0" y="0"/>
              <a:ext cx="2720676" cy="660400"/>
            </a:xfrm>
            <a:custGeom>
              <a:avLst/>
              <a:gdLst/>
              <a:ahLst/>
              <a:cxnLst/>
              <a:rect r="r" b="b" t="t" l="l"/>
              <a:pathLst>
                <a:path h="660400" w="2720676">
                  <a:moveTo>
                    <a:pt x="2596215" y="660400"/>
                  </a:moveTo>
                  <a:lnTo>
                    <a:pt x="124460" y="660400"/>
                  </a:lnTo>
                  <a:cubicBezTo>
                    <a:pt x="55880" y="660400"/>
                    <a:pt x="0" y="604520"/>
                    <a:pt x="0" y="535940"/>
                  </a:cubicBezTo>
                  <a:lnTo>
                    <a:pt x="0" y="124460"/>
                  </a:lnTo>
                  <a:cubicBezTo>
                    <a:pt x="0" y="55880"/>
                    <a:pt x="55880" y="0"/>
                    <a:pt x="124460" y="0"/>
                  </a:cubicBezTo>
                  <a:lnTo>
                    <a:pt x="2596216" y="0"/>
                  </a:lnTo>
                  <a:cubicBezTo>
                    <a:pt x="2664795" y="0"/>
                    <a:pt x="2720676" y="55880"/>
                    <a:pt x="2720676" y="124460"/>
                  </a:cubicBezTo>
                  <a:lnTo>
                    <a:pt x="2720676" y="535940"/>
                  </a:lnTo>
                  <a:cubicBezTo>
                    <a:pt x="2720676" y="604520"/>
                    <a:pt x="2664795" y="660400"/>
                    <a:pt x="2596216" y="660400"/>
                  </a:cubicBezTo>
                  <a:close/>
                </a:path>
              </a:pathLst>
            </a:custGeom>
            <a:solidFill>
              <a:srgbClr val="E1E1E1"/>
            </a:solidFill>
          </p:spPr>
        </p:sp>
      </p:grpSp>
      <p:grpSp>
        <p:nvGrpSpPr>
          <p:cNvPr name="Group 53" id="53"/>
          <p:cNvGrpSpPr/>
          <p:nvPr/>
        </p:nvGrpSpPr>
        <p:grpSpPr>
          <a:xfrm rot="0">
            <a:off x="10302741" y="7592265"/>
            <a:ext cx="3141523" cy="762554"/>
            <a:chOff x="0" y="0"/>
            <a:chExt cx="2720676" cy="660400"/>
          </a:xfrm>
        </p:grpSpPr>
        <p:sp>
          <p:nvSpPr>
            <p:cNvPr name="Freeform 54" id="54"/>
            <p:cNvSpPr/>
            <p:nvPr/>
          </p:nvSpPr>
          <p:spPr>
            <a:xfrm flipH="false" flipV="false" rot="0">
              <a:off x="0" y="0"/>
              <a:ext cx="2720676" cy="660400"/>
            </a:xfrm>
            <a:custGeom>
              <a:avLst/>
              <a:gdLst/>
              <a:ahLst/>
              <a:cxnLst/>
              <a:rect r="r" b="b" t="t" l="l"/>
              <a:pathLst>
                <a:path h="660400" w="2720676">
                  <a:moveTo>
                    <a:pt x="2596215" y="660400"/>
                  </a:moveTo>
                  <a:lnTo>
                    <a:pt x="124460" y="660400"/>
                  </a:lnTo>
                  <a:cubicBezTo>
                    <a:pt x="55880" y="660400"/>
                    <a:pt x="0" y="604520"/>
                    <a:pt x="0" y="535940"/>
                  </a:cubicBezTo>
                  <a:lnTo>
                    <a:pt x="0" y="124460"/>
                  </a:lnTo>
                  <a:cubicBezTo>
                    <a:pt x="0" y="55880"/>
                    <a:pt x="55880" y="0"/>
                    <a:pt x="124460" y="0"/>
                  </a:cubicBezTo>
                  <a:lnTo>
                    <a:pt x="2596216" y="0"/>
                  </a:lnTo>
                  <a:cubicBezTo>
                    <a:pt x="2664795" y="0"/>
                    <a:pt x="2720676" y="55880"/>
                    <a:pt x="2720676" y="124460"/>
                  </a:cubicBezTo>
                  <a:lnTo>
                    <a:pt x="2720676" y="535940"/>
                  </a:lnTo>
                  <a:cubicBezTo>
                    <a:pt x="2720676" y="604520"/>
                    <a:pt x="2664795" y="660400"/>
                    <a:pt x="2596216" y="660400"/>
                  </a:cubicBezTo>
                  <a:close/>
                </a:path>
              </a:pathLst>
            </a:custGeom>
            <a:solidFill>
              <a:srgbClr val="E1E1E1"/>
            </a:solidFill>
          </p:spPr>
        </p:sp>
      </p:grpSp>
      <p:grpSp>
        <p:nvGrpSpPr>
          <p:cNvPr name="Group 55" id="55"/>
          <p:cNvGrpSpPr/>
          <p:nvPr/>
        </p:nvGrpSpPr>
        <p:grpSpPr>
          <a:xfrm rot="0">
            <a:off x="10302741" y="8495746"/>
            <a:ext cx="3141523" cy="762554"/>
            <a:chOff x="0" y="0"/>
            <a:chExt cx="2720676" cy="660400"/>
          </a:xfrm>
        </p:grpSpPr>
        <p:sp>
          <p:nvSpPr>
            <p:cNvPr name="Freeform 56" id="56"/>
            <p:cNvSpPr/>
            <p:nvPr/>
          </p:nvSpPr>
          <p:spPr>
            <a:xfrm flipH="false" flipV="false" rot="0">
              <a:off x="0" y="0"/>
              <a:ext cx="2720676" cy="660400"/>
            </a:xfrm>
            <a:custGeom>
              <a:avLst/>
              <a:gdLst/>
              <a:ahLst/>
              <a:cxnLst/>
              <a:rect r="r" b="b" t="t" l="l"/>
              <a:pathLst>
                <a:path h="660400" w="2720676">
                  <a:moveTo>
                    <a:pt x="2596215" y="660400"/>
                  </a:moveTo>
                  <a:lnTo>
                    <a:pt x="124460" y="660400"/>
                  </a:lnTo>
                  <a:cubicBezTo>
                    <a:pt x="55880" y="660400"/>
                    <a:pt x="0" y="604520"/>
                    <a:pt x="0" y="535940"/>
                  </a:cubicBezTo>
                  <a:lnTo>
                    <a:pt x="0" y="124460"/>
                  </a:lnTo>
                  <a:cubicBezTo>
                    <a:pt x="0" y="55880"/>
                    <a:pt x="55880" y="0"/>
                    <a:pt x="124460" y="0"/>
                  </a:cubicBezTo>
                  <a:lnTo>
                    <a:pt x="2596216" y="0"/>
                  </a:lnTo>
                  <a:cubicBezTo>
                    <a:pt x="2664795" y="0"/>
                    <a:pt x="2720676" y="55880"/>
                    <a:pt x="2720676" y="124460"/>
                  </a:cubicBezTo>
                  <a:lnTo>
                    <a:pt x="2720676" y="535940"/>
                  </a:lnTo>
                  <a:cubicBezTo>
                    <a:pt x="2720676" y="604520"/>
                    <a:pt x="2664795" y="660400"/>
                    <a:pt x="2596216" y="660400"/>
                  </a:cubicBezTo>
                  <a:close/>
                </a:path>
              </a:pathLst>
            </a:custGeom>
            <a:solidFill>
              <a:srgbClr val="E1E1E1"/>
            </a:solidFill>
          </p:spPr>
        </p:sp>
      </p:grpSp>
      <p:grpSp>
        <p:nvGrpSpPr>
          <p:cNvPr name="Group 57" id="57"/>
          <p:cNvGrpSpPr/>
          <p:nvPr/>
        </p:nvGrpSpPr>
        <p:grpSpPr>
          <a:xfrm rot="0">
            <a:off x="10302741" y="3975223"/>
            <a:ext cx="3141523" cy="762554"/>
            <a:chOff x="0" y="0"/>
            <a:chExt cx="2720676" cy="660400"/>
          </a:xfrm>
        </p:grpSpPr>
        <p:sp>
          <p:nvSpPr>
            <p:cNvPr name="Freeform 58" id="58"/>
            <p:cNvSpPr/>
            <p:nvPr/>
          </p:nvSpPr>
          <p:spPr>
            <a:xfrm flipH="false" flipV="false" rot="0">
              <a:off x="0" y="0"/>
              <a:ext cx="2720676" cy="660400"/>
            </a:xfrm>
            <a:custGeom>
              <a:avLst/>
              <a:gdLst/>
              <a:ahLst/>
              <a:cxnLst/>
              <a:rect r="r" b="b" t="t" l="l"/>
              <a:pathLst>
                <a:path h="660400" w="2720676">
                  <a:moveTo>
                    <a:pt x="2596215" y="660400"/>
                  </a:moveTo>
                  <a:lnTo>
                    <a:pt x="124460" y="660400"/>
                  </a:lnTo>
                  <a:cubicBezTo>
                    <a:pt x="55880" y="660400"/>
                    <a:pt x="0" y="604520"/>
                    <a:pt x="0" y="535940"/>
                  </a:cubicBezTo>
                  <a:lnTo>
                    <a:pt x="0" y="124460"/>
                  </a:lnTo>
                  <a:cubicBezTo>
                    <a:pt x="0" y="55880"/>
                    <a:pt x="55880" y="0"/>
                    <a:pt x="124460" y="0"/>
                  </a:cubicBezTo>
                  <a:lnTo>
                    <a:pt x="2596216" y="0"/>
                  </a:lnTo>
                  <a:cubicBezTo>
                    <a:pt x="2664795" y="0"/>
                    <a:pt x="2720676" y="55880"/>
                    <a:pt x="2720676" y="124460"/>
                  </a:cubicBezTo>
                  <a:lnTo>
                    <a:pt x="2720676" y="535940"/>
                  </a:lnTo>
                  <a:cubicBezTo>
                    <a:pt x="2720676" y="604520"/>
                    <a:pt x="2664795" y="660400"/>
                    <a:pt x="2596216" y="660400"/>
                  </a:cubicBezTo>
                  <a:close/>
                </a:path>
              </a:pathLst>
            </a:custGeom>
            <a:solidFill>
              <a:srgbClr val="333333"/>
            </a:solidFill>
          </p:spPr>
        </p:sp>
      </p:grpSp>
      <p:sp>
        <p:nvSpPr>
          <p:cNvPr name="Freeform 59" id="59"/>
          <p:cNvSpPr/>
          <p:nvPr/>
        </p:nvSpPr>
        <p:spPr>
          <a:xfrm flipH="false" flipV="false" rot="0">
            <a:off x="11670935" y="7826846"/>
            <a:ext cx="366411" cy="366411"/>
          </a:xfrm>
          <a:custGeom>
            <a:avLst/>
            <a:gdLst/>
            <a:ahLst/>
            <a:cxnLst/>
            <a:rect r="r" b="b" t="t" l="l"/>
            <a:pathLst>
              <a:path h="366411" w="366411">
                <a:moveTo>
                  <a:pt x="0" y="0"/>
                </a:moveTo>
                <a:lnTo>
                  <a:pt x="366411" y="0"/>
                </a:lnTo>
                <a:lnTo>
                  <a:pt x="366411" y="366410"/>
                </a:lnTo>
                <a:lnTo>
                  <a:pt x="0" y="3664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0" id="60"/>
          <p:cNvSpPr/>
          <p:nvPr/>
        </p:nvSpPr>
        <p:spPr>
          <a:xfrm flipH="false" flipV="false" rot="0">
            <a:off x="5004348" y="6023785"/>
            <a:ext cx="366411" cy="366411"/>
          </a:xfrm>
          <a:custGeom>
            <a:avLst/>
            <a:gdLst/>
            <a:ahLst/>
            <a:cxnLst/>
            <a:rect r="r" b="b" t="t" l="l"/>
            <a:pathLst>
              <a:path h="366411" w="366411">
                <a:moveTo>
                  <a:pt x="0" y="0"/>
                </a:moveTo>
                <a:lnTo>
                  <a:pt x="366411" y="0"/>
                </a:lnTo>
                <a:lnTo>
                  <a:pt x="366411" y="366410"/>
                </a:lnTo>
                <a:lnTo>
                  <a:pt x="0" y="36641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61" id="61"/>
          <p:cNvSpPr txBox="true"/>
          <p:nvPr/>
        </p:nvSpPr>
        <p:spPr>
          <a:xfrm rot="0">
            <a:off x="9996908" y="4162986"/>
            <a:ext cx="3799204" cy="375936"/>
          </a:xfrm>
          <a:prstGeom prst="rect">
            <a:avLst/>
          </a:prstGeom>
        </p:spPr>
        <p:txBody>
          <a:bodyPr anchor="t" rtlCol="false" tIns="0" lIns="0" bIns="0" rIns="0">
            <a:spAutoFit/>
          </a:bodyPr>
          <a:lstStyle/>
          <a:p>
            <a:pPr algn="ctr">
              <a:lnSpc>
                <a:spcPts val="2959"/>
              </a:lnSpc>
            </a:pPr>
            <a:r>
              <a:rPr lang="en-US" sz="2465">
                <a:solidFill>
                  <a:srgbClr val="F5F5F4"/>
                </a:solidFill>
                <a:latin typeface="Public Sans Bold"/>
                <a:ea typeface="Public Sans Bold"/>
                <a:cs typeface="Public Sans Bold"/>
                <a:sym typeface="Public Sans Bold"/>
              </a:rPr>
              <a:t>Data Training</a:t>
            </a:r>
          </a:p>
        </p:txBody>
      </p:sp>
      <p:grpSp>
        <p:nvGrpSpPr>
          <p:cNvPr name="Group 62" id="62"/>
          <p:cNvGrpSpPr/>
          <p:nvPr/>
        </p:nvGrpSpPr>
        <p:grpSpPr>
          <a:xfrm rot="0">
            <a:off x="13661898" y="4881822"/>
            <a:ext cx="3141523" cy="762554"/>
            <a:chOff x="0" y="0"/>
            <a:chExt cx="2720676" cy="660400"/>
          </a:xfrm>
        </p:grpSpPr>
        <p:sp>
          <p:nvSpPr>
            <p:cNvPr name="Freeform 63" id="63"/>
            <p:cNvSpPr/>
            <p:nvPr/>
          </p:nvSpPr>
          <p:spPr>
            <a:xfrm flipH="false" flipV="false" rot="0">
              <a:off x="0" y="0"/>
              <a:ext cx="2720676" cy="660400"/>
            </a:xfrm>
            <a:custGeom>
              <a:avLst/>
              <a:gdLst/>
              <a:ahLst/>
              <a:cxnLst/>
              <a:rect r="r" b="b" t="t" l="l"/>
              <a:pathLst>
                <a:path h="660400" w="2720676">
                  <a:moveTo>
                    <a:pt x="2596215" y="660400"/>
                  </a:moveTo>
                  <a:lnTo>
                    <a:pt x="124460" y="660400"/>
                  </a:lnTo>
                  <a:cubicBezTo>
                    <a:pt x="55880" y="660400"/>
                    <a:pt x="0" y="604520"/>
                    <a:pt x="0" y="535940"/>
                  </a:cubicBezTo>
                  <a:lnTo>
                    <a:pt x="0" y="124460"/>
                  </a:lnTo>
                  <a:cubicBezTo>
                    <a:pt x="0" y="55880"/>
                    <a:pt x="55880" y="0"/>
                    <a:pt x="124460" y="0"/>
                  </a:cubicBezTo>
                  <a:lnTo>
                    <a:pt x="2596216" y="0"/>
                  </a:lnTo>
                  <a:cubicBezTo>
                    <a:pt x="2664795" y="0"/>
                    <a:pt x="2720676" y="55880"/>
                    <a:pt x="2720676" y="124460"/>
                  </a:cubicBezTo>
                  <a:lnTo>
                    <a:pt x="2720676" y="535940"/>
                  </a:lnTo>
                  <a:cubicBezTo>
                    <a:pt x="2720676" y="604520"/>
                    <a:pt x="2664795" y="660400"/>
                    <a:pt x="2596216" y="660400"/>
                  </a:cubicBezTo>
                  <a:close/>
                </a:path>
              </a:pathLst>
            </a:custGeom>
            <a:solidFill>
              <a:srgbClr val="E1E1E1"/>
            </a:solidFill>
          </p:spPr>
        </p:sp>
      </p:grpSp>
      <p:grpSp>
        <p:nvGrpSpPr>
          <p:cNvPr name="Group 64" id="64"/>
          <p:cNvGrpSpPr/>
          <p:nvPr/>
        </p:nvGrpSpPr>
        <p:grpSpPr>
          <a:xfrm rot="0">
            <a:off x="13661898" y="5785303"/>
            <a:ext cx="3141523" cy="762554"/>
            <a:chOff x="0" y="0"/>
            <a:chExt cx="2720676" cy="660400"/>
          </a:xfrm>
        </p:grpSpPr>
        <p:sp>
          <p:nvSpPr>
            <p:cNvPr name="Freeform 65" id="65"/>
            <p:cNvSpPr/>
            <p:nvPr/>
          </p:nvSpPr>
          <p:spPr>
            <a:xfrm flipH="false" flipV="false" rot="0">
              <a:off x="0" y="0"/>
              <a:ext cx="2720676" cy="660400"/>
            </a:xfrm>
            <a:custGeom>
              <a:avLst/>
              <a:gdLst/>
              <a:ahLst/>
              <a:cxnLst/>
              <a:rect r="r" b="b" t="t" l="l"/>
              <a:pathLst>
                <a:path h="660400" w="2720676">
                  <a:moveTo>
                    <a:pt x="2596215" y="660400"/>
                  </a:moveTo>
                  <a:lnTo>
                    <a:pt x="124460" y="660400"/>
                  </a:lnTo>
                  <a:cubicBezTo>
                    <a:pt x="55880" y="660400"/>
                    <a:pt x="0" y="604520"/>
                    <a:pt x="0" y="535940"/>
                  </a:cubicBezTo>
                  <a:lnTo>
                    <a:pt x="0" y="124460"/>
                  </a:lnTo>
                  <a:cubicBezTo>
                    <a:pt x="0" y="55880"/>
                    <a:pt x="55880" y="0"/>
                    <a:pt x="124460" y="0"/>
                  </a:cubicBezTo>
                  <a:lnTo>
                    <a:pt x="2596216" y="0"/>
                  </a:lnTo>
                  <a:cubicBezTo>
                    <a:pt x="2664795" y="0"/>
                    <a:pt x="2720676" y="55880"/>
                    <a:pt x="2720676" y="124460"/>
                  </a:cubicBezTo>
                  <a:lnTo>
                    <a:pt x="2720676" y="535940"/>
                  </a:lnTo>
                  <a:cubicBezTo>
                    <a:pt x="2720676" y="604520"/>
                    <a:pt x="2664795" y="660400"/>
                    <a:pt x="2596216" y="660400"/>
                  </a:cubicBezTo>
                  <a:close/>
                </a:path>
              </a:pathLst>
            </a:custGeom>
            <a:solidFill>
              <a:srgbClr val="E1E1E1"/>
            </a:solidFill>
          </p:spPr>
        </p:sp>
      </p:grpSp>
      <p:grpSp>
        <p:nvGrpSpPr>
          <p:cNvPr name="Group 66" id="66"/>
          <p:cNvGrpSpPr/>
          <p:nvPr/>
        </p:nvGrpSpPr>
        <p:grpSpPr>
          <a:xfrm rot="0">
            <a:off x="13661898" y="6688784"/>
            <a:ext cx="3141523" cy="762554"/>
            <a:chOff x="0" y="0"/>
            <a:chExt cx="2720676" cy="660400"/>
          </a:xfrm>
        </p:grpSpPr>
        <p:sp>
          <p:nvSpPr>
            <p:cNvPr name="Freeform 67" id="67"/>
            <p:cNvSpPr/>
            <p:nvPr/>
          </p:nvSpPr>
          <p:spPr>
            <a:xfrm flipH="false" flipV="false" rot="0">
              <a:off x="0" y="0"/>
              <a:ext cx="2720676" cy="660400"/>
            </a:xfrm>
            <a:custGeom>
              <a:avLst/>
              <a:gdLst/>
              <a:ahLst/>
              <a:cxnLst/>
              <a:rect r="r" b="b" t="t" l="l"/>
              <a:pathLst>
                <a:path h="660400" w="2720676">
                  <a:moveTo>
                    <a:pt x="2596215" y="660400"/>
                  </a:moveTo>
                  <a:lnTo>
                    <a:pt x="124460" y="660400"/>
                  </a:lnTo>
                  <a:cubicBezTo>
                    <a:pt x="55880" y="660400"/>
                    <a:pt x="0" y="604520"/>
                    <a:pt x="0" y="535940"/>
                  </a:cubicBezTo>
                  <a:lnTo>
                    <a:pt x="0" y="124460"/>
                  </a:lnTo>
                  <a:cubicBezTo>
                    <a:pt x="0" y="55880"/>
                    <a:pt x="55880" y="0"/>
                    <a:pt x="124460" y="0"/>
                  </a:cubicBezTo>
                  <a:lnTo>
                    <a:pt x="2596216" y="0"/>
                  </a:lnTo>
                  <a:cubicBezTo>
                    <a:pt x="2664795" y="0"/>
                    <a:pt x="2720676" y="55880"/>
                    <a:pt x="2720676" y="124460"/>
                  </a:cubicBezTo>
                  <a:lnTo>
                    <a:pt x="2720676" y="535940"/>
                  </a:lnTo>
                  <a:cubicBezTo>
                    <a:pt x="2720676" y="604520"/>
                    <a:pt x="2664795" y="660400"/>
                    <a:pt x="2596216" y="660400"/>
                  </a:cubicBezTo>
                  <a:close/>
                </a:path>
              </a:pathLst>
            </a:custGeom>
            <a:solidFill>
              <a:srgbClr val="E1E1E1"/>
            </a:solidFill>
          </p:spPr>
        </p:sp>
      </p:grpSp>
      <p:grpSp>
        <p:nvGrpSpPr>
          <p:cNvPr name="Group 68" id="68"/>
          <p:cNvGrpSpPr/>
          <p:nvPr/>
        </p:nvGrpSpPr>
        <p:grpSpPr>
          <a:xfrm rot="0">
            <a:off x="13661898" y="7592265"/>
            <a:ext cx="3141523" cy="762554"/>
            <a:chOff x="0" y="0"/>
            <a:chExt cx="2720676" cy="660400"/>
          </a:xfrm>
        </p:grpSpPr>
        <p:sp>
          <p:nvSpPr>
            <p:cNvPr name="Freeform 69" id="69"/>
            <p:cNvSpPr/>
            <p:nvPr/>
          </p:nvSpPr>
          <p:spPr>
            <a:xfrm flipH="false" flipV="false" rot="0">
              <a:off x="0" y="0"/>
              <a:ext cx="2720676" cy="660400"/>
            </a:xfrm>
            <a:custGeom>
              <a:avLst/>
              <a:gdLst/>
              <a:ahLst/>
              <a:cxnLst/>
              <a:rect r="r" b="b" t="t" l="l"/>
              <a:pathLst>
                <a:path h="660400" w="2720676">
                  <a:moveTo>
                    <a:pt x="2596215" y="660400"/>
                  </a:moveTo>
                  <a:lnTo>
                    <a:pt x="124460" y="660400"/>
                  </a:lnTo>
                  <a:cubicBezTo>
                    <a:pt x="55880" y="660400"/>
                    <a:pt x="0" y="604520"/>
                    <a:pt x="0" y="535940"/>
                  </a:cubicBezTo>
                  <a:lnTo>
                    <a:pt x="0" y="124460"/>
                  </a:lnTo>
                  <a:cubicBezTo>
                    <a:pt x="0" y="55880"/>
                    <a:pt x="55880" y="0"/>
                    <a:pt x="124460" y="0"/>
                  </a:cubicBezTo>
                  <a:lnTo>
                    <a:pt x="2596216" y="0"/>
                  </a:lnTo>
                  <a:cubicBezTo>
                    <a:pt x="2664795" y="0"/>
                    <a:pt x="2720676" y="55880"/>
                    <a:pt x="2720676" y="124460"/>
                  </a:cubicBezTo>
                  <a:lnTo>
                    <a:pt x="2720676" y="535940"/>
                  </a:lnTo>
                  <a:cubicBezTo>
                    <a:pt x="2720676" y="604520"/>
                    <a:pt x="2664795" y="660400"/>
                    <a:pt x="2596216" y="660400"/>
                  </a:cubicBezTo>
                  <a:close/>
                </a:path>
              </a:pathLst>
            </a:custGeom>
            <a:solidFill>
              <a:srgbClr val="E1E1E1"/>
            </a:solidFill>
          </p:spPr>
        </p:sp>
      </p:grpSp>
      <p:grpSp>
        <p:nvGrpSpPr>
          <p:cNvPr name="Group 70" id="70"/>
          <p:cNvGrpSpPr/>
          <p:nvPr/>
        </p:nvGrpSpPr>
        <p:grpSpPr>
          <a:xfrm rot="0">
            <a:off x="13661898" y="8495746"/>
            <a:ext cx="3141523" cy="762554"/>
            <a:chOff x="0" y="0"/>
            <a:chExt cx="2720676" cy="660400"/>
          </a:xfrm>
        </p:grpSpPr>
        <p:sp>
          <p:nvSpPr>
            <p:cNvPr name="Freeform 71" id="71"/>
            <p:cNvSpPr/>
            <p:nvPr/>
          </p:nvSpPr>
          <p:spPr>
            <a:xfrm flipH="false" flipV="false" rot="0">
              <a:off x="0" y="0"/>
              <a:ext cx="2720676" cy="660400"/>
            </a:xfrm>
            <a:custGeom>
              <a:avLst/>
              <a:gdLst/>
              <a:ahLst/>
              <a:cxnLst/>
              <a:rect r="r" b="b" t="t" l="l"/>
              <a:pathLst>
                <a:path h="660400" w="2720676">
                  <a:moveTo>
                    <a:pt x="2596215" y="660400"/>
                  </a:moveTo>
                  <a:lnTo>
                    <a:pt x="124460" y="660400"/>
                  </a:lnTo>
                  <a:cubicBezTo>
                    <a:pt x="55880" y="660400"/>
                    <a:pt x="0" y="604520"/>
                    <a:pt x="0" y="535940"/>
                  </a:cubicBezTo>
                  <a:lnTo>
                    <a:pt x="0" y="124460"/>
                  </a:lnTo>
                  <a:cubicBezTo>
                    <a:pt x="0" y="55880"/>
                    <a:pt x="55880" y="0"/>
                    <a:pt x="124460" y="0"/>
                  </a:cubicBezTo>
                  <a:lnTo>
                    <a:pt x="2596216" y="0"/>
                  </a:lnTo>
                  <a:cubicBezTo>
                    <a:pt x="2664795" y="0"/>
                    <a:pt x="2720676" y="55880"/>
                    <a:pt x="2720676" y="124460"/>
                  </a:cubicBezTo>
                  <a:lnTo>
                    <a:pt x="2720676" y="535940"/>
                  </a:lnTo>
                  <a:cubicBezTo>
                    <a:pt x="2720676" y="604520"/>
                    <a:pt x="2664795" y="660400"/>
                    <a:pt x="2596216" y="660400"/>
                  </a:cubicBezTo>
                  <a:close/>
                </a:path>
              </a:pathLst>
            </a:custGeom>
            <a:solidFill>
              <a:srgbClr val="E1E1E1"/>
            </a:solidFill>
          </p:spPr>
        </p:sp>
      </p:grpSp>
      <p:grpSp>
        <p:nvGrpSpPr>
          <p:cNvPr name="Group 72" id="72"/>
          <p:cNvGrpSpPr/>
          <p:nvPr/>
        </p:nvGrpSpPr>
        <p:grpSpPr>
          <a:xfrm rot="0">
            <a:off x="13661898" y="3975223"/>
            <a:ext cx="3141523" cy="762554"/>
            <a:chOff x="0" y="0"/>
            <a:chExt cx="2720676" cy="660400"/>
          </a:xfrm>
        </p:grpSpPr>
        <p:sp>
          <p:nvSpPr>
            <p:cNvPr name="Freeform 73" id="73"/>
            <p:cNvSpPr/>
            <p:nvPr/>
          </p:nvSpPr>
          <p:spPr>
            <a:xfrm flipH="false" flipV="false" rot="0">
              <a:off x="0" y="0"/>
              <a:ext cx="2720676" cy="660400"/>
            </a:xfrm>
            <a:custGeom>
              <a:avLst/>
              <a:gdLst/>
              <a:ahLst/>
              <a:cxnLst/>
              <a:rect r="r" b="b" t="t" l="l"/>
              <a:pathLst>
                <a:path h="660400" w="2720676">
                  <a:moveTo>
                    <a:pt x="2596215" y="660400"/>
                  </a:moveTo>
                  <a:lnTo>
                    <a:pt x="124460" y="660400"/>
                  </a:lnTo>
                  <a:cubicBezTo>
                    <a:pt x="55880" y="660400"/>
                    <a:pt x="0" y="604520"/>
                    <a:pt x="0" y="535940"/>
                  </a:cubicBezTo>
                  <a:lnTo>
                    <a:pt x="0" y="124460"/>
                  </a:lnTo>
                  <a:cubicBezTo>
                    <a:pt x="0" y="55880"/>
                    <a:pt x="55880" y="0"/>
                    <a:pt x="124460" y="0"/>
                  </a:cubicBezTo>
                  <a:lnTo>
                    <a:pt x="2596216" y="0"/>
                  </a:lnTo>
                  <a:cubicBezTo>
                    <a:pt x="2664795" y="0"/>
                    <a:pt x="2720676" y="55880"/>
                    <a:pt x="2720676" y="124460"/>
                  </a:cubicBezTo>
                  <a:lnTo>
                    <a:pt x="2720676" y="535940"/>
                  </a:lnTo>
                  <a:cubicBezTo>
                    <a:pt x="2720676" y="604520"/>
                    <a:pt x="2664795" y="660400"/>
                    <a:pt x="2596216" y="660400"/>
                  </a:cubicBezTo>
                  <a:close/>
                </a:path>
              </a:pathLst>
            </a:custGeom>
            <a:solidFill>
              <a:srgbClr val="333333"/>
            </a:solidFill>
          </p:spPr>
        </p:sp>
      </p:grpSp>
      <p:sp>
        <p:nvSpPr>
          <p:cNvPr name="Freeform 74" id="74"/>
          <p:cNvSpPr/>
          <p:nvPr/>
        </p:nvSpPr>
        <p:spPr>
          <a:xfrm flipH="false" flipV="false" rot="0">
            <a:off x="15072462" y="5079893"/>
            <a:ext cx="366411" cy="366411"/>
          </a:xfrm>
          <a:custGeom>
            <a:avLst/>
            <a:gdLst/>
            <a:ahLst/>
            <a:cxnLst/>
            <a:rect r="r" b="b" t="t" l="l"/>
            <a:pathLst>
              <a:path h="366411" w="366411">
                <a:moveTo>
                  <a:pt x="0" y="0"/>
                </a:moveTo>
                <a:lnTo>
                  <a:pt x="366411" y="0"/>
                </a:lnTo>
                <a:lnTo>
                  <a:pt x="366411" y="366411"/>
                </a:lnTo>
                <a:lnTo>
                  <a:pt x="0" y="36641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5" id="75"/>
          <p:cNvSpPr/>
          <p:nvPr/>
        </p:nvSpPr>
        <p:spPr>
          <a:xfrm flipH="false" flipV="false" rot="0">
            <a:off x="15072462" y="6886856"/>
            <a:ext cx="366411" cy="366411"/>
          </a:xfrm>
          <a:custGeom>
            <a:avLst/>
            <a:gdLst/>
            <a:ahLst/>
            <a:cxnLst/>
            <a:rect r="r" b="b" t="t" l="l"/>
            <a:pathLst>
              <a:path h="366411" w="366411">
                <a:moveTo>
                  <a:pt x="0" y="0"/>
                </a:moveTo>
                <a:lnTo>
                  <a:pt x="366411" y="0"/>
                </a:lnTo>
                <a:lnTo>
                  <a:pt x="366411" y="366410"/>
                </a:lnTo>
                <a:lnTo>
                  <a:pt x="0" y="3664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6" id="76"/>
          <p:cNvSpPr/>
          <p:nvPr/>
        </p:nvSpPr>
        <p:spPr>
          <a:xfrm flipH="false" flipV="false" rot="0">
            <a:off x="15072462" y="7826846"/>
            <a:ext cx="366411" cy="366411"/>
          </a:xfrm>
          <a:custGeom>
            <a:avLst/>
            <a:gdLst/>
            <a:ahLst/>
            <a:cxnLst/>
            <a:rect r="r" b="b" t="t" l="l"/>
            <a:pathLst>
              <a:path h="366411" w="366411">
                <a:moveTo>
                  <a:pt x="0" y="0"/>
                </a:moveTo>
                <a:lnTo>
                  <a:pt x="366411" y="0"/>
                </a:lnTo>
                <a:lnTo>
                  <a:pt x="366411" y="366410"/>
                </a:lnTo>
                <a:lnTo>
                  <a:pt x="0" y="36641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77" id="77"/>
          <p:cNvSpPr txBox="true"/>
          <p:nvPr/>
        </p:nvSpPr>
        <p:spPr>
          <a:xfrm rot="0">
            <a:off x="13356065" y="4162986"/>
            <a:ext cx="3799204" cy="375936"/>
          </a:xfrm>
          <a:prstGeom prst="rect">
            <a:avLst/>
          </a:prstGeom>
        </p:spPr>
        <p:txBody>
          <a:bodyPr anchor="t" rtlCol="false" tIns="0" lIns="0" bIns="0" rIns="0">
            <a:spAutoFit/>
          </a:bodyPr>
          <a:lstStyle/>
          <a:p>
            <a:pPr algn="ctr">
              <a:lnSpc>
                <a:spcPts val="2959"/>
              </a:lnSpc>
            </a:pPr>
            <a:r>
              <a:rPr lang="en-US" sz="2465">
                <a:solidFill>
                  <a:srgbClr val="F5F5F4"/>
                </a:solidFill>
                <a:latin typeface="Public Sans Bold"/>
                <a:ea typeface="Public Sans Bold"/>
                <a:cs typeface="Public Sans Bold"/>
                <a:sym typeface="Public Sans Bold"/>
              </a:rPr>
              <a:t>Summary &amp; Slides</a:t>
            </a:r>
          </a:p>
        </p:txBody>
      </p:sp>
      <p:sp>
        <p:nvSpPr>
          <p:cNvPr name="Freeform 78" id="78"/>
          <p:cNvSpPr/>
          <p:nvPr/>
        </p:nvSpPr>
        <p:spPr>
          <a:xfrm flipH="false" flipV="false" rot="0">
            <a:off x="11670935" y="5078335"/>
            <a:ext cx="366411" cy="366411"/>
          </a:xfrm>
          <a:custGeom>
            <a:avLst/>
            <a:gdLst/>
            <a:ahLst/>
            <a:cxnLst/>
            <a:rect r="r" b="b" t="t" l="l"/>
            <a:pathLst>
              <a:path h="366411" w="366411">
                <a:moveTo>
                  <a:pt x="0" y="0"/>
                </a:moveTo>
                <a:lnTo>
                  <a:pt x="366411" y="0"/>
                </a:lnTo>
                <a:lnTo>
                  <a:pt x="366411" y="366410"/>
                </a:lnTo>
                <a:lnTo>
                  <a:pt x="0" y="3664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9" id="79"/>
          <p:cNvSpPr/>
          <p:nvPr/>
        </p:nvSpPr>
        <p:spPr>
          <a:xfrm flipH="false" flipV="false" rot="0">
            <a:off x="15049454" y="8730327"/>
            <a:ext cx="366411" cy="366411"/>
          </a:xfrm>
          <a:custGeom>
            <a:avLst/>
            <a:gdLst/>
            <a:ahLst/>
            <a:cxnLst/>
            <a:rect r="r" b="b" t="t" l="l"/>
            <a:pathLst>
              <a:path h="366411" w="366411">
                <a:moveTo>
                  <a:pt x="0" y="0"/>
                </a:moveTo>
                <a:lnTo>
                  <a:pt x="366411" y="0"/>
                </a:lnTo>
                <a:lnTo>
                  <a:pt x="366411" y="366410"/>
                </a:lnTo>
                <a:lnTo>
                  <a:pt x="0" y="3664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0" id="80"/>
          <p:cNvSpPr/>
          <p:nvPr/>
        </p:nvSpPr>
        <p:spPr>
          <a:xfrm flipH="false" flipV="false" rot="0">
            <a:off x="8175621" y="7830747"/>
            <a:ext cx="366411" cy="366411"/>
          </a:xfrm>
          <a:custGeom>
            <a:avLst/>
            <a:gdLst/>
            <a:ahLst/>
            <a:cxnLst/>
            <a:rect r="r" b="b" t="t" l="l"/>
            <a:pathLst>
              <a:path h="366411" w="366411">
                <a:moveTo>
                  <a:pt x="0" y="0"/>
                </a:moveTo>
                <a:lnTo>
                  <a:pt x="366411" y="0"/>
                </a:lnTo>
                <a:lnTo>
                  <a:pt x="366411" y="366411"/>
                </a:lnTo>
                <a:lnTo>
                  <a:pt x="0" y="3664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1" id="81"/>
          <p:cNvSpPr/>
          <p:nvPr/>
        </p:nvSpPr>
        <p:spPr>
          <a:xfrm flipH="false" flipV="false" rot="0">
            <a:off x="4981340" y="7832338"/>
            <a:ext cx="366411" cy="366411"/>
          </a:xfrm>
          <a:custGeom>
            <a:avLst/>
            <a:gdLst/>
            <a:ahLst/>
            <a:cxnLst/>
            <a:rect r="r" b="b" t="t" l="l"/>
            <a:pathLst>
              <a:path h="366411" w="366411">
                <a:moveTo>
                  <a:pt x="0" y="0"/>
                </a:moveTo>
                <a:lnTo>
                  <a:pt x="366411" y="0"/>
                </a:lnTo>
                <a:lnTo>
                  <a:pt x="366411" y="366411"/>
                </a:lnTo>
                <a:lnTo>
                  <a:pt x="0" y="3664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6.xml><?xml version="1.0" encoding="utf-8"?>
<p:sld xmlns:p="http://schemas.openxmlformats.org/presentationml/2006/main" xmlns:a="http://schemas.openxmlformats.org/drawingml/2006/main">
  <p:cSld>
    <p:bg>
      <p:bgPr>
        <a:solidFill>
          <a:srgbClr val="F5F5F4"/>
        </a:solidFill>
      </p:bgPr>
    </p:bg>
    <p:spTree>
      <p:nvGrpSpPr>
        <p:cNvPr id="1" name=""/>
        <p:cNvGrpSpPr/>
        <p:nvPr/>
      </p:nvGrpSpPr>
      <p:grpSpPr>
        <a:xfrm>
          <a:off x="0" y="0"/>
          <a:ext cx="0" cy="0"/>
          <a:chOff x="0" y="0"/>
          <a:chExt cx="0" cy="0"/>
        </a:xfrm>
      </p:grpSpPr>
      <p:sp>
        <p:nvSpPr>
          <p:cNvPr name="AutoShape 2" id="2"/>
          <p:cNvSpPr/>
          <p:nvPr/>
        </p:nvSpPr>
        <p:spPr>
          <a:xfrm rot="0">
            <a:off x="1028700" y="1751768"/>
            <a:ext cx="16230600" cy="0"/>
          </a:xfrm>
          <a:prstGeom prst="line">
            <a:avLst/>
          </a:prstGeom>
          <a:ln cap="flat" w="28575">
            <a:solidFill>
              <a:srgbClr val="333333"/>
            </a:solidFill>
            <a:prstDash val="solid"/>
            <a:headEnd type="none" len="sm" w="sm"/>
            <a:tailEnd type="none" len="sm" w="sm"/>
          </a:ln>
        </p:spPr>
      </p:sp>
      <p:sp>
        <p:nvSpPr>
          <p:cNvPr name="TextBox 3" id="3"/>
          <p:cNvSpPr txBox="true"/>
          <p:nvPr/>
        </p:nvSpPr>
        <p:spPr>
          <a:xfrm rot="0">
            <a:off x="1028700" y="971550"/>
            <a:ext cx="5036818" cy="431800"/>
          </a:xfrm>
          <a:prstGeom prst="rect">
            <a:avLst/>
          </a:prstGeom>
        </p:spPr>
        <p:txBody>
          <a:bodyPr anchor="t" rtlCol="false" tIns="0" lIns="0" bIns="0" rIns="0">
            <a:spAutoFit/>
          </a:bodyPr>
          <a:lstStyle/>
          <a:p>
            <a:pPr algn="l">
              <a:lnSpc>
                <a:spcPts val="3499"/>
              </a:lnSpc>
            </a:pPr>
            <a:r>
              <a:rPr lang="en-US" sz="2499">
                <a:solidFill>
                  <a:srgbClr val="333333"/>
                </a:solidFill>
                <a:latin typeface="Public Sans Bold"/>
                <a:ea typeface="Public Sans Bold"/>
                <a:cs typeface="Public Sans Bold"/>
                <a:sym typeface="Public Sans Bold"/>
              </a:rPr>
              <a:t>Reference</a:t>
            </a:r>
          </a:p>
        </p:txBody>
      </p:sp>
      <p:sp>
        <p:nvSpPr>
          <p:cNvPr name="TextBox 4" id="4"/>
          <p:cNvSpPr txBox="true"/>
          <p:nvPr/>
        </p:nvSpPr>
        <p:spPr>
          <a:xfrm rot="0">
            <a:off x="1028700" y="2183634"/>
            <a:ext cx="15015101" cy="5659461"/>
          </a:xfrm>
          <a:prstGeom prst="rect">
            <a:avLst/>
          </a:prstGeom>
        </p:spPr>
        <p:txBody>
          <a:bodyPr anchor="t" rtlCol="false" tIns="0" lIns="0" bIns="0" rIns="0">
            <a:spAutoFit/>
          </a:bodyPr>
          <a:lstStyle/>
          <a:p>
            <a:pPr algn="just">
              <a:lnSpc>
                <a:spcPts val="4111"/>
              </a:lnSpc>
            </a:pPr>
            <a:r>
              <a:rPr lang="en-US" sz="2936">
                <a:solidFill>
                  <a:srgbClr val="333333"/>
                </a:solidFill>
                <a:latin typeface="Public Sans Bold"/>
                <a:ea typeface="Public Sans Bold"/>
                <a:cs typeface="Public Sans Bold"/>
                <a:sym typeface="Public Sans Bold"/>
              </a:rPr>
              <a:t>Yolo V8 with Additional Head</a:t>
            </a:r>
          </a:p>
          <a:p>
            <a:pPr algn="just">
              <a:lnSpc>
                <a:spcPts val="4111"/>
              </a:lnSpc>
            </a:pPr>
            <a:r>
              <a:rPr lang="en-US" sz="2936">
                <a:solidFill>
                  <a:srgbClr val="333333"/>
                </a:solidFill>
                <a:latin typeface="Public Sans"/>
                <a:ea typeface="Public Sans"/>
                <a:cs typeface="Public Sans"/>
                <a:sym typeface="Public Sans"/>
              </a:rPr>
              <a:t> https://y-t-g.github.io/tutorials/yolov8n-add-classes/#caveats-and-conclusion</a:t>
            </a:r>
          </a:p>
          <a:p>
            <a:pPr algn="just">
              <a:lnSpc>
                <a:spcPts val="4111"/>
              </a:lnSpc>
            </a:pPr>
            <a:r>
              <a:rPr lang="en-US" sz="2936">
                <a:solidFill>
                  <a:srgbClr val="333333"/>
                </a:solidFill>
                <a:latin typeface="Public Sans Bold"/>
                <a:ea typeface="Public Sans Bold"/>
                <a:cs typeface="Public Sans Bold"/>
                <a:sym typeface="Public Sans Bold"/>
              </a:rPr>
              <a:t>Yolo V8 with custom dataset</a:t>
            </a:r>
          </a:p>
          <a:p>
            <a:pPr algn="just">
              <a:lnSpc>
                <a:spcPts val="4111"/>
              </a:lnSpc>
            </a:pPr>
            <a:r>
              <a:rPr lang="en-US" sz="2936">
                <a:solidFill>
                  <a:srgbClr val="333333"/>
                </a:solidFill>
                <a:latin typeface="Public Sans Bold"/>
                <a:ea typeface="Public Sans Bold"/>
                <a:cs typeface="Public Sans Bold"/>
                <a:sym typeface="Public Sans Bold"/>
              </a:rPr>
              <a:t> </a:t>
            </a:r>
            <a:r>
              <a:rPr lang="en-US" sz="2936">
                <a:solidFill>
                  <a:srgbClr val="333333"/>
                </a:solidFill>
                <a:latin typeface="Public Sans"/>
                <a:ea typeface="Public Sans"/>
                <a:cs typeface="Public Sans"/>
                <a:sym typeface="Public Sans"/>
              </a:rPr>
              <a:t>https://www.youtube.com/watch?v=wuZtUMEiKWY</a:t>
            </a:r>
          </a:p>
          <a:p>
            <a:pPr algn="just">
              <a:lnSpc>
                <a:spcPts val="4111"/>
              </a:lnSpc>
            </a:pPr>
            <a:r>
              <a:rPr lang="en-US" sz="2936" spc="-32">
                <a:solidFill>
                  <a:srgbClr val="333333"/>
                </a:solidFill>
                <a:latin typeface="Public Sans Bold"/>
                <a:ea typeface="Public Sans Bold"/>
                <a:cs typeface="Public Sans Bold"/>
                <a:sym typeface="Public Sans Bold"/>
              </a:rPr>
              <a:t>Yolo V8 framework</a:t>
            </a:r>
          </a:p>
          <a:p>
            <a:pPr algn="just">
              <a:lnSpc>
                <a:spcPts val="4111"/>
              </a:lnSpc>
            </a:pPr>
            <a:r>
              <a:rPr lang="en-US" sz="2936">
                <a:solidFill>
                  <a:srgbClr val="333333"/>
                </a:solidFill>
                <a:latin typeface="Public Sans Bold"/>
                <a:ea typeface="Public Sans Bold"/>
                <a:cs typeface="Public Sans Bold"/>
                <a:sym typeface="Public Sans Bold"/>
              </a:rPr>
              <a:t>https://www.youtube.com/redirect?</a:t>
            </a:r>
            <a:r>
              <a:rPr lang="en-US" sz="2936">
                <a:solidFill>
                  <a:srgbClr val="333333"/>
                </a:solidFill>
                <a:latin typeface="Public Sans"/>
                <a:ea typeface="Public Sans"/>
                <a:cs typeface="Public Sans"/>
                <a:sym typeface="Public Sans"/>
              </a:rPr>
              <a:t>https://colab.research.google.com/github/roboflow-ai/notebooks/blob/main/notebooks/train-yolov8-object-detection-on-custom-dataset.ipynb</a:t>
            </a:r>
          </a:p>
          <a:p>
            <a:pPr algn="just">
              <a:lnSpc>
                <a:spcPts val="4111"/>
              </a:lnSpc>
            </a:pPr>
          </a:p>
          <a:p>
            <a:pPr algn="just">
              <a:lnSpc>
                <a:spcPts val="4111"/>
              </a:lnSpc>
            </a:pP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5F5F4"/>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9144000" y="3159209"/>
            <a:ext cx="11669179" cy="6099091"/>
            <a:chOff x="0" y="0"/>
            <a:chExt cx="19050000" cy="9956800"/>
          </a:xfrm>
        </p:grpSpPr>
        <p:sp>
          <p:nvSpPr>
            <p:cNvPr name="Freeform 3" id="3"/>
            <p:cNvSpPr/>
            <p:nvPr/>
          </p:nvSpPr>
          <p:spPr>
            <a:xfrm flipH="false" flipV="false" rot="0">
              <a:off x="2501900" y="209042"/>
              <a:ext cx="14186915" cy="8502396"/>
            </a:xfrm>
            <a:custGeom>
              <a:avLst/>
              <a:gdLst/>
              <a:ahLst/>
              <a:cxnLst/>
              <a:rect r="r" b="b" t="t" l="l"/>
              <a:pathLst>
                <a:path h="8502396" w="14186915">
                  <a:moveTo>
                    <a:pt x="14186915" y="8502396"/>
                  </a:moveTo>
                  <a:lnTo>
                    <a:pt x="0" y="8502396"/>
                  </a:lnTo>
                  <a:lnTo>
                    <a:pt x="0" y="0"/>
                  </a:lnTo>
                  <a:lnTo>
                    <a:pt x="14186915" y="0"/>
                  </a:lnTo>
                  <a:lnTo>
                    <a:pt x="14186915" y="8502396"/>
                  </a:lnTo>
                  <a:close/>
                </a:path>
              </a:pathLst>
            </a:custGeom>
            <a:blipFill>
              <a:blip r:embed="rId2"/>
              <a:stretch>
                <a:fillRect l="0" t="-5271" r="0" b="-5271"/>
              </a:stretch>
            </a:blipFill>
          </p:spPr>
        </p:sp>
        <p:sp>
          <p:nvSpPr>
            <p:cNvPr name="Freeform 4" id="4"/>
            <p:cNvSpPr/>
            <p:nvPr/>
          </p:nvSpPr>
          <p:spPr>
            <a:xfrm flipH="false" flipV="false" rot="0">
              <a:off x="0" y="0"/>
              <a:ext cx="19050000" cy="9956800"/>
            </a:xfrm>
            <a:custGeom>
              <a:avLst/>
              <a:gdLst/>
              <a:ahLst/>
              <a:cxnLst/>
              <a:rect r="r" b="b" t="t" l="l"/>
              <a:pathLst>
                <a:path h="9956800" w="19050000">
                  <a:moveTo>
                    <a:pt x="19050000" y="9956800"/>
                  </a:moveTo>
                  <a:lnTo>
                    <a:pt x="0" y="9956800"/>
                  </a:lnTo>
                  <a:lnTo>
                    <a:pt x="0" y="0"/>
                  </a:lnTo>
                  <a:lnTo>
                    <a:pt x="19050000" y="0"/>
                  </a:lnTo>
                  <a:lnTo>
                    <a:pt x="19050000" y="9956800"/>
                  </a:lnTo>
                  <a:close/>
                </a:path>
              </a:pathLst>
            </a:custGeom>
            <a:blipFill>
              <a:blip r:embed="rId3"/>
              <a:stretch>
                <a:fillRect l="-15" t="0" r="-15" b="0"/>
              </a:stretch>
            </a:blipFill>
          </p:spPr>
        </p:sp>
      </p:grpSp>
      <p:sp>
        <p:nvSpPr>
          <p:cNvPr name="TextBox 5" id="5"/>
          <p:cNvSpPr txBox="true"/>
          <p:nvPr/>
        </p:nvSpPr>
        <p:spPr>
          <a:xfrm rot="0">
            <a:off x="1028700" y="3333750"/>
            <a:ext cx="8115300" cy="1504950"/>
          </a:xfrm>
          <a:prstGeom prst="rect">
            <a:avLst/>
          </a:prstGeom>
        </p:spPr>
        <p:txBody>
          <a:bodyPr anchor="t" rtlCol="false" tIns="0" lIns="0" bIns="0" rIns="0">
            <a:spAutoFit/>
          </a:bodyPr>
          <a:lstStyle/>
          <a:p>
            <a:pPr algn="l">
              <a:lnSpc>
                <a:spcPts val="11999"/>
              </a:lnSpc>
            </a:pPr>
            <a:r>
              <a:rPr lang="en-US" sz="9999">
                <a:solidFill>
                  <a:srgbClr val="333333"/>
                </a:solidFill>
                <a:latin typeface="Noto Serif Display ExtraCondensed Ultra-Bold Italics"/>
                <a:ea typeface="Noto Serif Display ExtraCondensed Ultra-Bold Italics"/>
                <a:cs typeface="Noto Serif Display ExtraCondensed Ultra-Bold Italics"/>
                <a:sym typeface="Noto Serif Display ExtraCondensed Ultra-Bold Italics"/>
              </a:rPr>
              <a:t>Thank you</a:t>
            </a:r>
          </a:p>
        </p:txBody>
      </p:sp>
      <p:sp>
        <p:nvSpPr>
          <p:cNvPr name="TextBox 6" id="6"/>
          <p:cNvSpPr txBox="true"/>
          <p:nvPr/>
        </p:nvSpPr>
        <p:spPr>
          <a:xfrm rot="0">
            <a:off x="3058685" y="5057775"/>
            <a:ext cx="6085315" cy="615950"/>
          </a:xfrm>
          <a:prstGeom prst="rect">
            <a:avLst/>
          </a:prstGeom>
        </p:spPr>
        <p:txBody>
          <a:bodyPr anchor="t" rtlCol="false" tIns="0" lIns="0" bIns="0" rIns="0">
            <a:spAutoFit/>
          </a:bodyPr>
          <a:lstStyle/>
          <a:p>
            <a:pPr algn="just">
              <a:lnSpc>
                <a:spcPts val="4900"/>
              </a:lnSpc>
            </a:pPr>
            <a:r>
              <a:rPr lang="en-US" sz="3500">
                <a:solidFill>
                  <a:srgbClr val="333333"/>
                </a:solidFill>
                <a:latin typeface="Public Sans Bold"/>
                <a:ea typeface="Public Sans Bold"/>
                <a:cs typeface="Public Sans Bold"/>
                <a:sym typeface="Public Sans Bold"/>
              </a:rPr>
              <a:t>For your attention</a:t>
            </a:r>
          </a:p>
        </p:txBody>
      </p:sp>
      <p:sp>
        <p:nvSpPr>
          <p:cNvPr name="AutoShape 7" id="7"/>
          <p:cNvSpPr/>
          <p:nvPr/>
        </p:nvSpPr>
        <p:spPr>
          <a:xfrm rot="0">
            <a:off x="1028700" y="1751768"/>
            <a:ext cx="16230600" cy="0"/>
          </a:xfrm>
          <a:prstGeom prst="line">
            <a:avLst/>
          </a:prstGeom>
          <a:ln cap="flat" w="28575">
            <a:solidFill>
              <a:srgbClr val="333333"/>
            </a:solidFill>
            <a:prstDash val="solid"/>
            <a:headEnd type="none" len="sm" w="sm"/>
            <a:tailEnd type="none" len="sm" w="sm"/>
          </a:ln>
        </p:spPr>
      </p:sp>
      <p:sp>
        <p:nvSpPr>
          <p:cNvPr name="AutoShape 8" id="8"/>
          <p:cNvSpPr/>
          <p:nvPr/>
        </p:nvSpPr>
        <p:spPr>
          <a:xfrm rot="0">
            <a:off x="1028700" y="5408612"/>
            <a:ext cx="1690612" cy="0"/>
          </a:xfrm>
          <a:prstGeom prst="line">
            <a:avLst/>
          </a:prstGeom>
          <a:ln cap="flat" w="28575">
            <a:solidFill>
              <a:srgbClr val="333333"/>
            </a:solidFill>
            <a:prstDash val="solid"/>
            <a:headEnd type="none" len="sm" w="sm"/>
            <a:tailEnd type="none" len="sm" w="sm"/>
          </a:ln>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5F5F4"/>
        </a:solidFill>
      </p:bgPr>
    </p:bg>
    <p:spTree>
      <p:nvGrpSpPr>
        <p:cNvPr id="1" name=""/>
        <p:cNvGrpSpPr/>
        <p:nvPr/>
      </p:nvGrpSpPr>
      <p:grpSpPr>
        <a:xfrm>
          <a:off x="0" y="0"/>
          <a:ext cx="0" cy="0"/>
          <a:chOff x="0" y="0"/>
          <a:chExt cx="0" cy="0"/>
        </a:xfrm>
      </p:grpSpPr>
      <p:sp>
        <p:nvSpPr>
          <p:cNvPr name="AutoShape 2" id="2"/>
          <p:cNvSpPr/>
          <p:nvPr/>
        </p:nvSpPr>
        <p:spPr>
          <a:xfrm rot="0">
            <a:off x="1028700" y="1751768"/>
            <a:ext cx="16230600" cy="0"/>
          </a:xfrm>
          <a:prstGeom prst="line">
            <a:avLst/>
          </a:prstGeom>
          <a:ln cap="flat" w="28575">
            <a:solidFill>
              <a:srgbClr val="333333"/>
            </a:solidFill>
            <a:prstDash val="solid"/>
            <a:headEnd type="none" len="sm" w="sm"/>
            <a:tailEnd type="none" len="sm" w="sm"/>
          </a:ln>
        </p:spPr>
      </p:sp>
      <p:sp>
        <p:nvSpPr>
          <p:cNvPr name="AutoShape 3" id="3"/>
          <p:cNvSpPr/>
          <p:nvPr/>
        </p:nvSpPr>
        <p:spPr>
          <a:xfrm>
            <a:off x="8696371" y="5996507"/>
            <a:ext cx="5020210" cy="0"/>
          </a:xfrm>
          <a:prstGeom prst="line">
            <a:avLst/>
          </a:prstGeom>
          <a:ln cap="flat" w="28575">
            <a:solidFill>
              <a:srgbClr val="333333"/>
            </a:solidFill>
            <a:prstDash val="solid"/>
            <a:headEnd type="none" len="sm" w="sm"/>
            <a:tailEnd type="none" len="sm" w="sm"/>
          </a:ln>
        </p:spPr>
      </p:sp>
      <p:sp>
        <p:nvSpPr>
          <p:cNvPr name="AutoShape 4" id="4"/>
          <p:cNvSpPr/>
          <p:nvPr/>
        </p:nvSpPr>
        <p:spPr>
          <a:xfrm>
            <a:off x="8696371" y="6672179"/>
            <a:ext cx="5020210" cy="0"/>
          </a:xfrm>
          <a:prstGeom prst="line">
            <a:avLst/>
          </a:prstGeom>
          <a:ln cap="flat" w="28575">
            <a:solidFill>
              <a:srgbClr val="333333"/>
            </a:solidFill>
            <a:prstDash val="solid"/>
            <a:headEnd type="none" len="sm" w="sm"/>
            <a:tailEnd type="none" len="sm" w="sm"/>
          </a:ln>
        </p:spPr>
      </p:sp>
      <p:sp>
        <p:nvSpPr>
          <p:cNvPr name="AutoShape 5" id="5"/>
          <p:cNvSpPr/>
          <p:nvPr/>
        </p:nvSpPr>
        <p:spPr>
          <a:xfrm>
            <a:off x="8696371" y="7348537"/>
            <a:ext cx="5020210" cy="0"/>
          </a:xfrm>
          <a:prstGeom prst="line">
            <a:avLst/>
          </a:prstGeom>
          <a:ln cap="flat" w="28575">
            <a:solidFill>
              <a:srgbClr val="333333"/>
            </a:solidFill>
            <a:prstDash val="solid"/>
            <a:headEnd type="none" len="sm" w="sm"/>
            <a:tailEnd type="none" len="sm" w="sm"/>
          </a:ln>
        </p:spPr>
      </p:sp>
      <p:sp>
        <p:nvSpPr>
          <p:cNvPr name="AutoShape 6" id="6"/>
          <p:cNvSpPr/>
          <p:nvPr/>
        </p:nvSpPr>
        <p:spPr>
          <a:xfrm>
            <a:off x="8696371" y="8024812"/>
            <a:ext cx="5020210" cy="0"/>
          </a:xfrm>
          <a:prstGeom prst="line">
            <a:avLst/>
          </a:prstGeom>
          <a:ln cap="flat" w="28575">
            <a:solidFill>
              <a:srgbClr val="333333"/>
            </a:solidFill>
            <a:prstDash val="solid"/>
            <a:headEnd type="none" len="sm" w="sm"/>
            <a:tailEnd type="none" len="sm" w="sm"/>
          </a:ln>
        </p:spPr>
      </p:sp>
      <p:sp>
        <p:nvSpPr>
          <p:cNvPr name="AutoShape 7" id="7"/>
          <p:cNvSpPr/>
          <p:nvPr/>
        </p:nvSpPr>
        <p:spPr>
          <a:xfrm>
            <a:off x="8696371" y="8701087"/>
            <a:ext cx="5020210" cy="0"/>
          </a:xfrm>
          <a:prstGeom prst="line">
            <a:avLst/>
          </a:prstGeom>
          <a:ln cap="flat" w="28575">
            <a:solidFill>
              <a:srgbClr val="333333"/>
            </a:solidFill>
            <a:prstDash val="solid"/>
            <a:headEnd type="none" len="sm" w="sm"/>
            <a:tailEnd type="none" len="sm" w="sm"/>
          </a:ln>
        </p:spPr>
      </p:sp>
      <p:sp>
        <p:nvSpPr>
          <p:cNvPr name="TextBox 8" id="8"/>
          <p:cNvSpPr txBox="true"/>
          <p:nvPr/>
        </p:nvSpPr>
        <p:spPr>
          <a:xfrm rot="0">
            <a:off x="1028700" y="2458154"/>
            <a:ext cx="13919249" cy="2057400"/>
          </a:xfrm>
          <a:prstGeom prst="rect">
            <a:avLst/>
          </a:prstGeom>
        </p:spPr>
        <p:txBody>
          <a:bodyPr anchor="t" rtlCol="false" tIns="0" lIns="0" bIns="0" rIns="0">
            <a:spAutoFit/>
          </a:bodyPr>
          <a:lstStyle/>
          <a:p>
            <a:pPr algn="l">
              <a:lnSpc>
                <a:spcPts val="16200"/>
              </a:lnSpc>
            </a:pPr>
            <a:r>
              <a:rPr lang="en-US" sz="13500">
                <a:solidFill>
                  <a:srgbClr val="333333"/>
                </a:solidFill>
                <a:latin typeface="Noto Serif Display ExtraCondensed Ultra-Bold Italics"/>
                <a:ea typeface="Noto Serif Display ExtraCondensed Ultra-Bold Italics"/>
                <a:cs typeface="Noto Serif Display ExtraCondensed Ultra-Bold Italics"/>
                <a:sym typeface="Noto Serif Display ExtraCondensed Ultra-Bold Italics"/>
              </a:rPr>
              <a:t>Content</a:t>
            </a:r>
          </a:p>
        </p:txBody>
      </p:sp>
      <p:sp>
        <p:nvSpPr>
          <p:cNvPr name="AutoShape 9" id="9"/>
          <p:cNvSpPr/>
          <p:nvPr/>
        </p:nvSpPr>
        <p:spPr>
          <a:xfrm rot="0">
            <a:off x="8679763" y="3657517"/>
            <a:ext cx="3559327" cy="0"/>
          </a:xfrm>
          <a:prstGeom prst="line">
            <a:avLst/>
          </a:prstGeom>
          <a:ln cap="flat" w="47625">
            <a:solidFill>
              <a:srgbClr val="333333"/>
            </a:solidFill>
            <a:prstDash val="solid"/>
            <a:headEnd type="none" len="sm" w="sm"/>
            <a:tailEnd type="arrow" len="sm" w="med"/>
          </a:ln>
        </p:spPr>
      </p:sp>
      <p:sp>
        <p:nvSpPr>
          <p:cNvPr name="TextBox 10" id="10"/>
          <p:cNvSpPr txBox="true"/>
          <p:nvPr/>
        </p:nvSpPr>
        <p:spPr>
          <a:xfrm rot="0">
            <a:off x="8679763" y="5463107"/>
            <a:ext cx="5718398" cy="533400"/>
          </a:xfrm>
          <a:prstGeom prst="rect">
            <a:avLst/>
          </a:prstGeom>
        </p:spPr>
        <p:txBody>
          <a:bodyPr anchor="t" rtlCol="false" tIns="0" lIns="0" bIns="0" rIns="0">
            <a:spAutoFit/>
          </a:bodyPr>
          <a:lstStyle/>
          <a:p>
            <a:pPr algn="just">
              <a:lnSpc>
                <a:spcPts val="4200"/>
              </a:lnSpc>
            </a:pPr>
            <a:r>
              <a:rPr lang="en-US" sz="3000">
                <a:solidFill>
                  <a:srgbClr val="333333"/>
                </a:solidFill>
                <a:latin typeface="Public Sans"/>
                <a:ea typeface="Public Sans"/>
                <a:cs typeface="Public Sans"/>
                <a:sym typeface="Public Sans"/>
              </a:rPr>
              <a:t>Introduction: Problem Definition</a:t>
            </a:r>
          </a:p>
        </p:txBody>
      </p:sp>
      <p:sp>
        <p:nvSpPr>
          <p:cNvPr name="TextBox 11" id="11"/>
          <p:cNvSpPr txBox="true"/>
          <p:nvPr/>
        </p:nvSpPr>
        <p:spPr>
          <a:xfrm rot="0">
            <a:off x="8696371" y="6038767"/>
            <a:ext cx="7953348" cy="533400"/>
          </a:xfrm>
          <a:prstGeom prst="rect">
            <a:avLst/>
          </a:prstGeom>
        </p:spPr>
        <p:txBody>
          <a:bodyPr anchor="t" rtlCol="false" tIns="0" lIns="0" bIns="0" rIns="0">
            <a:spAutoFit/>
          </a:bodyPr>
          <a:lstStyle/>
          <a:p>
            <a:pPr algn="just">
              <a:lnSpc>
                <a:spcPts val="4200"/>
              </a:lnSpc>
            </a:pPr>
            <a:r>
              <a:rPr lang="en-US" sz="3000">
                <a:solidFill>
                  <a:srgbClr val="333333"/>
                </a:solidFill>
                <a:latin typeface="Public Sans"/>
                <a:ea typeface="Public Sans"/>
                <a:cs typeface="Public Sans"/>
                <a:sym typeface="Public Sans"/>
              </a:rPr>
              <a:t>Introduction: Why is this problem important</a:t>
            </a:r>
          </a:p>
        </p:txBody>
      </p:sp>
      <p:sp>
        <p:nvSpPr>
          <p:cNvPr name="TextBox 12" id="12"/>
          <p:cNvSpPr txBox="true"/>
          <p:nvPr/>
        </p:nvSpPr>
        <p:spPr>
          <a:xfrm rot="0">
            <a:off x="8679763" y="6715125"/>
            <a:ext cx="5036818" cy="533400"/>
          </a:xfrm>
          <a:prstGeom prst="rect">
            <a:avLst/>
          </a:prstGeom>
        </p:spPr>
        <p:txBody>
          <a:bodyPr anchor="t" rtlCol="false" tIns="0" lIns="0" bIns="0" rIns="0">
            <a:spAutoFit/>
          </a:bodyPr>
          <a:lstStyle/>
          <a:p>
            <a:pPr algn="just">
              <a:lnSpc>
                <a:spcPts val="4200"/>
              </a:lnSpc>
            </a:pPr>
            <a:r>
              <a:rPr lang="en-US" sz="3000">
                <a:solidFill>
                  <a:srgbClr val="333333"/>
                </a:solidFill>
                <a:latin typeface="Public Sans"/>
                <a:ea typeface="Public Sans"/>
                <a:cs typeface="Public Sans"/>
                <a:sym typeface="Public Sans"/>
              </a:rPr>
              <a:t>End-to-End Solutions</a:t>
            </a:r>
          </a:p>
        </p:txBody>
      </p:sp>
      <p:sp>
        <p:nvSpPr>
          <p:cNvPr name="TextBox 13" id="13"/>
          <p:cNvSpPr txBox="true"/>
          <p:nvPr/>
        </p:nvSpPr>
        <p:spPr>
          <a:xfrm rot="0">
            <a:off x="8679763" y="8048625"/>
            <a:ext cx="5036818" cy="533400"/>
          </a:xfrm>
          <a:prstGeom prst="rect">
            <a:avLst/>
          </a:prstGeom>
        </p:spPr>
        <p:txBody>
          <a:bodyPr anchor="t" rtlCol="false" tIns="0" lIns="0" bIns="0" rIns="0">
            <a:spAutoFit/>
          </a:bodyPr>
          <a:lstStyle/>
          <a:p>
            <a:pPr algn="just">
              <a:lnSpc>
                <a:spcPts val="4200"/>
              </a:lnSpc>
            </a:pPr>
            <a:r>
              <a:rPr lang="en-US" sz="3000">
                <a:solidFill>
                  <a:srgbClr val="333333"/>
                </a:solidFill>
                <a:latin typeface="Public Sans"/>
                <a:ea typeface="Public Sans"/>
                <a:cs typeface="Public Sans"/>
                <a:sym typeface="Public Sans"/>
              </a:rPr>
              <a:t>CV Model</a:t>
            </a:r>
          </a:p>
        </p:txBody>
      </p:sp>
      <p:sp>
        <p:nvSpPr>
          <p:cNvPr name="TextBox 14" id="14"/>
          <p:cNvSpPr txBox="true"/>
          <p:nvPr/>
        </p:nvSpPr>
        <p:spPr>
          <a:xfrm rot="0">
            <a:off x="8696371" y="7391400"/>
            <a:ext cx="5036818" cy="533400"/>
          </a:xfrm>
          <a:prstGeom prst="rect">
            <a:avLst/>
          </a:prstGeom>
        </p:spPr>
        <p:txBody>
          <a:bodyPr anchor="t" rtlCol="false" tIns="0" lIns="0" bIns="0" rIns="0">
            <a:spAutoFit/>
          </a:bodyPr>
          <a:lstStyle/>
          <a:p>
            <a:pPr algn="just">
              <a:lnSpc>
                <a:spcPts val="4200"/>
              </a:lnSpc>
            </a:pPr>
            <a:r>
              <a:rPr lang="en-US" sz="3000">
                <a:solidFill>
                  <a:srgbClr val="333333"/>
                </a:solidFill>
                <a:latin typeface="Public Sans"/>
                <a:ea typeface="Public Sans"/>
                <a:cs typeface="Public Sans"/>
                <a:sym typeface="Public Sans"/>
              </a:rPr>
              <a:t>Data Source</a:t>
            </a:r>
          </a:p>
        </p:txBody>
      </p:sp>
      <p:sp>
        <p:nvSpPr>
          <p:cNvPr name="Freeform 15" id="15"/>
          <p:cNvSpPr/>
          <p:nvPr/>
        </p:nvSpPr>
        <p:spPr>
          <a:xfrm flipH="false" flipV="false" rot="-576427">
            <a:off x="2587557" y="5171271"/>
            <a:ext cx="2389551" cy="4354534"/>
          </a:xfrm>
          <a:custGeom>
            <a:avLst/>
            <a:gdLst/>
            <a:ahLst/>
            <a:cxnLst/>
            <a:rect r="r" b="b" t="t" l="l"/>
            <a:pathLst>
              <a:path h="4354534" w="2389551">
                <a:moveTo>
                  <a:pt x="0" y="0"/>
                </a:moveTo>
                <a:lnTo>
                  <a:pt x="2389551" y="0"/>
                </a:lnTo>
                <a:lnTo>
                  <a:pt x="2389551" y="4354533"/>
                </a:lnTo>
                <a:lnTo>
                  <a:pt x="0" y="43545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6" id="16"/>
          <p:cNvSpPr txBox="true"/>
          <p:nvPr/>
        </p:nvSpPr>
        <p:spPr>
          <a:xfrm rot="0">
            <a:off x="1028700" y="971550"/>
            <a:ext cx="5036818" cy="431800"/>
          </a:xfrm>
          <a:prstGeom prst="rect">
            <a:avLst/>
          </a:prstGeom>
        </p:spPr>
        <p:txBody>
          <a:bodyPr anchor="t" rtlCol="false" tIns="0" lIns="0" bIns="0" rIns="0">
            <a:spAutoFit/>
          </a:bodyPr>
          <a:lstStyle/>
          <a:p>
            <a:pPr algn="l">
              <a:lnSpc>
                <a:spcPts val="3499"/>
              </a:lnSpc>
            </a:pPr>
            <a:r>
              <a:rPr lang="en-US" sz="2499">
                <a:solidFill>
                  <a:srgbClr val="333333"/>
                </a:solidFill>
                <a:latin typeface="Public Sans Bold"/>
                <a:ea typeface="Public Sans Bold"/>
                <a:cs typeface="Public Sans Bold"/>
                <a:sym typeface="Public Sans Bold"/>
              </a:rPr>
              <a:t>GROUP 403</a:t>
            </a:r>
          </a:p>
        </p:txBody>
      </p:sp>
      <p:sp>
        <p:nvSpPr>
          <p:cNvPr name="TextBox 17" id="17"/>
          <p:cNvSpPr txBox="true"/>
          <p:nvPr/>
        </p:nvSpPr>
        <p:spPr>
          <a:xfrm rot="0">
            <a:off x="14013612" y="971550"/>
            <a:ext cx="3245688" cy="431800"/>
          </a:xfrm>
          <a:prstGeom prst="rect">
            <a:avLst/>
          </a:prstGeom>
        </p:spPr>
        <p:txBody>
          <a:bodyPr anchor="t" rtlCol="false" tIns="0" lIns="0" bIns="0" rIns="0">
            <a:spAutoFit/>
          </a:bodyPr>
          <a:lstStyle/>
          <a:p>
            <a:pPr algn="l">
              <a:lnSpc>
                <a:spcPts val="3499"/>
              </a:lnSpc>
            </a:pPr>
            <a:r>
              <a:rPr lang="en-US" sz="2499">
                <a:solidFill>
                  <a:srgbClr val="333333"/>
                </a:solidFill>
                <a:latin typeface="Public Sans Bold"/>
                <a:ea typeface="Public Sans Bold"/>
                <a:cs typeface="Public Sans Bold"/>
                <a:sym typeface="Public Sans Bold"/>
              </a:rPr>
              <a:t>CIS515 Final Project</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5F5F4"/>
        </a:solidFill>
      </p:bgPr>
    </p:bg>
    <p:spTree>
      <p:nvGrpSpPr>
        <p:cNvPr id="1" name=""/>
        <p:cNvGrpSpPr/>
        <p:nvPr/>
      </p:nvGrpSpPr>
      <p:grpSpPr>
        <a:xfrm>
          <a:off x="0" y="0"/>
          <a:ext cx="0" cy="0"/>
          <a:chOff x="0" y="0"/>
          <a:chExt cx="0" cy="0"/>
        </a:xfrm>
      </p:grpSpPr>
      <p:sp>
        <p:nvSpPr>
          <p:cNvPr name="AutoShape 2" id="2"/>
          <p:cNvSpPr/>
          <p:nvPr/>
        </p:nvSpPr>
        <p:spPr>
          <a:xfrm rot="0">
            <a:off x="1028700" y="1751768"/>
            <a:ext cx="16230600" cy="0"/>
          </a:xfrm>
          <a:prstGeom prst="line">
            <a:avLst/>
          </a:prstGeom>
          <a:ln cap="flat" w="28575">
            <a:solidFill>
              <a:srgbClr val="333333"/>
            </a:solidFill>
            <a:prstDash val="solid"/>
            <a:headEnd type="none" len="sm" w="sm"/>
            <a:tailEnd type="none" len="sm" w="sm"/>
          </a:ln>
        </p:spPr>
      </p:sp>
      <p:sp>
        <p:nvSpPr>
          <p:cNvPr name="TextBox 3" id="3"/>
          <p:cNvSpPr txBox="true"/>
          <p:nvPr/>
        </p:nvSpPr>
        <p:spPr>
          <a:xfrm rot="0">
            <a:off x="1028700" y="971550"/>
            <a:ext cx="5036818" cy="431800"/>
          </a:xfrm>
          <a:prstGeom prst="rect">
            <a:avLst/>
          </a:prstGeom>
        </p:spPr>
        <p:txBody>
          <a:bodyPr anchor="t" rtlCol="false" tIns="0" lIns="0" bIns="0" rIns="0">
            <a:spAutoFit/>
          </a:bodyPr>
          <a:lstStyle/>
          <a:p>
            <a:pPr algn="l">
              <a:lnSpc>
                <a:spcPts val="3499"/>
              </a:lnSpc>
            </a:pPr>
            <a:r>
              <a:rPr lang="en-US" sz="2499">
                <a:solidFill>
                  <a:srgbClr val="333333"/>
                </a:solidFill>
                <a:latin typeface="Public Sans Bold"/>
                <a:ea typeface="Public Sans Bold"/>
                <a:cs typeface="Public Sans Bold"/>
                <a:sym typeface="Public Sans Bold"/>
              </a:rPr>
              <a:t>Problem/Opportunity Definition</a:t>
            </a:r>
          </a:p>
        </p:txBody>
      </p:sp>
      <p:sp>
        <p:nvSpPr>
          <p:cNvPr name="TextBox 4" id="4"/>
          <p:cNvSpPr txBox="true"/>
          <p:nvPr/>
        </p:nvSpPr>
        <p:spPr>
          <a:xfrm rot="0">
            <a:off x="1028700" y="4214019"/>
            <a:ext cx="15899716" cy="4118911"/>
          </a:xfrm>
          <a:prstGeom prst="rect">
            <a:avLst/>
          </a:prstGeom>
        </p:spPr>
        <p:txBody>
          <a:bodyPr anchor="t" rtlCol="false" tIns="0" lIns="0" bIns="0" rIns="0">
            <a:spAutoFit/>
          </a:bodyPr>
          <a:lstStyle/>
          <a:p>
            <a:pPr algn="just">
              <a:lnSpc>
                <a:spcPts val="4111"/>
              </a:lnSpc>
            </a:pPr>
            <a:r>
              <a:rPr lang="en-US" sz="2936">
                <a:solidFill>
                  <a:srgbClr val="333333"/>
                </a:solidFill>
                <a:latin typeface="Public Sans"/>
                <a:ea typeface="Public Sans"/>
                <a:cs typeface="Public Sans"/>
                <a:sym typeface="Public Sans"/>
                <a:hlinkClick r:id="rId2" tooltip="https://paperswithcode.com/paper/detection-of-e-scooter-riders-in-naturalistic"/>
              </a:rPr>
              <a:t>The Arizona State University (ASU) community is committed to ensuring safety and promoting a pedestrian-friendly environment. The established Walk-Only Zones are instrumental in this effort. However, compliance with these zones has been challenging, particularly with the advent of e-scooters, skateboards and bikes. Instances of the riders violating the designated walk-only times have posed a risk to pedestrian safety and disrupted the intended tranquility of these zones. The opportunity lies in enhancing compliance through technological enforcement, thereby safeguarding pedestrians and preserving the integrity of Walk-Only Zones</a:t>
            </a:r>
          </a:p>
        </p:txBody>
      </p:sp>
      <p:sp>
        <p:nvSpPr>
          <p:cNvPr name="TextBox 5" id="5"/>
          <p:cNvSpPr txBox="true"/>
          <p:nvPr/>
        </p:nvSpPr>
        <p:spPr>
          <a:xfrm rot="0">
            <a:off x="1028700" y="2378056"/>
            <a:ext cx="17075195" cy="1304925"/>
          </a:xfrm>
          <a:prstGeom prst="rect">
            <a:avLst/>
          </a:prstGeom>
        </p:spPr>
        <p:txBody>
          <a:bodyPr anchor="t" rtlCol="false" tIns="0" lIns="0" bIns="0" rIns="0">
            <a:spAutoFit/>
          </a:bodyPr>
          <a:lstStyle/>
          <a:p>
            <a:pPr algn="l">
              <a:lnSpc>
                <a:spcPts val="10200"/>
              </a:lnSpc>
            </a:pPr>
            <a:r>
              <a:rPr lang="en-US" sz="8500">
                <a:solidFill>
                  <a:srgbClr val="333333"/>
                </a:solidFill>
                <a:latin typeface="Noto Serif Display ExtraCondensed Ultra-Bold Italics"/>
                <a:ea typeface="Noto Serif Display ExtraCondensed Ultra-Bold Italics"/>
                <a:cs typeface="Noto Serif Display ExtraCondensed Ultra-Bold Italics"/>
                <a:sym typeface="Noto Serif Display ExtraCondensed Ultra-Bold Italics"/>
              </a:rPr>
              <a:t>Let’s Improve ASU Walk-Only Zone</a:t>
            </a:r>
          </a:p>
        </p:txBody>
      </p:sp>
      <p:sp>
        <p:nvSpPr>
          <p:cNvPr name="TextBox 6" id="6"/>
          <p:cNvSpPr txBox="true"/>
          <p:nvPr/>
        </p:nvSpPr>
        <p:spPr>
          <a:xfrm rot="0">
            <a:off x="12054684" y="971550"/>
            <a:ext cx="5036818" cy="431800"/>
          </a:xfrm>
          <a:prstGeom prst="rect">
            <a:avLst/>
          </a:prstGeom>
        </p:spPr>
        <p:txBody>
          <a:bodyPr anchor="t" rtlCol="false" tIns="0" lIns="0" bIns="0" rIns="0">
            <a:spAutoFit/>
          </a:bodyPr>
          <a:lstStyle/>
          <a:p>
            <a:pPr algn="r">
              <a:lnSpc>
                <a:spcPts val="3499"/>
              </a:lnSpc>
            </a:pPr>
            <a:r>
              <a:rPr lang="en-US" sz="2499">
                <a:solidFill>
                  <a:srgbClr val="333333"/>
                </a:solidFill>
                <a:latin typeface="Public Sans Bold"/>
                <a:ea typeface="Public Sans Bold"/>
                <a:cs typeface="Public Sans Bold"/>
                <a:sym typeface="Public Sans Bold"/>
              </a:rPr>
              <a:t>Introduction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5F5F4"/>
        </a:solidFill>
      </p:bgPr>
    </p:bg>
    <p:spTree>
      <p:nvGrpSpPr>
        <p:cNvPr id="1" name=""/>
        <p:cNvGrpSpPr/>
        <p:nvPr/>
      </p:nvGrpSpPr>
      <p:grpSpPr>
        <a:xfrm>
          <a:off x="0" y="0"/>
          <a:ext cx="0" cy="0"/>
          <a:chOff x="0" y="0"/>
          <a:chExt cx="0" cy="0"/>
        </a:xfrm>
      </p:grpSpPr>
      <p:sp>
        <p:nvSpPr>
          <p:cNvPr name="TextBox 2" id="2"/>
          <p:cNvSpPr txBox="true"/>
          <p:nvPr/>
        </p:nvSpPr>
        <p:spPr>
          <a:xfrm rot="0">
            <a:off x="1028700" y="971550"/>
            <a:ext cx="5036818" cy="431800"/>
          </a:xfrm>
          <a:prstGeom prst="rect">
            <a:avLst/>
          </a:prstGeom>
        </p:spPr>
        <p:txBody>
          <a:bodyPr anchor="t" rtlCol="false" tIns="0" lIns="0" bIns="0" rIns="0">
            <a:spAutoFit/>
          </a:bodyPr>
          <a:lstStyle/>
          <a:p>
            <a:pPr algn="l">
              <a:lnSpc>
                <a:spcPts val="3499"/>
              </a:lnSpc>
            </a:pPr>
            <a:r>
              <a:rPr lang="en-US" sz="2499">
                <a:solidFill>
                  <a:srgbClr val="333333"/>
                </a:solidFill>
                <a:latin typeface="Public Sans Bold"/>
                <a:ea typeface="Public Sans Bold"/>
                <a:cs typeface="Public Sans Bold"/>
                <a:sym typeface="Public Sans Bold"/>
              </a:rPr>
              <a:t>Why is this problem important</a:t>
            </a:r>
          </a:p>
        </p:txBody>
      </p:sp>
      <p:sp>
        <p:nvSpPr>
          <p:cNvPr name="TextBox 3" id="3"/>
          <p:cNvSpPr txBox="true"/>
          <p:nvPr/>
        </p:nvSpPr>
        <p:spPr>
          <a:xfrm rot="0">
            <a:off x="1194142" y="8564012"/>
            <a:ext cx="4527001" cy="869950"/>
          </a:xfrm>
          <a:prstGeom prst="rect">
            <a:avLst/>
          </a:prstGeom>
        </p:spPr>
        <p:txBody>
          <a:bodyPr anchor="t" rtlCol="false" tIns="0" lIns="0" bIns="0" rIns="0">
            <a:spAutoFit/>
          </a:bodyPr>
          <a:lstStyle/>
          <a:p>
            <a:pPr algn="l">
              <a:lnSpc>
                <a:spcPts val="3499"/>
              </a:lnSpc>
            </a:pPr>
            <a:r>
              <a:rPr lang="en-US" sz="2499">
                <a:solidFill>
                  <a:srgbClr val="333333"/>
                </a:solidFill>
                <a:latin typeface="Public Sans"/>
                <a:ea typeface="Public Sans"/>
                <a:cs typeface="Public Sans"/>
                <a:sym typeface="Public Sans"/>
              </a:rPr>
              <a:t>Interested in policy adherence and campus safety</a:t>
            </a:r>
          </a:p>
        </p:txBody>
      </p:sp>
      <p:sp>
        <p:nvSpPr>
          <p:cNvPr name="TextBox 4" id="4"/>
          <p:cNvSpPr txBox="true"/>
          <p:nvPr/>
        </p:nvSpPr>
        <p:spPr>
          <a:xfrm rot="0">
            <a:off x="7014240" y="8564012"/>
            <a:ext cx="4019778" cy="869950"/>
          </a:xfrm>
          <a:prstGeom prst="rect">
            <a:avLst/>
          </a:prstGeom>
        </p:spPr>
        <p:txBody>
          <a:bodyPr anchor="t" rtlCol="false" tIns="0" lIns="0" bIns="0" rIns="0">
            <a:spAutoFit/>
          </a:bodyPr>
          <a:lstStyle/>
          <a:p>
            <a:pPr algn="l">
              <a:lnSpc>
                <a:spcPts val="3499"/>
              </a:lnSpc>
            </a:pPr>
            <a:r>
              <a:rPr lang="en-US" sz="2499">
                <a:solidFill>
                  <a:srgbClr val="333333"/>
                </a:solidFill>
                <a:latin typeface="Public Sans"/>
                <a:ea typeface="Public Sans"/>
                <a:cs typeface="Public Sans"/>
                <a:sym typeface="Public Sans"/>
              </a:rPr>
              <a:t>Responsible for enforcement of rules</a:t>
            </a:r>
          </a:p>
        </p:txBody>
      </p:sp>
      <p:sp>
        <p:nvSpPr>
          <p:cNvPr name="TextBox 5" id="5"/>
          <p:cNvSpPr txBox="true"/>
          <p:nvPr/>
        </p:nvSpPr>
        <p:spPr>
          <a:xfrm rot="0">
            <a:off x="12610949" y="8564012"/>
            <a:ext cx="4812313" cy="869950"/>
          </a:xfrm>
          <a:prstGeom prst="rect">
            <a:avLst/>
          </a:prstGeom>
        </p:spPr>
        <p:txBody>
          <a:bodyPr anchor="t" rtlCol="false" tIns="0" lIns="0" bIns="0" rIns="0">
            <a:spAutoFit/>
          </a:bodyPr>
          <a:lstStyle/>
          <a:p>
            <a:pPr algn="l">
              <a:lnSpc>
                <a:spcPts val="3499"/>
              </a:lnSpc>
            </a:pPr>
            <a:r>
              <a:rPr lang="en-US" sz="2499">
                <a:solidFill>
                  <a:srgbClr val="333333"/>
                </a:solidFill>
                <a:latin typeface="Public Sans"/>
                <a:ea typeface="Public Sans"/>
                <a:cs typeface="Public Sans"/>
                <a:sym typeface="Public Sans"/>
              </a:rPr>
              <a:t>Regular users of the walkways, desiring a safe campus</a:t>
            </a:r>
          </a:p>
        </p:txBody>
      </p:sp>
      <p:sp>
        <p:nvSpPr>
          <p:cNvPr name="TextBox 6" id="6"/>
          <p:cNvSpPr txBox="true"/>
          <p:nvPr/>
        </p:nvSpPr>
        <p:spPr>
          <a:xfrm rot="0">
            <a:off x="1194142" y="7027607"/>
            <a:ext cx="4812313" cy="1095375"/>
          </a:xfrm>
          <a:prstGeom prst="rect">
            <a:avLst/>
          </a:prstGeom>
        </p:spPr>
        <p:txBody>
          <a:bodyPr anchor="t" rtlCol="false" tIns="0" lIns="0" bIns="0" rIns="0">
            <a:spAutoFit/>
          </a:bodyPr>
          <a:lstStyle/>
          <a:p>
            <a:pPr algn="l">
              <a:lnSpc>
                <a:spcPts val="4320"/>
              </a:lnSpc>
            </a:pPr>
            <a:r>
              <a:rPr lang="en-US" sz="3600">
                <a:solidFill>
                  <a:srgbClr val="333333"/>
                </a:solidFill>
                <a:latin typeface="Public Sans Bold"/>
                <a:ea typeface="Public Sans Bold"/>
                <a:cs typeface="Public Sans Bold"/>
                <a:sym typeface="Public Sans Bold"/>
              </a:rPr>
              <a:t>ASU </a:t>
            </a:r>
          </a:p>
          <a:p>
            <a:pPr algn="l">
              <a:lnSpc>
                <a:spcPts val="4320"/>
              </a:lnSpc>
            </a:pPr>
            <a:r>
              <a:rPr lang="en-US" sz="3600">
                <a:solidFill>
                  <a:srgbClr val="333333"/>
                </a:solidFill>
                <a:latin typeface="Public Sans Bold"/>
                <a:ea typeface="Public Sans Bold"/>
                <a:cs typeface="Public Sans Bold"/>
                <a:sym typeface="Public Sans Bold"/>
              </a:rPr>
              <a:t>Administration</a:t>
            </a:r>
          </a:p>
        </p:txBody>
      </p:sp>
      <p:sp>
        <p:nvSpPr>
          <p:cNvPr name="TextBox 7" id="7"/>
          <p:cNvSpPr txBox="true"/>
          <p:nvPr/>
        </p:nvSpPr>
        <p:spPr>
          <a:xfrm rot="0">
            <a:off x="7014240" y="7027607"/>
            <a:ext cx="4812313" cy="1095375"/>
          </a:xfrm>
          <a:prstGeom prst="rect">
            <a:avLst/>
          </a:prstGeom>
        </p:spPr>
        <p:txBody>
          <a:bodyPr anchor="t" rtlCol="false" tIns="0" lIns="0" bIns="0" rIns="0">
            <a:spAutoFit/>
          </a:bodyPr>
          <a:lstStyle/>
          <a:p>
            <a:pPr algn="l">
              <a:lnSpc>
                <a:spcPts val="4320"/>
              </a:lnSpc>
            </a:pPr>
            <a:r>
              <a:rPr lang="en-US" sz="3600">
                <a:solidFill>
                  <a:srgbClr val="333333"/>
                </a:solidFill>
                <a:latin typeface="Public Sans Bold"/>
                <a:ea typeface="Public Sans Bold"/>
                <a:cs typeface="Public Sans Bold"/>
                <a:sym typeface="Public Sans Bold"/>
              </a:rPr>
              <a:t>Campus </a:t>
            </a:r>
          </a:p>
          <a:p>
            <a:pPr algn="l">
              <a:lnSpc>
                <a:spcPts val="4320"/>
              </a:lnSpc>
            </a:pPr>
            <a:r>
              <a:rPr lang="en-US" sz="3600">
                <a:solidFill>
                  <a:srgbClr val="333333"/>
                </a:solidFill>
                <a:latin typeface="Public Sans Bold"/>
                <a:ea typeface="Public Sans Bold"/>
                <a:cs typeface="Public Sans Bold"/>
                <a:sym typeface="Public Sans Bold"/>
              </a:rPr>
              <a:t>Safety Staff</a:t>
            </a:r>
          </a:p>
        </p:txBody>
      </p:sp>
      <p:sp>
        <p:nvSpPr>
          <p:cNvPr name="TextBox 8" id="8"/>
          <p:cNvSpPr txBox="true"/>
          <p:nvPr/>
        </p:nvSpPr>
        <p:spPr>
          <a:xfrm rot="0">
            <a:off x="12610949" y="7027607"/>
            <a:ext cx="4812313" cy="1095375"/>
          </a:xfrm>
          <a:prstGeom prst="rect">
            <a:avLst/>
          </a:prstGeom>
        </p:spPr>
        <p:txBody>
          <a:bodyPr anchor="t" rtlCol="false" tIns="0" lIns="0" bIns="0" rIns="0">
            <a:spAutoFit/>
          </a:bodyPr>
          <a:lstStyle/>
          <a:p>
            <a:pPr algn="l">
              <a:lnSpc>
                <a:spcPts val="4320"/>
              </a:lnSpc>
            </a:pPr>
            <a:r>
              <a:rPr lang="en-US" sz="3600">
                <a:solidFill>
                  <a:srgbClr val="333333"/>
                </a:solidFill>
                <a:latin typeface="Public Sans Bold"/>
                <a:ea typeface="Public Sans Bold"/>
                <a:cs typeface="Public Sans Bold"/>
                <a:sym typeface="Public Sans Bold"/>
              </a:rPr>
              <a:t>ASU Students, Faculty</a:t>
            </a:r>
          </a:p>
        </p:txBody>
      </p:sp>
      <p:sp>
        <p:nvSpPr>
          <p:cNvPr name="AutoShape 9" id="9"/>
          <p:cNvSpPr/>
          <p:nvPr/>
        </p:nvSpPr>
        <p:spPr>
          <a:xfrm rot="0">
            <a:off x="1028700" y="1751768"/>
            <a:ext cx="16230600" cy="0"/>
          </a:xfrm>
          <a:prstGeom prst="line">
            <a:avLst/>
          </a:prstGeom>
          <a:ln cap="flat" w="28575">
            <a:solidFill>
              <a:srgbClr val="333333"/>
            </a:solidFill>
            <a:prstDash val="solid"/>
            <a:headEnd type="none" len="sm" w="sm"/>
            <a:tailEnd type="none" len="sm" w="sm"/>
          </a:ln>
        </p:spPr>
      </p:sp>
      <p:sp>
        <p:nvSpPr>
          <p:cNvPr name="TextBox 10" id="10"/>
          <p:cNvSpPr txBox="true"/>
          <p:nvPr/>
        </p:nvSpPr>
        <p:spPr>
          <a:xfrm rot="0">
            <a:off x="1194142" y="2056568"/>
            <a:ext cx="15899716" cy="3089586"/>
          </a:xfrm>
          <a:prstGeom prst="rect">
            <a:avLst/>
          </a:prstGeom>
        </p:spPr>
        <p:txBody>
          <a:bodyPr anchor="t" rtlCol="false" tIns="0" lIns="0" bIns="0" rIns="0">
            <a:spAutoFit/>
          </a:bodyPr>
          <a:lstStyle/>
          <a:p>
            <a:pPr algn="just">
              <a:lnSpc>
                <a:spcPts val="4111"/>
              </a:lnSpc>
            </a:pPr>
            <a:r>
              <a:rPr lang="en-US" sz="2936">
                <a:solidFill>
                  <a:srgbClr val="333333"/>
                </a:solidFill>
                <a:latin typeface="Public Sans"/>
                <a:ea typeface="Public Sans"/>
                <a:cs typeface="Public Sans"/>
                <a:sym typeface="Public Sans"/>
                <a:hlinkClick r:id="rId2" tooltip="https://paperswithcode.com/paper/detection-of-e-scooter-riders-in-naturalistic"/>
              </a:rPr>
              <a:t>Addressing this issue is critical for several reasons. Firstly, safety is a paramount concern – e-scooters, skateboards and bikes can cause accidents, potentially resulting in injuries to pedestrians. Secondly, non-compliance undermines the purpose of Walk-Only Zones, designed to provide a secure and peaceful walking space free from vehicular disruptions. Lastly, ensuring adherence reflects the university’s commitment to rules and regulations, which is essential for maintaining order and discipline within the campus community</a:t>
            </a:r>
          </a:p>
        </p:txBody>
      </p:sp>
      <p:sp>
        <p:nvSpPr>
          <p:cNvPr name="TextBox 11" id="11"/>
          <p:cNvSpPr txBox="true"/>
          <p:nvPr/>
        </p:nvSpPr>
        <p:spPr>
          <a:xfrm rot="0">
            <a:off x="1194142" y="5884811"/>
            <a:ext cx="17075195" cy="762000"/>
          </a:xfrm>
          <a:prstGeom prst="rect">
            <a:avLst/>
          </a:prstGeom>
        </p:spPr>
        <p:txBody>
          <a:bodyPr anchor="t" rtlCol="false" tIns="0" lIns="0" bIns="0" rIns="0">
            <a:spAutoFit/>
          </a:bodyPr>
          <a:lstStyle/>
          <a:p>
            <a:pPr algn="l">
              <a:lnSpc>
                <a:spcPts val="6000"/>
              </a:lnSpc>
            </a:pPr>
            <a:r>
              <a:rPr lang="en-US" sz="5000">
                <a:solidFill>
                  <a:srgbClr val="333333"/>
                </a:solidFill>
                <a:latin typeface="Noto Serif Display ExtraCondensed Ultra-Bold Italics"/>
                <a:ea typeface="Noto Serif Display ExtraCondensed Ultra-Bold Italics"/>
                <a:cs typeface="Noto Serif Display ExtraCondensed Ultra-Bold Italics"/>
                <a:sym typeface="Noto Serif Display ExtraCondensed Ultra-Bold Italics"/>
              </a:rPr>
              <a:t>Stakeholders</a:t>
            </a:r>
          </a:p>
        </p:txBody>
      </p:sp>
      <p:sp>
        <p:nvSpPr>
          <p:cNvPr name="TextBox 12" id="12"/>
          <p:cNvSpPr txBox="true"/>
          <p:nvPr/>
        </p:nvSpPr>
        <p:spPr>
          <a:xfrm rot="0">
            <a:off x="12054684" y="971550"/>
            <a:ext cx="5036818" cy="431800"/>
          </a:xfrm>
          <a:prstGeom prst="rect">
            <a:avLst/>
          </a:prstGeom>
        </p:spPr>
        <p:txBody>
          <a:bodyPr anchor="t" rtlCol="false" tIns="0" lIns="0" bIns="0" rIns="0">
            <a:spAutoFit/>
          </a:bodyPr>
          <a:lstStyle/>
          <a:p>
            <a:pPr algn="r">
              <a:lnSpc>
                <a:spcPts val="3499"/>
              </a:lnSpc>
            </a:pPr>
            <a:r>
              <a:rPr lang="en-US" sz="2499">
                <a:solidFill>
                  <a:srgbClr val="333333"/>
                </a:solidFill>
                <a:latin typeface="Public Sans Bold"/>
                <a:ea typeface="Public Sans Bold"/>
                <a:cs typeface="Public Sans Bold"/>
                <a:sym typeface="Public Sans Bold"/>
              </a:rPr>
              <a:t>Introduction</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F5F5F4"/>
        </a:solidFill>
      </p:bgPr>
    </p:bg>
    <p:spTree>
      <p:nvGrpSpPr>
        <p:cNvPr id="1" name=""/>
        <p:cNvGrpSpPr/>
        <p:nvPr/>
      </p:nvGrpSpPr>
      <p:grpSpPr>
        <a:xfrm>
          <a:off x="0" y="0"/>
          <a:ext cx="0" cy="0"/>
          <a:chOff x="0" y="0"/>
          <a:chExt cx="0" cy="0"/>
        </a:xfrm>
      </p:grpSpPr>
      <p:sp>
        <p:nvSpPr>
          <p:cNvPr name="TextBox 2" id="2"/>
          <p:cNvSpPr txBox="true"/>
          <p:nvPr/>
        </p:nvSpPr>
        <p:spPr>
          <a:xfrm rot="0">
            <a:off x="1028700" y="971550"/>
            <a:ext cx="5036818" cy="431800"/>
          </a:xfrm>
          <a:prstGeom prst="rect">
            <a:avLst/>
          </a:prstGeom>
        </p:spPr>
        <p:txBody>
          <a:bodyPr anchor="t" rtlCol="false" tIns="0" lIns="0" bIns="0" rIns="0">
            <a:spAutoFit/>
          </a:bodyPr>
          <a:lstStyle/>
          <a:p>
            <a:pPr algn="l">
              <a:lnSpc>
                <a:spcPts val="3499"/>
              </a:lnSpc>
            </a:pPr>
            <a:r>
              <a:rPr lang="en-US" sz="2499">
                <a:solidFill>
                  <a:srgbClr val="333333"/>
                </a:solidFill>
                <a:latin typeface="Public Sans Bold"/>
                <a:ea typeface="Public Sans Bold"/>
                <a:cs typeface="Public Sans Bold"/>
                <a:sym typeface="Public Sans Bold"/>
              </a:rPr>
              <a:t>End-to-End Solutions</a:t>
            </a:r>
          </a:p>
        </p:txBody>
      </p:sp>
      <p:sp>
        <p:nvSpPr>
          <p:cNvPr name="TextBox 3" id="3"/>
          <p:cNvSpPr txBox="true"/>
          <p:nvPr/>
        </p:nvSpPr>
        <p:spPr>
          <a:xfrm rot="0">
            <a:off x="1028700" y="3118263"/>
            <a:ext cx="5324759" cy="1828800"/>
          </a:xfrm>
          <a:prstGeom prst="rect">
            <a:avLst/>
          </a:prstGeom>
        </p:spPr>
        <p:txBody>
          <a:bodyPr anchor="t" rtlCol="false" tIns="0" lIns="0" bIns="0" rIns="0">
            <a:spAutoFit/>
          </a:bodyPr>
          <a:lstStyle/>
          <a:p>
            <a:pPr algn="l">
              <a:lnSpc>
                <a:spcPts val="7200"/>
              </a:lnSpc>
            </a:pPr>
            <a:r>
              <a:rPr lang="en-US" sz="6000">
                <a:solidFill>
                  <a:srgbClr val="333333"/>
                </a:solidFill>
                <a:latin typeface="Noto Serif Display ExtraCondensed Ultra-Bold Italics"/>
                <a:ea typeface="Noto Serif Display ExtraCondensed Ultra-Bold Italics"/>
                <a:cs typeface="Noto Serif Display ExtraCondensed Ultra-Bold Italics"/>
                <a:sym typeface="Noto Serif Display ExtraCondensed Ultra-Bold Italics"/>
              </a:rPr>
              <a:t>Solution Lifecycle Steps</a:t>
            </a:r>
          </a:p>
        </p:txBody>
      </p:sp>
      <p:sp>
        <p:nvSpPr>
          <p:cNvPr name="TextBox 4" id="4"/>
          <p:cNvSpPr txBox="true"/>
          <p:nvPr/>
        </p:nvSpPr>
        <p:spPr>
          <a:xfrm rot="0">
            <a:off x="7398533" y="4459796"/>
            <a:ext cx="4645077" cy="1878330"/>
          </a:xfrm>
          <a:prstGeom prst="rect">
            <a:avLst/>
          </a:prstGeom>
        </p:spPr>
        <p:txBody>
          <a:bodyPr anchor="t" rtlCol="false" tIns="0" lIns="0" bIns="0" rIns="0">
            <a:spAutoFit/>
          </a:bodyPr>
          <a:lstStyle/>
          <a:p>
            <a:pPr algn="l" marL="388620" indent="-194310" lvl="1">
              <a:lnSpc>
                <a:spcPts val="2520"/>
              </a:lnSpc>
              <a:buFont typeface="Arial"/>
              <a:buChar char="•"/>
            </a:pPr>
            <a:r>
              <a:rPr lang="en-US" sz="1800">
                <a:solidFill>
                  <a:srgbClr val="333333"/>
                </a:solidFill>
                <a:latin typeface="Public Sans"/>
                <a:ea typeface="Public Sans"/>
                <a:cs typeface="Public Sans"/>
                <a:sym typeface="Public Sans"/>
              </a:rPr>
              <a:t>Identify specific Walk-Only Zone areas and times where compliance is an issue.</a:t>
            </a:r>
          </a:p>
          <a:p>
            <a:pPr algn="l" marL="388620" indent="-194310" lvl="1">
              <a:lnSpc>
                <a:spcPts val="2520"/>
              </a:lnSpc>
              <a:buFont typeface="Arial"/>
              <a:buChar char="•"/>
            </a:pPr>
            <a:r>
              <a:rPr lang="en-US" sz="1800">
                <a:solidFill>
                  <a:srgbClr val="333333"/>
                </a:solidFill>
                <a:latin typeface="Public Sans"/>
                <a:ea typeface="Public Sans"/>
                <a:cs typeface="Public Sans"/>
                <a:sym typeface="Public Sans"/>
              </a:rPr>
              <a:t>Define vehicles  for a CV system capable of identifying e-scooters, bikes, and skateboards</a:t>
            </a:r>
          </a:p>
          <a:p>
            <a:pPr algn="l">
              <a:lnSpc>
                <a:spcPts val="2520"/>
              </a:lnSpc>
            </a:pPr>
          </a:p>
        </p:txBody>
      </p:sp>
      <p:sp>
        <p:nvSpPr>
          <p:cNvPr name="TextBox 5" id="5"/>
          <p:cNvSpPr txBox="true"/>
          <p:nvPr/>
        </p:nvSpPr>
        <p:spPr>
          <a:xfrm rot="0">
            <a:off x="8294608" y="3536577"/>
            <a:ext cx="3170988" cy="628650"/>
          </a:xfrm>
          <a:prstGeom prst="rect">
            <a:avLst/>
          </a:prstGeom>
        </p:spPr>
        <p:txBody>
          <a:bodyPr anchor="t" rtlCol="false" tIns="0" lIns="0" bIns="0" rIns="0">
            <a:spAutoFit/>
          </a:bodyPr>
          <a:lstStyle/>
          <a:p>
            <a:pPr algn="ctr" marL="431801" indent="-215900" lvl="1">
              <a:lnSpc>
                <a:spcPts val="2400"/>
              </a:lnSpc>
              <a:buAutoNum type="arabicPeriod" startAt="1"/>
            </a:pPr>
            <a:r>
              <a:rPr lang="en-US" sz="2000">
                <a:solidFill>
                  <a:srgbClr val="333333"/>
                </a:solidFill>
                <a:latin typeface="Public Sans Bold"/>
                <a:ea typeface="Public Sans Bold"/>
                <a:cs typeface="Public Sans Bold"/>
                <a:sym typeface="Public Sans Bold"/>
              </a:rPr>
              <a:t>Requirement Analysis and Planning</a:t>
            </a:r>
          </a:p>
        </p:txBody>
      </p:sp>
      <p:sp>
        <p:nvSpPr>
          <p:cNvPr name="TextBox 6" id="6"/>
          <p:cNvSpPr txBox="true"/>
          <p:nvPr/>
        </p:nvSpPr>
        <p:spPr>
          <a:xfrm rot="0">
            <a:off x="12401206" y="4101753"/>
            <a:ext cx="5576861" cy="3135630"/>
          </a:xfrm>
          <a:prstGeom prst="rect">
            <a:avLst/>
          </a:prstGeom>
        </p:spPr>
        <p:txBody>
          <a:bodyPr anchor="t" rtlCol="false" tIns="0" lIns="0" bIns="0" rIns="0">
            <a:spAutoFit/>
          </a:bodyPr>
          <a:lstStyle/>
          <a:p>
            <a:pPr algn="l" marL="388620" indent="-194310" lvl="1">
              <a:lnSpc>
                <a:spcPts val="2520"/>
              </a:lnSpc>
              <a:buFont typeface="Arial"/>
              <a:buChar char="•"/>
            </a:pPr>
            <a:r>
              <a:rPr lang="en-US" sz="1800">
                <a:solidFill>
                  <a:srgbClr val="333333"/>
                </a:solidFill>
                <a:latin typeface="Public Sans"/>
                <a:ea typeface="Public Sans"/>
                <a:cs typeface="Public Sans"/>
                <a:sym typeface="Public Sans"/>
              </a:rPr>
              <a:t>Set up YOLO, a object detection model, with pre-defined configurations and weight paths.</a:t>
            </a:r>
          </a:p>
          <a:p>
            <a:pPr algn="l" marL="388620" indent="-194310" lvl="1">
              <a:lnSpc>
                <a:spcPts val="2520"/>
              </a:lnSpc>
              <a:buFont typeface="Arial"/>
              <a:buChar char="•"/>
            </a:pPr>
            <a:r>
              <a:rPr lang="en-US" sz="1800">
                <a:solidFill>
                  <a:srgbClr val="333333"/>
                </a:solidFill>
                <a:latin typeface="Public Sans"/>
                <a:ea typeface="Public Sans"/>
                <a:cs typeface="Public Sans"/>
                <a:sym typeface="Public Sans"/>
              </a:rPr>
              <a:t>Use YOLO model to detect objects like persons, bicycles, e-scooters and skateboards in images.</a:t>
            </a:r>
          </a:p>
          <a:p>
            <a:pPr algn="l" marL="388620" indent="-194310" lvl="1">
              <a:lnSpc>
                <a:spcPts val="2520"/>
              </a:lnSpc>
              <a:buFont typeface="Arial"/>
              <a:buChar char="•"/>
            </a:pPr>
            <a:r>
              <a:rPr lang="en-US" sz="1800">
                <a:solidFill>
                  <a:srgbClr val="333333"/>
                </a:solidFill>
                <a:latin typeface="Public Sans"/>
                <a:ea typeface="Public Sans"/>
                <a:cs typeface="Public Sans"/>
                <a:sym typeface="Public Sans"/>
              </a:rPr>
              <a:t>Predicts whether these image patches contain e-scooters</a:t>
            </a:r>
          </a:p>
          <a:p>
            <a:pPr algn="l" marL="388620" indent="-194310" lvl="1">
              <a:lnSpc>
                <a:spcPts val="2520"/>
              </a:lnSpc>
              <a:buFont typeface="Arial"/>
              <a:buChar char="•"/>
            </a:pPr>
            <a:r>
              <a:rPr lang="en-US" sz="1800">
                <a:solidFill>
                  <a:srgbClr val="333333"/>
                </a:solidFill>
                <a:latin typeface="Public Sans"/>
                <a:ea typeface="Public Sans"/>
                <a:cs typeface="Public Sans"/>
                <a:sym typeface="Public Sans"/>
              </a:rPr>
              <a:t>Final images are saved to the specified output directory, ensuring all processed results are stored and accessible for later use</a:t>
            </a:r>
          </a:p>
          <a:p>
            <a:pPr algn="l">
              <a:lnSpc>
                <a:spcPts val="2520"/>
              </a:lnSpc>
            </a:pPr>
          </a:p>
        </p:txBody>
      </p:sp>
      <p:sp>
        <p:nvSpPr>
          <p:cNvPr name="TextBox 7" id="7"/>
          <p:cNvSpPr txBox="true"/>
          <p:nvPr/>
        </p:nvSpPr>
        <p:spPr>
          <a:xfrm rot="0">
            <a:off x="13406745" y="3665471"/>
            <a:ext cx="3170988" cy="323850"/>
          </a:xfrm>
          <a:prstGeom prst="rect">
            <a:avLst/>
          </a:prstGeom>
        </p:spPr>
        <p:txBody>
          <a:bodyPr anchor="t" rtlCol="false" tIns="0" lIns="0" bIns="0" rIns="0">
            <a:spAutoFit/>
          </a:bodyPr>
          <a:lstStyle/>
          <a:p>
            <a:pPr algn="ctr">
              <a:lnSpc>
                <a:spcPts val="2400"/>
              </a:lnSpc>
            </a:pPr>
            <a:r>
              <a:rPr lang="en-US" sz="2000">
                <a:solidFill>
                  <a:srgbClr val="333333"/>
                </a:solidFill>
                <a:latin typeface="Public Sans Bold"/>
                <a:ea typeface="Public Sans Bold"/>
                <a:cs typeface="Public Sans Bold"/>
                <a:sym typeface="Public Sans Bold"/>
              </a:rPr>
              <a:t>2. System Design</a:t>
            </a:r>
          </a:p>
        </p:txBody>
      </p:sp>
      <p:sp>
        <p:nvSpPr>
          <p:cNvPr name="TextBox 8" id="8"/>
          <p:cNvSpPr txBox="true"/>
          <p:nvPr/>
        </p:nvSpPr>
        <p:spPr>
          <a:xfrm rot="0">
            <a:off x="1028700" y="7985760"/>
            <a:ext cx="4534122" cy="2506980"/>
          </a:xfrm>
          <a:prstGeom prst="rect">
            <a:avLst/>
          </a:prstGeom>
        </p:spPr>
        <p:txBody>
          <a:bodyPr anchor="t" rtlCol="false" tIns="0" lIns="0" bIns="0" rIns="0">
            <a:spAutoFit/>
          </a:bodyPr>
          <a:lstStyle/>
          <a:p>
            <a:pPr algn="l" marL="388620" indent="-194310" lvl="1">
              <a:lnSpc>
                <a:spcPts val="2520"/>
              </a:lnSpc>
              <a:buFont typeface="Arial"/>
              <a:buChar char="•"/>
            </a:pPr>
            <a:r>
              <a:rPr lang="en-US" sz="1800">
                <a:solidFill>
                  <a:srgbClr val="333333"/>
                </a:solidFill>
                <a:latin typeface="Public Sans"/>
                <a:ea typeface="Public Sans"/>
                <a:cs typeface="Public Sans"/>
                <a:sym typeface="Public Sans"/>
              </a:rPr>
              <a:t>Install cameras and sensors in strategic locations within Walk-Only Zones.</a:t>
            </a:r>
          </a:p>
          <a:p>
            <a:pPr algn="l" marL="388620" indent="-194310" lvl="1">
              <a:lnSpc>
                <a:spcPts val="2520"/>
              </a:lnSpc>
              <a:buFont typeface="Arial"/>
              <a:buChar char="•"/>
            </a:pPr>
            <a:r>
              <a:rPr lang="en-US" sz="1800">
                <a:solidFill>
                  <a:srgbClr val="333333"/>
                </a:solidFill>
                <a:latin typeface="Public Sans"/>
                <a:ea typeface="Public Sans"/>
                <a:cs typeface="Public Sans"/>
                <a:sym typeface="Public Sans"/>
              </a:rPr>
              <a:t>Train the machine learning model using the provided datasets, focusing on accurate detection of e-scooters, bikes, and skateboards</a:t>
            </a:r>
          </a:p>
          <a:p>
            <a:pPr algn="l">
              <a:lnSpc>
                <a:spcPts val="2520"/>
              </a:lnSpc>
            </a:pPr>
          </a:p>
        </p:txBody>
      </p:sp>
      <p:sp>
        <p:nvSpPr>
          <p:cNvPr name="TextBox 9" id="9"/>
          <p:cNvSpPr txBox="true"/>
          <p:nvPr/>
        </p:nvSpPr>
        <p:spPr>
          <a:xfrm rot="0">
            <a:off x="1521119" y="7216466"/>
            <a:ext cx="3361196" cy="628650"/>
          </a:xfrm>
          <a:prstGeom prst="rect">
            <a:avLst/>
          </a:prstGeom>
        </p:spPr>
        <p:txBody>
          <a:bodyPr anchor="t" rtlCol="false" tIns="0" lIns="0" bIns="0" rIns="0">
            <a:spAutoFit/>
          </a:bodyPr>
          <a:lstStyle/>
          <a:p>
            <a:pPr algn="ctr">
              <a:lnSpc>
                <a:spcPts val="2400"/>
              </a:lnSpc>
            </a:pPr>
            <a:r>
              <a:rPr lang="en-US" sz="2000">
                <a:solidFill>
                  <a:srgbClr val="333333"/>
                </a:solidFill>
                <a:latin typeface="Public Sans Bold"/>
                <a:ea typeface="Public Sans Bold"/>
                <a:cs typeface="Public Sans Bold"/>
                <a:sym typeface="Public Sans Bold"/>
              </a:rPr>
              <a:t>3. Implementation (Development and Training)</a:t>
            </a:r>
          </a:p>
        </p:txBody>
      </p:sp>
      <p:sp>
        <p:nvSpPr>
          <p:cNvPr name="TextBox 10" id="10"/>
          <p:cNvSpPr txBox="true"/>
          <p:nvPr/>
        </p:nvSpPr>
        <p:spPr>
          <a:xfrm rot="0">
            <a:off x="5563352" y="7894971"/>
            <a:ext cx="4534122" cy="2192655"/>
          </a:xfrm>
          <a:prstGeom prst="rect">
            <a:avLst/>
          </a:prstGeom>
        </p:spPr>
        <p:txBody>
          <a:bodyPr anchor="t" rtlCol="false" tIns="0" lIns="0" bIns="0" rIns="0">
            <a:spAutoFit/>
          </a:bodyPr>
          <a:lstStyle/>
          <a:p>
            <a:pPr algn="l" marL="388620" indent="-194310" lvl="1">
              <a:lnSpc>
                <a:spcPts val="2520"/>
              </a:lnSpc>
              <a:buFont typeface="Arial"/>
              <a:buChar char="•"/>
            </a:pPr>
            <a:r>
              <a:rPr lang="en-US" sz="1800">
                <a:solidFill>
                  <a:srgbClr val="333333"/>
                </a:solidFill>
                <a:latin typeface="Public Sans"/>
                <a:ea typeface="Public Sans"/>
                <a:cs typeface="Public Sans"/>
                <a:sym typeface="Public Sans"/>
              </a:rPr>
              <a:t>Integrate the CV system with the campus network and test real-time detection capabilities.</a:t>
            </a:r>
          </a:p>
          <a:p>
            <a:pPr algn="l" marL="388620" indent="-194310" lvl="1">
              <a:lnSpc>
                <a:spcPts val="2520"/>
              </a:lnSpc>
              <a:buFont typeface="Arial"/>
              <a:buChar char="•"/>
            </a:pPr>
            <a:r>
              <a:rPr lang="en-US" sz="1800">
                <a:solidFill>
                  <a:srgbClr val="333333"/>
                </a:solidFill>
                <a:latin typeface="Public Sans"/>
                <a:ea typeface="Public Sans"/>
                <a:cs typeface="Public Sans"/>
                <a:sym typeface="Public Sans"/>
              </a:rPr>
              <a:t>Validate the system’s accuracy and efficiency in identifying non-compliant riders</a:t>
            </a:r>
          </a:p>
          <a:p>
            <a:pPr algn="l">
              <a:lnSpc>
                <a:spcPts val="2520"/>
              </a:lnSpc>
            </a:pPr>
          </a:p>
        </p:txBody>
      </p:sp>
      <p:sp>
        <p:nvSpPr>
          <p:cNvPr name="TextBox 11" id="11"/>
          <p:cNvSpPr txBox="true"/>
          <p:nvPr/>
        </p:nvSpPr>
        <p:spPr>
          <a:xfrm rot="0">
            <a:off x="6244920" y="7418721"/>
            <a:ext cx="3170988" cy="323850"/>
          </a:xfrm>
          <a:prstGeom prst="rect">
            <a:avLst/>
          </a:prstGeom>
        </p:spPr>
        <p:txBody>
          <a:bodyPr anchor="t" rtlCol="false" tIns="0" lIns="0" bIns="0" rIns="0">
            <a:spAutoFit/>
          </a:bodyPr>
          <a:lstStyle/>
          <a:p>
            <a:pPr algn="ctr">
              <a:lnSpc>
                <a:spcPts val="2400"/>
              </a:lnSpc>
            </a:pPr>
            <a:r>
              <a:rPr lang="en-US" sz="2000">
                <a:solidFill>
                  <a:srgbClr val="333333"/>
                </a:solidFill>
                <a:latin typeface="Public Sans Bold"/>
                <a:ea typeface="Public Sans Bold"/>
                <a:cs typeface="Public Sans Bold"/>
                <a:sym typeface="Public Sans Bold"/>
              </a:rPr>
              <a:t>4. Integration and Testing</a:t>
            </a:r>
          </a:p>
        </p:txBody>
      </p:sp>
      <p:sp>
        <p:nvSpPr>
          <p:cNvPr name="TextBox 12" id="12"/>
          <p:cNvSpPr txBox="true"/>
          <p:nvPr/>
        </p:nvSpPr>
        <p:spPr>
          <a:xfrm rot="0">
            <a:off x="10294343" y="7894971"/>
            <a:ext cx="4534122" cy="1878330"/>
          </a:xfrm>
          <a:prstGeom prst="rect">
            <a:avLst/>
          </a:prstGeom>
        </p:spPr>
        <p:txBody>
          <a:bodyPr anchor="t" rtlCol="false" tIns="0" lIns="0" bIns="0" rIns="0">
            <a:spAutoFit/>
          </a:bodyPr>
          <a:lstStyle/>
          <a:p>
            <a:pPr algn="l" marL="388620" indent="-194310" lvl="1">
              <a:lnSpc>
                <a:spcPts val="2520"/>
              </a:lnSpc>
              <a:buFont typeface="Arial"/>
              <a:buChar char="•"/>
            </a:pPr>
            <a:r>
              <a:rPr lang="en-US" sz="1800">
                <a:solidFill>
                  <a:srgbClr val="333333"/>
                </a:solidFill>
                <a:latin typeface="Public Sans"/>
                <a:ea typeface="Public Sans"/>
                <a:cs typeface="Public Sans"/>
                <a:sym typeface="Public Sans"/>
              </a:rPr>
              <a:t>Fully deploy the CV system in the designated zones.</a:t>
            </a:r>
          </a:p>
          <a:p>
            <a:pPr algn="l" marL="388620" indent="-194310" lvl="1">
              <a:lnSpc>
                <a:spcPts val="2520"/>
              </a:lnSpc>
              <a:buFont typeface="Arial"/>
              <a:buChar char="•"/>
            </a:pPr>
            <a:r>
              <a:rPr lang="en-US" sz="1800">
                <a:solidFill>
                  <a:srgbClr val="333333"/>
                </a:solidFill>
                <a:latin typeface="Public Sans"/>
                <a:ea typeface="Public Sans"/>
                <a:cs typeface="Public Sans"/>
                <a:sym typeface="Public Sans"/>
              </a:rPr>
              <a:t>Ensure the system is operational during the restricted times and capable of real-time processing.</a:t>
            </a:r>
          </a:p>
          <a:p>
            <a:pPr algn="l">
              <a:lnSpc>
                <a:spcPts val="2520"/>
              </a:lnSpc>
            </a:pPr>
          </a:p>
        </p:txBody>
      </p:sp>
      <p:sp>
        <p:nvSpPr>
          <p:cNvPr name="TextBox 13" id="13"/>
          <p:cNvSpPr txBox="true"/>
          <p:nvPr/>
        </p:nvSpPr>
        <p:spPr>
          <a:xfrm rot="0">
            <a:off x="10778512" y="7368866"/>
            <a:ext cx="3170988" cy="323850"/>
          </a:xfrm>
          <a:prstGeom prst="rect">
            <a:avLst/>
          </a:prstGeom>
        </p:spPr>
        <p:txBody>
          <a:bodyPr anchor="t" rtlCol="false" tIns="0" lIns="0" bIns="0" rIns="0">
            <a:spAutoFit/>
          </a:bodyPr>
          <a:lstStyle/>
          <a:p>
            <a:pPr algn="ctr">
              <a:lnSpc>
                <a:spcPts val="2400"/>
              </a:lnSpc>
            </a:pPr>
            <a:r>
              <a:rPr lang="en-US" sz="2000">
                <a:solidFill>
                  <a:srgbClr val="333333"/>
                </a:solidFill>
                <a:latin typeface="Public Sans Bold"/>
                <a:ea typeface="Public Sans Bold"/>
                <a:cs typeface="Public Sans Bold"/>
                <a:sym typeface="Public Sans Bold"/>
              </a:rPr>
              <a:t>5. Deployment</a:t>
            </a:r>
          </a:p>
        </p:txBody>
      </p:sp>
      <p:sp>
        <p:nvSpPr>
          <p:cNvPr name="AutoShape 14" id="14"/>
          <p:cNvSpPr/>
          <p:nvPr/>
        </p:nvSpPr>
        <p:spPr>
          <a:xfrm rot="0">
            <a:off x="1028700" y="1751768"/>
            <a:ext cx="16230600" cy="0"/>
          </a:xfrm>
          <a:prstGeom prst="line">
            <a:avLst/>
          </a:prstGeom>
          <a:ln cap="flat" w="28575">
            <a:solidFill>
              <a:srgbClr val="333333"/>
            </a:solidFill>
            <a:prstDash val="solid"/>
            <a:headEnd type="none" len="sm" w="sm"/>
            <a:tailEnd type="none" len="sm" w="sm"/>
          </a:ln>
        </p:spPr>
      </p:sp>
      <p:sp>
        <p:nvSpPr>
          <p:cNvPr name="AutoShape 15" id="15"/>
          <p:cNvSpPr/>
          <p:nvPr/>
        </p:nvSpPr>
        <p:spPr>
          <a:xfrm rot="0">
            <a:off x="10458116" y="3025561"/>
            <a:ext cx="7829884" cy="0"/>
          </a:xfrm>
          <a:prstGeom prst="line">
            <a:avLst/>
          </a:prstGeom>
          <a:ln cap="flat" w="28575">
            <a:solidFill>
              <a:srgbClr val="333333"/>
            </a:solidFill>
            <a:prstDash val="solid"/>
            <a:headEnd type="none" len="sm" w="sm"/>
            <a:tailEnd type="none" len="sm" w="sm"/>
          </a:ln>
        </p:spPr>
      </p:sp>
      <p:sp>
        <p:nvSpPr>
          <p:cNvPr name="AutoShape 16" id="16"/>
          <p:cNvSpPr/>
          <p:nvPr/>
        </p:nvSpPr>
        <p:spPr>
          <a:xfrm rot="0">
            <a:off x="-4534122" y="6845086"/>
            <a:ext cx="16898129" cy="0"/>
          </a:xfrm>
          <a:prstGeom prst="line">
            <a:avLst/>
          </a:prstGeom>
          <a:ln cap="flat" w="28575">
            <a:solidFill>
              <a:srgbClr val="333333"/>
            </a:solidFill>
            <a:prstDash val="solid"/>
            <a:headEnd type="none" len="sm" w="sm"/>
            <a:tailEnd type="none" len="sm" w="sm"/>
          </a:ln>
        </p:spPr>
      </p:sp>
      <p:grpSp>
        <p:nvGrpSpPr>
          <p:cNvPr name="Group 17" id="17"/>
          <p:cNvGrpSpPr/>
          <p:nvPr/>
        </p:nvGrpSpPr>
        <p:grpSpPr>
          <a:xfrm rot="0">
            <a:off x="10260719" y="2828163"/>
            <a:ext cx="394795" cy="394795"/>
            <a:chOff x="0" y="0"/>
            <a:chExt cx="6350000" cy="6350000"/>
          </a:xfrm>
        </p:grpSpPr>
        <p:sp>
          <p:nvSpPr>
            <p:cNvPr name="Freeform 18" id="18"/>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333333"/>
            </a:solidFill>
          </p:spPr>
        </p:sp>
      </p:grpSp>
      <p:grpSp>
        <p:nvGrpSpPr>
          <p:cNvPr name="Group 19" id="19"/>
          <p:cNvGrpSpPr/>
          <p:nvPr/>
        </p:nvGrpSpPr>
        <p:grpSpPr>
          <a:xfrm rot="0">
            <a:off x="14794841" y="2856738"/>
            <a:ext cx="394795" cy="394795"/>
            <a:chOff x="0" y="0"/>
            <a:chExt cx="6350000" cy="6350000"/>
          </a:xfrm>
        </p:grpSpPr>
        <p:sp>
          <p:nvSpPr>
            <p:cNvPr name="Freeform 20" id="20"/>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333333"/>
            </a:solidFill>
          </p:spPr>
        </p:sp>
      </p:grpSp>
      <p:grpSp>
        <p:nvGrpSpPr>
          <p:cNvPr name="Group 21" id="21"/>
          <p:cNvGrpSpPr/>
          <p:nvPr/>
        </p:nvGrpSpPr>
        <p:grpSpPr>
          <a:xfrm rot="0">
            <a:off x="3098364" y="6661976"/>
            <a:ext cx="394795" cy="394795"/>
            <a:chOff x="0" y="0"/>
            <a:chExt cx="6350000" cy="6350000"/>
          </a:xfrm>
        </p:grpSpPr>
        <p:sp>
          <p:nvSpPr>
            <p:cNvPr name="Freeform 22" id="22"/>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333333"/>
            </a:solidFill>
          </p:spPr>
        </p:sp>
      </p:grpSp>
      <p:grpSp>
        <p:nvGrpSpPr>
          <p:cNvPr name="Group 23" id="23"/>
          <p:cNvGrpSpPr/>
          <p:nvPr/>
        </p:nvGrpSpPr>
        <p:grpSpPr>
          <a:xfrm rot="0">
            <a:off x="7632486" y="6690551"/>
            <a:ext cx="394795" cy="394795"/>
            <a:chOff x="0" y="0"/>
            <a:chExt cx="6350000" cy="6350000"/>
          </a:xfrm>
        </p:grpSpPr>
        <p:sp>
          <p:nvSpPr>
            <p:cNvPr name="Freeform 24" id="24"/>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333333"/>
            </a:solidFill>
          </p:spPr>
        </p:sp>
      </p:grpSp>
      <p:grpSp>
        <p:nvGrpSpPr>
          <p:cNvPr name="Group 25" id="25"/>
          <p:cNvGrpSpPr/>
          <p:nvPr/>
        </p:nvGrpSpPr>
        <p:grpSpPr>
          <a:xfrm rot="0">
            <a:off x="12166609" y="6647688"/>
            <a:ext cx="394795" cy="394795"/>
            <a:chOff x="0" y="0"/>
            <a:chExt cx="6350000" cy="6350000"/>
          </a:xfrm>
        </p:grpSpPr>
        <p:sp>
          <p:nvSpPr>
            <p:cNvPr name="Freeform 26" id="26"/>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333333"/>
            </a:solidFill>
          </p:spPr>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5F5F4"/>
        </a:solidFill>
      </p:bgPr>
    </p:bg>
    <p:spTree>
      <p:nvGrpSpPr>
        <p:cNvPr id="1" name=""/>
        <p:cNvGrpSpPr/>
        <p:nvPr/>
      </p:nvGrpSpPr>
      <p:grpSpPr>
        <a:xfrm>
          <a:off x="0" y="0"/>
          <a:ext cx="0" cy="0"/>
          <a:chOff x="0" y="0"/>
          <a:chExt cx="0" cy="0"/>
        </a:xfrm>
      </p:grpSpPr>
      <p:sp>
        <p:nvSpPr>
          <p:cNvPr name="AutoShape 2" id="2"/>
          <p:cNvSpPr/>
          <p:nvPr/>
        </p:nvSpPr>
        <p:spPr>
          <a:xfrm rot="0">
            <a:off x="1028700" y="1751768"/>
            <a:ext cx="16230600" cy="0"/>
          </a:xfrm>
          <a:prstGeom prst="line">
            <a:avLst/>
          </a:prstGeom>
          <a:ln cap="flat" w="28575">
            <a:solidFill>
              <a:srgbClr val="333333"/>
            </a:solidFill>
            <a:prstDash val="solid"/>
            <a:headEnd type="none" len="sm" w="sm"/>
            <a:tailEnd type="none" len="sm" w="sm"/>
          </a:ln>
        </p:spPr>
      </p:sp>
      <p:sp>
        <p:nvSpPr>
          <p:cNvPr name="TextBox 3" id="3"/>
          <p:cNvSpPr txBox="true"/>
          <p:nvPr/>
        </p:nvSpPr>
        <p:spPr>
          <a:xfrm rot="0">
            <a:off x="1028700" y="971550"/>
            <a:ext cx="5036818" cy="431800"/>
          </a:xfrm>
          <a:prstGeom prst="rect">
            <a:avLst/>
          </a:prstGeom>
        </p:spPr>
        <p:txBody>
          <a:bodyPr anchor="t" rtlCol="false" tIns="0" lIns="0" bIns="0" rIns="0">
            <a:spAutoFit/>
          </a:bodyPr>
          <a:lstStyle/>
          <a:p>
            <a:pPr algn="l">
              <a:lnSpc>
                <a:spcPts val="3499"/>
              </a:lnSpc>
            </a:pPr>
            <a:r>
              <a:rPr lang="en-US" sz="2499">
                <a:solidFill>
                  <a:srgbClr val="333333"/>
                </a:solidFill>
                <a:latin typeface="Public Sans Bold"/>
                <a:ea typeface="Public Sans Bold"/>
                <a:cs typeface="Public Sans Bold"/>
                <a:sym typeface="Public Sans Bold"/>
              </a:rPr>
              <a:t>End-to-End Solutions</a:t>
            </a:r>
          </a:p>
        </p:txBody>
      </p:sp>
      <p:sp>
        <p:nvSpPr>
          <p:cNvPr name="TextBox 4" id="4"/>
          <p:cNvSpPr txBox="true"/>
          <p:nvPr/>
        </p:nvSpPr>
        <p:spPr>
          <a:xfrm rot="0">
            <a:off x="1028700" y="2200979"/>
            <a:ext cx="15899716" cy="7202511"/>
          </a:xfrm>
          <a:prstGeom prst="rect">
            <a:avLst/>
          </a:prstGeom>
        </p:spPr>
        <p:txBody>
          <a:bodyPr anchor="t" rtlCol="false" tIns="0" lIns="0" bIns="0" rIns="0">
            <a:spAutoFit/>
          </a:bodyPr>
          <a:lstStyle/>
          <a:p>
            <a:pPr algn="just">
              <a:lnSpc>
                <a:spcPts val="4111"/>
              </a:lnSpc>
            </a:pPr>
            <a:r>
              <a:rPr lang="en-US" sz="2936">
                <a:solidFill>
                  <a:srgbClr val="333333"/>
                </a:solidFill>
                <a:latin typeface="Public Sans Bold"/>
                <a:ea typeface="Public Sans Bold"/>
                <a:cs typeface="Public Sans Bold"/>
                <a:sym typeface="Public Sans Bold"/>
                <a:hlinkClick r:id="rId2" tooltip="https://paperswithcode.com/paper/detection-of-e-scooter-riders-in-naturalistic"/>
              </a:rPr>
              <a:t>Value of the Solution</a:t>
            </a:r>
            <a:r>
              <a:rPr lang="en-US" sz="2936">
                <a:solidFill>
                  <a:srgbClr val="333333"/>
                </a:solidFill>
                <a:latin typeface="Public Sans"/>
                <a:ea typeface="Public Sans"/>
                <a:cs typeface="Public Sans"/>
                <a:sym typeface="Public Sans"/>
                <a:hlinkClick r:id="rId3" tooltip="https://paperswithcode.com/paper/detection-of-e-scooter-riders-in-naturalistic"/>
              </a:rPr>
              <a:t>: </a:t>
            </a:r>
          </a:p>
          <a:p>
            <a:pPr algn="just" marL="634004" indent="-317002" lvl="1">
              <a:lnSpc>
                <a:spcPts val="4111"/>
              </a:lnSpc>
              <a:buFont typeface="Arial"/>
              <a:buChar char="•"/>
            </a:pPr>
            <a:r>
              <a:rPr lang="en-US" sz="2936">
                <a:solidFill>
                  <a:srgbClr val="333333"/>
                </a:solidFill>
                <a:latin typeface="Public Sans"/>
                <a:ea typeface="Public Sans"/>
                <a:cs typeface="Public Sans"/>
                <a:sym typeface="Public Sans"/>
                <a:hlinkClick r:id="rId4" tooltip="https://paperswithcode.com/paper/detection-of-e-scooter-riders-in-naturalistic"/>
              </a:rPr>
              <a:t>Enhanced pedestrian safety.</a:t>
            </a:r>
          </a:p>
          <a:p>
            <a:pPr algn="just" marL="634004" indent="-317002" lvl="1">
              <a:lnSpc>
                <a:spcPts val="4111"/>
              </a:lnSpc>
              <a:buFont typeface="Arial"/>
              <a:buChar char="•"/>
            </a:pPr>
            <a:r>
              <a:rPr lang="en-US" sz="2936">
                <a:solidFill>
                  <a:srgbClr val="333333"/>
                </a:solidFill>
                <a:latin typeface="Public Sans"/>
                <a:ea typeface="Public Sans"/>
                <a:cs typeface="Public Sans"/>
                <a:sym typeface="Public Sans"/>
                <a:hlinkClick r:id="rId5" tooltip="https://paperswithcode.com/paper/detection-of-e-scooter-riders-in-naturalistic"/>
              </a:rPr>
              <a:t>Preservation of Walk-Only Zone integrity.</a:t>
            </a:r>
          </a:p>
          <a:p>
            <a:pPr algn="just" marL="634004" indent="-317002" lvl="1">
              <a:lnSpc>
                <a:spcPts val="4111"/>
              </a:lnSpc>
              <a:buFont typeface="Arial"/>
              <a:buChar char="•"/>
            </a:pPr>
            <a:r>
              <a:rPr lang="en-US" sz="2936">
                <a:solidFill>
                  <a:srgbClr val="333333"/>
                </a:solidFill>
                <a:latin typeface="Public Sans"/>
                <a:ea typeface="Public Sans"/>
                <a:cs typeface="Public Sans"/>
                <a:sym typeface="Public Sans"/>
                <a:hlinkClick r:id="rId6" tooltip="https://paperswithcode.com/paper/detection-of-e-scooter-riders-in-naturalistic"/>
              </a:rPr>
              <a:t>Increased efficiency in enforcement with reduced reliance on manual monitoring.</a:t>
            </a:r>
          </a:p>
          <a:p>
            <a:pPr algn="just" marL="634004" indent="-317002" lvl="1">
              <a:lnSpc>
                <a:spcPts val="4111"/>
              </a:lnSpc>
              <a:buFont typeface="Arial"/>
              <a:buChar char="•"/>
            </a:pPr>
            <a:r>
              <a:rPr lang="en-US" sz="2936">
                <a:solidFill>
                  <a:srgbClr val="333333"/>
                </a:solidFill>
                <a:latin typeface="Public Sans"/>
                <a:ea typeface="Public Sans"/>
                <a:cs typeface="Public Sans"/>
                <a:sym typeface="Public Sans"/>
                <a:hlinkClick r:id="rId7" tooltip="https://paperswithcode.com/paper/detection-of-e-scooter-riders-in-naturalistic"/>
              </a:rPr>
              <a:t>Data-driven insights into compliance patterns. Estimation of these values would involve assessing current accident rates, non-compliance incidents, and the cost of manual enforcement against the projected reduction in accidents and rule violations, as well as the cost of implementing and running the technological solution.</a:t>
            </a:r>
          </a:p>
          <a:p>
            <a:pPr algn="just">
              <a:lnSpc>
                <a:spcPts val="4111"/>
              </a:lnSpc>
            </a:pPr>
          </a:p>
          <a:p>
            <a:pPr algn="just">
              <a:lnSpc>
                <a:spcPts val="4111"/>
              </a:lnSpc>
            </a:pPr>
            <a:r>
              <a:rPr lang="en-US" sz="2936">
                <a:solidFill>
                  <a:srgbClr val="333333"/>
                </a:solidFill>
                <a:latin typeface="Public Sans Bold"/>
                <a:ea typeface="Public Sans Bold"/>
                <a:cs typeface="Public Sans Bold"/>
                <a:sym typeface="Public Sans Bold"/>
                <a:hlinkClick r:id="rId8" tooltip="https://paperswithcode.com/paper/detection-of-e-scooter-riders-in-naturalistic"/>
              </a:rPr>
              <a:t>Success Metrics</a:t>
            </a:r>
            <a:r>
              <a:rPr lang="en-US" sz="2936">
                <a:solidFill>
                  <a:srgbClr val="333333"/>
                </a:solidFill>
                <a:latin typeface="Public Sans"/>
                <a:ea typeface="Public Sans"/>
                <a:cs typeface="Public Sans"/>
                <a:sym typeface="Public Sans"/>
                <a:hlinkClick r:id="rId9" tooltip="https://paperswithcode.com/paper/detection-of-e-scooter-riders-in-naturalistic"/>
              </a:rPr>
              <a:t>:</a:t>
            </a:r>
          </a:p>
          <a:p>
            <a:pPr algn="just" marL="634004" indent="-317002" lvl="1">
              <a:lnSpc>
                <a:spcPts val="4111"/>
              </a:lnSpc>
              <a:buFont typeface="Arial"/>
              <a:buChar char="•"/>
            </a:pPr>
            <a:r>
              <a:rPr lang="en-US" sz="2936">
                <a:solidFill>
                  <a:srgbClr val="333333"/>
                </a:solidFill>
                <a:latin typeface="Public Sans"/>
                <a:ea typeface="Public Sans"/>
                <a:cs typeface="Public Sans"/>
                <a:sym typeface="Public Sans"/>
                <a:hlinkClick r:id="rId10" tooltip="https://paperswithcode.com/paper/detection-of-e-scooter-riders-in-naturalistic"/>
              </a:rPr>
              <a:t>Reduction in the number of non-compliance incidents.</a:t>
            </a:r>
          </a:p>
          <a:p>
            <a:pPr algn="just" marL="634004" indent="-317002" lvl="1">
              <a:lnSpc>
                <a:spcPts val="4111"/>
              </a:lnSpc>
              <a:buFont typeface="Arial"/>
              <a:buChar char="•"/>
            </a:pPr>
            <a:r>
              <a:rPr lang="en-US" sz="2936">
                <a:solidFill>
                  <a:srgbClr val="333333"/>
                </a:solidFill>
                <a:latin typeface="Public Sans"/>
                <a:ea typeface="Public Sans"/>
                <a:cs typeface="Public Sans"/>
                <a:sym typeface="Public Sans"/>
                <a:hlinkClick r:id="rId11" tooltip="https://paperswithcode.com/paper/detection-of-e-scooter-riders-in-naturalistic"/>
              </a:rPr>
              <a:t>Decrease in reported accidents or near misses.</a:t>
            </a:r>
          </a:p>
          <a:p>
            <a:pPr algn="just" marL="634004" indent="-317002" lvl="1">
              <a:lnSpc>
                <a:spcPts val="4111"/>
              </a:lnSpc>
              <a:buFont typeface="Arial"/>
              <a:buChar char="•"/>
            </a:pPr>
            <a:r>
              <a:rPr lang="en-US" sz="2936">
                <a:solidFill>
                  <a:srgbClr val="333333"/>
                </a:solidFill>
                <a:latin typeface="Public Sans"/>
                <a:ea typeface="Public Sans"/>
                <a:cs typeface="Public Sans"/>
                <a:sym typeface="Public Sans"/>
                <a:hlinkClick r:id="rId12" tooltip="https://paperswithcode.com/paper/detection-of-e-scooter-riders-in-naturalistic"/>
              </a:rPr>
              <a:t>Satisfaction levels of the campus community regarding safety.</a:t>
            </a:r>
          </a:p>
          <a:p>
            <a:pPr algn="just">
              <a:lnSpc>
                <a:spcPts val="4111"/>
              </a:lnSpc>
            </a:pP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F5F5F4"/>
        </a:solidFill>
      </p:bgPr>
    </p:bg>
    <p:spTree>
      <p:nvGrpSpPr>
        <p:cNvPr id="1" name=""/>
        <p:cNvGrpSpPr/>
        <p:nvPr/>
      </p:nvGrpSpPr>
      <p:grpSpPr>
        <a:xfrm>
          <a:off x="0" y="0"/>
          <a:ext cx="0" cy="0"/>
          <a:chOff x="0" y="0"/>
          <a:chExt cx="0" cy="0"/>
        </a:xfrm>
      </p:grpSpPr>
      <p:sp>
        <p:nvSpPr>
          <p:cNvPr name="AutoShape 2" id="2"/>
          <p:cNvSpPr/>
          <p:nvPr/>
        </p:nvSpPr>
        <p:spPr>
          <a:xfrm rot="0">
            <a:off x="1028700" y="1751768"/>
            <a:ext cx="16230600" cy="0"/>
          </a:xfrm>
          <a:prstGeom prst="line">
            <a:avLst/>
          </a:prstGeom>
          <a:ln cap="flat" w="28575">
            <a:solidFill>
              <a:srgbClr val="333333"/>
            </a:solidFill>
            <a:prstDash val="solid"/>
            <a:headEnd type="none" len="sm" w="sm"/>
            <a:tailEnd type="none" len="sm" w="sm"/>
          </a:ln>
        </p:spPr>
      </p:sp>
      <p:sp>
        <p:nvSpPr>
          <p:cNvPr name="TextBox 3" id="3"/>
          <p:cNvSpPr txBox="true"/>
          <p:nvPr/>
        </p:nvSpPr>
        <p:spPr>
          <a:xfrm rot="0">
            <a:off x="1028700" y="971550"/>
            <a:ext cx="5036818" cy="431800"/>
          </a:xfrm>
          <a:prstGeom prst="rect">
            <a:avLst/>
          </a:prstGeom>
        </p:spPr>
        <p:txBody>
          <a:bodyPr anchor="t" rtlCol="false" tIns="0" lIns="0" bIns="0" rIns="0">
            <a:spAutoFit/>
          </a:bodyPr>
          <a:lstStyle/>
          <a:p>
            <a:pPr algn="l">
              <a:lnSpc>
                <a:spcPts val="3499"/>
              </a:lnSpc>
            </a:pPr>
            <a:r>
              <a:rPr lang="en-US" sz="2499">
                <a:solidFill>
                  <a:srgbClr val="333333"/>
                </a:solidFill>
                <a:latin typeface="Public Sans Bold"/>
                <a:ea typeface="Public Sans Bold"/>
                <a:cs typeface="Public Sans Bold"/>
                <a:sym typeface="Public Sans Bold"/>
              </a:rPr>
              <a:t>End-to-End Solutions</a:t>
            </a:r>
          </a:p>
        </p:txBody>
      </p:sp>
      <p:sp>
        <p:nvSpPr>
          <p:cNvPr name="TextBox 4" id="4"/>
          <p:cNvSpPr txBox="true"/>
          <p:nvPr/>
        </p:nvSpPr>
        <p:spPr>
          <a:xfrm rot="0">
            <a:off x="1028700" y="2200979"/>
            <a:ext cx="15899716" cy="7716861"/>
          </a:xfrm>
          <a:prstGeom prst="rect">
            <a:avLst/>
          </a:prstGeom>
        </p:spPr>
        <p:txBody>
          <a:bodyPr anchor="t" rtlCol="false" tIns="0" lIns="0" bIns="0" rIns="0">
            <a:spAutoFit/>
          </a:bodyPr>
          <a:lstStyle/>
          <a:p>
            <a:pPr algn="just">
              <a:lnSpc>
                <a:spcPts val="4111"/>
              </a:lnSpc>
            </a:pPr>
            <a:r>
              <a:rPr lang="en-US" sz="2936">
                <a:solidFill>
                  <a:srgbClr val="333333"/>
                </a:solidFill>
                <a:latin typeface="Public Sans Bold"/>
                <a:ea typeface="Public Sans Bold"/>
                <a:cs typeface="Public Sans Bold"/>
                <a:sym typeface="Public Sans Bold"/>
              </a:rPr>
              <a:t>Resources and Costs</a:t>
            </a:r>
            <a:r>
              <a:rPr lang="en-US" sz="2936">
                <a:solidFill>
                  <a:srgbClr val="333333"/>
                </a:solidFill>
                <a:latin typeface="Public Sans Bold"/>
                <a:ea typeface="Public Sans Bold"/>
                <a:cs typeface="Public Sans Bold"/>
                <a:sym typeface="Public Sans Bold"/>
              </a:rPr>
              <a:t>:</a:t>
            </a:r>
          </a:p>
          <a:p>
            <a:pPr algn="just" marL="634004" indent="-317002" lvl="1">
              <a:lnSpc>
                <a:spcPts val="4111"/>
              </a:lnSpc>
              <a:buFont typeface="Arial"/>
              <a:buChar char="•"/>
            </a:pPr>
            <a:r>
              <a:rPr lang="en-US" sz="2936">
                <a:solidFill>
                  <a:srgbClr val="333333"/>
                </a:solidFill>
                <a:latin typeface="Public Sans Bold"/>
                <a:ea typeface="Public Sans Bold"/>
                <a:cs typeface="Public Sans Bold"/>
                <a:sym typeface="Public Sans Bold"/>
              </a:rPr>
              <a:t>People</a:t>
            </a:r>
            <a:r>
              <a:rPr lang="en-US" sz="2936">
                <a:solidFill>
                  <a:srgbClr val="333333"/>
                </a:solidFill>
                <a:latin typeface="Public Sans"/>
                <a:ea typeface="Public Sans"/>
                <a:cs typeface="Public Sans"/>
                <a:sym typeface="Public Sans"/>
              </a:rPr>
              <a:t>: Technicians for installation, data scientists for model training, IT staff for maintenance.</a:t>
            </a:r>
          </a:p>
          <a:p>
            <a:pPr algn="just" marL="634004" indent="-317002" lvl="1">
              <a:lnSpc>
                <a:spcPts val="4111"/>
              </a:lnSpc>
              <a:buFont typeface="Arial"/>
              <a:buChar char="•"/>
            </a:pPr>
            <a:r>
              <a:rPr lang="en-US" sz="2936">
                <a:solidFill>
                  <a:srgbClr val="333333"/>
                </a:solidFill>
                <a:latin typeface="Public Sans Bold"/>
                <a:ea typeface="Public Sans Bold"/>
                <a:cs typeface="Public Sans Bold"/>
                <a:sym typeface="Public Sans Bold"/>
              </a:rPr>
              <a:t>Data</a:t>
            </a:r>
            <a:r>
              <a:rPr lang="en-US" sz="2936">
                <a:solidFill>
                  <a:srgbClr val="333333"/>
                </a:solidFill>
                <a:latin typeface="Public Sans"/>
                <a:ea typeface="Public Sans"/>
                <a:cs typeface="Public Sans"/>
                <a:sym typeface="Public Sans"/>
              </a:rPr>
              <a:t>: Access to current datasets, ongoing data collection for model retraining.</a:t>
            </a:r>
          </a:p>
          <a:p>
            <a:pPr algn="just" marL="634004" indent="-317002" lvl="1">
              <a:lnSpc>
                <a:spcPts val="4111"/>
              </a:lnSpc>
              <a:buFont typeface="Arial"/>
              <a:buChar char="•"/>
            </a:pPr>
            <a:r>
              <a:rPr lang="en-US" sz="2936">
                <a:solidFill>
                  <a:srgbClr val="333333"/>
                </a:solidFill>
                <a:latin typeface="Public Sans Bold"/>
                <a:ea typeface="Public Sans Bold"/>
                <a:cs typeface="Public Sans Bold"/>
                <a:sym typeface="Public Sans Bold"/>
              </a:rPr>
              <a:t>Systems</a:t>
            </a:r>
            <a:r>
              <a:rPr lang="en-US" sz="2936">
                <a:solidFill>
                  <a:srgbClr val="333333"/>
                </a:solidFill>
                <a:latin typeface="Public Sans"/>
                <a:ea typeface="Public Sans"/>
                <a:cs typeface="Public Sans"/>
                <a:sym typeface="Public Sans"/>
              </a:rPr>
              <a:t>: Cameras, servers, software licenses, notification system.</a:t>
            </a:r>
          </a:p>
          <a:p>
            <a:pPr algn="just" marL="634004" indent="-317002" lvl="1">
              <a:lnSpc>
                <a:spcPts val="4111"/>
              </a:lnSpc>
              <a:buFont typeface="Arial"/>
              <a:buChar char="•"/>
            </a:pPr>
            <a:r>
              <a:rPr lang="en-US" sz="2936">
                <a:solidFill>
                  <a:srgbClr val="333333"/>
                </a:solidFill>
                <a:latin typeface="Public Sans Bold"/>
                <a:ea typeface="Public Sans Bold"/>
                <a:cs typeface="Public Sans Bold"/>
                <a:sym typeface="Public Sans Bold"/>
              </a:rPr>
              <a:t>Computational Resources</a:t>
            </a:r>
            <a:r>
              <a:rPr lang="en-US" sz="2936">
                <a:solidFill>
                  <a:srgbClr val="333333"/>
                </a:solidFill>
                <a:latin typeface="Public Sans"/>
                <a:ea typeface="Public Sans"/>
                <a:cs typeface="Public Sans"/>
                <a:sym typeface="Public Sans"/>
              </a:rPr>
              <a:t>: Cloud services for data storage and processing, computational power for model training and inference.</a:t>
            </a:r>
          </a:p>
          <a:p>
            <a:pPr algn="just" marL="634004" indent="-317002" lvl="1">
              <a:lnSpc>
                <a:spcPts val="4111"/>
              </a:lnSpc>
              <a:buFont typeface="Arial"/>
              <a:buChar char="•"/>
            </a:pPr>
            <a:r>
              <a:rPr lang="en-US" sz="2936">
                <a:solidFill>
                  <a:srgbClr val="333333"/>
                </a:solidFill>
                <a:latin typeface="Public Sans Bold"/>
                <a:ea typeface="Public Sans Bold"/>
                <a:cs typeface="Public Sans Bold"/>
                <a:sym typeface="Public Sans Bold"/>
              </a:rPr>
              <a:t>Costs</a:t>
            </a:r>
            <a:r>
              <a:rPr lang="en-US" sz="2936">
                <a:solidFill>
                  <a:srgbClr val="333333"/>
                </a:solidFill>
                <a:latin typeface="Public Sans"/>
                <a:ea typeface="Public Sans"/>
                <a:cs typeface="Public Sans"/>
                <a:sym typeface="Public Sans"/>
              </a:rPr>
              <a:t>: Initial setup costs (hardware, software, labor) and ongoing operational costs (maintenance, updates, cloud services).</a:t>
            </a:r>
          </a:p>
          <a:p>
            <a:pPr algn="just">
              <a:lnSpc>
                <a:spcPts val="4111"/>
              </a:lnSpc>
            </a:pPr>
          </a:p>
          <a:p>
            <a:pPr algn="just">
              <a:lnSpc>
                <a:spcPts val="4111"/>
              </a:lnSpc>
            </a:pPr>
            <a:r>
              <a:rPr lang="en-US" sz="2936">
                <a:solidFill>
                  <a:srgbClr val="333333"/>
                </a:solidFill>
                <a:latin typeface="Public Sans Bold"/>
                <a:ea typeface="Public Sans Bold"/>
                <a:cs typeface="Public Sans Bold"/>
                <a:sym typeface="Public Sans Bold"/>
              </a:rPr>
              <a:t>Workflow Updates/Costs</a:t>
            </a:r>
            <a:r>
              <a:rPr lang="en-US" sz="2936">
                <a:solidFill>
                  <a:srgbClr val="333333"/>
                </a:solidFill>
                <a:latin typeface="Public Sans Bold"/>
                <a:ea typeface="Public Sans Bold"/>
                <a:cs typeface="Public Sans Bold"/>
                <a:sym typeface="Public Sans Bold"/>
              </a:rPr>
              <a:t>:</a:t>
            </a:r>
          </a:p>
          <a:p>
            <a:pPr algn="just" marL="634004" indent="-317002" lvl="1">
              <a:lnSpc>
                <a:spcPts val="4111"/>
              </a:lnSpc>
              <a:buFont typeface="Arial"/>
              <a:buChar char="•"/>
            </a:pPr>
            <a:r>
              <a:rPr lang="en-US" sz="2936">
                <a:solidFill>
                  <a:srgbClr val="333333"/>
                </a:solidFill>
                <a:latin typeface="Public Sans Bold"/>
                <a:ea typeface="Public Sans Bold"/>
                <a:cs typeface="Public Sans Bold"/>
                <a:sym typeface="Public Sans Bold"/>
              </a:rPr>
              <a:t>People</a:t>
            </a:r>
            <a:r>
              <a:rPr lang="en-US" sz="2936">
                <a:solidFill>
                  <a:srgbClr val="333333"/>
                </a:solidFill>
                <a:latin typeface="Public Sans"/>
                <a:ea typeface="Public Sans"/>
                <a:cs typeface="Public Sans"/>
                <a:sym typeface="Public Sans"/>
              </a:rPr>
              <a:t>: Training for safety staff on the new system.</a:t>
            </a:r>
          </a:p>
          <a:p>
            <a:pPr algn="just" marL="634004" indent="-317002" lvl="1">
              <a:lnSpc>
                <a:spcPts val="4111"/>
              </a:lnSpc>
              <a:buFont typeface="Arial"/>
              <a:buChar char="•"/>
            </a:pPr>
            <a:r>
              <a:rPr lang="en-US" sz="2936">
                <a:solidFill>
                  <a:srgbClr val="333333"/>
                </a:solidFill>
                <a:latin typeface="Public Sans Bold"/>
                <a:ea typeface="Public Sans Bold"/>
                <a:cs typeface="Public Sans Bold"/>
                <a:sym typeface="Public Sans Bold"/>
              </a:rPr>
              <a:t>Process</a:t>
            </a:r>
            <a:r>
              <a:rPr lang="en-US" sz="2936">
                <a:solidFill>
                  <a:srgbClr val="333333"/>
                </a:solidFill>
                <a:latin typeface="Public Sans"/>
                <a:ea typeface="Public Sans"/>
                <a:cs typeface="Public Sans"/>
                <a:sym typeface="Public Sans"/>
              </a:rPr>
              <a:t>: Integration of alerts into existing safety protocols.</a:t>
            </a:r>
          </a:p>
          <a:p>
            <a:pPr algn="just" marL="634004" indent="-317002" lvl="1">
              <a:lnSpc>
                <a:spcPts val="4111"/>
              </a:lnSpc>
              <a:buFont typeface="Arial"/>
              <a:buChar char="•"/>
            </a:pPr>
            <a:r>
              <a:rPr lang="en-US" sz="2936">
                <a:solidFill>
                  <a:srgbClr val="333333"/>
                </a:solidFill>
                <a:latin typeface="Public Sans Bold"/>
                <a:ea typeface="Public Sans Bold"/>
                <a:cs typeface="Public Sans Bold"/>
                <a:sym typeface="Public Sans Bold"/>
              </a:rPr>
              <a:t>Technology</a:t>
            </a:r>
            <a:r>
              <a:rPr lang="en-US" sz="2936">
                <a:solidFill>
                  <a:srgbClr val="333333"/>
                </a:solidFill>
                <a:latin typeface="Public Sans"/>
                <a:ea typeface="Public Sans"/>
                <a:cs typeface="Public Sans"/>
                <a:sym typeface="Public Sans"/>
              </a:rPr>
              <a:t>: Upgrades to campus network infrastructure if necessary</a:t>
            </a:r>
          </a:p>
          <a:p>
            <a:pPr algn="just">
              <a:lnSpc>
                <a:spcPts val="4111"/>
              </a:lnSpc>
            </a:pP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F5F5F4"/>
        </a:solidFill>
      </p:bgPr>
    </p:bg>
    <p:spTree>
      <p:nvGrpSpPr>
        <p:cNvPr id="1" name=""/>
        <p:cNvGrpSpPr/>
        <p:nvPr/>
      </p:nvGrpSpPr>
      <p:grpSpPr>
        <a:xfrm>
          <a:off x="0" y="0"/>
          <a:ext cx="0" cy="0"/>
          <a:chOff x="0" y="0"/>
          <a:chExt cx="0" cy="0"/>
        </a:xfrm>
      </p:grpSpPr>
      <p:sp>
        <p:nvSpPr>
          <p:cNvPr name="AutoShape 2" id="2"/>
          <p:cNvSpPr/>
          <p:nvPr/>
        </p:nvSpPr>
        <p:spPr>
          <a:xfrm rot="0">
            <a:off x="1028700" y="1751768"/>
            <a:ext cx="16230600" cy="0"/>
          </a:xfrm>
          <a:prstGeom prst="line">
            <a:avLst/>
          </a:prstGeom>
          <a:ln cap="flat" w="28575">
            <a:solidFill>
              <a:srgbClr val="333333"/>
            </a:solidFill>
            <a:prstDash val="solid"/>
            <a:headEnd type="none" len="sm" w="sm"/>
            <a:tailEnd type="none" len="sm" w="sm"/>
          </a:ln>
        </p:spPr>
      </p:sp>
      <p:sp>
        <p:nvSpPr>
          <p:cNvPr name="TextBox 3" id="3"/>
          <p:cNvSpPr txBox="true"/>
          <p:nvPr/>
        </p:nvSpPr>
        <p:spPr>
          <a:xfrm rot="0">
            <a:off x="1028700" y="971550"/>
            <a:ext cx="5036818" cy="431800"/>
          </a:xfrm>
          <a:prstGeom prst="rect">
            <a:avLst/>
          </a:prstGeom>
        </p:spPr>
        <p:txBody>
          <a:bodyPr anchor="t" rtlCol="false" tIns="0" lIns="0" bIns="0" rIns="0">
            <a:spAutoFit/>
          </a:bodyPr>
          <a:lstStyle/>
          <a:p>
            <a:pPr algn="l">
              <a:lnSpc>
                <a:spcPts val="3499"/>
              </a:lnSpc>
            </a:pPr>
            <a:r>
              <a:rPr lang="en-US" sz="2499">
                <a:solidFill>
                  <a:srgbClr val="333333"/>
                </a:solidFill>
                <a:latin typeface="Public Sans Bold"/>
                <a:ea typeface="Public Sans Bold"/>
                <a:cs typeface="Public Sans Bold"/>
                <a:sym typeface="Public Sans Bold"/>
              </a:rPr>
              <a:t>End-to-End Solutions</a:t>
            </a:r>
          </a:p>
        </p:txBody>
      </p:sp>
      <p:sp>
        <p:nvSpPr>
          <p:cNvPr name="TextBox 4" id="4"/>
          <p:cNvSpPr txBox="true"/>
          <p:nvPr/>
        </p:nvSpPr>
        <p:spPr>
          <a:xfrm rot="0">
            <a:off x="1028700" y="2422889"/>
            <a:ext cx="15899716" cy="6173811"/>
          </a:xfrm>
          <a:prstGeom prst="rect">
            <a:avLst/>
          </a:prstGeom>
        </p:spPr>
        <p:txBody>
          <a:bodyPr anchor="t" rtlCol="false" tIns="0" lIns="0" bIns="0" rIns="0">
            <a:spAutoFit/>
          </a:bodyPr>
          <a:lstStyle/>
          <a:p>
            <a:pPr algn="just">
              <a:lnSpc>
                <a:spcPts val="4111"/>
              </a:lnSpc>
            </a:pPr>
            <a:r>
              <a:rPr lang="en-US" sz="2936">
                <a:solidFill>
                  <a:srgbClr val="333333"/>
                </a:solidFill>
                <a:latin typeface="Public Sans Bold"/>
                <a:ea typeface="Public Sans Bold"/>
                <a:cs typeface="Public Sans Bold"/>
                <a:sym typeface="Public Sans Bold"/>
              </a:rPr>
              <a:t>Privacy and S</a:t>
            </a:r>
            <a:r>
              <a:rPr lang="en-US" sz="2936">
                <a:solidFill>
                  <a:srgbClr val="333333"/>
                </a:solidFill>
                <a:latin typeface="Public Sans Bold"/>
                <a:ea typeface="Public Sans Bold"/>
                <a:cs typeface="Public Sans Bold"/>
                <a:sym typeface="Public Sans Bold"/>
              </a:rPr>
              <a:t>ecurity Issues:</a:t>
            </a:r>
          </a:p>
          <a:p>
            <a:pPr algn="just" marL="634004" indent="-317002" lvl="1">
              <a:lnSpc>
                <a:spcPts val="4111"/>
              </a:lnSpc>
              <a:buFont typeface="Arial"/>
              <a:buChar char="•"/>
            </a:pPr>
            <a:r>
              <a:rPr lang="en-US" sz="2936">
                <a:solidFill>
                  <a:srgbClr val="333333"/>
                </a:solidFill>
                <a:latin typeface="Public Sans"/>
                <a:ea typeface="Public Sans"/>
                <a:cs typeface="Public Sans"/>
                <a:sym typeface="Public Sans"/>
              </a:rPr>
              <a:t>Data privacy: Implement strict access controls and compliance with data protection laws.</a:t>
            </a:r>
          </a:p>
          <a:p>
            <a:pPr algn="just" marL="634004" indent="-317002" lvl="1">
              <a:lnSpc>
                <a:spcPts val="4111"/>
              </a:lnSpc>
              <a:buFont typeface="Arial"/>
              <a:buChar char="•"/>
            </a:pPr>
            <a:r>
              <a:rPr lang="en-US" sz="2936">
                <a:solidFill>
                  <a:srgbClr val="333333"/>
                </a:solidFill>
                <a:latin typeface="Public Sans"/>
                <a:ea typeface="Public Sans"/>
                <a:cs typeface="Public Sans"/>
                <a:sym typeface="Public Sans"/>
              </a:rPr>
              <a:t>S</a:t>
            </a:r>
            <a:r>
              <a:rPr lang="en-US" sz="2936">
                <a:solidFill>
                  <a:srgbClr val="333333"/>
                </a:solidFill>
                <a:latin typeface="Public Sans"/>
                <a:ea typeface="Public Sans"/>
                <a:cs typeface="Public Sans"/>
                <a:sym typeface="Public Sans"/>
              </a:rPr>
              <a:t>ecurity: Employ robust encryption and cybersecurity measures to protect data</a:t>
            </a:r>
          </a:p>
          <a:p>
            <a:pPr algn="just">
              <a:lnSpc>
                <a:spcPts val="4111"/>
              </a:lnSpc>
            </a:pPr>
          </a:p>
          <a:p>
            <a:pPr algn="just">
              <a:lnSpc>
                <a:spcPts val="4111"/>
              </a:lnSpc>
            </a:pPr>
            <a:r>
              <a:rPr lang="en-US" sz="2936">
                <a:solidFill>
                  <a:srgbClr val="333333"/>
                </a:solidFill>
                <a:latin typeface="Public Sans Bold"/>
                <a:ea typeface="Public Sans Bold"/>
                <a:cs typeface="Public Sans Bold"/>
                <a:sym typeface="Public Sans Bold"/>
              </a:rPr>
              <a:t>Scalability </a:t>
            </a:r>
            <a:r>
              <a:rPr lang="en-US" sz="2936">
                <a:solidFill>
                  <a:srgbClr val="333333"/>
                </a:solidFill>
                <a:latin typeface="Public Sans Bold"/>
                <a:ea typeface="Public Sans Bold"/>
                <a:cs typeface="Public Sans Bold"/>
                <a:sym typeface="Public Sans Bold"/>
              </a:rPr>
              <a:t>of the Solution:</a:t>
            </a:r>
          </a:p>
          <a:p>
            <a:pPr algn="just" marL="634004" indent="-317002" lvl="1">
              <a:lnSpc>
                <a:spcPts val="4111"/>
              </a:lnSpc>
              <a:buFont typeface="Arial"/>
              <a:buChar char="•"/>
            </a:pPr>
            <a:r>
              <a:rPr lang="en-US" sz="2936">
                <a:solidFill>
                  <a:srgbClr val="333333"/>
                </a:solidFill>
                <a:latin typeface="Public Sans"/>
                <a:ea typeface="Public Sans"/>
                <a:cs typeface="Public Sans"/>
                <a:sym typeface="Public Sans"/>
              </a:rPr>
              <a:t>Sc</a:t>
            </a:r>
            <a:r>
              <a:rPr lang="en-US" sz="2936">
                <a:solidFill>
                  <a:srgbClr val="333333"/>
                </a:solidFill>
                <a:latin typeface="Public Sans"/>
                <a:ea typeface="Public Sans"/>
                <a:cs typeface="Public Sans"/>
                <a:sym typeface="Public Sans"/>
              </a:rPr>
              <a:t>ope: Extend to other areas on campus or other campuses.</a:t>
            </a:r>
          </a:p>
          <a:p>
            <a:pPr algn="just" marL="634004" indent="-317002" lvl="1">
              <a:lnSpc>
                <a:spcPts val="4111"/>
              </a:lnSpc>
              <a:buFont typeface="Arial"/>
              <a:buChar char="•"/>
            </a:pPr>
            <a:r>
              <a:rPr lang="en-US" sz="2936">
                <a:solidFill>
                  <a:srgbClr val="333333"/>
                </a:solidFill>
                <a:latin typeface="Public Sans"/>
                <a:ea typeface="Public Sans"/>
                <a:cs typeface="Public Sans"/>
                <a:sym typeface="Public Sans"/>
              </a:rPr>
              <a:t>D</a:t>
            </a:r>
            <a:r>
              <a:rPr lang="en-US" sz="2936">
                <a:solidFill>
                  <a:srgbClr val="333333"/>
                </a:solidFill>
                <a:latin typeface="Public Sans"/>
                <a:ea typeface="Public Sans"/>
                <a:cs typeface="Public Sans"/>
                <a:sym typeface="Public Sans"/>
              </a:rPr>
              <a:t>omains: Adapt for use in other settings where policy enforcement is critical.</a:t>
            </a:r>
          </a:p>
          <a:p>
            <a:pPr algn="just" marL="634004" indent="-317002" lvl="1">
              <a:lnSpc>
                <a:spcPts val="4111"/>
              </a:lnSpc>
              <a:buFont typeface="Arial"/>
              <a:buChar char="•"/>
            </a:pPr>
            <a:r>
              <a:rPr lang="en-US" sz="2936">
                <a:solidFill>
                  <a:srgbClr val="333333"/>
                </a:solidFill>
                <a:latin typeface="Public Sans"/>
                <a:ea typeface="Public Sans"/>
                <a:cs typeface="Public Sans"/>
                <a:sym typeface="Public Sans"/>
              </a:rPr>
              <a:t>Sc</a:t>
            </a:r>
            <a:r>
              <a:rPr lang="en-US" sz="2936">
                <a:solidFill>
                  <a:srgbClr val="333333"/>
                </a:solidFill>
                <a:latin typeface="Public Sans"/>
                <a:ea typeface="Public Sans"/>
                <a:cs typeface="Public Sans"/>
                <a:sym typeface="Public Sans"/>
              </a:rPr>
              <a:t>enarios: Modify to detect other types of violations or to serve in different environments (e.g., parking enforcement</a:t>
            </a:r>
          </a:p>
          <a:p>
            <a:pPr algn="just">
              <a:lnSpc>
                <a:spcPts val="4111"/>
              </a:lnSpc>
            </a:pPr>
          </a:p>
          <a:p>
            <a:pPr algn="just">
              <a:lnSpc>
                <a:spcPts val="4111"/>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5F5F4"/>
        </a:solidFill>
      </p:bgPr>
    </p:bg>
    <p:spTree>
      <p:nvGrpSpPr>
        <p:cNvPr id="1" name=""/>
        <p:cNvGrpSpPr/>
        <p:nvPr/>
      </p:nvGrpSpPr>
      <p:grpSpPr>
        <a:xfrm>
          <a:off x="0" y="0"/>
          <a:ext cx="0" cy="0"/>
          <a:chOff x="0" y="0"/>
          <a:chExt cx="0" cy="0"/>
        </a:xfrm>
      </p:grpSpPr>
      <p:sp>
        <p:nvSpPr>
          <p:cNvPr name="AutoShape 2" id="2"/>
          <p:cNvSpPr/>
          <p:nvPr/>
        </p:nvSpPr>
        <p:spPr>
          <a:xfrm rot="0">
            <a:off x="1028700" y="1751768"/>
            <a:ext cx="16230600" cy="0"/>
          </a:xfrm>
          <a:prstGeom prst="line">
            <a:avLst/>
          </a:prstGeom>
          <a:ln cap="flat" w="28575">
            <a:solidFill>
              <a:srgbClr val="333333"/>
            </a:solidFill>
            <a:prstDash val="solid"/>
            <a:headEnd type="none" len="sm" w="sm"/>
            <a:tailEnd type="none" len="sm" w="sm"/>
          </a:ln>
        </p:spPr>
      </p:sp>
      <p:sp>
        <p:nvSpPr>
          <p:cNvPr name="TextBox 3" id="3"/>
          <p:cNvSpPr txBox="true"/>
          <p:nvPr/>
        </p:nvSpPr>
        <p:spPr>
          <a:xfrm rot="0">
            <a:off x="1028700" y="2343709"/>
            <a:ext cx="8336948" cy="5689600"/>
          </a:xfrm>
          <a:prstGeom prst="rect">
            <a:avLst/>
          </a:prstGeom>
        </p:spPr>
        <p:txBody>
          <a:bodyPr anchor="t" rtlCol="false" tIns="0" lIns="0" bIns="0" rIns="0">
            <a:spAutoFit/>
          </a:bodyPr>
          <a:lstStyle/>
          <a:p>
            <a:pPr algn="just">
              <a:lnSpc>
                <a:spcPts val="3499"/>
              </a:lnSpc>
            </a:pPr>
            <a:r>
              <a:rPr lang="en-US" sz="2499">
                <a:solidFill>
                  <a:srgbClr val="333333"/>
                </a:solidFill>
                <a:latin typeface="Public Sans Bold"/>
                <a:ea typeface="Public Sans Bold"/>
                <a:cs typeface="Public Sans Bold"/>
                <a:sym typeface="Public Sans Bold"/>
              </a:rPr>
              <a:t>Download images containing annotations for the specified classes ("skateboard", "bicycle", "person")</a:t>
            </a:r>
          </a:p>
          <a:p>
            <a:pPr algn="just">
              <a:lnSpc>
                <a:spcPts val="3499"/>
              </a:lnSpc>
            </a:pPr>
          </a:p>
          <a:p>
            <a:pPr algn="just">
              <a:lnSpc>
                <a:spcPts val="3499"/>
              </a:lnSpc>
            </a:pPr>
            <a:r>
              <a:rPr lang="en-US" sz="2499">
                <a:solidFill>
                  <a:srgbClr val="333333"/>
                </a:solidFill>
                <a:latin typeface="Public Sans Bold"/>
                <a:ea typeface="Public Sans Bold"/>
                <a:cs typeface="Public Sans Bold"/>
                <a:sym typeface="Public Sans Bold"/>
              </a:rPr>
              <a:t>E-scooter riders</a:t>
            </a:r>
            <a:r>
              <a:rPr lang="en-US" sz="2499">
                <a:solidFill>
                  <a:srgbClr val="333333"/>
                </a:solidFill>
                <a:latin typeface="Public Sans"/>
                <a:ea typeface="Public Sans"/>
                <a:cs typeface="Public Sans"/>
                <a:sym typeface="Public Sans"/>
              </a:rPr>
              <a:t>:</a:t>
            </a:r>
          </a:p>
          <a:p>
            <a:pPr algn="just">
              <a:lnSpc>
                <a:spcPts val="3499"/>
              </a:lnSpc>
            </a:pPr>
            <a:r>
              <a:rPr lang="en-US" sz="2499">
                <a:solidFill>
                  <a:srgbClr val="333333"/>
                </a:solidFill>
                <a:latin typeface="Public Sans"/>
                <a:ea typeface="Public Sans"/>
                <a:cs typeface="Public Sans"/>
                <a:sym typeface="Public Sans"/>
              </a:rPr>
              <a:t>https://universe.roboflow.com/antriv/patinetes-electricos</a:t>
            </a:r>
          </a:p>
          <a:p>
            <a:pPr algn="just">
              <a:lnSpc>
                <a:spcPts val="3499"/>
              </a:lnSpc>
            </a:pPr>
          </a:p>
          <a:p>
            <a:pPr algn="just">
              <a:lnSpc>
                <a:spcPts val="3499"/>
              </a:lnSpc>
            </a:pPr>
            <a:r>
              <a:rPr lang="en-US" sz="2499">
                <a:solidFill>
                  <a:srgbClr val="333333"/>
                </a:solidFill>
                <a:latin typeface="Public Sans Bold"/>
                <a:ea typeface="Public Sans Bold"/>
                <a:cs typeface="Public Sans Bold"/>
                <a:sym typeface="Public Sans Bold"/>
              </a:rPr>
              <a:t>Bike riders</a:t>
            </a:r>
            <a:r>
              <a:rPr lang="en-US" sz="2499">
                <a:solidFill>
                  <a:srgbClr val="333333"/>
                </a:solidFill>
                <a:latin typeface="Public Sans"/>
                <a:ea typeface="Public Sans"/>
                <a:cs typeface="Public Sans"/>
                <a:sym typeface="Public Sans"/>
              </a:rPr>
              <a:t>:</a:t>
            </a:r>
          </a:p>
          <a:p>
            <a:pPr algn="just">
              <a:lnSpc>
                <a:spcPts val="3499"/>
              </a:lnSpc>
            </a:pPr>
            <a:r>
              <a:rPr lang="en-US" sz="2499">
                <a:solidFill>
                  <a:srgbClr val="333333"/>
                </a:solidFill>
                <a:latin typeface="Public Sans"/>
                <a:ea typeface="Public Sans"/>
                <a:cs typeface="Public Sans"/>
                <a:sym typeface="Public Sans"/>
              </a:rPr>
              <a:t>https://universe.roboflow.com/jotaehyeong/test3-oo7ie</a:t>
            </a:r>
          </a:p>
          <a:p>
            <a:pPr algn="just">
              <a:lnSpc>
                <a:spcPts val="3499"/>
              </a:lnSpc>
            </a:pPr>
          </a:p>
          <a:p>
            <a:pPr algn="just">
              <a:lnSpc>
                <a:spcPts val="3499"/>
              </a:lnSpc>
            </a:pPr>
            <a:r>
              <a:rPr lang="en-US" sz="2499">
                <a:solidFill>
                  <a:srgbClr val="333333"/>
                </a:solidFill>
                <a:latin typeface="Public Sans Bold"/>
                <a:ea typeface="Public Sans Bold"/>
                <a:cs typeface="Public Sans Bold"/>
                <a:sym typeface="Public Sans Bold"/>
              </a:rPr>
              <a:t>Skateboards</a:t>
            </a:r>
            <a:r>
              <a:rPr lang="en-US" sz="2499">
                <a:solidFill>
                  <a:srgbClr val="333333"/>
                </a:solidFill>
                <a:latin typeface="Public Sans"/>
                <a:ea typeface="Public Sans"/>
                <a:cs typeface="Public Sans"/>
                <a:sym typeface="Public Sans"/>
              </a:rPr>
              <a:t>:</a:t>
            </a:r>
          </a:p>
          <a:p>
            <a:pPr algn="just">
              <a:lnSpc>
                <a:spcPts val="3499"/>
              </a:lnSpc>
            </a:pPr>
            <a:r>
              <a:rPr lang="en-US" sz="2499" u="sng">
                <a:solidFill>
                  <a:srgbClr val="333333"/>
                </a:solidFill>
                <a:latin typeface="Public Sans"/>
                <a:ea typeface="Public Sans"/>
                <a:cs typeface="Public Sans"/>
                <a:sym typeface="Public Sans"/>
                <a:hlinkClick r:id="rId2" tooltip="https://www.gettyimages.com/photos/skateboard-profile"/>
              </a:rPr>
              <a:t>https://www.gettyimages.com/photos/skateboard-profile</a:t>
            </a:r>
          </a:p>
        </p:txBody>
      </p:sp>
      <p:sp>
        <p:nvSpPr>
          <p:cNvPr name="Freeform 4" id="4"/>
          <p:cNvSpPr/>
          <p:nvPr/>
        </p:nvSpPr>
        <p:spPr>
          <a:xfrm flipH="false" flipV="false" rot="0">
            <a:off x="9797721" y="2400859"/>
            <a:ext cx="7461579" cy="7385050"/>
          </a:xfrm>
          <a:custGeom>
            <a:avLst/>
            <a:gdLst/>
            <a:ahLst/>
            <a:cxnLst/>
            <a:rect r="r" b="b" t="t" l="l"/>
            <a:pathLst>
              <a:path h="7385050" w="7461579">
                <a:moveTo>
                  <a:pt x="0" y="0"/>
                </a:moveTo>
                <a:lnTo>
                  <a:pt x="7461579" y="0"/>
                </a:lnTo>
                <a:lnTo>
                  <a:pt x="7461579" y="7385050"/>
                </a:lnTo>
                <a:lnTo>
                  <a:pt x="0" y="7385050"/>
                </a:lnTo>
                <a:lnTo>
                  <a:pt x="0" y="0"/>
                </a:lnTo>
                <a:close/>
              </a:path>
            </a:pathLst>
          </a:custGeom>
          <a:blipFill>
            <a:blip r:embed="rId3"/>
            <a:stretch>
              <a:fillRect l="0" t="0" r="0" b="0"/>
            </a:stretch>
          </a:blipFill>
        </p:spPr>
      </p:sp>
      <p:sp>
        <p:nvSpPr>
          <p:cNvPr name="TextBox 5" id="5"/>
          <p:cNvSpPr txBox="true"/>
          <p:nvPr/>
        </p:nvSpPr>
        <p:spPr>
          <a:xfrm rot="0">
            <a:off x="1028700" y="971550"/>
            <a:ext cx="5036818" cy="431800"/>
          </a:xfrm>
          <a:prstGeom prst="rect">
            <a:avLst/>
          </a:prstGeom>
        </p:spPr>
        <p:txBody>
          <a:bodyPr anchor="t" rtlCol="false" tIns="0" lIns="0" bIns="0" rIns="0">
            <a:spAutoFit/>
          </a:bodyPr>
          <a:lstStyle/>
          <a:p>
            <a:pPr algn="l">
              <a:lnSpc>
                <a:spcPts val="3499"/>
              </a:lnSpc>
            </a:pPr>
            <a:r>
              <a:rPr lang="en-US" sz="2499">
                <a:solidFill>
                  <a:srgbClr val="333333"/>
                </a:solidFill>
                <a:latin typeface="Public Sans Bold"/>
                <a:ea typeface="Public Sans Bold"/>
                <a:cs typeface="Public Sans Bold"/>
                <a:sym typeface="Public Sans Bold"/>
              </a:rPr>
              <a:t>Data Source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DAGDAQZwkQk</dc:identifier>
  <dcterms:modified xsi:type="dcterms:W3CDTF">2011-08-01T06:04:30Z</dcterms:modified>
  <cp:revision>1</cp:revision>
  <dc:title>CIS515 Final Project</dc:title>
</cp:coreProperties>
</file>