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2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D6C58-4BB2-4DD1-A36A-78C37051E5E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CA631-CAD3-4CFF-9F35-C05882BA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217D88-0244-4878-9BB0-BD26844498B5}"/>
              </a:ext>
            </a:extLst>
          </p:cNvPr>
          <p:cNvCxnSpPr>
            <a:cxnSpLocks/>
          </p:cNvCxnSpPr>
          <p:nvPr/>
        </p:nvCxnSpPr>
        <p:spPr>
          <a:xfrm>
            <a:off x="661887" y="1049038"/>
            <a:ext cx="27827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166AD-BCB4-F550-A8E2-185D18C252E0}"/>
              </a:ext>
            </a:extLst>
          </p:cNvPr>
          <p:cNvCxnSpPr>
            <a:cxnSpLocks/>
          </p:cNvCxnSpPr>
          <p:nvPr/>
        </p:nvCxnSpPr>
        <p:spPr>
          <a:xfrm>
            <a:off x="3803991" y="1049038"/>
            <a:ext cx="27827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58C69F0-A3B3-335F-576D-2B108C4AF2FC}"/>
              </a:ext>
            </a:extLst>
          </p:cNvPr>
          <p:cNvSpPr/>
          <p:nvPr/>
        </p:nvSpPr>
        <p:spPr>
          <a:xfrm>
            <a:off x="3589997" y="1017557"/>
            <a:ext cx="68637" cy="6297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B49F8-2ADF-F211-BE2C-E1676B669E41}"/>
              </a:ext>
            </a:extLst>
          </p:cNvPr>
          <p:cNvCxnSpPr>
            <a:cxnSpLocks/>
          </p:cNvCxnSpPr>
          <p:nvPr/>
        </p:nvCxnSpPr>
        <p:spPr>
          <a:xfrm>
            <a:off x="536168" y="2814062"/>
            <a:ext cx="27827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94EA3D-167A-EA4F-F592-31DE7700F945}"/>
              </a:ext>
            </a:extLst>
          </p:cNvPr>
          <p:cNvCxnSpPr>
            <a:cxnSpLocks/>
          </p:cNvCxnSpPr>
          <p:nvPr/>
        </p:nvCxnSpPr>
        <p:spPr>
          <a:xfrm>
            <a:off x="3941078" y="2814062"/>
            <a:ext cx="27827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131A107-EAE3-C058-89C5-4EA079048FE0}"/>
              </a:ext>
            </a:extLst>
          </p:cNvPr>
          <p:cNvSpPr/>
          <p:nvPr/>
        </p:nvSpPr>
        <p:spPr>
          <a:xfrm>
            <a:off x="3485028" y="2782581"/>
            <a:ext cx="68637" cy="629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DC20B6-15EE-4CE4-5813-B25BF5F2D802}"/>
              </a:ext>
            </a:extLst>
          </p:cNvPr>
          <p:cNvSpPr/>
          <p:nvPr/>
        </p:nvSpPr>
        <p:spPr>
          <a:xfrm>
            <a:off x="3719776" y="2782581"/>
            <a:ext cx="68637" cy="629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29845-FAFA-6F31-31E6-CF5135E9D7FC}"/>
              </a:ext>
            </a:extLst>
          </p:cNvPr>
          <p:cNvSpPr txBox="1"/>
          <p:nvPr/>
        </p:nvSpPr>
        <p:spPr>
          <a:xfrm>
            <a:off x="-4047" y="118468"/>
            <a:ext cx="6148470" cy="70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5144" indent="-325144">
              <a:buFont typeface="Arial" panose="020B0604020202020204" pitchFamily="34" charset="0"/>
              <a:buChar char="•"/>
            </a:pP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If the number of data points is </a:t>
            </a:r>
            <a:r>
              <a:rPr lang="en-US" sz="1992" i="1" dirty="0"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	then take the </a:t>
            </a:r>
            <a:r>
              <a:rPr lang="en-US" sz="1992" i="1" dirty="0">
                <a:latin typeface="Arial" panose="020B0604020202020204" pitchFamily="34" charset="0"/>
                <a:cs typeface="Arial" panose="020B0604020202020204" pitchFamily="34" charset="0"/>
              </a:rPr>
              <a:t>middle value</a:t>
            </a: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 of sorted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E1EFE-7C66-40AF-0C46-3B25E1314FAC}"/>
              </a:ext>
            </a:extLst>
          </p:cNvPr>
          <p:cNvSpPr txBox="1"/>
          <p:nvPr/>
        </p:nvSpPr>
        <p:spPr>
          <a:xfrm>
            <a:off x="-4047" y="1849253"/>
            <a:ext cx="7298736" cy="70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5144" indent="-325144">
              <a:buFont typeface="Arial" panose="020B0604020202020204" pitchFamily="34" charset="0"/>
              <a:buChar char="•"/>
            </a:pP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If the number of data points is </a:t>
            </a:r>
            <a:r>
              <a:rPr lang="en-US" sz="1992" i="1" dirty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	then take the </a:t>
            </a:r>
            <a:r>
              <a:rPr lang="en-US" sz="1992" i="1" dirty="0">
                <a:latin typeface="Arial" panose="020B0604020202020204" pitchFamily="34" charset="0"/>
                <a:cs typeface="Arial" panose="020B0604020202020204" pitchFamily="34" charset="0"/>
              </a:rPr>
              <a:t>mean of the middle two values </a:t>
            </a:r>
            <a:r>
              <a:rPr lang="en-US" sz="1992" dirty="0">
                <a:latin typeface="Arial" panose="020B0604020202020204" pitchFamily="34" charset="0"/>
                <a:cs typeface="Arial" panose="020B0604020202020204" pitchFamily="34" charset="0"/>
              </a:rPr>
              <a:t>of sorted data.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B6D151-EF41-13C7-C27D-A381855A4279}"/>
              </a:ext>
            </a:extLst>
          </p:cNvPr>
          <p:cNvSpPr/>
          <p:nvPr/>
        </p:nvSpPr>
        <p:spPr>
          <a:xfrm>
            <a:off x="3589997" y="1541362"/>
            <a:ext cx="68637" cy="6297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A5441-76C6-6975-E7DB-D9D2E3181445}"/>
              </a:ext>
            </a:extLst>
          </p:cNvPr>
          <p:cNvCxnSpPr/>
          <p:nvPr/>
        </p:nvCxnSpPr>
        <p:spPr>
          <a:xfrm>
            <a:off x="3624310" y="1143217"/>
            <a:ext cx="0" cy="344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39AA1131-3BA5-7ECF-F423-E41BB67A43E8}"/>
              </a:ext>
            </a:extLst>
          </p:cNvPr>
          <p:cNvSpPr/>
          <p:nvPr/>
        </p:nvSpPr>
        <p:spPr>
          <a:xfrm rot="16200000">
            <a:off x="3575038" y="2744296"/>
            <a:ext cx="101026" cy="42446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7EE6BE-6460-E8C9-EB86-659DBEBC5F5F}"/>
                  </a:ext>
                </a:extLst>
              </p:cNvPr>
              <p:cNvSpPr txBox="1"/>
              <p:nvPr/>
            </p:nvSpPr>
            <p:spPr>
              <a:xfrm>
                <a:off x="3439907" y="3067498"/>
                <a:ext cx="378309" cy="356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80" i="1">
                              <a:latin typeface="Cambria Math" panose="02040503050406030204" pitchFamily="18" charset="0"/>
                            </a:rPr>
                            <m:t>   +   </m:t>
                          </m:r>
                        </m:num>
                        <m:den>
                          <m:r>
                            <a:rPr lang="en-US" sz="128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8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7EE6BE-6460-E8C9-EB86-659DBEBC5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07" y="3067498"/>
                <a:ext cx="378309" cy="356572"/>
              </a:xfrm>
              <a:prstGeom prst="rect">
                <a:avLst/>
              </a:prstGeom>
              <a:blipFill>
                <a:blip r:embed="rId2"/>
                <a:stretch>
                  <a:fillRect t="-3390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0469E0B8-7851-F064-8134-081D93F0DD79}"/>
              </a:ext>
            </a:extLst>
          </p:cNvPr>
          <p:cNvSpPr/>
          <p:nvPr/>
        </p:nvSpPr>
        <p:spPr>
          <a:xfrm>
            <a:off x="3472384" y="3112968"/>
            <a:ext cx="68637" cy="629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83DF2B-4D0D-6283-CE55-DDB44FC17871}"/>
              </a:ext>
            </a:extLst>
          </p:cNvPr>
          <p:cNvSpPr/>
          <p:nvPr/>
        </p:nvSpPr>
        <p:spPr>
          <a:xfrm>
            <a:off x="3707132" y="3112968"/>
            <a:ext cx="68637" cy="629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5FB2EE-3861-9B04-BE28-AC89F761BBBF}"/>
              </a:ext>
            </a:extLst>
          </p:cNvPr>
          <p:cNvSpPr/>
          <p:nvPr/>
        </p:nvSpPr>
        <p:spPr>
          <a:xfrm>
            <a:off x="3591237" y="3933359"/>
            <a:ext cx="68637" cy="6297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45F4CE-B725-2461-353D-9B5BB10ECBE4}"/>
              </a:ext>
            </a:extLst>
          </p:cNvPr>
          <p:cNvCxnSpPr/>
          <p:nvPr/>
        </p:nvCxnSpPr>
        <p:spPr>
          <a:xfrm>
            <a:off x="3625550" y="3522186"/>
            <a:ext cx="0" cy="344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4</cp:revision>
  <dcterms:created xsi:type="dcterms:W3CDTF">2025-01-24T07:25:42Z</dcterms:created>
  <dcterms:modified xsi:type="dcterms:W3CDTF">2025-01-24T07:48:19Z</dcterms:modified>
</cp:coreProperties>
</file>