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3" r:id="rId3"/>
    <p:sldId id="258" r:id="rId4"/>
    <p:sldId id="260" r:id="rId5"/>
    <p:sldId id="266" r:id="rId6"/>
    <p:sldId id="268" r:id="rId7"/>
    <p:sldId id="267" r:id="rId8"/>
    <p:sldId id="259" r:id="rId9"/>
    <p:sldId id="269" r:id="rId10"/>
    <p:sldId id="271" r:id="rId11"/>
    <p:sldId id="265" r:id="rId12"/>
    <p:sldId id="270" r:id="rId13"/>
    <p:sldId id="272" r:id="rId14"/>
    <p:sldId id="273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9907"/>
  </p:normalViewPr>
  <p:slideViewPr>
    <p:cSldViewPr>
      <p:cViewPr varScale="1">
        <p:scale>
          <a:sx n="87" d="100"/>
          <a:sy n="87" d="100"/>
        </p:scale>
        <p:origin x="2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EA436-B6CC-9141-B12C-55A5B9B19390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969D3-A104-6B44-8AE5-D44F1D95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9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69D3-A104-6B44-8AE5-D44F1D958A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51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69D3-A104-6B44-8AE5-D44F1D958A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67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Anabel: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69D3-A104-6B44-8AE5-D44F1D958A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7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Ella: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69D3-A104-6B44-8AE5-D44F1D958A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Mia: Data taken from survey filled out by all members of the armed services collected by the department of defense from 2012. Including race, gender, rank, Hispanic, grade, branch. It is a population sampling and a prospective observational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69D3-A104-6B44-8AE5-D44F1D958A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4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Ella: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69D3-A104-6B44-8AE5-D44F1D958A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3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Anabel: Left skewed bell curve 7 is the most common rank.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69D3-A104-6B44-8AE5-D44F1D958A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6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Anabel: Comparing these box plots allowed to see that there may be a statistical difference in the data. Many outliers in the multi race.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69D3-A104-6B44-8AE5-D44F1D958A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Anabel: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69D3-A104-6B44-8AE5-D44F1D958A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Mia: Decided rank 6-7 because based on the box plots we saw that that’s where the majority of the data lies. Making rank 7 is becoming a general officer which is a huge feat that not a lot of people make. We know that in society in general minority groups tend to not be considered as often white people for higher-up positions so we were wondering if this would apply to the military as well and we had suspicions that it would.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69D3-A104-6B44-8AE5-D44F1D958A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Anabel: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69D3-A104-6B44-8AE5-D44F1D958A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3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Ella: there is a statistically significant difference in the probability of an Asian identifying military member making rank from rank 6 to rank 7 compared to that of a white identifying member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69D3-A104-6B44-8AE5-D44F1D958A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B191-0F8F-33A1-FC92-89F3024D5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AC779-7487-A021-3EE2-FD569CEFB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29BE3-F614-34E9-3232-FAB4DCD7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55534-70B3-2C6E-F5AE-C5E09170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7FCC-F1DD-F147-21FB-48BAAFE1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7023E-E56E-7F4D-B83B-44AE70E64F4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1639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7B67-2F3E-490C-9C85-5F81786E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237E6-0C7D-6521-67C1-67182A692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0F557-D3FA-3F63-2602-10378929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9F2A-1AB4-81EF-B041-78D77805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4E159-F64E-603E-8C98-D2B1311B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FDB4F-D8E0-5D4A-9705-6283B7C7799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9384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7394B-AE11-D752-5798-2D43A2C70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0145A-AAF9-D609-1876-E35C62041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0606-35A1-EF7A-1F7C-A3DE07DF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24609-4C96-12DC-FE9A-F09D5A5E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FC1C-45A1-9DC7-ACD5-FBF5545B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72E1-4BE0-034B-93B2-A02998A99CF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3249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1D0A-1B40-7A57-21A3-3C1F12EB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2B0C-843F-0581-69DD-B5C627E9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6D83-2BE4-84B2-6EF3-52CB0276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9D2D-B8ED-198D-114E-D75FE057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094D-A1DE-3017-D134-938D61F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72BBD-22BB-CD4B-A2CA-8976038C2A9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746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644E-B546-4D38-A9F7-5DE5813E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7AB77-7CC2-2482-AF5F-C1B63C29A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C5EB-96B7-8A28-DB2B-EFEA3B68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45B8-9C6D-CDD4-D8BA-B6C9A26D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07E5-1964-72FA-4045-A8284DD1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F5420-3A7A-9F4F-936F-57E9EF40AAD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1654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1B9D-BBE1-90F0-ECD7-B84AF622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9775-A56B-2FA3-F8D7-0D0398097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A2D69-6051-6BCA-0062-B5622967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84A68-AD73-85AF-1E01-35CFCFED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9A63-DA01-380F-757C-8B725982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0F4A7-8036-14F4-D67D-AA49C35F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CE096-8BAC-4F4A-8686-320329707BE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270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4E49-1422-7239-DDDB-221D5A04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4EC47-E223-DF3C-7C7C-7507B1229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D2A87-F58C-5454-5A43-012A1156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C38A3-60A4-8965-8340-BC45CD6D5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911AB-539A-499D-3447-C52F01707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60A4C-7348-3F05-E155-280DD536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C1495-F28B-C88D-61E0-2E1DE4FC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BF694-DCC1-2F0E-EC5A-C966E848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07175-D8B1-4045-BC56-962F8E1C6BA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8215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A408-13A3-AED0-434E-1F52FC75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10FF1-163B-9990-8509-BC04398F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DD7E7-C678-D03B-E319-082AAF08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FDA62-B0B4-92CE-2AB6-7C5B9C11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49C20-DFF9-9D40-9B11-41B85572AEB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1573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A05EB-1E6B-5C79-ECC6-5F268FAC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1B16D-9D86-987E-4CE2-2FB2CC10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F743B-FA66-D427-F88B-92FA7621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100BD-9A70-054C-8F85-4454FC7B250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2747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24E3-4203-D15D-6601-DB4558C8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44F7-08B1-240E-5453-3BD4908C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0BE96-973A-998F-DF68-5A8C54D78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A0401-80D3-EC49-5D08-9AD979BC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1D170-2FF6-E94E-21CA-56A618DA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B39F5-870B-6200-BAC6-B9F5F561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3D469-17CE-D840-BC9B-A8544ED9148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7646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F7E7-F88A-7248-4734-9BE12512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19852-FF5A-7241-E822-0CEF77A30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F4578-B61B-3348-FC80-5A1F402CE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33402-D1BC-9EFF-4A81-70EFC261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505C-F9CC-19D9-C0DA-89BEAE42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45269-B944-8736-5829-C5961170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C5080-83AF-B046-BD04-2DBAB251D91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15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314AD4D-56AE-DE34-E1BE-4E82B7291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820175D-A3D4-F1D6-CA8D-9C9EA644B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6A4256-F52B-3EFC-B2DC-F8202D62621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92466EE-B79C-FECC-2062-A566B52A5E8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97C20A-9A6A-0C4E-7BC5-5C17EEC01A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F568F3-4016-3B4B-A8A9-58E5A26ECD8E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>
            <a:extLst>
              <a:ext uri="{FF2B5EF4-FFF2-40B4-BE49-F238E27FC236}">
                <a16:creationId xmlns:a16="http://schemas.microsoft.com/office/drawing/2014/main" id="{E7ED16C7-8B58-EDA0-0D63-666EC74FFC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908720"/>
            <a:ext cx="9144000" cy="3240360"/>
          </a:xfrm>
          <a:solidFill>
            <a:srgbClr val="648E36"/>
          </a:solidFill>
        </p:spPr>
        <p:txBody>
          <a:bodyPr anchor="ctr"/>
          <a:lstStyle/>
          <a:p>
            <a:r>
              <a:rPr lang="es-UY" altLang="en-US" sz="4000" b="1" dirty="0">
                <a:solidFill>
                  <a:schemeClr val="bg1"/>
                </a:solidFill>
                <a:latin typeface="Perpetua Titling MT" panose="02020502060505020804" pitchFamily="18" charset="77"/>
              </a:rPr>
              <a:t>Comprehensive Analysis of demographic data on members of the US Armed Forces, including gender, race and rank</a:t>
            </a:r>
            <a:endParaRPr lang="es-ES" altLang="en-US" sz="4000" b="1" dirty="0">
              <a:solidFill>
                <a:schemeClr val="bg1"/>
              </a:solidFill>
              <a:latin typeface="Perpetua Titling MT" panose="020205020605050208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80AD2-F6F3-D3D4-C929-1DF2D1381C5E}"/>
              </a:ext>
            </a:extLst>
          </p:cNvPr>
          <p:cNvSpPr txBox="1"/>
          <p:nvPr/>
        </p:nvSpPr>
        <p:spPr>
          <a:xfrm>
            <a:off x="0" y="524139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erpetua Titling MT" panose="02020502060505020804" pitchFamily="18" charset="77"/>
              </a:rPr>
              <a:t>Presented by:</a:t>
            </a:r>
          </a:p>
          <a:p>
            <a:pPr algn="ctr"/>
            <a:r>
              <a:rPr lang="en-US" sz="2400" dirty="0">
                <a:latin typeface="Perpetua Titling MT" panose="02020502060505020804" pitchFamily="18" charset="77"/>
              </a:rPr>
              <a:t>Ella </a:t>
            </a:r>
            <a:r>
              <a:rPr lang="en-US" sz="2400" dirty="0" err="1">
                <a:latin typeface="Perpetua Titling MT" panose="02020502060505020804" pitchFamily="18" charset="77"/>
              </a:rPr>
              <a:t>Skinkis</a:t>
            </a:r>
            <a:r>
              <a:rPr lang="en-US" sz="2400" dirty="0">
                <a:latin typeface="Perpetua Titling MT" panose="02020502060505020804" pitchFamily="18" charset="77"/>
              </a:rPr>
              <a:t>, Anabel </a:t>
            </a:r>
            <a:r>
              <a:rPr lang="en-US" sz="2400" dirty="0" err="1">
                <a:latin typeface="Perpetua Titling MT" panose="02020502060505020804" pitchFamily="18" charset="77"/>
              </a:rPr>
              <a:t>Hilerio</a:t>
            </a:r>
            <a:r>
              <a:rPr lang="en-US" sz="2400" dirty="0">
                <a:latin typeface="Perpetua Titling MT" panose="02020502060505020804" pitchFamily="18" charset="77"/>
              </a:rPr>
              <a:t>, Mia Anderson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65F9-3018-3F31-C10B-626EAF08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conclude…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248C-8D8A-E3EB-7637-925C88A6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P-value = 1.646316e-06</a:t>
            </a:r>
          </a:p>
          <a:p>
            <a:r>
              <a:rPr lang="en-US" dirty="0"/>
              <a:t>Reject the null hypothesis!</a:t>
            </a:r>
          </a:p>
          <a:p>
            <a:r>
              <a:rPr lang="en-US" dirty="0"/>
              <a:t>There is a statistically significant difference</a:t>
            </a:r>
          </a:p>
          <a:p>
            <a:r>
              <a:rPr lang="en-US" dirty="0"/>
              <a:t>Discrimination</a:t>
            </a:r>
          </a:p>
          <a:p>
            <a:r>
              <a:rPr lang="en-US" dirty="0"/>
              <a:t>Lack of opportunities for minorities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7519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B8D19BD-B282-CC50-8672-A9780FFDB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1143000"/>
          </a:xfrm>
        </p:spPr>
        <p:txBody>
          <a:bodyPr/>
          <a:lstStyle/>
          <a:p>
            <a:r>
              <a:rPr lang="es-UY" altLang="en-US" dirty="0"/>
              <a:t>Gender Hypothesis</a:t>
            </a:r>
            <a:endParaRPr lang="es-ES" altLang="en-US" dirty="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54CFCA6-0576-8FA8-A69E-53FDC845FCD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4176713" cy="4967287"/>
          </a:xfrm>
        </p:spPr>
        <p:txBody>
          <a:bodyPr/>
          <a:lstStyle/>
          <a:p>
            <a:r>
              <a:rPr lang="es-ES" altLang="en-US" sz="2800" dirty="0" err="1"/>
              <a:t>Null</a:t>
            </a:r>
            <a:r>
              <a:rPr lang="es-ES" altLang="en-US" sz="2800" dirty="0"/>
              <a:t> </a:t>
            </a:r>
            <a:r>
              <a:rPr lang="es-ES" altLang="en-US" sz="2800" dirty="0" err="1"/>
              <a:t>Hypothesis</a:t>
            </a:r>
            <a:r>
              <a:rPr lang="es-ES" altLang="en-US" sz="2800" dirty="0"/>
              <a:t>:</a:t>
            </a:r>
          </a:p>
          <a:p>
            <a:r>
              <a:rPr lang="en-US" sz="1600" dirty="0"/>
              <a:t>There is no statistically significant difference between the probability of an female identifying military member making rank from rank 8 to rank 9 then that of a male identifying member. chi-squared = </a:t>
            </a:r>
            <a:r>
              <a:rPr lang="en-US" sz="1600" dirty="0" err="1"/>
              <a:t>df</a:t>
            </a:r>
            <a:endParaRPr lang="es-ES" altLang="en-US" sz="2800" dirty="0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BA788DDC-9FAE-D5DD-D4F5-FF1E5A83250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54575" y="1600200"/>
            <a:ext cx="4038600" cy="4997450"/>
          </a:xfrm>
        </p:spPr>
        <p:txBody>
          <a:bodyPr/>
          <a:lstStyle/>
          <a:p>
            <a:r>
              <a:rPr lang="es-UY" altLang="en-US" sz="2800" dirty="0"/>
              <a:t>Alternative Hypothesis:</a:t>
            </a:r>
          </a:p>
          <a:p>
            <a:r>
              <a:rPr lang="en-US" sz="1600" dirty="0"/>
              <a:t>There is a statistically significant difference between the probability of an female identifying military member making rank from rank 8 to rank 9 then that of a male identifying member. chi-squared &lt; </a:t>
            </a:r>
            <a:r>
              <a:rPr lang="en-US" sz="1600" dirty="0" err="1"/>
              <a:t>df</a:t>
            </a:r>
            <a:endParaRPr lang="es-E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624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862A-BD3D-E9C2-1FB6-43559883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for Two Way Table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2F18C06-A3CE-8487-79F6-CD9D08A1A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368" y="4437112"/>
            <a:ext cx="3888432" cy="1009983"/>
          </a:xfr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6BA6DD1-208C-65E7-2B20-9513D04CC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540" y="2132856"/>
            <a:ext cx="3845092" cy="3672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8EC468-1751-50DF-A9EB-86B002617BA5}"/>
              </a:ext>
            </a:extLst>
          </p:cNvPr>
          <p:cNvSpPr txBox="1"/>
          <p:nvPr/>
        </p:nvSpPr>
        <p:spPr>
          <a:xfrm>
            <a:off x="472157" y="2492896"/>
            <a:ext cx="4233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Almost all requirements met: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Assuming independent random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Assuming the cell frequencies are at least 5</a:t>
            </a:r>
          </a:p>
        </p:txBody>
      </p:sp>
    </p:spTree>
    <p:extLst>
      <p:ext uri="{BB962C8B-B14F-4D97-AF65-F5344CB8AC3E}">
        <p14:creationId xmlns:p14="http://schemas.microsoft.com/office/powerpoint/2010/main" val="425623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65F9-3018-3F31-C10B-626EAF08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conclude…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248C-8D8A-E3EB-7637-925C88A6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P-value &lt; 0.05</a:t>
            </a:r>
          </a:p>
          <a:p>
            <a:r>
              <a:rPr lang="en-US" dirty="0"/>
              <a:t>Reject the null hypothesis</a:t>
            </a:r>
          </a:p>
          <a:p>
            <a:r>
              <a:rPr lang="en-US" dirty="0"/>
              <a:t>There is a statistically significant difference</a:t>
            </a:r>
          </a:p>
          <a:p>
            <a:r>
              <a:rPr lang="en-US" dirty="0"/>
              <a:t>Discrimination</a:t>
            </a:r>
          </a:p>
          <a:p>
            <a:r>
              <a:rPr lang="en-US" dirty="0"/>
              <a:t>Opportunity differences for females</a:t>
            </a:r>
          </a:p>
        </p:txBody>
      </p:sp>
    </p:spTree>
    <p:extLst>
      <p:ext uri="{BB962C8B-B14F-4D97-AF65-F5344CB8AC3E}">
        <p14:creationId xmlns:p14="http://schemas.microsoft.com/office/powerpoint/2010/main" val="353223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037F4B-9069-6ED7-6603-1145A510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4864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3CCF909-4E63-0E22-4EFC-8A7DD0DD5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569325" cy="1066800"/>
          </a:xfrm>
        </p:spPr>
        <p:txBody>
          <a:bodyPr/>
          <a:lstStyle/>
          <a:p>
            <a:r>
              <a:rPr lang="es-UY" altLang="en-US" dirty="0"/>
              <a:t>Motivation for Research</a:t>
            </a:r>
            <a:endParaRPr lang="es-ES" altLang="en-US" dirty="0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EB24A1E-CED1-649F-3855-FDCCBC11F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42350" cy="4997450"/>
          </a:xfrm>
        </p:spPr>
        <p:txBody>
          <a:bodyPr/>
          <a:lstStyle/>
          <a:p>
            <a:endParaRPr lang="es-ES" altLang="en-US" dirty="0"/>
          </a:p>
        </p:txBody>
      </p:sp>
      <p:pic>
        <p:nvPicPr>
          <p:cNvPr id="5" name="Picture 4" descr="A group of people in uniform&#10;&#10;Description automatically generated with medium confidence">
            <a:extLst>
              <a:ext uri="{FF2B5EF4-FFF2-40B4-BE49-F238E27FC236}">
                <a16:creationId xmlns:a16="http://schemas.microsoft.com/office/drawing/2014/main" id="{2463EAFD-FD56-A796-2148-3F683BF76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40" t="25216" r="7604"/>
          <a:stretch/>
        </p:blipFill>
        <p:spPr>
          <a:xfrm>
            <a:off x="1332436" y="1809196"/>
            <a:ext cx="6479128" cy="45794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22A596F-B8A4-5639-3BFB-4CE7B8693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569325" cy="1066800"/>
          </a:xfrm>
        </p:spPr>
        <p:txBody>
          <a:bodyPr/>
          <a:lstStyle/>
          <a:p>
            <a:r>
              <a:rPr lang="es-UY" altLang="en-US" dirty="0"/>
              <a:t>Data Set</a:t>
            </a:r>
            <a:endParaRPr lang="es-ES" altLang="en-US" dirty="0"/>
          </a:p>
        </p:txBody>
      </p:sp>
      <p:pic>
        <p:nvPicPr>
          <p:cNvPr id="51205" name="Picture 5" descr="United States Armed Forces | Marvel Cinematic Universe Wiki | Fandom">
            <a:extLst>
              <a:ext uri="{FF2B5EF4-FFF2-40B4-BE49-F238E27FC236}">
                <a16:creationId xmlns:a16="http://schemas.microsoft.com/office/drawing/2014/main" id="{B5818990-07AA-76DE-69D5-CCF849029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95016"/>
            <a:ext cx="6944987" cy="458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1044-F6BF-E2AA-DEF5-8821CC4B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&amp; Biases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483A-D9DF-2F0E-B19B-114943C0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Collection Method: Reporting System</a:t>
            </a:r>
          </a:p>
          <a:p>
            <a:pPr lvl="1"/>
            <a:r>
              <a:rPr lang="en-US"/>
              <a:t>Some members may choose not to report</a:t>
            </a:r>
          </a:p>
          <a:p>
            <a:pPr lvl="1"/>
            <a:r>
              <a:rPr lang="en-US"/>
              <a:t>Some members may report incorrectly</a:t>
            </a:r>
          </a:p>
          <a:p>
            <a:pPr lvl="2"/>
            <a:r>
              <a:rPr lang="en-US"/>
              <a:t>May impact certain demographic groups more/less</a:t>
            </a:r>
          </a:p>
          <a:p>
            <a:r>
              <a:rPr lang="en-US"/>
              <a:t>Measure quantity ≠ true value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4806-8727-3E75-5420-DF91F17B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Density of Service Members in each Rank by Genders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E7EBC75A-A2D5-DE3C-CC57-54100A8E1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632" y="1600200"/>
            <a:ext cx="6794390" cy="4853136"/>
          </a:xfrm>
        </p:spPr>
      </p:pic>
    </p:spTree>
    <p:extLst>
      <p:ext uri="{BB962C8B-B14F-4D97-AF65-F5344CB8AC3E}">
        <p14:creationId xmlns:p14="http://schemas.microsoft.com/office/powerpoint/2010/main" val="36539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5022-4F4D-353B-C2E0-7FB4B992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vs. Rank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BA4064C-933B-7875-576B-230E66A7E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6075" y="1628800"/>
            <a:ext cx="7131849" cy="4781128"/>
          </a:xfrm>
        </p:spPr>
      </p:pic>
    </p:spTree>
    <p:extLst>
      <p:ext uri="{BB962C8B-B14F-4D97-AF65-F5344CB8AC3E}">
        <p14:creationId xmlns:p14="http://schemas.microsoft.com/office/powerpoint/2010/main" val="15577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DADE-5499-BBD4-03A1-EA322B19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vs. Race by Gender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0A09582-0637-E1F8-A55C-EF30B5D09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8933" y="1700808"/>
            <a:ext cx="7026134" cy="4740999"/>
          </a:xfrm>
        </p:spPr>
      </p:pic>
    </p:spTree>
    <p:extLst>
      <p:ext uri="{BB962C8B-B14F-4D97-AF65-F5344CB8AC3E}">
        <p14:creationId xmlns:p14="http://schemas.microsoft.com/office/powerpoint/2010/main" val="10519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B8D19BD-B282-CC50-8672-A9780FFDB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UY" altLang="en-US"/>
              <a:t>Race Hypotheses</a:t>
            </a:r>
            <a:endParaRPr lang="es-ES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54CFCA6-0576-8FA8-A69E-53FDC845FCD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4176713" cy="4967287"/>
          </a:xfrm>
        </p:spPr>
        <p:txBody>
          <a:bodyPr/>
          <a:lstStyle/>
          <a:p>
            <a:r>
              <a:rPr lang="es-ES" altLang="en-US" sz="2800" err="1"/>
              <a:t>Null</a:t>
            </a:r>
            <a:r>
              <a:rPr lang="es-ES" altLang="en-US" sz="2800"/>
              <a:t> </a:t>
            </a:r>
            <a:r>
              <a:rPr lang="es-ES" altLang="en-US" sz="2800" err="1"/>
              <a:t>Hypothesis</a:t>
            </a:r>
            <a:r>
              <a:rPr lang="es-ES" altLang="en-US" sz="2800"/>
              <a:t>: </a:t>
            </a:r>
          </a:p>
          <a:p>
            <a:r>
              <a:rPr lang="en-US" sz="1600"/>
              <a:t>There is </a:t>
            </a:r>
            <a:r>
              <a:rPr lang="en-US" sz="1600" b="1" u="sng"/>
              <a:t>no statistically significant difference </a:t>
            </a:r>
            <a:r>
              <a:rPr lang="en-US" sz="1600"/>
              <a:t>between the probability of an Asian identifying military member making rank from rank 6 to rank 7 then that of a white identifying member. </a:t>
            </a:r>
          </a:p>
          <a:p>
            <a:r>
              <a:rPr lang="en-US" sz="1600"/>
              <a:t>Chi-Squared = </a:t>
            </a:r>
            <a:r>
              <a:rPr lang="en-US" sz="1600" err="1"/>
              <a:t>df</a:t>
            </a:r>
            <a:endParaRPr lang="es-ES" altLang="en-US" sz="2800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BA788DDC-9FAE-D5DD-D4F5-FF1E5A83250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54575" y="1600200"/>
            <a:ext cx="4038600" cy="4997450"/>
          </a:xfrm>
        </p:spPr>
        <p:txBody>
          <a:bodyPr/>
          <a:lstStyle/>
          <a:p>
            <a:r>
              <a:rPr lang="es-UY" altLang="en-US" sz="2800"/>
              <a:t>Alternative Hypothesis:</a:t>
            </a:r>
          </a:p>
          <a:p>
            <a:pPr rtl="0"/>
            <a:r>
              <a:rPr lang="en-US" sz="1600">
                <a:effectLst/>
                <a:latin typeface="-apple-system"/>
              </a:rPr>
              <a:t>There </a:t>
            </a:r>
            <a:r>
              <a:rPr lang="en-US" sz="1600" b="1" u="sng">
                <a:effectLst/>
                <a:latin typeface="-apple-system"/>
              </a:rPr>
              <a:t>is a statistically significant difference </a:t>
            </a:r>
            <a:r>
              <a:rPr lang="en-US" sz="1600">
                <a:effectLst/>
                <a:latin typeface="-apple-system"/>
              </a:rPr>
              <a:t>between the probability of an </a:t>
            </a:r>
            <a:r>
              <a:rPr lang="en-US" sz="1600">
                <a:latin typeface="-apple-system"/>
              </a:rPr>
              <a:t>A</a:t>
            </a:r>
            <a:r>
              <a:rPr lang="en-US" sz="1600">
                <a:effectLst/>
                <a:latin typeface="-apple-system"/>
              </a:rPr>
              <a:t>sian identifying military member making rank from rank 6 to rank 7 then that of a white identifying member. </a:t>
            </a:r>
          </a:p>
          <a:p>
            <a:pPr rtl="0"/>
            <a:r>
              <a:rPr lang="en-US" sz="1600">
                <a:latin typeface="-apple-system"/>
              </a:rPr>
              <a:t>C</a:t>
            </a:r>
            <a:r>
              <a:rPr lang="en-US" sz="1600">
                <a:effectLst/>
                <a:latin typeface="-apple-system"/>
              </a:rPr>
              <a:t>hi-Squared &lt; </a:t>
            </a:r>
            <a:r>
              <a:rPr lang="en-US" sz="1600" err="1">
                <a:effectLst/>
                <a:latin typeface="-apple-system"/>
              </a:rPr>
              <a:t>df</a:t>
            </a:r>
            <a:endParaRPr lang="en-US" sz="1600">
              <a:effectLst/>
              <a:latin typeface="-apple-system"/>
            </a:endParaRPr>
          </a:p>
          <a:p>
            <a:endParaRPr lang="es-ES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862A-BD3D-E9C2-1FB6-43559883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for Two Way Table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67F88A8-01B2-90EE-D9E6-1C162C388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633" y="4437112"/>
            <a:ext cx="4056956" cy="1014239"/>
          </a:xfrm>
        </p:spPr>
      </p:pic>
      <p:pic>
        <p:nvPicPr>
          <p:cNvPr id="7" name="Picture 6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CA9D6BEB-44D1-2939-6D2F-5F67BC3D8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916832"/>
            <a:ext cx="4000500" cy="4076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566EAD-E8A4-5554-1A73-94F629CB81FA}"/>
              </a:ext>
            </a:extLst>
          </p:cNvPr>
          <p:cNvSpPr txBox="1"/>
          <p:nvPr/>
        </p:nvSpPr>
        <p:spPr>
          <a:xfrm>
            <a:off x="420193" y="2276872"/>
            <a:ext cx="40569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Almost all requirements met: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Assuming independent random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Assuming the cell frequencies are at least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8304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C742CE89317F4F9B9C189D1088A884" ma:contentTypeVersion="8" ma:contentTypeDescription="Create a new document." ma:contentTypeScope="" ma:versionID="9ae4220be11fdcfc80d4051be88a79c7">
  <xsd:schema xmlns:xsd="http://www.w3.org/2001/XMLSchema" xmlns:xs="http://www.w3.org/2001/XMLSchema" xmlns:p="http://schemas.microsoft.com/office/2006/metadata/properties" xmlns:ns2="b9314fe7-e3d6-4ddc-b300-0bc30d8f6ef0" xmlns:ns3="606090b4-4595-4d1b-b870-94578d37dfdb" targetNamespace="http://schemas.microsoft.com/office/2006/metadata/properties" ma:root="true" ma:fieldsID="06de278bf9c66485331d25c1b753d5c0" ns2:_="" ns3:_="">
    <xsd:import namespace="b9314fe7-e3d6-4ddc-b300-0bc30d8f6ef0"/>
    <xsd:import namespace="606090b4-4595-4d1b-b870-94578d37df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14fe7-e3d6-4ddc-b300-0bc30d8f6e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2a6ab63-2296-4282-8ae0-a6f9706fb7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090b4-4595-4d1b-b870-94578d37dfd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67a311f-a79d-45c0-b6a5-97fe21177014}" ma:internalName="TaxCatchAll" ma:showField="CatchAllData" ma:web="606090b4-4595-4d1b-b870-94578d37df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077A68-E5FD-4654-A71D-B68BB4728949}"/>
</file>

<file path=customXml/itemProps2.xml><?xml version="1.0" encoding="utf-8"?>
<ds:datastoreItem xmlns:ds="http://schemas.openxmlformats.org/officeDocument/2006/customXml" ds:itemID="{277D291E-81DB-42E2-9180-A9FD2A81CD2B}"/>
</file>

<file path=docProps/app.xml><?xml version="1.0" encoding="utf-8"?>
<Properties xmlns="http://schemas.openxmlformats.org/officeDocument/2006/extended-properties" xmlns:vt="http://schemas.openxmlformats.org/officeDocument/2006/docPropsVTypes">
  <TotalTime>7988</TotalTime>
  <Words>565</Words>
  <Application>Microsoft Macintosh PowerPoint</Application>
  <PresentationFormat>On-screen Show (4:3)</PresentationFormat>
  <Paragraphs>72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Diseño predeterminado</vt:lpstr>
      <vt:lpstr>Comprehensive Analysis of demographic data on members of the US Armed Forces, including gender, race and rank</vt:lpstr>
      <vt:lpstr>Motivation for Research</vt:lpstr>
      <vt:lpstr>Data Set</vt:lpstr>
      <vt:lpstr>Data &amp; Biases</vt:lpstr>
      <vt:lpstr>Density of Service Members in each Rank by Genders</vt:lpstr>
      <vt:lpstr>Race vs. Rank</vt:lpstr>
      <vt:lpstr>Rank vs. Race by Gender</vt:lpstr>
      <vt:lpstr>Race Hypotheses</vt:lpstr>
      <vt:lpstr>Chi-Squared for Two Way Table</vt:lpstr>
      <vt:lpstr>We can conclude…</vt:lpstr>
      <vt:lpstr>Gender Hypothesis</vt:lpstr>
      <vt:lpstr>Chi-Squared for Two Way Table</vt:lpstr>
      <vt:lpstr>We can conclude…</vt:lpstr>
      <vt:lpstr>Questions?</vt:lpstr>
    </vt:vector>
  </TitlesOfParts>
  <Company>Siracusa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</dc:title>
  <dc:creator>Mariajose</dc:creator>
  <cp:lastModifiedBy>Anderson, Mia</cp:lastModifiedBy>
  <cp:revision>55</cp:revision>
  <dcterms:created xsi:type="dcterms:W3CDTF">2008-10-16T00:38:52Z</dcterms:created>
  <dcterms:modified xsi:type="dcterms:W3CDTF">2023-05-02T04:12:34Z</dcterms:modified>
</cp:coreProperties>
</file>