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2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F9057-7795-44F5-8262-808B1A465730}" v="22" dt="2023-05-02T05:34:5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43580-A16B-42AB-9054-6E76020DFCC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6CBD-83DE-4126-B351-49D882E1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6CBD-83DE-4126-B351-49D882E1E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6CBD-83DE-4126-B351-49D882E1E6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4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AC%BC%EC%9D%8C%ED%91%9C-%EC%B0%B8%EA%B3%A0-%EC%A4%91%EB%B3%B5-%EC%9A%94%EC%B2%AD-%EB%AC%B8%EC%A0%9C-%EC%9D%91%EB%8B%B5-%EC%9E%91%EC%97%85-%EC%A4%91%EC%9A%94%EC%84%B1-%EA%B8%B0%EB%8C%80-240520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zh-tw/%E6%9D%9C%E5%85%8B%E5%A4%A7%E5%AD%A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Wavy 3D art">
            <a:extLst>
              <a:ext uri="{FF2B5EF4-FFF2-40B4-BE49-F238E27FC236}">
                <a16:creationId xmlns:a16="http://schemas.microsoft.com/office/drawing/2014/main" id="{8F6051DF-2E61-8830-1556-44CB2F54E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50" b="142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36D1C3F-3B56-4607-9BE3-5611009C2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571999"/>
            <a:ext cx="12192000" cy="2296389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88664"/>
            <a:ext cx="9257512" cy="124524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By: Sophie Osborn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F20272-3B4F-6A3B-D2BA-5C9FE5E57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3429001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7400">
                <a:solidFill>
                  <a:srgbClr val="FFFFFF"/>
                </a:solidFill>
                <a:latin typeface="Times New Roman"/>
                <a:cs typeface="Times New Roman"/>
              </a:rPr>
              <a:t>Statistical Analysis of Duke Student’s GPA</a:t>
            </a:r>
            <a:endParaRPr lang="en-US" sz="7400" b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06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E7A3B-19E7-284D-3E34-0FFECC84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076635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Questions???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55D8E5C-D261-CE83-8795-A8D914FC9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3682" y="680936"/>
            <a:ext cx="1029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6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0AC80F-8E82-48C9-A5FA-56D476389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6558C-4BFF-AE09-905B-E545B28E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7280"/>
            <a:ext cx="9285336" cy="1965657"/>
          </a:xfrm>
        </p:spPr>
        <p:txBody>
          <a:bodyPr>
            <a:normAutofit/>
          </a:bodyPr>
          <a:lstStyle/>
          <a:p>
            <a:r>
              <a:rPr lang="en-US" sz="6000"/>
              <a:t>The GPA data 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2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0833-F86E-82A5-105B-D2703616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941" y="3300831"/>
            <a:ext cx="5323507" cy="2985670"/>
          </a:xfrm>
        </p:spPr>
        <p:txBody>
          <a:bodyPr>
            <a:normAutofit/>
          </a:bodyPr>
          <a:lstStyle/>
          <a:p>
            <a:r>
              <a:rPr lang="en-US" dirty="0"/>
              <a:t>Survey of voluntary students at Duke University  </a:t>
            </a:r>
          </a:p>
          <a:p>
            <a:r>
              <a:rPr lang="en-US" dirty="0"/>
              <a:t>Observations include GPA, hours of sleep, hours of study, nights out, gender</a:t>
            </a:r>
          </a:p>
          <a:p>
            <a:r>
              <a:rPr lang="en-US" dirty="0"/>
              <a:t>Numeric vector, factor with two levels</a:t>
            </a:r>
          </a:p>
          <a:p>
            <a:endParaRPr lang="en-US" dirty="0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E4C0507-C138-2E41-EF47-460DDC36B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15200" y="3429000"/>
            <a:ext cx="4374107" cy="19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97E1-EF80-FD20-2FA0-E7B22F0B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my research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28E0-5CA9-AB18-F07E-4EBDA41AA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 male students have a higher GPA on average than female students?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75BE4-1DC1-F2CD-0149-3424EBE27B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Does getting more sleep every night result in a higher GPA?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492E7-A68F-0B09-1955-633E315ED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" t="28650" r="11264" b="13434"/>
          <a:stretch/>
        </p:blipFill>
        <p:spPr>
          <a:xfrm>
            <a:off x="1008563" y="3286587"/>
            <a:ext cx="4915127" cy="330397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670B54D-82EA-F2AE-AAFD-4CC79CF804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" b="50000"/>
          <a:stretch/>
        </p:blipFill>
        <p:spPr>
          <a:xfrm>
            <a:off x="6170369" y="3224072"/>
            <a:ext cx="49151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1FBFA-F3BB-513F-CFAD-BCDA7DE9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should you care?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FF16-69FA-6B62-B95B-9C3488FB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204755"/>
            <a:ext cx="3675826" cy="29575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College students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All hope to earn a high GPA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Statistics course, therefore some interest in statistical relationships</a:t>
            </a:r>
          </a:p>
        </p:txBody>
      </p:sp>
      <p:pic>
        <p:nvPicPr>
          <p:cNvPr id="6" name="Content Placeholder 5" descr="Mixed raced student studying">
            <a:extLst>
              <a:ext uri="{FF2B5EF4-FFF2-40B4-BE49-F238E27FC236}">
                <a16:creationId xmlns:a16="http://schemas.microsoft.com/office/drawing/2014/main" id="{E2D1110D-38C7-DE1E-85F3-68DE8FD21B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04FB942-04AE-4FBD-A7F6-EB481B24B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CE5C0-B75B-2DE7-5AFE-D984C343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6" y="1264389"/>
            <a:ext cx="5315942" cy="21729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male students have a higher GPA on average than female students?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b="1" kern="1200" cap="none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228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AA3A-D12F-A506-09DC-825709C54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7977" y="1994918"/>
            <a:ext cx="3769443" cy="286816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Neue Haas Grotesk Text Pro" panose="020B0504020202020204" pitchFamily="34" charset="0"/>
              <a:buChar char="-"/>
            </a:pPr>
            <a:r>
              <a:rPr lang="en-US" dirty="0"/>
              <a:t>Inference for difference of two means using a t-test</a:t>
            </a:r>
          </a:p>
          <a:p>
            <a:pPr marL="742950" lvl="1" indent="-228600">
              <a:buFont typeface="Neue Haas Grotesk Text Pro" panose="020B0504020202020204" pitchFamily="34" charset="0"/>
              <a:buChar char="-"/>
            </a:pPr>
            <a:r>
              <a:rPr lang="en-US" dirty="0"/>
              <a:t>Pro: well fit for question being asked</a:t>
            </a:r>
          </a:p>
          <a:p>
            <a:pPr marL="742950" lvl="1" indent="-228600">
              <a:buFont typeface="Neue Haas Grotesk Text Pro" panose="020B0504020202020204" pitchFamily="34" charset="0"/>
              <a:buChar char="-"/>
            </a:pPr>
            <a:r>
              <a:rPr lang="en-US" dirty="0"/>
              <a:t>Con: sample sizes vastly different (43 female, 12 male)</a:t>
            </a:r>
          </a:p>
          <a:p>
            <a:pPr marL="285750" indent="-228600">
              <a:buFont typeface="Neue Haas Grotesk Text Pro" panose="020B0504020202020204" pitchFamily="34" charset="0"/>
              <a:buChar char="-"/>
            </a:pPr>
            <a:r>
              <a:rPr lang="en-US" dirty="0"/>
              <a:t>Satisfies conditions for testing</a:t>
            </a:r>
          </a:p>
          <a:p>
            <a:pPr marL="742950" lvl="1" indent="-228600">
              <a:buFont typeface="Neue Haas Grotesk Text Pro" panose="020B0504020202020204" pitchFamily="34" charset="0"/>
              <a:buChar char="-"/>
            </a:pPr>
            <a:r>
              <a:rPr lang="en-US" dirty="0"/>
              <a:t>No extreme outliers</a:t>
            </a:r>
          </a:p>
          <a:p>
            <a:pPr marL="742950" lvl="1" indent="-228600">
              <a:buFont typeface="Neue Haas Grotesk Text Pro" panose="020B0504020202020204" pitchFamily="34" charset="0"/>
              <a:buChar char="-"/>
            </a:pPr>
            <a:r>
              <a:rPr lang="en-US" dirty="0"/>
              <a:t>Simple random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93B9CB-5C65-491B-1E4C-4B0E6C4322AB}"/>
                  </a:ext>
                </a:extLst>
              </p:cNvPr>
              <p:cNvSpPr txBox="1"/>
              <p:nvPr/>
            </p:nvSpPr>
            <p:spPr>
              <a:xfrm>
                <a:off x="1100936" y="3603751"/>
                <a:ext cx="6281662" cy="1808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Null Hypothesis: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𝑑𝑖𝑓𝑓</m:t>
                            </m:r>
                          </m:sub>
                        </m:sSub>
                      </m:e>
                    </m:ba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 is not a significant difference between the average of male students GPA and female students GPA.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Alternative Hypothesis: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𝑑𝑖𝑓𝑓</m:t>
                            </m:r>
                          </m:sub>
                        </m:sSub>
                      </m:e>
                    </m:ba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 is a significant difference between the average of male students GPA and female students GPA.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93B9CB-5C65-491B-1E4C-4B0E6C432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36" y="3603751"/>
                <a:ext cx="6281662" cy="1808765"/>
              </a:xfrm>
              <a:prstGeom prst="rect">
                <a:avLst/>
              </a:prstGeom>
              <a:blipFill>
                <a:blip r:embed="rId2"/>
                <a:stretch>
                  <a:fillRect l="-291" b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7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AFA7-1D85-E2F1-3B4C-462FB2A7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60350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1E86-C76A-673F-FD4F-F9EB0EB1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1773353"/>
            <a:ext cx="3785860" cy="309342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High p-value: 0.7026, alpha = 0.05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Type 2 error, fail to reject the null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Confidence interval: -0.237-&gt;0.339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Null within confidence interval, no significant difference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Any variation likely by chance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21AD-9771-3B81-0D51-516C75516D01}"/>
              </a:ext>
            </a:extLst>
          </p:cNvPr>
          <p:cNvSpPr txBox="1"/>
          <p:nvPr/>
        </p:nvSpPr>
        <p:spPr>
          <a:xfrm>
            <a:off x="5973269" y="996696"/>
            <a:ext cx="3335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473E2-76AB-AE62-2FC8-C2D0DD194A6E}"/>
              </a:ext>
            </a:extLst>
          </p:cNvPr>
          <p:cNvSpPr txBox="1"/>
          <p:nvPr/>
        </p:nvSpPr>
        <p:spPr>
          <a:xfrm>
            <a:off x="5973269" y="1674520"/>
            <a:ext cx="5534552" cy="1526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Voluntary survey -&gt; likely some bias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Small samples size of female to male, and in general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More variables are often at play when assessing GPA comparisons: major, year, high school credits or no</a:t>
            </a:r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09564F7-F68F-C433-C833-9457F3C19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02" r="10894" b="13105"/>
          <a:stretch/>
        </p:blipFill>
        <p:spPr>
          <a:xfrm>
            <a:off x="4080339" y="3911537"/>
            <a:ext cx="3785860" cy="25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7088-6BA8-7837-60F5-3C5AF56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sleeping more every night guarantee a higher GPA?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AF1DF-C072-B37D-CAD0-F2775DD5F7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9948" y="1094448"/>
                <a:ext cx="5486002" cy="2798919"/>
              </a:xfrm>
            </p:spPr>
            <p:txBody>
              <a:bodyPr>
                <a:normAutofit lnSpcReduction="10000"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Null Hypothesis: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slope of the linear regression line is 0; there is no relationship between hours of sleep per night and a student's GPA.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Alternative Hypothesis: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slope of the linear regression line is not 0; there is a relationship between hours of sleep per night and a student’s GPA.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AF1DF-C072-B37D-CAD0-F2775DD5F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9948" y="1094448"/>
                <a:ext cx="5486002" cy="2798919"/>
              </a:xfrm>
              <a:blipFill>
                <a:blip r:embed="rId2"/>
                <a:stretch>
                  <a:fillRect l="-1000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9C52F-8B4F-3BDD-465F-EBB389C5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T-test, linear regression using OLS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Pro: well fight for numerical observations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Con: not clearly linear from initial scatter plot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Satisfies conditions for testing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Independent random samples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Residuals are normal and homoscedastic from initial plot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Explanatory variable appears independent from residuals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B3736-74D3-70F4-8318-E766F7AC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34" y="3642239"/>
            <a:ext cx="4480948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0F8F-A0F2-DE75-1D0A-12D4794E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045" y="73153"/>
            <a:ext cx="4816475" cy="4111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3AFB-3467-758D-3928-B3D90203F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604" y="484262"/>
            <a:ext cx="4816475" cy="6300585"/>
          </a:xfrm>
        </p:spPr>
        <p:txBody>
          <a:bodyPr>
            <a:normAutofit/>
          </a:bodyPr>
          <a:lstStyle/>
          <a:p>
            <a:r>
              <a:rPr lang="en-US" dirty="0"/>
              <a:t>P-value = 0.13, alpha = 0.05</a:t>
            </a:r>
          </a:p>
          <a:p>
            <a:pPr lvl="1"/>
            <a:r>
              <a:rPr lang="en-US" dirty="0"/>
              <a:t>Type 2 error, fail to reject the null</a:t>
            </a:r>
          </a:p>
          <a:p>
            <a:r>
              <a:rPr lang="en-US" dirty="0"/>
              <a:t>Confidence interval: -0.335-&gt;0.732</a:t>
            </a:r>
          </a:p>
          <a:p>
            <a:pPr lvl="1"/>
            <a:r>
              <a:rPr lang="en-US" dirty="0"/>
              <a:t>null value in interval so results not statistically significant</a:t>
            </a:r>
          </a:p>
          <a:p>
            <a:r>
              <a:rPr lang="en-US" dirty="0"/>
              <a:t>Residuals are not normally distributed, heteroscedastic -&gt; linear regression does not explain all trends</a:t>
            </a:r>
          </a:p>
          <a:p>
            <a:r>
              <a:rPr lang="en-US" dirty="0"/>
              <a:t>Linear regression equation: y=2.199+0.198x</a:t>
            </a:r>
          </a:p>
          <a:p>
            <a:pPr lvl="1"/>
            <a:r>
              <a:rPr lang="en-US" dirty="0"/>
              <a:t>Very small positive slope</a:t>
            </a:r>
          </a:p>
          <a:p>
            <a:r>
              <a:rPr lang="en-US" dirty="0"/>
              <a:t>R squared = 0.372</a:t>
            </a:r>
          </a:p>
          <a:p>
            <a:pPr lvl="1"/>
            <a:r>
              <a:rPr lang="en-US" dirty="0"/>
              <a:t>Relatively low, not the lowest it could be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FF6B6-452A-A7E3-9337-81E0BC4AC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09730"/>
            <a:ext cx="4824913" cy="3745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8A063-4C05-8AE8-4A31-C0541032B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484262"/>
            <a:ext cx="4824913" cy="2021196"/>
          </a:xfrm>
        </p:spPr>
        <p:txBody>
          <a:bodyPr>
            <a:normAutofit/>
          </a:bodyPr>
          <a:lstStyle/>
          <a:p>
            <a:r>
              <a:rPr lang="en-US" dirty="0"/>
              <a:t>Again, small sample size with probable bias</a:t>
            </a:r>
          </a:p>
          <a:p>
            <a:r>
              <a:rPr lang="en-US" dirty="0"/>
              <a:t>Other research has been done showing positive correlation with more sleep and a higher GPA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B2E32-887A-2C8F-BC51-E653BA47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456" y="2157793"/>
            <a:ext cx="3200677" cy="219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8B93B-B3E8-7710-6435-FA543A45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70" y="4260886"/>
            <a:ext cx="3615241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8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B479-089D-9344-FA82-BBF18D6F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343669"/>
            <a:ext cx="9949455" cy="838856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EFFA9-6A9A-7817-174A-35E1B6BB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165302"/>
            <a:ext cx="4816475" cy="838856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MALE STUDENTS HAVE A HIGHER GPA ON AVERAGE THAN FEMALE STUDENTS?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0774-E2A9-D791-327E-7CD542EB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004158"/>
            <a:ext cx="4816475" cy="1490177"/>
          </a:xfrm>
        </p:spPr>
        <p:txBody>
          <a:bodyPr/>
          <a:lstStyle/>
          <a:p>
            <a:pPr lvl="1"/>
            <a:r>
              <a:rPr lang="en-US" dirty="0"/>
              <a:t>Type 2 error, failure to reject the null</a:t>
            </a:r>
          </a:p>
          <a:p>
            <a:pPr lvl="1"/>
            <a:r>
              <a:rPr lang="en-US" dirty="0"/>
              <a:t>Results not statistically significant, variation likely due to chance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F47BC-E0BC-2C5E-B0B1-007CDA6A4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1" y="1182525"/>
            <a:ext cx="4824913" cy="838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sleeping more every night guarantee a higher GPA?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8FD24-ED26-E046-0385-05BDCBA4C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0" y="2004158"/>
            <a:ext cx="4824913" cy="2038817"/>
          </a:xfrm>
        </p:spPr>
        <p:txBody>
          <a:bodyPr/>
          <a:lstStyle/>
          <a:p>
            <a:pPr lvl="1"/>
            <a:r>
              <a:rPr lang="en-US" dirty="0"/>
              <a:t>Type 2 error, failure to reject the null</a:t>
            </a:r>
          </a:p>
          <a:p>
            <a:pPr lvl="1"/>
            <a:r>
              <a:rPr lang="en-US" dirty="0"/>
              <a:t>Results not statistically significant, variation likely due to chance</a:t>
            </a:r>
          </a:p>
          <a:p>
            <a:pPr lvl="1"/>
            <a:r>
              <a:rPr lang="en-US" dirty="0"/>
              <a:t>Linear Regression does not explain all trends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21765-0D07-5D79-1D9F-C0321490B179}"/>
              </a:ext>
            </a:extLst>
          </p:cNvPr>
          <p:cNvSpPr txBox="1"/>
          <p:nvPr/>
        </p:nvSpPr>
        <p:spPr>
          <a:xfrm>
            <a:off x="3267334" y="4836620"/>
            <a:ext cx="5657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Larger sample size, closer number of responses for 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 students from same major/year for testing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Multiple choice survey with specific responses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125C5-4092-B8CE-0C08-312916FDA5EA}"/>
              </a:ext>
            </a:extLst>
          </p:cNvPr>
          <p:cNvSpPr txBox="1"/>
          <p:nvPr/>
        </p:nvSpPr>
        <p:spPr>
          <a:xfrm>
            <a:off x="5305559" y="431596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Solutions:</a:t>
            </a:r>
          </a:p>
        </p:txBody>
      </p:sp>
    </p:spTree>
    <p:extLst>
      <p:ext uri="{BB962C8B-B14F-4D97-AF65-F5344CB8AC3E}">
        <p14:creationId xmlns:p14="http://schemas.microsoft.com/office/powerpoint/2010/main" val="103689349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588</Words>
  <Application>Microsoft Office PowerPoint</Application>
  <PresentationFormat>Widescreen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Neue Haas Grotesk Text Pro</vt:lpstr>
      <vt:lpstr>Times New Roman</vt:lpstr>
      <vt:lpstr>BjornVTI</vt:lpstr>
      <vt:lpstr>Statistical Analysis of Duke Student’s GPA</vt:lpstr>
      <vt:lpstr>The GPA data set</vt:lpstr>
      <vt:lpstr>What are my research questions?</vt:lpstr>
      <vt:lpstr>Why should you care? </vt:lpstr>
      <vt:lpstr>Do male students have a higher GPA on average than female students?  </vt:lpstr>
      <vt:lpstr>Results</vt:lpstr>
      <vt:lpstr>Does sleeping more every night guarantee a higher GPA?</vt:lpstr>
      <vt:lpstr>PowerPoint Presentation</vt:lpstr>
      <vt:lpstr>Conclusions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Osborn, Sophie</cp:lastModifiedBy>
  <cp:revision>30</cp:revision>
  <dcterms:created xsi:type="dcterms:W3CDTF">2023-04-28T00:08:09Z</dcterms:created>
  <dcterms:modified xsi:type="dcterms:W3CDTF">2023-05-02T05:36:50Z</dcterms:modified>
</cp:coreProperties>
</file>