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8" r:id="rId6"/>
    <p:sldId id="271" r:id="rId7"/>
    <p:sldId id="272" r:id="rId8"/>
    <p:sldId id="273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C5382-F61B-4C58-A098-D398D4D5C8A8}" v="1019" dt="2023-04-30T05:34:38.367"/>
    <p1510:client id="{7E4A9C19-A851-4FF5-A92A-6A18C3CC044E}" v="731" dt="2023-04-28T18:54:23.077"/>
    <p1510:client id="{9D082076-6134-4E52-9C59-4969E7DF4E59}" v="633" dt="2023-04-28T19:21:58.401"/>
    <p1510:client id="{B3CD4FAA-0087-4201-A6A3-14A55C3D9D06}" v="2" dt="2023-04-30T04:27:41.540"/>
    <p1510:client id="{CF114C7A-5776-4FD9-ACBE-3573018C6F28}" v="1672" dt="2023-04-28T19:24:05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AF7A7-DEDF-4AC4-BAF4-1A64308CE00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3AB654-7C2E-4938-A869-A266779A38AA}">
      <dgm:prSet/>
      <dgm:spPr/>
      <dgm:t>
        <a:bodyPr/>
        <a:lstStyle/>
        <a:p>
          <a:pPr rtl="0"/>
          <a:r>
            <a:rPr lang="en-US"/>
            <a:t>Sample of 463 classes taught by 94 professors from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University of Texas</a:t>
          </a:r>
        </a:p>
      </dgm:t>
    </dgm:pt>
    <dgm:pt modelId="{41EFEAA1-214B-48CA-A308-461FC5898426}" type="parTrans" cxnId="{8343456E-2858-4ED8-B65C-4A4820515285}">
      <dgm:prSet/>
      <dgm:spPr/>
      <dgm:t>
        <a:bodyPr/>
        <a:lstStyle/>
        <a:p>
          <a:endParaRPr lang="en-US"/>
        </a:p>
      </dgm:t>
    </dgm:pt>
    <dgm:pt modelId="{E6203271-7014-4E39-9644-94EA91A0E94A}" type="sibTrans" cxnId="{8343456E-2858-4ED8-B65C-4A4820515285}">
      <dgm:prSet/>
      <dgm:spPr/>
      <dgm:t>
        <a:bodyPr/>
        <a:lstStyle/>
        <a:p>
          <a:endParaRPr lang="en-US"/>
        </a:p>
      </dgm:t>
    </dgm:pt>
    <dgm:pt modelId="{AAF93E64-5E5E-4C12-A56E-DA08AF617348}">
      <dgm:prSet/>
      <dgm:spPr/>
      <dgm:t>
        <a:bodyPr/>
        <a:lstStyle/>
        <a:p>
          <a:r>
            <a:rPr lang="en-US"/>
            <a:t>Data includes attributes such as:</a:t>
          </a:r>
        </a:p>
      </dgm:t>
    </dgm:pt>
    <dgm:pt modelId="{BAB54081-66D8-443D-A2A9-FBB1D29CBF6A}" type="parTrans" cxnId="{FDCFB8FA-13C0-4667-A498-F1C22917C6CC}">
      <dgm:prSet/>
      <dgm:spPr/>
      <dgm:t>
        <a:bodyPr/>
        <a:lstStyle/>
        <a:p>
          <a:endParaRPr lang="en-US"/>
        </a:p>
      </dgm:t>
    </dgm:pt>
    <dgm:pt modelId="{833B9B8B-423E-457A-8F34-FBAD7794CCE4}" type="sibTrans" cxnId="{FDCFB8FA-13C0-4667-A498-F1C22917C6CC}">
      <dgm:prSet/>
      <dgm:spPr/>
      <dgm:t>
        <a:bodyPr/>
        <a:lstStyle/>
        <a:p>
          <a:endParaRPr lang="en-US"/>
        </a:p>
      </dgm:t>
    </dgm:pt>
    <dgm:pt modelId="{1F74E273-FFBE-400F-BB03-9F582348889A}">
      <dgm:prSet/>
      <dgm:spPr/>
      <dgm:t>
        <a:bodyPr/>
        <a:lstStyle/>
        <a:p>
          <a:r>
            <a:rPr lang="en-US"/>
            <a:t>Beauty </a:t>
          </a:r>
          <a:r>
            <a:rPr lang="en-US">
              <a:latin typeface="Calibri Light" panose="020F0302020204030204"/>
            </a:rPr>
            <a:t>Rating</a:t>
          </a:r>
          <a:endParaRPr lang="en-US"/>
        </a:p>
      </dgm:t>
    </dgm:pt>
    <dgm:pt modelId="{90BBD4BA-5568-4966-9816-01E28BF86C33}" type="parTrans" cxnId="{767EA5DE-0407-4F4C-9DBD-0D255A3E4B0C}">
      <dgm:prSet/>
      <dgm:spPr/>
      <dgm:t>
        <a:bodyPr/>
        <a:lstStyle/>
        <a:p>
          <a:endParaRPr lang="en-US"/>
        </a:p>
      </dgm:t>
    </dgm:pt>
    <dgm:pt modelId="{C82FEC25-62D2-4A4B-B2FB-E902F719FA85}" type="sibTrans" cxnId="{767EA5DE-0407-4F4C-9DBD-0D255A3E4B0C}">
      <dgm:prSet/>
      <dgm:spPr/>
      <dgm:t>
        <a:bodyPr/>
        <a:lstStyle/>
        <a:p>
          <a:endParaRPr lang="en-US"/>
        </a:p>
      </dgm:t>
    </dgm:pt>
    <dgm:pt modelId="{5059DABA-EB31-4329-B610-74DD15E96775}">
      <dgm:prSet/>
      <dgm:spPr/>
      <dgm:t>
        <a:bodyPr/>
        <a:lstStyle/>
        <a:p>
          <a:pPr rtl="0"/>
          <a:r>
            <a:rPr lang="en-US"/>
            <a:t>Rank/</a:t>
          </a:r>
          <a:r>
            <a:rPr lang="en-US">
              <a:latin typeface="Calibri Light" panose="020F0302020204030204"/>
            </a:rPr>
            <a:t>Tenure Status</a:t>
          </a:r>
          <a:endParaRPr lang="en-US"/>
        </a:p>
      </dgm:t>
    </dgm:pt>
    <dgm:pt modelId="{DDEFB8DD-4B2C-47F7-8861-112874FD58F5}" type="parTrans" cxnId="{15FD7FA4-E5FC-4C04-9B80-2715AA0CC39F}">
      <dgm:prSet/>
      <dgm:spPr/>
      <dgm:t>
        <a:bodyPr/>
        <a:lstStyle/>
        <a:p>
          <a:endParaRPr lang="en-US"/>
        </a:p>
      </dgm:t>
    </dgm:pt>
    <dgm:pt modelId="{FB6F9611-7026-4E88-B6D8-F94B32A6D400}" type="sibTrans" cxnId="{15FD7FA4-E5FC-4C04-9B80-2715AA0CC39F}">
      <dgm:prSet/>
      <dgm:spPr/>
      <dgm:t>
        <a:bodyPr/>
        <a:lstStyle/>
        <a:p>
          <a:endParaRPr lang="en-US"/>
        </a:p>
      </dgm:t>
    </dgm:pt>
    <dgm:pt modelId="{F6F29FB5-BE4F-44AF-B5B8-BA68EAE693C9}">
      <dgm:prSet/>
      <dgm:spPr/>
      <dgm:t>
        <a:bodyPr/>
        <a:lstStyle/>
        <a:p>
          <a:r>
            <a:rPr lang="en-US"/>
            <a:t>Gender</a:t>
          </a:r>
        </a:p>
      </dgm:t>
    </dgm:pt>
    <dgm:pt modelId="{6EE66B08-78DE-4427-9306-54E727097ECA}" type="parTrans" cxnId="{29D1051B-A54A-4ADA-B209-4C9515C89934}">
      <dgm:prSet/>
      <dgm:spPr/>
      <dgm:t>
        <a:bodyPr/>
        <a:lstStyle/>
        <a:p>
          <a:endParaRPr lang="en-US"/>
        </a:p>
      </dgm:t>
    </dgm:pt>
    <dgm:pt modelId="{3A0BF84B-EAC9-446D-BBC9-2894268CCB5A}" type="sibTrans" cxnId="{29D1051B-A54A-4ADA-B209-4C9515C89934}">
      <dgm:prSet/>
      <dgm:spPr/>
      <dgm:t>
        <a:bodyPr/>
        <a:lstStyle/>
        <a:p>
          <a:endParaRPr lang="en-US"/>
        </a:p>
      </dgm:t>
    </dgm:pt>
    <dgm:pt modelId="{84F26683-F1A5-46FD-9488-C14C7F088587}">
      <dgm:prSet/>
      <dgm:spPr/>
      <dgm:t>
        <a:bodyPr/>
        <a:lstStyle/>
        <a:p>
          <a:r>
            <a:rPr lang="en-US"/>
            <a:t>Ethnicity</a:t>
          </a:r>
        </a:p>
      </dgm:t>
    </dgm:pt>
    <dgm:pt modelId="{EC03EB55-4AA8-43E9-BEB0-A60A22E49A9B}" type="parTrans" cxnId="{ED1E077A-77CE-46D4-8E70-B7BDE9B498E8}">
      <dgm:prSet/>
      <dgm:spPr/>
      <dgm:t>
        <a:bodyPr/>
        <a:lstStyle/>
        <a:p>
          <a:endParaRPr lang="en-US"/>
        </a:p>
      </dgm:t>
    </dgm:pt>
    <dgm:pt modelId="{2AED907C-9AD9-4D72-A967-E2789D9D78E9}" type="sibTrans" cxnId="{ED1E077A-77CE-46D4-8E70-B7BDE9B498E8}">
      <dgm:prSet/>
      <dgm:spPr/>
      <dgm:t>
        <a:bodyPr/>
        <a:lstStyle/>
        <a:p>
          <a:endParaRPr lang="en-US"/>
        </a:p>
      </dgm:t>
    </dgm:pt>
    <dgm:pt modelId="{A6323346-4E03-4AAB-AEB8-FFBDDBB9CECD}" type="pres">
      <dgm:prSet presAssocID="{377AF7A7-DEDF-4AC4-BAF4-1A64308CE004}" presName="Name0" presStyleCnt="0">
        <dgm:presLayoutVars>
          <dgm:dir/>
          <dgm:animLvl val="lvl"/>
          <dgm:resizeHandles val="exact"/>
        </dgm:presLayoutVars>
      </dgm:prSet>
      <dgm:spPr/>
    </dgm:pt>
    <dgm:pt modelId="{EDDF2FD7-FA0F-4AA3-9976-4212C604B0AB}" type="pres">
      <dgm:prSet presAssocID="{AAF93E64-5E5E-4C12-A56E-DA08AF617348}" presName="boxAndChildren" presStyleCnt="0"/>
      <dgm:spPr/>
    </dgm:pt>
    <dgm:pt modelId="{8D63C2BA-8334-482A-A0EF-C383D34E8D22}" type="pres">
      <dgm:prSet presAssocID="{AAF93E64-5E5E-4C12-A56E-DA08AF617348}" presName="parentTextBox" presStyleLbl="node1" presStyleIdx="0" presStyleCnt="2"/>
      <dgm:spPr/>
    </dgm:pt>
    <dgm:pt modelId="{C1E9D0A2-CEF9-4D30-A37B-204A0B1049E0}" type="pres">
      <dgm:prSet presAssocID="{AAF93E64-5E5E-4C12-A56E-DA08AF617348}" presName="entireBox" presStyleLbl="node1" presStyleIdx="0" presStyleCnt="2"/>
      <dgm:spPr/>
    </dgm:pt>
    <dgm:pt modelId="{704128DC-C565-465D-A46B-A8A7DF910841}" type="pres">
      <dgm:prSet presAssocID="{AAF93E64-5E5E-4C12-A56E-DA08AF617348}" presName="descendantBox" presStyleCnt="0"/>
      <dgm:spPr/>
    </dgm:pt>
    <dgm:pt modelId="{8AEE4637-894A-461B-BFDD-60422D2DEFF4}" type="pres">
      <dgm:prSet presAssocID="{1F74E273-FFBE-400F-BB03-9F582348889A}" presName="childTextBox" presStyleLbl="fgAccFollowNode1" presStyleIdx="0" presStyleCnt="4">
        <dgm:presLayoutVars>
          <dgm:bulletEnabled val="1"/>
        </dgm:presLayoutVars>
      </dgm:prSet>
      <dgm:spPr/>
    </dgm:pt>
    <dgm:pt modelId="{CAD00858-6C90-4177-8648-FBCC33573CB2}" type="pres">
      <dgm:prSet presAssocID="{5059DABA-EB31-4329-B610-74DD15E96775}" presName="childTextBox" presStyleLbl="fgAccFollowNode1" presStyleIdx="1" presStyleCnt="4">
        <dgm:presLayoutVars>
          <dgm:bulletEnabled val="1"/>
        </dgm:presLayoutVars>
      </dgm:prSet>
      <dgm:spPr/>
    </dgm:pt>
    <dgm:pt modelId="{A9BF8DC9-CD2E-4B03-B0E2-C683C6C62526}" type="pres">
      <dgm:prSet presAssocID="{F6F29FB5-BE4F-44AF-B5B8-BA68EAE693C9}" presName="childTextBox" presStyleLbl="fgAccFollowNode1" presStyleIdx="2" presStyleCnt="4">
        <dgm:presLayoutVars>
          <dgm:bulletEnabled val="1"/>
        </dgm:presLayoutVars>
      </dgm:prSet>
      <dgm:spPr/>
    </dgm:pt>
    <dgm:pt modelId="{2E23A81E-8D79-4E78-B128-C42FBB94C1A3}" type="pres">
      <dgm:prSet presAssocID="{84F26683-F1A5-46FD-9488-C14C7F088587}" presName="childTextBox" presStyleLbl="fgAccFollowNode1" presStyleIdx="3" presStyleCnt="4">
        <dgm:presLayoutVars>
          <dgm:bulletEnabled val="1"/>
        </dgm:presLayoutVars>
      </dgm:prSet>
      <dgm:spPr/>
    </dgm:pt>
    <dgm:pt modelId="{2B1F0DE0-2C22-4117-B749-FF472D3D95AA}" type="pres">
      <dgm:prSet presAssocID="{E6203271-7014-4E39-9644-94EA91A0E94A}" presName="sp" presStyleCnt="0"/>
      <dgm:spPr/>
    </dgm:pt>
    <dgm:pt modelId="{3ACB5A91-7F68-455E-822A-D5FDABBB7D5B}" type="pres">
      <dgm:prSet presAssocID="{3E3AB654-7C2E-4938-A869-A266779A38AA}" presName="arrowAndChildren" presStyleCnt="0"/>
      <dgm:spPr/>
    </dgm:pt>
    <dgm:pt modelId="{064FB206-EB2E-4EB8-A00E-60AE2432E823}" type="pres">
      <dgm:prSet presAssocID="{3E3AB654-7C2E-4938-A869-A266779A38AA}" presName="parentTextArrow" presStyleLbl="node1" presStyleIdx="1" presStyleCnt="2"/>
      <dgm:spPr/>
    </dgm:pt>
  </dgm:ptLst>
  <dgm:cxnLst>
    <dgm:cxn modelId="{17858C18-B7D8-43B0-91D1-0A9B2D3060F8}" type="presOf" srcId="{1F74E273-FFBE-400F-BB03-9F582348889A}" destId="{8AEE4637-894A-461B-BFDD-60422D2DEFF4}" srcOrd="0" destOrd="0" presId="urn:microsoft.com/office/officeart/2005/8/layout/process4"/>
    <dgm:cxn modelId="{5688631A-C336-48C5-93AD-623793BE137E}" type="presOf" srcId="{AAF93E64-5E5E-4C12-A56E-DA08AF617348}" destId="{C1E9D0A2-CEF9-4D30-A37B-204A0B1049E0}" srcOrd="1" destOrd="0" presId="urn:microsoft.com/office/officeart/2005/8/layout/process4"/>
    <dgm:cxn modelId="{29D1051B-A54A-4ADA-B209-4C9515C89934}" srcId="{AAF93E64-5E5E-4C12-A56E-DA08AF617348}" destId="{F6F29FB5-BE4F-44AF-B5B8-BA68EAE693C9}" srcOrd="2" destOrd="0" parTransId="{6EE66B08-78DE-4427-9306-54E727097ECA}" sibTransId="{3A0BF84B-EAC9-446D-BBC9-2894268CCB5A}"/>
    <dgm:cxn modelId="{CF61291E-1C55-4E2C-AFF4-EC1B08CCA80C}" type="presOf" srcId="{F6F29FB5-BE4F-44AF-B5B8-BA68EAE693C9}" destId="{A9BF8DC9-CD2E-4B03-B0E2-C683C6C62526}" srcOrd="0" destOrd="0" presId="urn:microsoft.com/office/officeart/2005/8/layout/process4"/>
    <dgm:cxn modelId="{A3237C24-315E-4DB1-81E6-61FB985BDD78}" type="presOf" srcId="{AAF93E64-5E5E-4C12-A56E-DA08AF617348}" destId="{8D63C2BA-8334-482A-A0EF-C383D34E8D22}" srcOrd="0" destOrd="0" presId="urn:microsoft.com/office/officeart/2005/8/layout/process4"/>
    <dgm:cxn modelId="{8ABA5B49-D994-4CD9-BD06-457967CC6EA3}" type="presOf" srcId="{84F26683-F1A5-46FD-9488-C14C7F088587}" destId="{2E23A81E-8D79-4E78-B128-C42FBB94C1A3}" srcOrd="0" destOrd="0" presId="urn:microsoft.com/office/officeart/2005/8/layout/process4"/>
    <dgm:cxn modelId="{8343456E-2858-4ED8-B65C-4A4820515285}" srcId="{377AF7A7-DEDF-4AC4-BAF4-1A64308CE004}" destId="{3E3AB654-7C2E-4938-A869-A266779A38AA}" srcOrd="0" destOrd="0" parTransId="{41EFEAA1-214B-48CA-A308-461FC5898426}" sibTransId="{E6203271-7014-4E39-9644-94EA91A0E94A}"/>
    <dgm:cxn modelId="{C3B55179-C43A-46F0-9FD3-B68D56A5C451}" type="presOf" srcId="{5059DABA-EB31-4329-B610-74DD15E96775}" destId="{CAD00858-6C90-4177-8648-FBCC33573CB2}" srcOrd="0" destOrd="0" presId="urn:microsoft.com/office/officeart/2005/8/layout/process4"/>
    <dgm:cxn modelId="{ED1E077A-77CE-46D4-8E70-B7BDE9B498E8}" srcId="{AAF93E64-5E5E-4C12-A56E-DA08AF617348}" destId="{84F26683-F1A5-46FD-9488-C14C7F088587}" srcOrd="3" destOrd="0" parTransId="{EC03EB55-4AA8-43E9-BEB0-A60A22E49A9B}" sibTransId="{2AED907C-9AD9-4D72-A967-E2789D9D78E9}"/>
    <dgm:cxn modelId="{F13E4E8E-8EF7-4049-AC37-1E74153465E6}" type="presOf" srcId="{377AF7A7-DEDF-4AC4-BAF4-1A64308CE004}" destId="{A6323346-4E03-4AAB-AEB8-FFBDDBB9CECD}" srcOrd="0" destOrd="0" presId="urn:microsoft.com/office/officeart/2005/8/layout/process4"/>
    <dgm:cxn modelId="{15FD7FA4-E5FC-4C04-9B80-2715AA0CC39F}" srcId="{AAF93E64-5E5E-4C12-A56E-DA08AF617348}" destId="{5059DABA-EB31-4329-B610-74DD15E96775}" srcOrd="1" destOrd="0" parTransId="{DDEFB8DD-4B2C-47F7-8861-112874FD58F5}" sibTransId="{FB6F9611-7026-4E88-B6D8-F94B32A6D400}"/>
    <dgm:cxn modelId="{06CE80D7-A323-4219-834F-2A3936694BD1}" type="presOf" srcId="{3E3AB654-7C2E-4938-A869-A266779A38AA}" destId="{064FB206-EB2E-4EB8-A00E-60AE2432E823}" srcOrd="0" destOrd="0" presId="urn:microsoft.com/office/officeart/2005/8/layout/process4"/>
    <dgm:cxn modelId="{767EA5DE-0407-4F4C-9DBD-0D255A3E4B0C}" srcId="{AAF93E64-5E5E-4C12-A56E-DA08AF617348}" destId="{1F74E273-FFBE-400F-BB03-9F582348889A}" srcOrd="0" destOrd="0" parTransId="{90BBD4BA-5568-4966-9816-01E28BF86C33}" sibTransId="{C82FEC25-62D2-4A4B-B2FB-E902F719FA85}"/>
    <dgm:cxn modelId="{FDCFB8FA-13C0-4667-A498-F1C22917C6CC}" srcId="{377AF7A7-DEDF-4AC4-BAF4-1A64308CE004}" destId="{AAF93E64-5E5E-4C12-A56E-DA08AF617348}" srcOrd="1" destOrd="0" parTransId="{BAB54081-66D8-443D-A2A9-FBB1D29CBF6A}" sibTransId="{833B9B8B-423E-457A-8F34-FBAD7794CCE4}"/>
    <dgm:cxn modelId="{CF646005-11FF-427D-85F4-3D1B6614C23C}" type="presParOf" srcId="{A6323346-4E03-4AAB-AEB8-FFBDDBB9CECD}" destId="{EDDF2FD7-FA0F-4AA3-9976-4212C604B0AB}" srcOrd="0" destOrd="0" presId="urn:microsoft.com/office/officeart/2005/8/layout/process4"/>
    <dgm:cxn modelId="{23A7E31A-68AC-402F-B9A5-B4E4625B65A3}" type="presParOf" srcId="{EDDF2FD7-FA0F-4AA3-9976-4212C604B0AB}" destId="{8D63C2BA-8334-482A-A0EF-C383D34E8D22}" srcOrd="0" destOrd="0" presId="urn:microsoft.com/office/officeart/2005/8/layout/process4"/>
    <dgm:cxn modelId="{2E07F7FD-3B78-4147-8450-0CC080B1AD4B}" type="presParOf" srcId="{EDDF2FD7-FA0F-4AA3-9976-4212C604B0AB}" destId="{C1E9D0A2-CEF9-4D30-A37B-204A0B1049E0}" srcOrd="1" destOrd="0" presId="urn:microsoft.com/office/officeart/2005/8/layout/process4"/>
    <dgm:cxn modelId="{44BBC0EA-0637-4672-A48F-7DDBA403EF33}" type="presParOf" srcId="{EDDF2FD7-FA0F-4AA3-9976-4212C604B0AB}" destId="{704128DC-C565-465D-A46B-A8A7DF910841}" srcOrd="2" destOrd="0" presId="urn:microsoft.com/office/officeart/2005/8/layout/process4"/>
    <dgm:cxn modelId="{7B68BD8D-D002-4D1B-9ECA-AFAC235A383C}" type="presParOf" srcId="{704128DC-C565-465D-A46B-A8A7DF910841}" destId="{8AEE4637-894A-461B-BFDD-60422D2DEFF4}" srcOrd="0" destOrd="0" presId="urn:microsoft.com/office/officeart/2005/8/layout/process4"/>
    <dgm:cxn modelId="{9B50280C-3F0B-4C7D-93C3-F9C175727685}" type="presParOf" srcId="{704128DC-C565-465D-A46B-A8A7DF910841}" destId="{CAD00858-6C90-4177-8648-FBCC33573CB2}" srcOrd="1" destOrd="0" presId="urn:microsoft.com/office/officeart/2005/8/layout/process4"/>
    <dgm:cxn modelId="{C287A0DA-4313-47FF-9D40-DA742F5AF547}" type="presParOf" srcId="{704128DC-C565-465D-A46B-A8A7DF910841}" destId="{A9BF8DC9-CD2E-4B03-B0E2-C683C6C62526}" srcOrd="2" destOrd="0" presId="urn:microsoft.com/office/officeart/2005/8/layout/process4"/>
    <dgm:cxn modelId="{BED9F4C5-04C1-4C74-BBBA-E647D63E2EDD}" type="presParOf" srcId="{704128DC-C565-465D-A46B-A8A7DF910841}" destId="{2E23A81E-8D79-4E78-B128-C42FBB94C1A3}" srcOrd="3" destOrd="0" presId="urn:microsoft.com/office/officeart/2005/8/layout/process4"/>
    <dgm:cxn modelId="{C9B80419-B634-4B5D-ADC2-6C2EDEDFB674}" type="presParOf" srcId="{A6323346-4E03-4AAB-AEB8-FFBDDBB9CECD}" destId="{2B1F0DE0-2C22-4117-B749-FF472D3D95AA}" srcOrd="1" destOrd="0" presId="urn:microsoft.com/office/officeart/2005/8/layout/process4"/>
    <dgm:cxn modelId="{09AB4F23-EF29-4C01-8578-7BAD6A7D9CB7}" type="presParOf" srcId="{A6323346-4E03-4AAB-AEB8-FFBDDBB9CECD}" destId="{3ACB5A91-7F68-455E-822A-D5FDABBB7D5B}" srcOrd="2" destOrd="0" presId="urn:microsoft.com/office/officeart/2005/8/layout/process4"/>
    <dgm:cxn modelId="{4AA0926B-3E22-4800-B545-876109FA408E}" type="presParOf" srcId="{3ACB5A91-7F68-455E-822A-D5FDABBB7D5B}" destId="{064FB206-EB2E-4EB8-A00E-60AE2432E8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9D0A2-CEF9-4D30-A37B-204A0B1049E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includes attributes such as:</a:t>
          </a:r>
        </a:p>
      </dsp:txBody>
      <dsp:txXfrm>
        <a:off x="0" y="3291729"/>
        <a:ext cx="6666833" cy="1166254"/>
      </dsp:txXfrm>
    </dsp:sp>
    <dsp:sp modelId="{8AEE4637-894A-461B-BFDD-60422D2DEFF4}">
      <dsp:nvSpPr>
        <dsp:cNvPr id="0" name=""/>
        <dsp:cNvSpPr/>
      </dsp:nvSpPr>
      <dsp:spPr>
        <a:xfrm>
          <a:off x="0" y="4414789"/>
          <a:ext cx="1666708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Beauty </a:t>
          </a:r>
          <a:r>
            <a:rPr lang="en-US" sz="2000" kern="1200">
              <a:latin typeface="Calibri Light" panose="020F0302020204030204"/>
            </a:rPr>
            <a:t>Rating</a:t>
          </a:r>
          <a:endParaRPr lang="en-US" sz="2000" kern="1200"/>
        </a:p>
      </dsp:txBody>
      <dsp:txXfrm>
        <a:off x="0" y="4414789"/>
        <a:ext cx="1666708" cy="993476"/>
      </dsp:txXfrm>
    </dsp:sp>
    <dsp:sp modelId="{CAD00858-6C90-4177-8648-FBCC33573CB2}">
      <dsp:nvSpPr>
        <dsp:cNvPr id="0" name=""/>
        <dsp:cNvSpPr/>
      </dsp:nvSpPr>
      <dsp:spPr>
        <a:xfrm>
          <a:off x="1666708" y="4414789"/>
          <a:ext cx="1666708" cy="993476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Rank/</a:t>
          </a:r>
          <a:r>
            <a:rPr lang="en-US" sz="2000" kern="1200">
              <a:latin typeface="Calibri Light" panose="020F0302020204030204"/>
            </a:rPr>
            <a:t>Tenure Status</a:t>
          </a:r>
          <a:endParaRPr lang="en-US" sz="2000" kern="1200"/>
        </a:p>
      </dsp:txBody>
      <dsp:txXfrm>
        <a:off x="1666708" y="4414789"/>
        <a:ext cx="1666708" cy="993476"/>
      </dsp:txXfrm>
    </dsp:sp>
    <dsp:sp modelId="{A9BF8DC9-CD2E-4B03-B0E2-C683C6C62526}">
      <dsp:nvSpPr>
        <dsp:cNvPr id="0" name=""/>
        <dsp:cNvSpPr/>
      </dsp:nvSpPr>
      <dsp:spPr>
        <a:xfrm>
          <a:off x="3333416" y="4414789"/>
          <a:ext cx="1666708" cy="993476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Gender</a:t>
          </a:r>
        </a:p>
      </dsp:txBody>
      <dsp:txXfrm>
        <a:off x="3333416" y="4414789"/>
        <a:ext cx="1666708" cy="993476"/>
      </dsp:txXfrm>
    </dsp:sp>
    <dsp:sp modelId="{2E23A81E-8D79-4E78-B128-C42FBB94C1A3}">
      <dsp:nvSpPr>
        <dsp:cNvPr id="0" name=""/>
        <dsp:cNvSpPr/>
      </dsp:nvSpPr>
      <dsp:spPr>
        <a:xfrm>
          <a:off x="5000124" y="4414789"/>
          <a:ext cx="1666708" cy="9934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Ethnicity</a:t>
          </a:r>
        </a:p>
      </dsp:txBody>
      <dsp:txXfrm>
        <a:off x="5000124" y="4414789"/>
        <a:ext cx="1666708" cy="993476"/>
      </dsp:txXfrm>
    </dsp:sp>
    <dsp:sp modelId="{064FB206-EB2E-4EB8-A00E-60AE2432E823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Sample of 463 classes taught by 94 professors from</a:t>
          </a:r>
          <a:r>
            <a:rPr lang="en-US" sz="3600" kern="1200">
              <a:latin typeface="Calibri Light" panose="020F0302020204030204"/>
            </a:rPr>
            <a:t> </a:t>
          </a:r>
          <a:r>
            <a:rPr lang="en-US" sz="3600" kern="1200"/>
            <a:t>University of Texas</a:t>
          </a:r>
        </a:p>
      </dsp:txBody>
      <dsp:txXfrm rot="10800000">
        <a:off x="0" y="2459"/>
        <a:ext cx="6666833" cy="215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5660-27AA-3F8A-0C30-9EFE325D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25CAB-246E-5D01-FDAA-77AEE248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CE24-D414-464C-022C-8F096C8B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689E-940C-9935-B8A0-482DA4E8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6AC0-3098-99D2-E722-56147BF4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1472-5CF3-E5D6-D9EA-60AEEE6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17A6D-C6EB-7B89-E5B7-83871739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D683-8C06-F9CC-42E0-4DD3D275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395B-2475-D2CB-0DA2-72187AE2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285F-CC16-1935-BF70-399B332B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15283-AFA7-84A5-A344-55900121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1A703-9472-8CB6-B7F9-9B4B0504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A8BA-D7C4-2D11-D5A0-24BC10E5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7F64-A23E-024B-420A-FFEA0182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5ACE-EB47-4138-544D-8B1EC44C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024D-87EA-3C06-96A3-37277D76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33AA-98A7-CE0E-20FD-D274B968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BBB4-3392-A6B2-D987-2E1FB511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01CE-34F0-99BF-BEAF-90ABA27D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7048-1D97-A184-DB25-1AD68B81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A55E-4585-3FE7-D9B7-05F35324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07FF-8C94-1577-4958-C12C6681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8AA1-9F40-4F12-EA36-7518F532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301F-739C-9A5D-9F87-1680F5BA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E241-8C07-85FB-F1BF-07CE347B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CEAA-1DF3-6037-E95D-14B2F2CD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8891-9B69-FDA1-9964-8EBBED1BD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458D-E8A1-B8B8-FBD9-B0C79C10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0139-AA11-4017-88F8-70614DC3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958C1-8464-23BB-F963-F8079123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037E-A3B8-D461-687B-8323DD31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A8AD-C5D3-AA6B-1373-333A3AC6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1E28-9295-402E-77DC-E983E86E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5DFFB-4218-E499-B1E1-45102563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101CE-D840-E8F8-35E9-29699A462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F2FD3-CA1C-3A4D-E4D3-64AD47FF3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9C2B3-325C-0FEE-6071-09AF5184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6E03E-B294-CAD1-BC78-855479E9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3D971-CA77-6B14-6DB6-25D56F9B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FDB-9C87-7A4F-B30E-C1AA881C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28811-9B30-B68A-7E2B-7FE390DB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A08FD-C3D6-1234-8BE0-29FC453A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B019C-BFC0-3913-84E7-92951A00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6D225-FE4C-F7C2-6438-D326BC1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B7EB4-0711-CA91-E25B-D725395D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4D9F2-2DD7-D131-CABE-FC3C48E5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A7BE-1A1D-3D82-6DC6-0F21C23D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2A20-D885-493C-9397-39804F2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769C-FA7B-7749-5FE5-796D7E8A6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772F-1256-45FA-C4EA-6E604894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52C04-41DA-8BC3-9D60-BFC2D1FA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7337-4BA1-F453-544A-8C9EB286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730-578E-7F12-3C3E-ED22E544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78CA-8CB2-348A-6485-A7674ABD4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8345-F3AF-C6CB-15F0-24C7D605F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BACB-3FE8-CFCF-625D-FD70FD70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A4A23-5EB1-A9DD-4136-49EC06E0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07823-9FEF-3E97-93ED-4423B6CA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41DD1-1DCC-7988-7DA5-758767C6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F8A4-A6D6-64F6-A763-887E3492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BF31-0584-6D33-84E1-08F7138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7258-C7AB-4243-88C1-4B21E3E2947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53AC-55C8-98AE-6BE5-C720687ED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DF54-A765-5BA2-399C-75FB6A66F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1F0-7714-42E0-ABE5-C2871EC2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62ABA-5964-FCDC-0AF9-DD54411D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A Presentation on Problematic Pupil Prejudice and Partiality Pertaining to Professor Performance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FE80-0D4C-CECA-9468-516A844DB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2800">
                <a:solidFill>
                  <a:srgbClr val="2C3E50"/>
                </a:solidFill>
                <a:ea typeface="+mn-lt"/>
                <a:cs typeface="+mn-lt"/>
              </a:rPr>
              <a:t>Vincent Robinson – Alex Heller – Luke </a:t>
            </a:r>
            <a:r>
              <a:rPr lang="en-US" sz="2800" b="0" i="0">
                <a:solidFill>
                  <a:srgbClr val="2C3E50"/>
                </a:solidFill>
                <a:effectLst/>
                <a:latin typeface="Calibri"/>
                <a:cs typeface="Calibri"/>
              </a:rPr>
              <a:t>Knoblich</a:t>
            </a:r>
            <a:endParaRPr lang="en-US" sz="2800">
              <a:solidFill>
                <a:srgbClr val="2C3E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27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F4326-40C5-429E-69C7-06E22C85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What is the problem?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995A25-5CA7-A716-9ECD-DFBB642FD100}"/>
              </a:ext>
            </a:extLst>
          </p:cNvPr>
          <p:cNvSpPr txBox="1">
            <a:spLocks/>
          </p:cNvSpPr>
          <p:nvPr/>
        </p:nvSpPr>
        <p:spPr>
          <a:xfrm>
            <a:off x="6500150" y="648866"/>
            <a:ext cx="4776486" cy="538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If professor evaluations are significantly impacted by factors such as gender, ethnicity, and tenure status, then they are misleading and ineffective.</a:t>
            </a:r>
          </a:p>
        </p:txBody>
      </p:sp>
    </p:spTree>
    <p:extLst>
      <p:ext uri="{BB962C8B-B14F-4D97-AF65-F5344CB8AC3E}">
        <p14:creationId xmlns:p14="http://schemas.microsoft.com/office/powerpoint/2010/main" val="265827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0E3CE-F5ED-E9A8-9622-5006B9A0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294538"/>
            <a:ext cx="10426458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is this an interesting problem?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79E60F-7983-39C7-BD0E-E5DFBAE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Gender/minority bias:</a:t>
            </a:r>
            <a:endParaRPr lang="en-US"/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Would indicate that evaluations cannot be trusted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Hard to differentiate bias and actually good/bad professors</a:t>
            </a:r>
          </a:p>
          <a:p>
            <a:pPr>
              <a:spcBef>
                <a:spcPts val="3000"/>
              </a:spcBef>
            </a:pPr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Tenure status: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Better professors may be put in harder courses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Larger, intro-level courses may have newer professors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If scores seem to be affected by course, evaluations are misleading</a:t>
            </a:r>
          </a:p>
          <a:p>
            <a:pPr lvl="1"/>
            <a:endParaRPr lang="en-US">
              <a:solidFill>
                <a:srgbClr val="2C3E50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9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FC87B-173E-2799-417C-C752FF61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Where our data comes from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005723-B595-BE9F-ADA9-02AFF59E3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8621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50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0E3CE-F5ED-E9A8-9622-5006B9A0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" y="294538"/>
            <a:ext cx="599914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Statistical methodology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79E60F-7983-39C7-BD0E-E5DFBAE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6841" cy="589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Difference of means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725C0-C9BF-4100-87B3-7C0DAAF620D1}"/>
              </a:ext>
            </a:extLst>
          </p:cNvPr>
          <p:cNvSpPr/>
          <p:nvPr/>
        </p:nvSpPr>
        <p:spPr>
          <a:xfrm>
            <a:off x="5999544" y="-57873"/>
            <a:ext cx="6250328" cy="1649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53594F-0995-C766-8D62-84288A83F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" r="-162" b="37015"/>
          <a:stretch/>
        </p:blipFill>
        <p:spPr>
          <a:xfrm>
            <a:off x="6054522" y="143423"/>
            <a:ext cx="5969620" cy="40695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58B2068-6DEA-D23D-1EC8-32279F4EC6C7}"/>
              </a:ext>
            </a:extLst>
          </p:cNvPr>
          <p:cNvSpPr txBox="1">
            <a:spLocks/>
          </p:cNvSpPr>
          <p:nvPr/>
        </p:nvSpPr>
        <p:spPr>
          <a:xfrm>
            <a:off x="5996651" y="4341190"/>
            <a:ext cx="5856790" cy="2219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Compare each category's mean to the mean of the entire data</a:t>
            </a:r>
          </a:p>
          <a:p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Can detect differences in each category independently</a:t>
            </a:r>
          </a:p>
        </p:txBody>
      </p:sp>
      <p:pic>
        <p:nvPicPr>
          <p:cNvPr id="18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0407B9-581F-0954-E929-8931D330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75" y="2415574"/>
            <a:ext cx="5501831" cy="42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0E3CE-F5ED-E9A8-9622-5006B9A0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294538"/>
            <a:ext cx="10426458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Results: Gender and ethnicity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79E60F-7983-39C7-BD0E-E5DFBAE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Receive LOWER scores on average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Female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Female/minority</a:t>
            </a:r>
          </a:p>
          <a:p>
            <a:pPr>
              <a:spcBef>
                <a:spcPts val="3000"/>
              </a:spcBef>
            </a:pPr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No significant difference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Male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Arial"/>
                <a:ea typeface="Lato"/>
                <a:cs typeface="Arial"/>
              </a:rPr>
              <a:t>Non-minority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Arial"/>
                <a:ea typeface="Lato"/>
                <a:cs typeface="Arial"/>
              </a:rPr>
              <a:t>Minority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Arial"/>
                <a:ea typeface="Lato"/>
                <a:cs typeface="Arial"/>
              </a:rPr>
              <a:t>Male minority</a:t>
            </a:r>
            <a:endParaRPr lang="en-US">
              <a:solidFill>
                <a:srgbClr val="2C3E50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742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0E3CE-F5ED-E9A8-9622-5006B9A0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294538"/>
            <a:ext cx="10426458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Results: Teaching, tenure track, tenured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79E60F-7983-39C7-BD0E-E5DFBAE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2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Receive HIGHER scores on average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Teaching professors in general</a:t>
            </a:r>
            <a:endParaRPr lang="en-US"/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Teaching/male (minority or not)</a:t>
            </a:r>
          </a:p>
          <a:p>
            <a:pPr>
              <a:spcBef>
                <a:spcPts val="3000"/>
              </a:spcBef>
            </a:pPr>
            <a:r>
              <a:rPr lang="en-US">
                <a:solidFill>
                  <a:srgbClr val="2C3E50"/>
                </a:solidFill>
                <a:latin typeface="Arial"/>
                <a:ea typeface="Lato"/>
                <a:cs typeface="Arial"/>
              </a:rPr>
              <a:t>Receive LOWER scores on average</a:t>
            </a:r>
            <a:endParaRPr lang="en-US"/>
          </a:p>
          <a:p>
            <a:pPr lvl="1"/>
            <a:r>
              <a:rPr lang="en-US">
                <a:solidFill>
                  <a:srgbClr val="2C3E50"/>
                </a:solidFill>
                <a:latin typeface="Arial"/>
                <a:ea typeface="Lato"/>
                <a:cs typeface="Arial"/>
              </a:rPr>
              <a:t>Teaching/female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>
                <a:solidFill>
                  <a:srgbClr val="2C3E50"/>
                </a:solidFill>
                <a:latin typeface="Arial"/>
                <a:ea typeface="Lato"/>
                <a:cs typeface="Arial"/>
              </a:rPr>
              <a:t>Tenure/minority</a:t>
            </a:r>
          </a:p>
          <a:p>
            <a:pPr>
              <a:spcBef>
                <a:spcPts val="3000"/>
              </a:spcBef>
            </a:pPr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No significant difference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Teaching/non-minority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All other tenure groups</a:t>
            </a:r>
          </a:p>
        </p:txBody>
      </p:sp>
    </p:spTree>
    <p:extLst>
      <p:ext uri="{BB962C8B-B14F-4D97-AF65-F5344CB8AC3E}">
        <p14:creationId xmlns:p14="http://schemas.microsoft.com/office/powerpoint/2010/main" val="318742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0E3CE-F5ED-E9A8-9622-5006B9A0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294538"/>
            <a:ext cx="10426458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79E60F-7983-39C7-BD0E-E5DFBAE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2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Evaluations for female professors are disproportionately low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These evaluations cannot be fully trusted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Especially applies to minority female professors</a:t>
            </a:r>
          </a:p>
          <a:p>
            <a:pPr>
              <a:spcBef>
                <a:spcPts val="3000"/>
              </a:spcBef>
            </a:pPr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Teaching professors have very high scores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Very odd result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Perhaps influenced by the classes they were assigned to?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Needs further research</a:t>
            </a:r>
          </a:p>
          <a:p>
            <a:pPr>
              <a:spcBef>
                <a:spcPts val="3000"/>
              </a:spcBef>
            </a:pPr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Tenure track/tenured professors are almost entirely average</a:t>
            </a:r>
          </a:p>
          <a:p>
            <a:pPr lvl="1"/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These evaluations seem the most reliable</a:t>
            </a:r>
          </a:p>
        </p:txBody>
      </p:sp>
    </p:spTree>
    <p:extLst>
      <p:ext uri="{BB962C8B-B14F-4D97-AF65-F5344CB8AC3E}">
        <p14:creationId xmlns:p14="http://schemas.microsoft.com/office/powerpoint/2010/main" val="383019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0E3CE-F5ED-E9A8-9622-5006B9A0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2" y="294538"/>
            <a:ext cx="10426458" cy="10336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Questions?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7D1CAA30-67E7-6B9C-BC8D-0D140DBE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74" y="2807092"/>
            <a:ext cx="8747203" cy="358635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79E60F-7983-39C7-BD0E-E5DFBAE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5" y="1825625"/>
            <a:ext cx="106795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400">
                <a:solidFill>
                  <a:srgbClr val="2C3E50"/>
                </a:solidFill>
                <a:latin typeface="Lato"/>
                <a:ea typeface="Lato"/>
                <a:cs typeface="Lato"/>
              </a:rPr>
              <a:t>Obligatory bad math joke:</a:t>
            </a:r>
          </a:p>
          <a:p>
            <a:pPr marL="0" indent="0" algn="ctr">
              <a:buNone/>
            </a:pPr>
            <a:r>
              <a:rPr lang="en-US">
                <a:solidFill>
                  <a:srgbClr val="2C3E50"/>
                </a:solidFill>
                <a:latin typeface="Lato"/>
                <a:ea typeface="Lato"/>
                <a:cs typeface="Lato"/>
              </a:rPr>
              <a:t>The only condition is that they must be normal questions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98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742CE89317F4F9B9C189D1088A884" ma:contentTypeVersion="8" ma:contentTypeDescription="Create a new document." ma:contentTypeScope="" ma:versionID="9ae4220be11fdcfc80d4051be88a79c7">
  <xsd:schema xmlns:xsd="http://www.w3.org/2001/XMLSchema" xmlns:xs="http://www.w3.org/2001/XMLSchema" xmlns:p="http://schemas.microsoft.com/office/2006/metadata/properties" xmlns:ns2="b9314fe7-e3d6-4ddc-b300-0bc30d8f6ef0" xmlns:ns3="606090b4-4595-4d1b-b870-94578d37dfdb" targetNamespace="http://schemas.microsoft.com/office/2006/metadata/properties" ma:root="true" ma:fieldsID="06de278bf9c66485331d25c1b753d5c0" ns2:_="" ns3:_="">
    <xsd:import namespace="b9314fe7-e3d6-4ddc-b300-0bc30d8f6ef0"/>
    <xsd:import namespace="606090b4-4595-4d1b-b870-94578d37df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14fe7-e3d6-4ddc-b300-0bc30d8f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2a6ab63-2296-4282-8ae0-a6f9706fb7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090b4-4595-4d1b-b870-94578d37dfd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7a311f-a79d-45c0-b6a5-97fe21177014}" ma:internalName="TaxCatchAll" ma:showField="CatchAllData" ma:web="606090b4-4595-4d1b-b870-94578d37df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C4AC28-88B0-4E65-9E4C-2E0DC8C8B368}"/>
</file>

<file path=customXml/itemProps2.xml><?xml version="1.0" encoding="utf-8"?>
<ds:datastoreItem xmlns:ds="http://schemas.openxmlformats.org/officeDocument/2006/customXml" ds:itemID="{FED10B79-1E38-4A04-AC62-FA48DD33BAE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Presentation on Problematic Pupil Prejudice and Partiality Pertaining to Professor Performance</vt:lpstr>
      <vt:lpstr>What is the problem? </vt:lpstr>
      <vt:lpstr>Why is this an interesting problem?</vt:lpstr>
      <vt:lpstr>Where our data comes from</vt:lpstr>
      <vt:lpstr>Statistical methodology</vt:lpstr>
      <vt:lpstr>Results: Gender and ethnicity</vt:lpstr>
      <vt:lpstr>Results: Teaching, tenure track, tenured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Heller</dc:creator>
  <cp:revision>2</cp:revision>
  <dcterms:created xsi:type="dcterms:W3CDTF">2023-04-28T18:26:44Z</dcterms:created>
  <dcterms:modified xsi:type="dcterms:W3CDTF">2023-05-01T06:57:53Z</dcterms:modified>
</cp:coreProperties>
</file>