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2" r:id="rId4"/>
    <p:sldId id="257" r:id="rId5"/>
    <p:sldId id="258" r:id="rId6"/>
    <p:sldId id="268" r:id="rId7"/>
    <p:sldId id="272" r:id="rId8"/>
    <p:sldId id="267" r:id="rId9"/>
    <p:sldId id="269" r:id="rId10"/>
    <p:sldId id="266" r:id="rId11"/>
    <p:sldId id="270" r:id="rId12"/>
    <p:sldId id="26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BA2A-94BA-44B2-866E-DAA6A33EEF22}" v="267" dt="2023-05-01T01:05:45.056"/>
    <p1510:client id="{44DB2211-BF8C-4C65-80E9-C80F0571BCE9}" v="17" dt="2023-04-30T21:25:54.289"/>
    <p1510:client id="{62F1FDAF-D3C9-4342-8B06-E626350075DB}" v="41" dt="2023-04-30T20:45:01.500"/>
    <p1510:client id="{84C16097-1809-43DF-9E9E-2F9D878EEF21}" v="131" dt="2023-04-30T20:53:15.401"/>
    <p1510:client id="{ECDFBE46-589B-41D5-B682-4924F5EC8B53}" v="243" dt="2023-04-30T21:40:4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empreendedorismo/imobiliaria-implementa-venda-de-imoveis-100-digita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ses in a subdivision">
            <a:extLst>
              <a:ext uri="{FF2B5EF4-FFF2-40B4-BE49-F238E27FC236}">
                <a16:creationId xmlns:a16="http://schemas.microsoft.com/office/drawing/2014/main" id="{21A185F8-0D7A-14A3-CD18-8F8CF94E9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4" r="4608" b="-2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D2083-22BD-36D5-2267-624DE652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/>
              <a:t>The Effect of Age On Housing Condition</a:t>
            </a:r>
            <a:r>
              <a:rPr lang="en-US" sz="3200" b="1"/>
              <a:t> in Ames, Iowa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FB683-763A-DEE8-A1FD-83A8A30A1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Applied Statistics Final Presentation</a:t>
            </a:r>
          </a:p>
          <a:p>
            <a:pPr>
              <a:lnSpc>
                <a:spcPct val="110000"/>
              </a:lnSpc>
            </a:pPr>
            <a:endParaRPr lang="en-US" sz="1100"/>
          </a:p>
          <a:p>
            <a:pPr>
              <a:lnSpc>
                <a:spcPct val="110000"/>
              </a:lnSpc>
            </a:pPr>
            <a:endParaRPr lang="en-US" sz="1100"/>
          </a:p>
          <a:p>
            <a:pPr>
              <a:lnSpc>
                <a:spcPct val="110000"/>
              </a:lnSpc>
            </a:pPr>
            <a:r>
              <a:rPr lang="en-US" sz="1100"/>
              <a:t>Alec Uyematsu, Caden Deutscher, Devam Patel</a:t>
            </a:r>
          </a:p>
        </p:txBody>
      </p:sp>
    </p:spTree>
    <p:extLst>
      <p:ext uri="{BB962C8B-B14F-4D97-AF65-F5344CB8AC3E}">
        <p14:creationId xmlns:p14="http://schemas.microsoft.com/office/powerpoint/2010/main" val="18830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5BC3-1D1F-C720-5E74-92EF9549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290622F2-A1CC-A297-746D-9018806DA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4" y="1954098"/>
            <a:ext cx="4535363" cy="272562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AC589D-9C98-75AA-A36E-151DBC93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1" y="1992197"/>
            <a:ext cx="45720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E39A1-2D9B-3048-DCDF-8021E4581425}"/>
              </a:ext>
            </a:extLst>
          </p:cNvPr>
          <p:cNvSpPr txBox="1"/>
          <p:nvPr/>
        </p:nvSpPr>
        <p:spPr>
          <a:xfrm>
            <a:off x="1176741" y="4800601"/>
            <a:ext cx="891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Residual Histogram  –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Independent Random Sample -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Residual Plot - Pattern in Residuals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88262B-6BE3-170F-12A4-3F19D1F3E999}"/>
              </a:ext>
            </a:extLst>
          </p:cNvPr>
          <p:cNvCxnSpPr/>
          <p:nvPr/>
        </p:nvCxnSpPr>
        <p:spPr>
          <a:xfrm flipV="1">
            <a:off x="5137392" y="4341655"/>
            <a:ext cx="2324391" cy="12285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3247D7-0292-B16E-A9A0-7529AD63C52A}"/>
              </a:ext>
            </a:extLst>
          </p:cNvPr>
          <p:cNvCxnSpPr>
            <a:cxnSpLocks/>
          </p:cNvCxnSpPr>
          <p:nvPr/>
        </p:nvCxnSpPr>
        <p:spPr>
          <a:xfrm flipV="1">
            <a:off x="4657917" y="4552438"/>
            <a:ext cx="55232" cy="48035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CAFD-E00A-E482-0CFD-419797B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</a:t>
            </a:r>
            <a:r>
              <a:rPr lang="en-US" b="0" dirty="0"/>
              <a:t>(Continued)</a:t>
            </a:r>
            <a:endParaRPr lang="en-US" dirty="0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4BD452A-E145-DB36-B152-5B7AD1A39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374" y="2057400"/>
            <a:ext cx="6724753" cy="4137259"/>
          </a:xfrm>
        </p:spPr>
      </p:pic>
    </p:spTree>
    <p:extLst>
      <p:ext uri="{BB962C8B-B14F-4D97-AF65-F5344CB8AC3E}">
        <p14:creationId xmlns:p14="http://schemas.microsoft.com/office/powerpoint/2010/main" val="307962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510B-A2D5-AD34-80ED-61AD4826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00E25E-A127-D98A-6C0A-6AA4BEA0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Age Influences Conditions </a:t>
            </a:r>
          </a:p>
          <a:p>
            <a:r>
              <a:rPr lang="en-US" dirty="0"/>
              <a:t>Remodel influences condition</a:t>
            </a:r>
          </a:p>
          <a:p>
            <a:r>
              <a:rPr lang="en-US" dirty="0"/>
              <a:t>Very low p values </a:t>
            </a:r>
          </a:p>
          <a:p>
            <a:r>
              <a:rPr lang="en-US" dirty="0"/>
              <a:t>Results are opposite of what we expected for Age and same for Remodel</a:t>
            </a:r>
          </a:p>
          <a:p>
            <a:r>
              <a:rPr lang="en-US" dirty="0"/>
              <a:t>2008?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BB14-A80B-FF51-B1CD-847EAECA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Conclusions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359E-35CD-F0AC-3338-A1F8F22C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Application </a:t>
            </a:r>
          </a:p>
          <a:p>
            <a:r>
              <a:rPr lang="en-US" dirty="0"/>
              <a:t>Does this test work?</a:t>
            </a:r>
          </a:p>
          <a:p>
            <a:r>
              <a:rPr lang="en-US" dirty="0"/>
              <a:t>Other Considerations...</a:t>
            </a:r>
          </a:p>
          <a:p>
            <a:r>
              <a:rPr lang="en-US" dirty="0"/>
              <a:t>Does this match expectation?</a:t>
            </a:r>
          </a:p>
          <a:p>
            <a:r>
              <a:rPr lang="en-US" dirty="0"/>
              <a:t>Does not fit model enough to give conclusive result.</a:t>
            </a:r>
          </a:p>
          <a:p>
            <a:r>
              <a:rPr lang="en-US" dirty="0"/>
              <a:t>Many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4279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5E46-26F1-884F-4369-578695AE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7976-EC35-0739-8BE6-13D2D7FA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Motivation </a:t>
            </a:r>
          </a:p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Conditions Met?</a:t>
            </a:r>
          </a:p>
          <a:p>
            <a:pPr lvl="1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788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AC104D56-3439-8788-353E-B9D1C0F3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67017F-B060-413D-AE1E-4429A523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6D3D91-8BA7-4CF5-A573-BEB5E87A913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7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452-D8EE-09D8-B0BE-F3736B76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BD84-53C2-731E-8410-ACE8132B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 Light"/>
                <a:cs typeface="Arial"/>
              </a:rPr>
              <a:t>Motivation </a:t>
            </a:r>
          </a:p>
          <a:p>
            <a:r>
              <a:rPr lang="en-US" dirty="0">
                <a:latin typeface="Avenir Next LT Pro Light"/>
                <a:cs typeface="Arial"/>
              </a:rPr>
              <a:t>Key Idea:</a:t>
            </a:r>
          </a:p>
          <a:p>
            <a:pPr lvl="1"/>
            <a:r>
              <a:rPr lang="en-US" dirty="0">
                <a:latin typeface="Avenir Next LT Pro Light"/>
                <a:cs typeface="Arial"/>
              </a:rPr>
              <a:t>Test</a:t>
            </a:r>
          </a:p>
          <a:p>
            <a:pPr lvl="1"/>
            <a:r>
              <a:rPr lang="en-US" dirty="0">
                <a:latin typeface="Avenir Next LT Pro Light"/>
                <a:cs typeface="Arial"/>
              </a:rPr>
              <a:t>Conditions Met?</a:t>
            </a:r>
          </a:p>
          <a:p>
            <a:pPr lvl="1"/>
            <a:r>
              <a:rPr lang="en-US" dirty="0">
                <a:latin typeface="Avenir Next LT Pro Light"/>
                <a:cs typeface="Arial"/>
              </a:rPr>
              <a:t>Results</a:t>
            </a:r>
            <a:endParaRPr lang="en-US"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9484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ilding, outdoor, person, hand&#10;&#10;Description automatically generated">
            <a:extLst>
              <a:ext uri="{FF2B5EF4-FFF2-40B4-BE49-F238E27FC236}">
                <a16:creationId xmlns:a16="http://schemas.microsoft.com/office/drawing/2014/main" id="{E8B00DA7-113E-AE4E-42F4-C32F797E2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931" r="19045"/>
          <a:stretch/>
        </p:blipFill>
        <p:spPr>
          <a:xfrm>
            <a:off x="20" y="10"/>
            <a:ext cx="567456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942D3-E027-622F-C35A-3EA20C5E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238" y="1168400"/>
            <a:ext cx="3454484" cy="2743200"/>
          </a:xfrm>
        </p:spPr>
        <p:txBody>
          <a:bodyPr anchor="t">
            <a:norm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91AC-01EC-1B36-8515-D32E162F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79" y="2079860"/>
            <a:ext cx="4914901" cy="27646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Does age effect house condition? </a:t>
            </a:r>
          </a:p>
          <a:p>
            <a:r>
              <a:rPr lang="en-US"/>
              <a:t>Can these effects be slowed/reversed with remodel?</a:t>
            </a:r>
          </a:p>
          <a:p>
            <a:r>
              <a:rPr lang="en-US"/>
              <a:t>How much should age be considered?</a:t>
            </a:r>
          </a:p>
          <a:p>
            <a:r>
              <a:rPr lang="en-US"/>
              <a:t>These are important decision for those of us who are going to be making these decisions going forward. 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9EB0472-F505-4D1D-A3EE-FED6D85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4/30/2023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D2CD0-09DD-5445-9BEA-EA25C43F5EE7}"/>
              </a:ext>
            </a:extLst>
          </p:cNvPr>
          <p:cNvSpPr txBox="1"/>
          <p:nvPr/>
        </p:nvSpPr>
        <p:spPr>
          <a:xfrm>
            <a:off x="3240901" y="6657945"/>
            <a:ext cx="243367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86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0128-A540-3906-3D49-4CF22A6B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9EDB-C609-854C-83E7-1CB0BFA4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2930 observation</a:t>
            </a:r>
          </a:p>
          <a:p>
            <a:r>
              <a:rPr lang="en-US"/>
              <a:t>Explanatory variables - 23 nominal, 23 ordinal, 14 discrete, and 20 continuous  </a:t>
            </a:r>
          </a:p>
          <a:p>
            <a:r>
              <a:rPr lang="en-US"/>
              <a:t>Pulled from sales of individual residential properties (2006-2010) in Ames, Iowa</a:t>
            </a:r>
          </a:p>
          <a:p>
            <a:r>
              <a:rPr lang="en-US"/>
              <a:t>Came directly from Ames City Assessors Office</a:t>
            </a:r>
          </a:p>
          <a:p>
            <a:r>
              <a:rPr lang="en-US"/>
              <a:t>Deleted variables that required special knowledge or outside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9841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6CCC-8478-B561-E21F-E8102F5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to Consider</a:t>
            </a:r>
          </a:p>
        </p:txBody>
      </p:sp>
      <p:pic>
        <p:nvPicPr>
          <p:cNvPr id="5" name="Graphic 4" descr="Clock outline">
            <a:extLst>
              <a:ext uri="{FF2B5EF4-FFF2-40B4-BE49-F238E27FC236}">
                <a16:creationId xmlns:a16="http://schemas.microsoft.com/office/drawing/2014/main" id="{4437300D-5CCC-D21E-CD0E-C9523F88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8093" y="2489029"/>
            <a:ext cx="1743906" cy="1743906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6C6F76C5-103A-B27B-C925-467F9DCCB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391" y="2431494"/>
            <a:ext cx="1602757" cy="1602757"/>
          </a:xfrm>
          <a:prstGeom prst="rect">
            <a:avLst/>
          </a:prstGeom>
        </p:spPr>
      </p:pic>
      <p:pic>
        <p:nvPicPr>
          <p:cNvPr id="9" name="Graphic 8" descr="Cloud with solid fill">
            <a:extLst>
              <a:ext uri="{FF2B5EF4-FFF2-40B4-BE49-F238E27FC236}">
                <a16:creationId xmlns:a16="http://schemas.microsoft.com/office/drawing/2014/main" id="{1618DB4F-A86D-F9BA-AEAD-F817131AF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5268" y="2744223"/>
            <a:ext cx="1651852" cy="1651852"/>
          </a:xfrm>
          <a:prstGeom prst="rect">
            <a:avLst/>
          </a:prstGeom>
        </p:spPr>
      </p:pic>
      <p:pic>
        <p:nvPicPr>
          <p:cNvPr id="11" name="Graphic 10" descr="Forest scene with solid fill">
            <a:extLst>
              <a:ext uri="{FF2B5EF4-FFF2-40B4-BE49-F238E27FC236}">
                <a16:creationId xmlns:a16="http://schemas.microsoft.com/office/drawing/2014/main" id="{2C889850-D389-479C-8BA5-3F55DA5E81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9287" y="2431494"/>
            <a:ext cx="1801441" cy="1801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7FD89E-4CFF-787F-73D0-C7B4D4FC1FDA}"/>
              </a:ext>
            </a:extLst>
          </p:cNvPr>
          <p:cNvSpPr txBox="1"/>
          <p:nvPr/>
        </p:nvSpPr>
        <p:spPr>
          <a:xfrm>
            <a:off x="1638299" y="4185374"/>
            <a:ext cx="19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Materials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0B2AD-2DD5-ED75-5686-11497C8A6157}"/>
              </a:ext>
            </a:extLst>
          </p:cNvPr>
          <p:cNvSpPr txBox="1"/>
          <p:nvPr/>
        </p:nvSpPr>
        <p:spPr>
          <a:xfrm>
            <a:off x="3979533" y="4185374"/>
            <a:ext cx="19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Weather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13C0D-D21A-8FFE-CE23-ACFB3E127A07}"/>
              </a:ext>
            </a:extLst>
          </p:cNvPr>
          <p:cNvSpPr txBox="1"/>
          <p:nvPr/>
        </p:nvSpPr>
        <p:spPr>
          <a:xfrm>
            <a:off x="6335858" y="4185374"/>
            <a:ext cx="19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Owners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2E49E-17ED-E256-71BF-0011BF36A580}"/>
              </a:ext>
            </a:extLst>
          </p:cNvPr>
          <p:cNvSpPr txBox="1"/>
          <p:nvPr/>
        </p:nvSpPr>
        <p:spPr>
          <a:xfrm>
            <a:off x="8429754" y="4185374"/>
            <a:ext cx="19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460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526D-CF74-9BFB-289A-EC6FA717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2FA9-6F31-37DC-0D2F-C4ED9EF4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>
                <a:latin typeface="Avenir Next LT Pro"/>
                <a:cs typeface="Calibri Light"/>
              </a:rPr>
              <a:t>Linear Regression</a:t>
            </a:r>
          </a:p>
          <a:p>
            <a:r>
              <a:rPr lang="en-US">
                <a:latin typeface="Avenir Next LT Pro"/>
                <a:cs typeface="Calibri Light"/>
              </a:rPr>
              <a:t>H0_YearBuild:  Year built does not, on average, affect the general condition of the house</a:t>
            </a:r>
            <a:endParaRPr lang="en-US">
              <a:latin typeface="Avenir Next LT Pro"/>
            </a:endParaRPr>
          </a:p>
          <a:p>
            <a:r>
              <a:rPr lang="en-US" err="1">
                <a:latin typeface="Avenir Next LT Pro"/>
                <a:cs typeface="Calibri Light"/>
              </a:rPr>
              <a:t>HA_YearBuilt</a:t>
            </a:r>
            <a:r>
              <a:rPr lang="en-US">
                <a:latin typeface="Avenir Next LT Pro"/>
                <a:cs typeface="Calibri Light"/>
              </a:rPr>
              <a:t>: New houses, on average, have a better general condition than older houses.</a:t>
            </a:r>
          </a:p>
          <a:p>
            <a:pPr marL="0" indent="0">
              <a:buNone/>
            </a:pPr>
            <a:r>
              <a:rPr lang="en-US" i="1">
                <a:latin typeface="Avenir Next LT Pro"/>
                <a:cs typeface="Calibri Light"/>
              </a:rPr>
              <a:t>Multiple Linear Regression</a:t>
            </a:r>
          </a:p>
          <a:p>
            <a:r>
              <a:rPr lang="en-US">
                <a:latin typeface="Avenir Next LT Pro"/>
                <a:cs typeface="Calibri Light"/>
              </a:rPr>
              <a:t>H0_RemodAdd: Year remolded/additions and year built does not, on average, affect the general condition of the house. </a:t>
            </a:r>
          </a:p>
          <a:p>
            <a:r>
              <a:rPr lang="en-US" err="1">
                <a:latin typeface="Avenir Next LT Pro"/>
                <a:cs typeface="Calibri Light"/>
              </a:rPr>
              <a:t>HA_RemodAdd</a:t>
            </a:r>
            <a:r>
              <a:rPr lang="en-US">
                <a:latin typeface="Avenir Next LT Pro"/>
                <a:cs typeface="Calibri Light"/>
              </a:rPr>
              <a:t>: New remodels/additions to the house and more recently built houses, on average, have a better general condition than older houses. </a:t>
            </a:r>
            <a:endParaRPr lang="en-US">
              <a:latin typeface="Avenir Next LT Pro"/>
            </a:endParaRPr>
          </a:p>
          <a:p>
            <a:endParaRPr lang="en-US">
              <a:latin typeface="Avenir Next LT Pro"/>
              <a:cs typeface="Calibri Light"/>
            </a:endParaRPr>
          </a:p>
          <a:p>
            <a:endParaRPr lang="en-US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41630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1578-5BA8-178A-AD1E-1EB1406F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089E4E-2EB7-66A6-1F87-8959B2DE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09" y="2057400"/>
            <a:ext cx="5232597" cy="3295884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438401D-5009-2C28-F88D-7F57B41C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12" y="2055978"/>
            <a:ext cx="5561012" cy="35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2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F1DE-88F1-C34F-F2ED-78B0AC7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D0A18BE-D5B4-8F76-442C-00268C9B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961" y="1993900"/>
            <a:ext cx="5868330" cy="4137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08CA1-BC28-5FF7-E91C-454E767210BA}"/>
              </a:ext>
            </a:extLst>
          </p:cNvPr>
          <p:cNvSpPr txBox="1"/>
          <p:nvPr/>
        </p:nvSpPr>
        <p:spPr>
          <a:xfrm>
            <a:off x="1087436" y="3143250"/>
            <a:ext cx="37742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venir Next LT Pro"/>
                <a:cs typeface="Calibri Light"/>
              </a:rPr>
              <a:t>Condition = -0.013x + 32.280, where x is age of the home</a:t>
            </a:r>
            <a:endParaRPr lang="en-US">
              <a:latin typeface="Avenir Next LT Pro"/>
            </a:endParaRPr>
          </a:p>
          <a:p>
            <a:pPr marL="285750" indent="-285750" algn="l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6FC-A108-B5D1-DCC7-7E701193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Linear Regression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F216FB2-5AA5-B8D8-0C0E-9CFA4C7CF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000" y="1882775"/>
            <a:ext cx="6569752" cy="41372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E03FE-2853-D076-5F98-A32E3BB2D6F4}"/>
              </a:ext>
            </a:extLst>
          </p:cNvPr>
          <p:cNvSpPr txBox="1"/>
          <p:nvPr/>
        </p:nvSpPr>
        <p:spPr>
          <a:xfrm>
            <a:off x="646906" y="2964656"/>
            <a:ext cx="47982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err="1">
                <a:latin typeface="Avenir Next LT Pro"/>
                <a:ea typeface="Calibri Light"/>
                <a:cs typeface="Calibri Light"/>
              </a:rPr>
              <a:t>Overall.Cond</a:t>
            </a:r>
            <a:r>
              <a:rPr lang="en-US">
                <a:latin typeface="Avenir Next LT Pro"/>
                <a:ea typeface="Calibri Light"/>
                <a:cs typeface="Calibri Light"/>
              </a:rPr>
              <a:t> = 5.4417553 + 0.0232966 * </a:t>
            </a:r>
            <a:r>
              <a:rPr lang="en-US" err="1">
                <a:latin typeface="Avenir Next LT Pro"/>
                <a:ea typeface="Calibri Light"/>
                <a:cs typeface="Calibri Light"/>
              </a:rPr>
              <a:t>Year.Remod.Add</a:t>
            </a:r>
            <a:r>
              <a:rPr lang="en-US">
                <a:latin typeface="Avenir Next LT Pro"/>
                <a:ea typeface="Calibri Light"/>
                <a:cs typeface="Calibri Light"/>
              </a:rPr>
              <a:t> - 0.0233876 * </a:t>
            </a:r>
            <a:r>
              <a:rPr lang="en-US" err="1">
                <a:latin typeface="Avenir Next LT Pro"/>
                <a:ea typeface="Calibri Light"/>
                <a:cs typeface="Calibri Light"/>
              </a:rPr>
              <a:t>Year.Built</a:t>
            </a:r>
            <a:endParaRPr lang="en-US" err="1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58370806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_2SEEDS">
      <a:dk1>
        <a:srgbClr val="000000"/>
      </a:dk1>
      <a:lt1>
        <a:srgbClr val="FFFFFF"/>
      </a:lt1>
      <a:dk2>
        <a:srgbClr val="20301B"/>
      </a:dk2>
      <a:lt2>
        <a:srgbClr val="F3F0F3"/>
      </a:lt2>
      <a:accent1>
        <a:srgbClr val="57B13B"/>
      </a:accent1>
      <a:accent2>
        <a:srgbClr val="89AD44"/>
      </a:accent2>
      <a:accent3>
        <a:srgbClr val="48B75B"/>
      </a:accent3>
      <a:accent4>
        <a:srgbClr val="3B97B1"/>
      </a:accent4>
      <a:accent5>
        <a:srgbClr val="4D77C3"/>
      </a:accent5>
      <a:accent6>
        <a:srgbClr val="514AB8"/>
      </a:accent6>
      <a:hlink>
        <a:srgbClr val="3C95B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742CE89317F4F9B9C189D1088A884" ma:contentTypeVersion="8" ma:contentTypeDescription="Create a new document." ma:contentTypeScope="" ma:versionID="9ae4220be11fdcfc80d4051be88a79c7">
  <xsd:schema xmlns:xsd="http://www.w3.org/2001/XMLSchema" xmlns:xs="http://www.w3.org/2001/XMLSchema" xmlns:p="http://schemas.microsoft.com/office/2006/metadata/properties" xmlns:ns2="b9314fe7-e3d6-4ddc-b300-0bc30d8f6ef0" xmlns:ns3="606090b4-4595-4d1b-b870-94578d37dfdb" targetNamespace="http://schemas.microsoft.com/office/2006/metadata/properties" ma:root="true" ma:fieldsID="06de278bf9c66485331d25c1b753d5c0" ns2:_="" ns3:_="">
    <xsd:import namespace="b9314fe7-e3d6-4ddc-b300-0bc30d8f6ef0"/>
    <xsd:import namespace="606090b4-4595-4d1b-b870-94578d37d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14fe7-e3d6-4ddc-b300-0bc30d8f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2a6ab63-2296-4282-8ae0-a6f9706fb7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090b4-4595-4d1b-b870-94578d37dfd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7a311f-a79d-45c0-b6a5-97fe21177014}" ma:internalName="TaxCatchAll" ma:showField="CatchAllData" ma:web="606090b4-4595-4d1b-b870-94578d37df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314fe7-e3d6-4ddc-b300-0bc30d8f6ef0">
      <Terms xmlns="http://schemas.microsoft.com/office/infopath/2007/PartnerControls"/>
    </lcf76f155ced4ddcb4097134ff3c332f>
    <TaxCatchAll xmlns="606090b4-4595-4d1b-b870-94578d37dfdb" xsi:nil="true"/>
  </documentManagement>
</p:properties>
</file>

<file path=customXml/itemProps1.xml><?xml version="1.0" encoding="utf-8"?>
<ds:datastoreItem xmlns:ds="http://schemas.openxmlformats.org/officeDocument/2006/customXml" ds:itemID="{B4C83B39-B3C2-43C3-8553-E2F684B734FE}"/>
</file>

<file path=customXml/itemProps2.xml><?xml version="1.0" encoding="utf-8"?>
<ds:datastoreItem xmlns:ds="http://schemas.openxmlformats.org/officeDocument/2006/customXml" ds:itemID="{3B8BCA18-8977-436F-9617-C91EEB4F747C}"/>
</file>

<file path=customXml/itemProps3.xml><?xml version="1.0" encoding="utf-8"?>
<ds:datastoreItem xmlns:ds="http://schemas.openxmlformats.org/officeDocument/2006/customXml" ds:itemID="{DAFB1F86-546A-46F8-8A74-92033EAA65F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EncaseVTI</vt:lpstr>
      <vt:lpstr>The Effect of Age On Housing Condition in Ames, Iowa</vt:lpstr>
      <vt:lpstr>Overview</vt:lpstr>
      <vt:lpstr>Problem</vt:lpstr>
      <vt:lpstr>Data Set</vt:lpstr>
      <vt:lpstr>Factors to Consider</vt:lpstr>
      <vt:lpstr>What are we testing?</vt:lpstr>
      <vt:lpstr>Initial Exploration</vt:lpstr>
      <vt:lpstr>Simple Linear Regression</vt:lpstr>
      <vt:lpstr>Multiple Linear Regression</vt:lpstr>
      <vt:lpstr>Conditions</vt:lpstr>
      <vt:lpstr>Conditions (Continued)</vt:lpstr>
      <vt:lpstr>Results</vt:lpstr>
      <vt:lpstr>Key Conclusions 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Devam</dc:creator>
  <cp:revision>70</cp:revision>
  <dcterms:created xsi:type="dcterms:W3CDTF">2023-04-30T20:24:11Z</dcterms:created>
  <dcterms:modified xsi:type="dcterms:W3CDTF">2023-05-01T06:13:18Z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0x01010031C742CE89317F4F9B9C189D1088A884</vt:lpwstr>
  </property>
</Properties>
</file>