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2" r:id="rId2"/>
    <p:sldId id="323" r:id="rId3"/>
    <p:sldId id="328" r:id="rId4"/>
    <p:sldId id="296" r:id="rId5"/>
    <p:sldId id="325" r:id="rId6"/>
    <p:sldId id="331" r:id="rId7"/>
    <p:sldId id="307" r:id="rId8"/>
    <p:sldId id="327" r:id="rId9"/>
    <p:sldId id="311" r:id="rId10"/>
    <p:sldId id="312" r:id="rId11"/>
    <p:sldId id="313" r:id="rId12"/>
    <p:sldId id="332" r:id="rId13"/>
    <p:sldId id="333" r:id="rId14"/>
    <p:sldId id="335" r:id="rId15"/>
    <p:sldId id="334" r:id="rId16"/>
    <p:sldId id="336" r:id="rId17"/>
    <p:sldId id="324" r:id="rId18"/>
    <p:sldId id="340" r:id="rId19"/>
    <p:sldId id="315" r:id="rId20"/>
    <p:sldId id="337" r:id="rId21"/>
    <p:sldId id="338" r:id="rId22"/>
    <p:sldId id="339" r:id="rId23"/>
    <p:sldId id="329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860"/>
    <a:srgbClr val="4C5E74"/>
    <a:srgbClr val="4D5F75"/>
    <a:srgbClr val="4B6075"/>
    <a:srgbClr val="F5F4EF"/>
    <a:srgbClr val="444F53"/>
    <a:srgbClr val="4A5F74"/>
    <a:srgbClr val="339A99"/>
    <a:srgbClr val="EBE9D0"/>
    <a:srgbClr val="038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3157" autoAdjust="0"/>
  </p:normalViewPr>
  <p:slideViewPr>
    <p:cSldViewPr snapToGrid="0" showGuides="1">
      <p:cViewPr varScale="1">
        <p:scale>
          <a:sx n="94" d="100"/>
          <a:sy n="94" d="100"/>
        </p:scale>
        <p:origin x="648" y="66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1E46-6EB0-44B2-82B5-86F15F8B6D9E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F5BE6-F7C7-41E3-9584-D4ED6DE05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1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各位老师好，我叫李伟，来自软件工程卓越工程师一班。</a:t>
            </a:r>
            <a:endParaRPr lang="en-US" altLang="zh-CN" dirty="0"/>
          </a:p>
          <a:p>
            <a:r>
              <a:rPr lang="zh-CN" altLang="en-US" dirty="0"/>
              <a:t>我的指导老师是李晓宇老师和张创伟老师</a:t>
            </a:r>
            <a:endParaRPr lang="en-US" altLang="zh-CN" dirty="0"/>
          </a:p>
          <a:p>
            <a:r>
              <a:rPr lang="zh-CN" altLang="en-US" dirty="0"/>
              <a:t>今天我答辩的题目是</a:t>
            </a:r>
            <a:r>
              <a:rPr lang="en-US" altLang="zh-CN" dirty="0"/>
              <a:t>Artery</a:t>
            </a:r>
            <a:r>
              <a:rPr lang="zh-CN" altLang="en-US" dirty="0"/>
              <a:t>开发者社</a:t>
            </a:r>
            <a:r>
              <a:rPr lang="en-US" altLang="zh-CN" dirty="0"/>
              <a:t>APP</a:t>
            </a:r>
            <a:r>
              <a:rPr lang="zh-CN" altLang="en-US" dirty="0"/>
              <a:t>的设计与实现。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24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3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下面介绍一下项目的主要功能，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首先是用户登录，在本项中使用的是公司 的</a:t>
            </a:r>
            <a:r>
              <a:rPr lang="en-US" altLang="zh-CN" dirty="0" err="1"/>
              <a:t>Cocall</a:t>
            </a:r>
            <a:r>
              <a:rPr lang="en-US" altLang="zh-CN" dirty="0"/>
              <a:t> </a:t>
            </a:r>
            <a:r>
              <a:rPr lang="zh-CN" altLang="en-US" dirty="0"/>
              <a:t>账户进行登录</a:t>
            </a:r>
            <a:r>
              <a:rPr lang="en-US" altLang="zh-CN" dirty="0"/>
              <a:t> </a:t>
            </a:r>
            <a:r>
              <a:rPr lang="zh-CN" altLang="en-US" dirty="0"/>
              <a:t>，每次登录时会通过 </a:t>
            </a:r>
            <a:r>
              <a:rPr lang="en-US" altLang="zh-CN" dirty="0" err="1"/>
              <a:t>Cocall</a:t>
            </a:r>
            <a:r>
              <a:rPr lang="zh-CN" altLang="en-US" dirty="0"/>
              <a:t>提供的服务去验证用户输入的账号和密码，如果用户是第一次登录本系统，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4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19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97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2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78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61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74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78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我将从五个方面介绍我的项目</a:t>
            </a:r>
            <a:endParaRPr lang="en-US" altLang="zh-CN" dirty="0"/>
          </a:p>
          <a:p>
            <a:r>
              <a:rPr lang="zh-CN" altLang="en-US" dirty="0"/>
              <a:t>选题的背景和意义</a:t>
            </a:r>
            <a:endParaRPr lang="en-US" altLang="zh-CN" dirty="0"/>
          </a:p>
          <a:p>
            <a:r>
              <a:rPr lang="zh-CN" altLang="en-US" dirty="0"/>
              <a:t>框架技术</a:t>
            </a:r>
            <a:endParaRPr lang="en-US" altLang="zh-CN" dirty="0"/>
          </a:p>
          <a:p>
            <a:r>
              <a:rPr lang="zh-CN" altLang="en-US" dirty="0"/>
              <a:t>设计实现</a:t>
            </a:r>
            <a:endParaRPr lang="en-US" altLang="zh-CN" dirty="0"/>
          </a:p>
          <a:p>
            <a:r>
              <a:rPr lang="zh-CN" altLang="en-US" dirty="0"/>
              <a:t>成果展示</a:t>
            </a:r>
            <a:endParaRPr lang="en-US" altLang="zh-CN" dirty="0"/>
          </a:p>
          <a:p>
            <a:r>
              <a:rPr lang="zh-CN" altLang="en-US" dirty="0"/>
              <a:t>总计欸和展望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43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06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09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06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1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1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首先介绍一下我选题的背景和意义</a:t>
            </a:r>
            <a:endParaRPr lang="en-US" altLang="zh-CN" dirty="0"/>
          </a:p>
          <a:p>
            <a:r>
              <a:rPr lang="en-US" altLang="zh-CN" dirty="0"/>
              <a:t>Artery </a:t>
            </a:r>
            <a:r>
              <a:rPr lang="zh-CN" altLang="en-US" dirty="0"/>
              <a:t>是我大四实习的公司自主研发框架，主要包括后端和前端两个部分。后端是基于</a:t>
            </a:r>
            <a:r>
              <a:rPr lang="en-US" altLang="zh-CN" dirty="0"/>
              <a:t>Spring Boot</a:t>
            </a:r>
            <a:r>
              <a:rPr lang="zh-CN" altLang="en-US" dirty="0"/>
              <a:t>进行研发的，同时集成了</a:t>
            </a:r>
            <a:r>
              <a:rPr lang="en-US" altLang="zh-CN" dirty="0"/>
              <a:t>Shiro </a:t>
            </a:r>
            <a:r>
              <a:rPr lang="zh-CN" altLang="en-US" dirty="0"/>
              <a:t>、</a:t>
            </a:r>
            <a:r>
              <a:rPr lang="en-US" altLang="zh-CN" dirty="0" err="1"/>
              <a:t>Mybatis</a:t>
            </a:r>
            <a:r>
              <a:rPr lang="zh-CN" altLang="en-US" dirty="0"/>
              <a:t>、</a:t>
            </a:r>
            <a:r>
              <a:rPr lang="en-US" altLang="zh-CN" dirty="0"/>
              <a:t>JPA</a:t>
            </a:r>
            <a:r>
              <a:rPr lang="zh-CN" altLang="en-US" dirty="0"/>
              <a:t>等流行技术。前端是使用</a:t>
            </a:r>
            <a:r>
              <a:rPr lang="en-US" altLang="zh-CN" dirty="0"/>
              <a:t> Vue </a:t>
            </a:r>
            <a:r>
              <a:rPr lang="zh-CN" altLang="en-US" dirty="0"/>
              <a:t>进行开发，提供了丰富的组件库</a:t>
            </a:r>
            <a:endParaRPr lang="en-US" altLang="zh-CN" dirty="0"/>
          </a:p>
          <a:p>
            <a:r>
              <a:rPr lang="zh-CN" altLang="en-US" dirty="0"/>
              <a:t>公司中大部分的项目都是使用</a:t>
            </a:r>
            <a:r>
              <a:rPr lang="en-US" altLang="zh-CN" dirty="0"/>
              <a:t>Artery</a:t>
            </a:r>
            <a:r>
              <a:rPr lang="zh-CN" altLang="en-US" dirty="0"/>
              <a:t>框架进行开发，因此在公司中几乎所有人都在使用</a:t>
            </a:r>
            <a:r>
              <a:rPr lang="en-US" altLang="zh-CN" dirty="0"/>
              <a:t>Artery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当他们遇到有关</a:t>
            </a:r>
            <a:r>
              <a:rPr lang="en-US" altLang="zh-CN" dirty="0"/>
              <a:t>Artery</a:t>
            </a:r>
            <a:r>
              <a:rPr lang="zh-CN" altLang="en-US" dirty="0"/>
              <a:t>的问题是，通常会询问同事，或直接询问</a:t>
            </a:r>
            <a:r>
              <a:rPr lang="en-US" altLang="zh-CN" dirty="0"/>
              <a:t> Artery </a:t>
            </a:r>
            <a:r>
              <a:rPr lang="zh-CN" altLang="en-US" dirty="0"/>
              <a:t>的开发人员。不过这样会带来许多的不变，而且他们的问题被解决后没有被记录下来，导致后面有相同问题的人，无法查询答案，又会再次花费时间去询问他人。</a:t>
            </a:r>
            <a:endParaRPr lang="en-US" altLang="zh-CN" dirty="0"/>
          </a:p>
          <a:p>
            <a:r>
              <a:rPr lang="zh-CN" altLang="en-US" dirty="0"/>
              <a:t>因此，为了方便</a:t>
            </a:r>
            <a:r>
              <a:rPr lang="en-US" altLang="zh-CN" dirty="0"/>
              <a:t>Artery</a:t>
            </a:r>
            <a:r>
              <a:rPr lang="zh-CN" altLang="en-US" dirty="0"/>
              <a:t>开发者随时的分享</a:t>
            </a:r>
            <a:r>
              <a:rPr lang="en-US" altLang="zh-CN" dirty="0"/>
              <a:t>Artery</a:t>
            </a:r>
            <a:r>
              <a:rPr lang="zh-CN" altLang="en-US" dirty="0"/>
              <a:t>相关的技术帖子，或者提一些问题，可以帮助其他</a:t>
            </a:r>
            <a:r>
              <a:rPr lang="en-US" altLang="zh-CN" dirty="0"/>
              <a:t>Artery</a:t>
            </a:r>
            <a:r>
              <a:rPr lang="zh-CN" altLang="en-US" dirty="0"/>
              <a:t>开发者使用 </a:t>
            </a:r>
            <a:r>
              <a:rPr lang="en-US" altLang="zh-CN" dirty="0"/>
              <a:t>Artery</a:t>
            </a:r>
            <a:r>
              <a:rPr lang="zh-CN" altLang="en-US" dirty="0"/>
              <a:t>，同时还可以积累一些优秀的技术帖子，借此来帮助</a:t>
            </a:r>
            <a:r>
              <a:rPr lang="en-US" altLang="zh-CN" dirty="0"/>
              <a:t>Artery</a:t>
            </a:r>
            <a:r>
              <a:rPr lang="zh-CN" altLang="en-US" dirty="0"/>
              <a:t>的完善和发展。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4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本项目主要分为后台服务端和客户端两个部分，下面我将分别介绍着两个部分所使用的技术。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2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服务端主要是使用</a:t>
            </a:r>
            <a:r>
              <a:rPr lang="en-US" altLang="zh-CN" dirty="0"/>
              <a:t>Artery</a:t>
            </a:r>
            <a:r>
              <a:rPr lang="zh-CN" altLang="en-US" dirty="0"/>
              <a:t>进行开发的，刚才在背景已经简单的介绍了</a:t>
            </a:r>
            <a:r>
              <a:rPr lang="en-US" altLang="zh-CN" dirty="0"/>
              <a:t>Artery</a:t>
            </a:r>
            <a:r>
              <a:rPr lang="zh-CN" altLang="en-US" dirty="0"/>
              <a:t>基本知识，在这里就不在做过多的赘述了。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服务端使用了</a:t>
            </a:r>
            <a:r>
              <a:rPr lang="en-US" altLang="zh-CN" dirty="0"/>
              <a:t>MySQL </a:t>
            </a:r>
            <a:r>
              <a:rPr lang="zh-CN" altLang="en-US" dirty="0"/>
              <a:t>和 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zh-CN" altLang="en-US" dirty="0"/>
              <a:t>进行存储，本来最开始是打算只使用</a:t>
            </a:r>
            <a:r>
              <a:rPr lang="en-US" altLang="zh-CN" dirty="0"/>
              <a:t>MySQL </a:t>
            </a:r>
            <a:r>
              <a:rPr lang="zh-CN" altLang="en-US" dirty="0"/>
              <a:t>存储数据的，不过在后面的开发中，发现使用</a:t>
            </a:r>
            <a:r>
              <a:rPr lang="en-US" altLang="zh-CN" dirty="0"/>
              <a:t>MySQL </a:t>
            </a:r>
            <a:r>
              <a:rPr lang="zh-CN" altLang="en-US" dirty="0"/>
              <a:t>存储文章信息时，查询数据会比较缓慢，而且使用关键字进行全文检索</a:t>
            </a:r>
            <a:endParaRPr lang="en-US" altLang="zh-CN" dirty="0"/>
          </a:p>
          <a:p>
            <a:r>
              <a:rPr lang="zh-CN" altLang="en-US" dirty="0"/>
              <a:t>时不是很方便，于是就使用 </a:t>
            </a:r>
            <a:r>
              <a:rPr lang="en-US" altLang="zh-CN" dirty="0"/>
              <a:t>ES </a:t>
            </a:r>
            <a:r>
              <a:rPr lang="zh-CN" altLang="en-US" dirty="0"/>
              <a:t>进行存储文章和回复信息，这样可以极大的加快服务端的查询速度，而且使用了</a:t>
            </a:r>
            <a:r>
              <a:rPr lang="en-US" altLang="zh-CN" dirty="0"/>
              <a:t>es </a:t>
            </a:r>
            <a:r>
              <a:rPr lang="zh-CN" altLang="en-US" dirty="0"/>
              <a:t>的分词插件对关键字进行拆分，然后查询相关的文章信息。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服务端我对 文章的浏览记录进行了一个缓存，并定时写入到</a:t>
            </a:r>
            <a:r>
              <a:rPr lang="en-US" altLang="zh-CN" dirty="0"/>
              <a:t>es </a:t>
            </a:r>
            <a:r>
              <a:rPr lang="zh-CN" altLang="en-US" dirty="0"/>
              <a:t>中，这个缓存我是通过阿里开源 的</a:t>
            </a:r>
            <a:r>
              <a:rPr lang="en-US" altLang="zh-CN" dirty="0" err="1"/>
              <a:t>Jetchche</a:t>
            </a:r>
            <a:r>
              <a:rPr lang="en-US" altLang="zh-CN" dirty="0"/>
              <a:t> </a:t>
            </a:r>
            <a:r>
              <a:rPr lang="zh-CN" altLang="en-US" dirty="0"/>
              <a:t>去实现的。</a:t>
            </a:r>
            <a:endParaRPr lang="en-US" altLang="zh-CN" dirty="0"/>
          </a:p>
          <a:p>
            <a:r>
              <a:rPr lang="en-US" altLang="zh-CN" dirty="0" err="1"/>
              <a:t>Jetchche</a:t>
            </a:r>
            <a:r>
              <a:rPr lang="en-US" altLang="zh-CN" dirty="0"/>
              <a:t> </a:t>
            </a:r>
            <a:r>
              <a:rPr lang="zh-CN" altLang="en-US" dirty="0"/>
              <a:t>提供了同一的</a:t>
            </a:r>
            <a:r>
              <a:rPr lang="en-US" altLang="zh-CN" dirty="0"/>
              <a:t>API </a:t>
            </a:r>
            <a:r>
              <a:rPr lang="zh-CN" altLang="en-US" dirty="0"/>
              <a:t>和注解来简化缓存的使用，而且支持 </a:t>
            </a:r>
            <a:r>
              <a:rPr lang="en-US" altLang="zh-CN" dirty="0"/>
              <a:t>TTL</a:t>
            </a:r>
            <a:r>
              <a:rPr lang="zh-CN" altLang="en-US" dirty="0"/>
              <a:t>、两级缓存、分布式自动刷新等，提供了</a:t>
            </a:r>
            <a:r>
              <a:rPr lang="en-US" altLang="zh-CN" dirty="0"/>
              <a:t>@Cache </a:t>
            </a:r>
            <a:r>
              <a:rPr lang="zh-CN" altLang="en-US" dirty="0"/>
              <a:t>接口用于手工缓存操作。</a:t>
            </a:r>
            <a:endParaRPr lang="en-US" altLang="zh-CN" dirty="0"/>
          </a:p>
          <a:p>
            <a:r>
              <a:rPr lang="zh-CN" altLang="en-US" dirty="0"/>
              <a:t>当前有四个实现，</a:t>
            </a:r>
            <a:r>
              <a:rPr lang="en-US" altLang="zh-CN" dirty="0" err="1"/>
              <a:t>RedisCache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TairCache</a:t>
            </a:r>
            <a:r>
              <a:rPr lang="en-US" altLang="zh-CN" dirty="0"/>
              <a:t> </a:t>
            </a:r>
            <a:r>
              <a:rPr lang="zh-CN" altLang="en-US" dirty="0"/>
              <a:t>（并未开源，没有了解过）、</a:t>
            </a:r>
            <a:r>
              <a:rPr lang="en-US" altLang="zh-CN" dirty="0" err="1"/>
              <a:t>CaffeineCache</a:t>
            </a:r>
            <a:r>
              <a:rPr lang="en-US" altLang="zh-CN" dirty="0"/>
              <a:t>( in memory) </a:t>
            </a:r>
            <a:r>
              <a:rPr lang="zh-CN" altLang="en-US" dirty="0"/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LinkedHashMapCache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memory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通过统一的</a:t>
            </a:r>
            <a:r>
              <a:rPr lang="en-US" altLang="zh-CN" dirty="0"/>
              <a:t>API</a:t>
            </a:r>
            <a:r>
              <a:rPr lang="zh-CN" altLang="en-US" dirty="0"/>
              <a:t>访问</a:t>
            </a:r>
            <a:r>
              <a:rPr lang="en-US" altLang="zh-CN" dirty="0"/>
              <a:t>Cache</a:t>
            </a:r>
            <a:r>
              <a:rPr lang="zh-CN" altLang="en-US" dirty="0"/>
              <a:t>系统 通过注解实现声明式的方法缓存，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TTL</a:t>
            </a:r>
            <a:r>
              <a:rPr lang="zh-CN" altLang="en-US" dirty="0"/>
              <a:t>和两级缓存 通过注解创建并配置</a:t>
            </a:r>
            <a:r>
              <a:rPr lang="en-US" altLang="zh-CN" dirty="0"/>
              <a:t>Cache</a:t>
            </a:r>
            <a:r>
              <a:rPr lang="zh-CN" altLang="en-US" dirty="0"/>
              <a:t>实例 </a:t>
            </a:r>
            <a:endParaRPr lang="en-US" altLang="zh-CN" dirty="0"/>
          </a:p>
          <a:p>
            <a:r>
              <a:rPr lang="zh-CN" altLang="en-US" dirty="0"/>
              <a:t>针对所有</a:t>
            </a:r>
            <a:r>
              <a:rPr lang="en-US" altLang="zh-CN" dirty="0"/>
              <a:t>Cache</a:t>
            </a:r>
            <a:r>
              <a:rPr lang="zh-CN" altLang="en-US" dirty="0"/>
              <a:t>实例和方法缓存的自动统计 </a:t>
            </a:r>
            <a:endParaRPr lang="en-US" altLang="zh-CN" dirty="0"/>
          </a:p>
          <a:p>
            <a:r>
              <a:rPr lang="en-US" altLang="zh-CN" dirty="0"/>
              <a:t>Key</a:t>
            </a:r>
            <a:r>
              <a:rPr lang="zh-CN" altLang="en-US" dirty="0"/>
              <a:t>的生成策略和</a:t>
            </a:r>
            <a:r>
              <a:rPr lang="en-US" altLang="zh-CN" dirty="0"/>
              <a:t>Value</a:t>
            </a:r>
            <a:r>
              <a:rPr lang="zh-CN" altLang="en-US" dirty="0"/>
              <a:t>的序列化策略是可以配置的</a:t>
            </a:r>
            <a:endParaRPr lang="en-US" altLang="zh-CN" dirty="0"/>
          </a:p>
          <a:p>
            <a:r>
              <a:rPr lang="zh-CN" altLang="en-US" dirty="0"/>
              <a:t>分布式缓存自动刷新，分布式锁 </a:t>
            </a:r>
            <a:r>
              <a:rPr lang="en-US" altLang="zh-CN" dirty="0"/>
              <a:t>(2.2+)</a:t>
            </a:r>
          </a:p>
          <a:p>
            <a:r>
              <a:rPr lang="zh-CN" altLang="en-US" dirty="0"/>
              <a:t>异步</a:t>
            </a:r>
            <a:r>
              <a:rPr lang="en-US" altLang="zh-CN" dirty="0"/>
              <a:t>Cache API (2.2+</a:t>
            </a:r>
            <a:r>
              <a:rPr lang="zh-CN" altLang="en-US" dirty="0"/>
              <a:t>，使用</a:t>
            </a:r>
            <a:r>
              <a:rPr lang="en-US" altLang="zh-CN" dirty="0"/>
              <a:t>Redis</a:t>
            </a:r>
            <a:r>
              <a:rPr lang="zh-CN" altLang="en-US" dirty="0"/>
              <a:t>的</a:t>
            </a:r>
            <a:r>
              <a:rPr lang="en-US" altLang="zh-CN" dirty="0"/>
              <a:t>lettuce</a:t>
            </a:r>
            <a:r>
              <a:rPr lang="zh-CN" altLang="en-US" dirty="0"/>
              <a:t>客户端时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Spring Boot</a:t>
            </a:r>
            <a:r>
              <a:rPr lang="zh-CN" altLang="en-US" dirty="0"/>
              <a:t>支持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4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在客户端我使用了 </a:t>
            </a:r>
            <a:r>
              <a:rPr lang="en-US" altLang="zh-CN" dirty="0"/>
              <a:t>Retrofit + </a:t>
            </a:r>
            <a:r>
              <a:rPr lang="en-US" altLang="zh-CN" dirty="0" err="1"/>
              <a:t>RxJava</a:t>
            </a:r>
            <a:r>
              <a:rPr lang="en-US" altLang="zh-CN" dirty="0"/>
              <a:t> + </a:t>
            </a:r>
            <a:r>
              <a:rPr lang="en-US" altLang="zh-CN" dirty="0" err="1"/>
              <a:t>Okhttp</a:t>
            </a:r>
            <a:r>
              <a:rPr lang="en-US" altLang="zh-CN" dirty="0"/>
              <a:t> </a:t>
            </a:r>
            <a:r>
              <a:rPr lang="zh-CN" altLang="en-US" dirty="0"/>
              <a:t>网络框架去处理网络请求，这个框架是目前</a:t>
            </a:r>
            <a:r>
              <a:rPr lang="en-US" altLang="zh-CN" dirty="0"/>
              <a:t>Android</a:t>
            </a:r>
            <a:r>
              <a:rPr lang="zh-CN" altLang="en-US" dirty="0"/>
              <a:t>开发使用最多的网络框架，</a:t>
            </a:r>
            <a:endParaRPr lang="en-US" altLang="zh-CN" dirty="0"/>
          </a:p>
          <a:p>
            <a:r>
              <a:rPr lang="en-US" altLang="zh-CN" dirty="0"/>
              <a:t>Retrofit  </a:t>
            </a:r>
            <a:r>
              <a:rPr lang="zh-CN" altLang="en-US" dirty="0"/>
              <a:t>提供了一个网络请求库，提供了许多网络请求的接口，使用起来非常方便。</a:t>
            </a:r>
            <a:endParaRPr lang="en-US" altLang="zh-CN" dirty="0"/>
          </a:p>
          <a:p>
            <a:r>
              <a:rPr lang="en-US" altLang="zh-CN" dirty="0" err="1"/>
              <a:t>OKHttp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Retrofit </a:t>
            </a:r>
            <a:r>
              <a:rPr lang="zh-CN" altLang="en-US" dirty="0"/>
              <a:t>底层使用的</a:t>
            </a:r>
            <a:r>
              <a:rPr lang="en-US" altLang="zh-CN" dirty="0"/>
              <a:t>Http</a:t>
            </a:r>
            <a:r>
              <a:rPr lang="zh-CN" altLang="en-US" dirty="0"/>
              <a:t>请求库，类似于</a:t>
            </a:r>
            <a:r>
              <a:rPr lang="en-US" altLang="zh-CN" dirty="0"/>
              <a:t>Android</a:t>
            </a:r>
            <a:r>
              <a:rPr lang="zh-CN" altLang="en-US" dirty="0"/>
              <a:t>自带的 </a:t>
            </a:r>
            <a:r>
              <a:rPr lang="en-US" altLang="zh-CN" dirty="0"/>
              <a:t>Apache HTTP Client </a:t>
            </a:r>
            <a:r>
              <a:rPr lang="zh-CN" altLang="en-US" dirty="0"/>
              <a:t>和 </a:t>
            </a:r>
            <a:r>
              <a:rPr lang="en-US" altLang="zh-CN" dirty="0" err="1"/>
              <a:t>HttpURLConnection</a:t>
            </a:r>
            <a:r>
              <a:rPr lang="zh-CN" altLang="en-US" dirty="0"/>
              <a:t>，但却比后面的两者更加好用，而且可以处理大部分网络问题，减少了开发人员的工作量。</a:t>
            </a:r>
            <a:endParaRPr lang="en-US" altLang="zh-CN" dirty="0"/>
          </a:p>
          <a:p>
            <a:r>
              <a:rPr lang="en-US" altLang="zh-CN" dirty="0" err="1"/>
              <a:t>RxJava</a:t>
            </a:r>
            <a:r>
              <a:rPr lang="en-US" altLang="zh-CN" dirty="0"/>
              <a:t> </a:t>
            </a:r>
            <a:r>
              <a:rPr lang="zh-CN" altLang="en-US" dirty="0"/>
              <a:t>是使用的是流式编程的思想，提供了丰富的操作符，线程之间可以任意切换。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MVP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的一种衍生模式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View Presenter   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降低了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项目的耦合性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QMUI Android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是腾讯开源的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的前端框架，提供了一些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控件，比如 对话框，消息提示框、下拉刷新等。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0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6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8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8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4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3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542204" y="453064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63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7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8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0D86-9754-4443-9CA0-396C6AD3AAF3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3841" y="3536577"/>
            <a:ext cx="10406414" cy="830983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4B607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Artery </a:t>
            </a:r>
            <a:r>
              <a:rPr lang="zh-CN" altLang="en-US" sz="4800" b="1" dirty="0">
                <a:solidFill>
                  <a:srgbClr val="4B607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开发者社区</a:t>
            </a:r>
            <a:r>
              <a:rPr lang="en-US" altLang="zh-CN" sz="4800" b="1" dirty="0">
                <a:solidFill>
                  <a:srgbClr val="4B607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APP</a:t>
            </a:r>
            <a:r>
              <a:rPr lang="zh-CN" altLang="en-US" sz="4800" b="1" dirty="0">
                <a:solidFill>
                  <a:srgbClr val="4B607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的设计与实现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503680" y="4500880"/>
            <a:ext cx="919480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92013" y="5005842"/>
            <a:ext cx="309030" cy="309030"/>
            <a:chOff x="3785450" y="3161055"/>
            <a:chExt cx="504762" cy="504762"/>
          </a:xfrm>
        </p:grpSpPr>
        <p:sp>
          <p:nvSpPr>
            <p:cNvPr id="11" name="椭圆 10"/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96"/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92013" y="4572508"/>
            <a:ext cx="309030" cy="309030"/>
            <a:chOff x="6389502" y="5571667"/>
            <a:chExt cx="309030" cy="309030"/>
          </a:xfrm>
        </p:grpSpPr>
        <p:sp>
          <p:nvSpPr>
            <p:cNvPr id="16" name="椭圆 15"/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45"/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/>
            </a:p>
          </p:txBody>
        </p:sp>
      </p:grpSp>
      <p:sp>
        <p:nvSpPr>
          <p:cNvPr id="20" name="TextBox 10"/>
          <p:cNvSpPr txBox="1"/>
          <p:nvPr/>
        </p:nvSpPr>
        <p:spPr>
          <a:xfrm>
            <a:off x="4301043" y="45690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答辩人：李伟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4273470" y="497569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校内指导老师：李晓宇</a:t>
            </a:r>
          </a:p>
        </p:txBody>
      </p:sp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4D17CEF2-B507-4839-BB80-4DC7E589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28" y="1554194"/>
            <a:ext cx="1530365" cy="1543334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5E04CD-56DD-41FD-8F74-0EF4F227E486}"/>
              </a:ext>
            </a:extLst>
          </p:cNvPr>
          <p:cNvGrpSpPr/>
          <p:nvPr/>
        </p:nvGrpSpPr>
        <p:grpSpPr>
          <a:xfrm>
            <a:off x="6636922" y="5023642"/>
            <a:ext cx="309030" cy="309030"/>
            <a:chOff x="3785450" y="3161055"/>
            <a:chExt cx="504762" cy="5047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B65B176-8486-43ED-81A7-B40A55155849}"/>
                </a:ext>
              </a:extLst>
            </p:cNvPr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96">
              <a:extLst>
                <a:ext uri="{FF2B5EF4-FFF2-40B4-BE49-F238E27FC236}">
                  <a16:creationId xmlns:a16="http://schemas.microsoft.com/office/drawing/2014/main" id="{56D59E60-2913-400E-9C98-004609DC3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26" name="TextBox 11">
            <a:extLst>
              <a:ext uri="{FF2B5EF4-FFF2-40B4-BE49-F238E27FC236}">
                <a16:creationId xmlns:a16="http://schemas.microsoft.com/office/drawing/2014/main" id="{99B38AFE-4C89-4128-8218-4128B67DE438}"/>
              </a:ext>
            </a:extLst>
          </p:cNvPr>
          <p:cNvSpPr txBox="1"/>
          <p:nvPr/>
        </p:nvSpPr>
        <p:spPr>
          <a:xfrm>
            <a:off x="6918379" y="499349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校外指导老师：张创伟</a:t>
            </a:r>
          </a:p>
        </p:txBody>
      </p:sp>
    </p:spTree>
    <p:extLst>
      <p:ext uri="{BB962C8B-B14F-4D97-AF65-F5344CB8AC3E}">
        <p14:creationId xmlns:p14="http://schemas.microsoft.com/office/powerpoint/2010/main" val="2999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系统模块图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58F8C59-78FD-4390-91BF-AFD075F8BA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6202" y="1028924"/>
            <a:ext cx="3428832" cy="5271392"/>
          </a:xfrm>
          <a:prstGeom prst="rect">
            <a:avLst/>
          </a:prstGeom>
          <a:noFill/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867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CDEF606-CF2D-4C86-9AF4-2CBE743B1F91}"/>
              </a:ext>
            </a:extLst>
          </p:cNvPr>
          <p:cNvSpPr txBox="1"/>
          <p:nvPr/>
        </p:nvSpPr>
        <p:spPr>
          <a:xfrm>
            <a:off x="8254766" y="1149292"/>
            <a:ext cx="373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本系统主要分为三个模块：用户模块、文章模块、消息模块</a:t>
            </a:r>
          </a:p>
        </p:txBody>
      </p:sp>
    </p:spTree>
    <p:extLst>
      <p:ext uri="{BB962C8B-B14F-4D97-AF65-F5344CB8AC3E}">
        <p14:creationId xmlns:p14="http://schemas.microsoft.com/office/powerpoint/2010/main" val="2774107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357707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本系统使用</a:t>
            </a:r>
            <a:r>
              <a:rPr lang="en-US" altLang="zh-CN" sz="13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Cocall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账户进行登录。当用户登录时，后台服务端会与</a:t>
            </a:r>
            <a:r>
              <a:rPr lang="en-US" altLang="zh-CN" sz="13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Cocall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进行交互，验证用户是否合法。当用户第一次登录本系统是，后台会将用户的信息存储到本系统所使用的数据库中。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373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用户登录验证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9348" y="335575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C6F78B5-84CB-4334-A4DF-A5D6143DAE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454" y="1178169"/>
            <a:ext cx="4923692" cy="534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079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357707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3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Mardown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的格式编辑帖子，同时，客户端的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Markdown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编辑器支持预览、插入图片和表格、设置标题格式等功能。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373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发布帖子（文章或问题）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9348" y="335575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1030F0-888C-4937-B4DE-6483DB2308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1" y="965200"/>
            <a:ext cx="6185780" cy="6319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466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357707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支持通过关键字全文检索帖子，可以通过 帖子的标题、正文、发起人检索。同时，客户端支持高亮关键字。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373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查询帖子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9348" y="335575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9D9A8D-B8DC-4A48-B4C9-26093FA152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16" y="1713864"/>
            <a:ext cx="1456691" cy="4563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768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357707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用户可以对帖子进行评论。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373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用户回复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9348" y="335575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092B70-DFCF-4491-971E-30CDF21A3C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667" y="335575"/>
            <a:ext cx="4011295" cy="6558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352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357707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当用户发布一个问题，系统会自动为包含特定标签问题分配问题负责人。由这个问题负责人帮助解决这个问题。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373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自动分配问题负责人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9348" y="335575"/>
            <a:ext cx="223330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AE2E2B-F8D5-4188-B206-A9C5A75188D0}"/>
              </a:ext>
            </a:extLst>
          </p:cNvPr>
          <p:cNvSpPr txBox="1">
            <a:spLocks/>
          </p:cNvSpPr>
          <p:nvPr/>
        </p:nvSpPr>
        <p:spPr>
          <a:xfrm>
            <a:off x="7642459" y="2348012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在帖子详情界面，将解析并显示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markdown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格式的帖子，同时在界面上还包含用户评论、收藏、关注、点赞、置顶、设置精华等功能。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B4D67C80-CBFC-48E8-B056-6D05AC7F2343}"/>
              </a:ext>
            </a:extLst>
          </p:cNvPr>
          <p:cNvSpPr txBox="1">
            <a:spLocks/>
          </p:cNvSpPr>
          <p:nvPr/>
        </p:nvSpPr>
        <p:spPr>
          <a:xfrm>
            <a:off x="7672125" y="1842195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查看帖子详情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A67AB1-44E7-4A02-BCA1-EE44B8E763CC}"/>
              </a:ext>
            </a:extLst>
          </p:cNvPr>
          <p:cNvSpPr txBox="1">
            <a:spLocks/>
          </p:cNvSpPr>
          <p:nvPr/>
        </p:nvSpPr>
        <p:spPr>
          <a:xfrm>
            <a:off x="1387373" y="4544256"/>
            <a:ext cx="3394144" cy="147736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当用户发布帖子时，系统会通过</a:t>
            </a:r>
            <a:r>
              <a:rPr lang="en-US" altLang="zh-CN" sz="13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Cocall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发送消息给具有相应权限的用户。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当分配问题给某个用户时，也会在</a:t>
            </a:r>
            <a:r>
              <a:rPr lang="en-US" altLang="zh-CN" sz="13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Cocall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中提示该用户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25062BE3-2454-49DD-8640-F0D25A39CDF3}"/>
              </a:ext>
            </a:extLst>
          </p:cNvPr>
          <p:cNvSpPr txBox="1">
            <a:spLocks/>
          </p:cNvSpPr>
          <p:nvPr/>
        </p:nvSpPr>
        <p:spPr>
          <a:xfrm>
            <a:off x="1417039" y="4038439"/>
            <a:ext cx="2884425" cy="58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67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消息提示</a:t>
            </a:r>
            <a:endParaRPr lang="en-US" sz="1867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277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79348" y="335575"/>
            <a:ext cx="223518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代码结构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158699-99B4-454B-B1C1-E6DDB25F1D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4747" y="838341"/>
            <a:ext cx="3333750" cy="46480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738149-3C1A-4FB6-8E65-B5EA0B4163B4}"/>
              </a:ext>
            </a:extLst>
          </p:cNvPr>
          <p:cNvSpPr txBox="1"/>
          <p:nvPr/>
        </p:nvSpPr>
        <p:spPr>
          <a:xfrm>
            <a:off x="754747" y="5767754"/>
            <a:ext cx="33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后端代码主要分为 </a:t>
            </a:r>
            <a:r>
              <a:rPr lang="en-US" altLang="zh-CN" dirty="0"/>
              <a:t>Controller</a:t>
            </a:r>
            <a:r>
              <a:rPr lang="zh-CN" altLang="zh-CN" dirty="0"/>
              <a:t>层、</a:t>
            </a:r>
            <a:r>
              <a:rPr lang="en-US" altLang="zh-CN" dirty="0"/>
              <a:t>Service </a:t>
            </a:r>
            <a:r>
              <a:rPr lang="zh-CN" altLang="zh-CN" dirty="0"/>
              <a:t>层，</a:t>
            </a:r>
            <a:r>
              <a:rPr lang="en-US" altLang="zh-CN" dirty="0"/>
              <a:t>Dao</a:t>
            </a:r>
            <a:r>
              <a:rPr lang="zh-CN" altLang="zh-CN" dirty="0"/>
              <a:t>层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2C9FE3-D20B-433A-8DA7-7BBBC1BBCD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08972" y="838340"/>
            <a:ext cx="2875915" cy="4718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61F843-77AC-4CEA-8CDC-7FA47E588905}"/>
              </a:ext>
            </a:extLst>
          </p:cNvPr>
          <p:cNvSpPr txBox="1"/>
          <p:nvPr/>
        </p:nvSpPr>
        <p:spPr>
          <a:xfrm>
            <a:off x="7649308" y="5767754"/>
            <a:ext cx="2998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前端代码采用</a:t>
            </a:r>
            <a:r>
              <a:rPr lang="en-US" altLang="zh-CN" dirty="0"/>
              <a:t>MVP</a:t>
            </a:r>
            <a:r>
              <a:rPr lang="zh-CN" altLang="zh-CN" dirty="0"/>
              <a:t>模式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282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4C5E7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35"/>
          <p:cNvSpPr txBox="1"/>
          <p:nvPr/>
        </p:nvSpPr>
        <p:spPr>
          <a:xfrm>
            <a:off x="6252972" y="3224336"/>
            <a:ext cx="3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45943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0788" y="336015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  <a:endParaRPr lang="zh-CN" altLang="en-US" sz="2667" dirty="0">
              <a:solidFill>
                <a:srgbClr val="3048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AEBB5A5-1BB1-4AD0-B236-E4B207C853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68" y="1539240"/>
            <a:ext cx="1533525" cy="332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9A39F90E-6644-4729-B209-395684A473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52" y="1538760"/>
            <a:ext cx="1533600" cy="33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29D85AE9-3B72-44BF-B80C-5F5E248B2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46" y="1538760"/>
            <a:ext cx="1533600" cy="3322800"/>
          </a:xfrm>
          <a:prstGeom prst="rect">
            <a:avLst/>
          </a:prstGeom>
        </p:spPr>
      </p:pic>
      <p:pic>
        <p:nvPicPr>
          <p:cNvPr id="7" name="图片 6" descr="图片包含 游戏机, 电子, 计算器&#10;&#10;描述已自动生成">
            <a:extLst>
              <a:ext uri="{FF2B5EF4-FFF2-40B4-BE49-F238E27FC236}">
                <a16:creationId xmlns:a16="http://schemas.microsoft.com/office/drawing/2014/main" id="{DD454034-4073-44D1-B8C7-70A6315042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99" y="1538760"/>
            <a:ext cx="1533600" cy="3322800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46376D2A-9AB6-4675-8E76-5E4F95FBF3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040" y="1538760"/>
            <a:ext cx="1533600" cy="33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86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0788" y="336015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A75A8C6-1589-4550-B656-D86F6818BE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68" y="1488440"/>
            <a:ext cx="1533525" cy="332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DE992F7-3734-40BF-A70F-C4F1FEC8D74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68" y="1488440"/>
            <a:ext cx="1533525" cy="332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2B17A7-994C-4FDF-957C-151B3E1D3EE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468" y="1488440"/>
            <a:ext cx="1533525" cy="332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6AA676C-1DDD-46A5-B352-1829F4CE460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47" y="1488440"/>
            <a:ext cx="1533525" cy="3322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999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9018" y="358411"/>
            <a:ext cx="1652992" cy="646317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36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</a:p>
        </p:txBody>
      </p:sp>
      <p:sp>
        <p:nvSpPr>
          <p:cNvPr id="5" name="矩形 4"/>
          <p:cNvSpPr/>
          <p:nvPr/>
        </p:nvSpPr>
        <p:spPr>
          <a:xfrm>
            <a:off x="5338077" y="850980"/>
            <a:ext cx="1561173" cy="400095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en-US" altLang="zh-CN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rgbClr val="444F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726134" y="1312035"/>
            <a:ext cx="768927" cy="1"/>
          </a:xfrm>
          <a:prstGeom prst="line">
            <a:avLst/>
          </a:prstGeom>
          <a:ln w="38100">
            <a:solidFill>
              <a:srgbClr val="444F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195666" y="2460430"/>
            <a:ext cx="896928" cy="896928"/>
            <a:chOff x="5735754" y="1140916"/>
            <a:chExt cx="720495" cy="720495"/>
          </a:xfrm>
        </p:grpSpPr>
        <p:sp>
          <p:nvSpPr>
            <p:cNvPr id="10" name="椭圆 9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03068" y="2533741"/>
            <a:ext cx="896928" cy="896928"/>
            <a:chOff x="5735752" y="3081192"/>
            <a:chExt cx="720495" cy="720495"/>
          </a:xfrm>
        </p:grpSpPr>
        <p:sp>
          <p:nvSpPr>
            <p:cNvPr id="16" name="椭圆 15"/>
            <p:cNvSpPr/>
            <p:nvPr/>
          </p:nvSpPr>
          <p:spPr>
            <a:xfrm>
              <a:off x="5735752" y="3081192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5899722" y="3217138"/>
              <a:ext cx="423215" cy="448604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011676" y="2557162"/>
            <a:ext cx="896928" cy="896928"/>
            <a:chOff x="5735752" y="4046610"/>
            <a:chExt cx="720495" cy="720495"/>
          </a:xfrm>
        </p:grpSpPr>
        <p:sp>
          <p:nvSpPr>
            <p:cNvPr id="19" name="椭圆 18"/>
            <p:cNvSpPr/>
            <p:nvPr/>
          </p:nvSpPr>
          <p:spPr>
            <a:xfrm>
              <a:off x="5735752" y="4046610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870133" y="4192302"/>
              <a:ext cx="401113" cy="429113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77624" y="2529986"/>
            <a:ext cx="896928" cy="896928"/>
            <a:chOff x="5735752" y="5029310"/>
            <a:chExt cx="720495" cy="720495"/>
          </a:xfrm>
        </p:grpSpPr>
        <p:sp>
          <p:nvSpPr>
            <p:cNvPr id="22" name="椭圆 21"/>
            <p:cNvSpPr/>
            <p:nvPr/>
          </p:nvSpPr>
          <p:spPr>
            <a:xfrm>
              <a:off x="5735752" y="5029310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27"/>
            <p:cNvSpPr>
              <a:spLocks noEditPoints="1"/>
            </p:cNvSpPr>
            <p:nvPr/>
          </p:nvSpPr>
          <p:spPr bwMode="auto">
            <a:xfrm>
              <a:off x="5850198" y="5182740"/>
              <a:ext cx="461688" cy="40782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TextBox 31"/>
          <p:cNvSpPr txBox="1"/>
          <p:nvPr/>
        </p:nvSpPr>
        <p:spPr>
          <a:xfrm>
            <a:off x="331693" y="3658478"/>
            <a:ext cx="262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选题的背景和意义</a:t>
            </a:r>
          </a:p>
        </p:txBody>
      </p:sp>
      <p:sp>
        <p:nvSpPr>
          <p:cNvPr id="26" name="TextBox 33"/>
          <p:cNvSpPr txBox="1"/>
          <p:nvPr/>
        </p:nvSpPr>
        <p:spPr>
          <a:xfrm>
            <a:off x="2831631" y="3713342"/>
            <a:ext cx="262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框架技术</a:t>
            </a:r>
          </a:p>
        </p:txBody>
      </p:sp>
      <p:sp>
        <p:nvSpPr>
          <p:cNvPr id="27" name="TextBox 34"/>
          <p:cNvSpPr txBox="1"/>
          <p:nvPr/>
        </p:nvSpPr>
        <p:spPr>
          <a:xfrm>
            <a:off x="5432600" y="3714150"/>
            <a:ext cx="183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设计实现</a:t>
            </a:r>
          </a:p>
        </p:txBody>
      </p:sp>
      <p:sp>
        <p:nvSpPr>
          <p:cNvPr id="28" name="TextBox 35"/>
          <p:cNvSpPr txBox="1"/>
          <p:nvPr/>
        </p:nvSpPr>
        <p:spPr>
          <a:xfrm>
            <a:off x="7465283" y="3702396"/>
            <a:ext cx="199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>
            <a:off x="331693" y="4198312"/>
            <a:ext cx="2545731" cy="0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174575" y="4198311"/>
            <a:ext cx="1960874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432600" y="4198310"/>
            <a:ext cx="1837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541208" y="4198309"/>
            <a:ext cx="1837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5">
            <a:extLst>
              <a:ext uri="{FF2B5EF4-FFF2-40B4-BE49-F238E27FC236}">
                <a16:creationId xmlns:a16="http://schemas.microsoft.com/office/drawing/2014/main" id="{0E0A305A-1B9D-40EC-A850-DCB0B69183D3}"/>
              </a:ext>
            </a:extLst>
          </p:cNvPr>
          <p:cNvSpPr txBox="1"/>
          <p:nvPr/>
        </p:nvSpPr>
        <p:spPr>
          <a:xfrm>
            <a:off x="9707157" y="3702396"/>
            <a:ext cx="183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1E39D5-5DD0-4EF4-BA52-6CB7D972B291}"/>
              </a:ext>
            </a:extLst>
          </p:cNvPr>
          <p:cNvCxnSpPr/>
          <p:nvPr/>
        </p:nvCxnSpPr>
        <p:spPr>
          <a:xfrm flipV="1">
            <a:off x="9707157" y="4185169"/>
            <a:ext cx="1837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703D98D-4535-494E-A3A1-AC8513E2CC5F}"/>
              </a:ext>
            </a:extLst>
          </p:cNvPr>
          <p:cNvGrpSpPr/>
          <p:nvPr/>
        </p:nvGrpSpPr>
        <p:grpSpPr>
          <a:xfrm>
            <a:off x="3706548" y="2529986"/>
            <a:ext cx="896928" cy="896928"/>
            <a:chOff x="5735752" y="2095665"/>
            <a:chExt cx="720495" cy="720495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8FB76A6-01C6-4082-9C19-235500EF6215}"/>
                </a:ext>
              </a:extLst>
            </p:cNvPr>
            <p:cNvSpPr/>
            <p:nvPr/>
          </p:nvSpPr>
          <p:spPr>
            <a:xfrm>
              <a:off x="5735752" y="2095665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66301049-7FC9-4389-B83A-ADBFC35BF6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6793" y="2243942"/>
              <a:ext cx="458415" cy="42583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880726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0788" y="336015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392C2A-718D-4ECC-B8A1-6FB59C8A28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29" y="1640840"/>
            <a:ext cx="1533525" cy="33223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F4A999-8110-4282-970C-B219FA893A3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916" y="1640840"/>
            <a:ext cx="1533525" cy="332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48ABD0-FB30-49BC-AF1A-76059F3E5C2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28" y="1640840"/>
            <a:ext cx="1533525" cy="33223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CDFB96-E125-4D0F-95DF-F43D6D46C6F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77" y="1640840"/>
            <a:ext cx="1533525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69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4C5E7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35"/>
          <p:cNvSpPr txBox="1"/>
          <p:nvPr/>
        </p:nvSpPr>
        <p:spPr>
          <a:xfrm>
            <a:off x="6252972" y="3224336"/>
            <a:ext cx="3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3759397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50067" y="296621"/>
            <a:ext cx="189186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2">
            <a:extLst>
              <a:ext uri="{FF2B5EF4-FFF2-40B4-BE49-F238E27FC236}">
                <a16:creationId xmlns:a16="http://schemas.microsoft.com/office/drawing/2014/main" id="{FE8F0541-F70D-4199-A405-3D47F801DE85}"/>
              </a:ext>
            </a:extLst>
          </p:cNvPr>
          <p:cNvSpPr/>
          <p:nvPr/>
        </p:nvSpPr>
        <p:spPr>
          <a:xfrm>
            <a:off x="1198880" y="1664217"/>
            <a:ext cx="9794240" cy="34530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矩形 93">
            <a:extLst>
              <a:ext uri="{FF2B5EF4-FFF2-40B4-BE49-F238E27FC236}">
                <a16:creationId xmlns:a16="http://schemas.microsoft.com/office/drawing/2014/main" id="{8D1A9405-FA4C-486A-A64C-A577183D708F}"/>
              </a:ext>
            </a:extLst>
          </p:cNvPr>
          <p:cNvSpPr/>
          <p:nvPr/>
        </p:nvSpPr>
        <p:spPr>
          <a:xfrm>
            <a:off x="1148656" y="16047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矩形 93">
            <a:extLst>
              <a:ext uri="{FF2B5EF4-FFF2-40B4-BE49-F238E27FC236}">
                <a16:creationId xmlns:a16="http://schemas.microsoft.com/office/drawing/2014/main" id="{FDE4F165-B8BF-42CC-8474-7538A9EC5E15}"/>
              </a:ext>
            </a:extLst>
          </p:cNvPr>
          <p:cNvSpPr/>
          <p:nvPr/>
        </p:nvSpPr>
        <p:spPr>
          <a:xfrm rot="10800000">
            <a:off x="10688010" y="479266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95BC4-C5EB-44CF-AD33-A4B027A4AC22}"/>
              </a:ext>
            </a:extLst>
          </p:cNvPr>
          <p:cNvSpPr txBox="1"/>
          <p:nvPr/>
        </p:nvSpPr>
        <p:spPr>
          <a:xfrm>
            <a:off x="1532699" y="1988840"/>
            <a:ext cx="9155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项目是我在工作的闲暇时间里完成的，许多功能考虑的还不是周全，功能的完成度在我看来也没有达到我预期的标准，不过还好基本能够实现用户发帖、评论的基本需求，希望在后续的时间里能够继续完善这个项目，使它的功能更加完善，能够吸引更多的用户去使用。</a:t>
            </a:r>
          </a:p>
        </p:txBody>
      </p:sp>
    </p:spTree>
    <p:extLst>
      <p:ext uri="{BB962C8B-B14F-4D97-AF65-F5344CB8AC3E}">
        <p14:creationId xmlns:p14="http://schemas.microsoft.com/office/powerpoint/2010/main" val="3502022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69697" y="3429000"/>
            <a:ext cx="5503405" cy="861760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50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感谢聆听 批评指导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665495" y="4500880"/>
            <a:ext cx="486101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64480" y="1371600"/>
            <a:ext cx="1513840" cy="1513840"/>
            <a:chOff x="5364480" y="1371600"/>
            <a:chExt cx="1513840" cy="1513840"/>
          </a:xfrm>
        </p:grpSpPr>
        <p:sp>
          <p:nvSpPr>
            <p:cNvPr id="4" name="椭圆 3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655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9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4C5E7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3" name="TextBox 31"/>
          <p:cNvSpPr txBox="1"/>
          <p:nvPr/>
        </p:nvSpPr>
        <p:spPr>
          <a:xfrm>
            <a:off x="6095804" y="3070455"/>
            <a:ext cx="363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选题的背景和意义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794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67783" y="322199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选题背景与意义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2">
            <a:extLst>
              <a:ext uri="{FF2B5EF4-FFF2-40B4-BE49-F238E27FC236}">
                <a16:creationId xmlns:a16="http://schemas.microsoft.com/office/drawing/2014/main" id="{FE8F0541-F70D-4199-A405-3D47F801DE85}"/>
              </a:ext>
            </a:extLst>
          </p:cNvPr>
          <p:cNvSpPr/>
          <p:nvPr/>
        </p:nvSpPr>
        <p:spPr>
          <a:xfrm>
            <a:off x="1198880" y="1664217"/>
            <a:ext cx="9794240" cy="34530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22861BFB-6D80-43CE-B4C7-B838006B78DE}"/>
              </a:ext>
            </a:extLst>
          </p:cNvPr>
          <p:cNvSpPr txBox="1"/>
          <p:nvPr/>
        </p:nvSpPr>
        <p:spPr>
          <a:xfrm>
            <a:off x="1595500" y="1988840"/>
            <a:ext cx="90010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altLang="zh-CN" dirty="0"/>
              <a:t>Artery </a:t>
            </a:r>
            <a:r>
              <a:rPr lang="zh-CN" altLang="zh-CN" dirty="0"/>
              <a:t>是北京</a:t>
            </a:r>
            <a:r>
              <a:rPr lang="zh-CN" altLang="en-US" dirty="0"/>
              <a:t>华宇</a:t>
            </a:r>
            <a:r>
              <a:rPr lang="zh-CN" altLang="zh-CN" dirty="0"/>
              <a:t>信息技术有限公司自主研发的前后端分离的框架。</a:t>
            </a:r>
          </a:p>
          <a:p>
            <a:pPr lvl="1"/>
            <a:r>
              <a:rPr lang="en-US" altLang="zh-CN" dirty="0"/>
              <a:t>Artery </a:t>
            </a:r>
            <a:r>
              <a:rPr lang="zh-CN" altLang="zh-CN" dirty="0"/>
              <a:t>开发者的人数日益增加，在使用的过程中没有一个平台提供给用户去分享</a:t>
            </a:r>
            <a:r>
              <a:rPr lang="en-US" altLang="zh-CN" dirty="0"/>
              <a:t>Artery</a:t>
            </a:r>
            <a:r>
              <a:rPr lang="zh-CN" altLang="zh-CN" dirty="0"/>
              <a:t>的使用心得和问题。</a:t>
            </a:r>
            <a:endParaRPr lang="en-US" altLang="zh-CN" dirty="0"/>
          </a:p>
          <a:p>
            <a:pPr lvl="1"/>
            <a:r>
              <a:rPr lang="en-US" altLang="zh-CN" dirty="0"/>
              <a:t>Artery </a:t>
            </a:r>
            <a:r>
              <a:rPr lang="zh-CN" altLang="zh-CN" dirty="0"/>
              <a:t>开发者</a:t>
            </a:r>
            <a:r>
              <a:rPr lang="en-US" altLang="zh-CN" dirty="0"/>
              <a:t>APP </a:t>
            </a:r>
            <a:r>
              <a:rPr lang="zh-CN" altLang="zh-CN" dirty="0"/>
              <a:t>可以方便用户随时的发布</a:t>
            </a:r>
            <a:r>
              <a:rPr lang="zh-CN" altLang="en-US" dirty="0"/>
              <a:t>与</a:t>
            </a:r>
            <a:r>
              <a:rPr lang="en-US" altLang="zh-CN" dirty="0"/>
              <a:t>Artery</a:t>
            </a:r>
            <a:r>
              <a:rPr lang="zh-CN" altLang="en-US" dirty="0"/>
              <a:t>有关的</a:t>
            </a:r>
            <a:r>
              <a:rPr lang="zh-CN" altLang="zh-CN" dirty="0"/>
              <a:t>技术帖子，可以帮助</a:t>
            </a:r>
            <a:r>
              <a:rPr lang="en-US" altLang="zh-CN" dirty="0"/>
              <a:t>Artery</a:t>
            </a:r>
            <a:r>
              <a:rPr lang="zh-CN" altLang="zh-CN" dirty="0"/>
              <a:t>的开发者了解</a:t>
            </a:r>
            <a:r>
              <a:rPr lang="en-US" altLang="zh-CN" dirty="0"/>
              <a:t>Artery</a:t>
            </a:r>
            <a:r>
              <a:rPr lang="zh-CN" altLang="zh-CN" dirty="0"/>
              <a:t>的相关知识，同时可以为积累一些优秀的技术帖子，方便其他人查询。</a:t>
            </a:r>
          </a:p>
          <a:p>
            <a:pPr marL="0" lvl="1"/>
            <a:endParaRPr lang="en-US" altLang="zh-CN" dirty="0"/>
          </a:p>
        </p:txBody>
      </p:sp>
      <p:sp>
        <p:nvSpPr>
          <p:cNvPr id="22" name="矩形 93">
            <a:extLst>
              <a:ext uri="{FF2B5EF4-FFF2-40B4-BE49-F238E27FC236}">
                <a16:creationId xmlns:a16="http://schemas.microsoft.com/office/drawing/2014/main" id="{8D1A9405-FA4C-486A-A64C-A577183D708F}"/>
              </a:ext>
            </a:extLst>
          </p:cNvPr>
          <p:cNvSpPr/>
          <p:nvPr/>
        </p:nvSpPr>
        <p:spPr>
          <a:xfrm>
            <a:off x="1148656" y="16047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矩形 93">
            <a:extLst>
              <a:ext uri="{FF2B5EF4-FFF2-40B4-BE49-F238E27FC236}">
                <a16:creationId xmlns:a16="http://schemas.microsoft.com/office/drawing/2014/main" id="{FDE4F165-B8BF-42CC-8474-7538A9EC5E15}"/>
              </a:ext>
            </a:extLst>
          </p:cNvPr>
          <p:cNvSpPr/>
          <p:nvPr/>
        </p:nvSpPr>
        <p:spPr>
          <a:xfrm rot="10800000">
            <a:off x="10688010" y="479266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87680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32"/>
          <p:cNvSpPr txBox="1"/>
          <p:nvPr/>
        </p:nvSpPr>
        <p:spPr>
          <a:xfrm>
            <a:off x="6095804" y="2566417"/>
            <a:ext cx="3600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框架技术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6263784" y="3198918"/>
            <a:ext cx="18492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服务端技术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6263784" y="3588302"/>
            <a:ext cx="34369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客户端技术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655907" y="2631619"/>
            <a:ext cx="1627039" cy="1627039"/>
            <a:chOff x="5735752" y="2095665"/>
            <a:chExt cx="720495" cy="720495"/>
          </a:xfrm>
        </p:grpSpPr>
        <p:sp>
          <p:nvSpPr>
            <p:cNvPr id="20" name="椭圆 19"/>
            <p:cNvSpPr/>
            <p:nvPr/>
          </p:nvSpPr>
          <p:spPr>
            <a:xfrm>
              <a:off x="5735752" y="2095665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5866793" y="2243942"/>
              <a:ext cx="458415" cy="42583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94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560451" y="2035031"/>
            <a:ext cx="2233928" cy="3506204"/>
            <a:chOff x="778084" y="1038958"/>
            <a:chExt cx="1850186" cy="2900945"/>
          </a:xfrm>
        </p:grpSpPr>
        <p:sp>
          <p:nvSpPr>
            <p:cNvPr id="33" name="圆角矩形 32"/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2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latin typeface="Impact" pitchFamily="34" charset="0"/>
              </a:endParaRPr>
            </a:p>
          </p:txBody>
        </p:sp>
        <p:sp>
          <p:nvSpPr>
            <p:cNvPr id="36" name="文本框 11"/>
            <p:cNvSpPr txBox="1"/>
            <p:nvPr/>
          </p:nvSpPr>
          <p:spPr>
            <a:xfrm>
              <a:off x="1304926" y="1222952"/>
              <a:ext cx="839367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HK" sz="44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lang="zh-HK" altLang="en-US" sz="44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37" name="文本框 64"/>
            <p:cNvSpPr txBox="1"/>
            <p:nvPr/>
          </p:nvSpPr>
          <p:spPr>
            <a:xfrm>
              <a:off x="1148007" y="2434566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CN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Artery</a:t>
              </a:r>
              <a:endParaRPr lang="zh-HK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文本框 65"/>
            <p:cNvSpPr txBox="1"/>
            <p:nvPr/>
          </p:nvSpPr>
          <p:spPr>
            <a:xfrm>
              <a:off x="1139623" y="2788385"/>
              <a:ext cx="1127110" cy="82357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CN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Artery </a:t>
              </a:r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是基于</a:t>
              </a:r>
              <a:r>
                <a:rPr lang="en-US" altLang="zh-CN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Spring Boot</a:t>
              </a:r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开发的前后端分离的框架</a:t>
              </a:r>
              <a:endParaRPr lang="zh-HK" alt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65690" y="2035031"/>
            <a:ext cx="2233928" cy="3506204"/>
            <a:chOff x="2690633" y="1038958"/>
            <a:chExt cx="1850186" cy="2900945"/>
          </a:xfrm>
        </p:grpSpPr>
        <p:sp>
          <p:nvSpPr>
            <p:cNvPr id="40" name="圆角矩形 39"/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latin typeface="Impact" pitchFamily="34" charset="0"/>
              </a:endParaRPr>
            </a:p>
          </p:txBody>
        </p:sp>
        <p:sp>
          <p:nvSpPr>
            <p:cNvPr id="43" name="文本框 48"/>
            <p:cNvSpPr txBox="1"/>
            <p:nvPr/>
          </p:nvSpPr>
          <p:spPr>
            <a:xfrm>
              <a:off x="3185327" y="1222952"/>
              <a:ext cx="89494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HK" sz="44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lang="zh-HK" altLang="en-US" sz="44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44" name="文本框 66"/>
            <p:cNvSpPr txBox="1"/>
            <p:nvPr/>
          </p:nvSpPr>
          <p:spPr>
            <a:xfrm>
              <a:off x="2846084" y="2434566"/>
              <a:ext cx="167639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CN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MySQL </a:t>
              </a:r>
              <a:r>
                <a:rPr lang="zh-CN" altLang="en-US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ES</a:t>
              </a:r>
              <a:endParaRPr lang="zh-HK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文本框 67"/>
            <p:cNvSpPr txBox="1"/>
            <p:nvPr/>
          </p:nvSpPr>
          <p:spPr>
            <a:xfrm>
              <a:off x="2955048" y="2788385"/>
              <a:ext cx="1321356" cy="82357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本系统使用 </a:t>
              </a:r>
              <a:r>
                <a:rPr lang="en-US" altLang="zh-CN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MySQL </a:t>
              </a:r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sz="1467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ElasticSearch</a:t>
              </a:r>
              <a:r>
                <a:rPr lang="en-US" altLang="zh-CN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进行数据存储</a:t>
              </a:r>
              <a:endPara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348784" y="2035031"/>
            <a:ext cx="2246129" cy="3506204"/>
            <a:chOff x="4593077" y="1038958"/>
            <a:chExt cx="1860291" cy="2900945"/>
          </a:xfrm>
        </p:grpSpPr>
        <p:sp>
          <p:nvSpPr>
            <p:cNvPr id="47" name="圆角矩形 46"/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latin typeface="Impact" pitchFamily="34" charset="0"/>
              </a:endParaRPr>
            </a:p>
          </p:txBody>
        </p:sp>
        <p:sp>
          <p:nvSpPr>
            <p:cNvPr id="50" name="文本框 54"/>
            <p:cNvSpPr txBox="1"/>
            <p:nvPr/>
          </p:nvSpPr>
          <p:spPr>
            <a:xfrm>
              <a:off x="5044295" y="1222952"/>
              <a:ext cx="97858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HK" sz="44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lang="zh-HK" altLang="en-US" sz="44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1" name="文本框 68"/>
            <p:cNvSpPr txBox="1"/>
            <p:nvPr/>
          </p:nvSpPr>
          <p:spPr>
            <a:xfrm>
              <a:off x="4593077" y="2434566"/>
              <a:ext cx="1850185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HK" sz="2133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Jetchche</a:t>
              </a:r>
              <a:r>
                <a:rPr lang="en-US" altLang="zh-HK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1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缓存</a:t>
              </a:r>
              <a:endParaRPr lang="zh-HK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文本框 69"/>
            <p:cNvSpPr txBox="1"/>
            <p:nvPr/>
          </p:nvSpPr>
          <p:spPr>
            <a:xfrm>
              <a:off x="4838471" y="2975179"/>
              <a:ext cx="1390229" cy="44998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阿里巴巴开源，支持</a:t>
              </a:r>
              <a:r>
                <a:rPr lang="en-US" altLang="zh-CN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TTL</a:t>
              </a:r>
              <a:r>
                <a:rPr lang="zh-CN" altLang="en-US" sz="1467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，两级缓存</a:t>
              </a:r>
              <a:endParaRPr lang="en-US" altLang="zh-CN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245295" y="3449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服务端技术</a:t>
            </a: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267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138831" y="38333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客户端技术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7118860" y="3154578"/>
            <a:ext cx="1414667" cy="1619124"/>
            <a:chOff x="5379142" y="2991066"/>
            <a:chExt cx="1414667" cy="1619124"/>
          </a:xfrm>
        </p:grpSpPr>
        <p:sp>
          <p:nvSpPr>
            <p:cNvPr id="44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38100" cap="flat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Group 12"/>
          <p:cNvGrpSpPr/>
          <p:nvPr/>
        </p:nvGrpSpPr>
        <p:grpSpPr>
          <a:xfrm>
            <a:off x="5303588" y="3362921"/>
            <a:ext cx="1414667" cy="1619124"/>
            <a:chOff x="3563871" y="3199409"/>
            <a:chExt cx="1414666" cy="1619124"/>
          </a:xfrm>
        </p:grpSpPr>
        <p:sp>
          <p:nvSpPr>
            <p:cNvPr id="47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38100" cap="flat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11"/>
          <p:cNvGrpSpPr/>
          <p:nvPr/>
        </p:nvGrpSpPr>
        <p:grpSpPr>
          <a:xfrm>
            <a:off x="3419226" y="3154578"/>
            <a:ext cx="1414667" cy="1619124"/>
            <a:chOff x="1743076" y="2991066"/>
            <a:chExt cx="1414666" cy="1619124"/>
          </a:xfrm>
        </p:grpSpPr>
        <p:sp>
          <p:nvSpPr>
            <p:cNvPr id="50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50800" cap="flat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 Placeholder 4"/>
          <p:cNvSpPr txBox="1">
            <a:spLocks/>
          </p:cNvSpPr>
          <p:nvPr/>
        </p:nvSpPr>
        <p:spPr>
          <a:xfrm>
            <a:off x="3521150" y="3932485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Retrofit + 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RxJava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</a:p>
          <a:p>
            <a:pPr marL="0" indent="0" algn="ctr"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</a:t>
            </a:r>
            <a:endParaRPr lang="en-GB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Placeholder 4"/>
          <p:cNvSpPr txBox="1">
            <a:spLocks/>
          </p:cNvSpPr>
          <p:nvPr/>
        </p:nvSpPr>
        <p:spPr>
          <a:xfrm>
            <a:off x="5402749" y="3932485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60" name="Text Placeholder 4"/>
          <p:cNvSpPr txBox="1">
            <a:spLocks/>
          </p:cNvSpPr>
          <p:nvPr/>
        </p:nvSpPr>
        <p:spPr>
          <a:xfrm>
            <a:off x="7220070" y="3932485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QMUI Android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94160" y="1482872"/>
            <a:ext cx="2328369" cy="14561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Retrofit + </a:t>
            </a:r>
            <a:r>
              <a:rPr lang="en-US" altLang="zh-CN" sz="133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RxJava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133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Okhttp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是目前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开发中使用最多的网络框架，它的用法简单，上手比较容易，而且可以对一下网络连接问题进行基本的处理，简化的开发的开发难度。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80905" y="5323704"/>
            <a:ext cx="2654505" cy="717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MVP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的一种衍生模式</a:t>
            </a:r>
          </a:p>
          <a:p>
            <a:pPr algn="just">
              <a:lnSpc>
                <a:spcPct val="12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降低了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项目中代码的耦合性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28049" y="1488702"/>
            <a:ext cx="2328369" cy="14561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腾讯开源的一款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 Ui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控件，包含一些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开发中所使用的的一些基本的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 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控件，比如按钮，对话框、提示框、刷新列表等，以及一些工具类等。</a:t>
            </a: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574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309306" y="2338665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24344" y="2707319"/>
            <a:ext cx="1458602" cy="1458602"/>
            <a:chOff x="5735752" y="4046610"/>
            <a:chExt cx="720495" cy="720495"/>
          </a:xfrm>
        </p:grpSpPr>
        <p:sp>
          <p:nvSpPr>
            <p:cNvPr id="17" name="椭圆 16"/>
            <p:cNvSpPr/>
            <p:nvPr/>
          </p:nvSpPr>
          <p:spPr>
            <a:xfrm>
              <a:off x="5735752" y="4046610"/>
              <a:ext cx="720495" cy="720495"/>
            </a:xfrm>
            <a:prstGeom prst="ellipse">
              <a:avLst/>
            </a:prstGeom>
            <a:solidFill>
              <a:srgbClr val="4B607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870133" y="4192302"/>
              <a:ext cx="401113" cy="429113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9" name="TextBox 34"/>
          <p:cNvSpPr txBox="1"/>
          <p:nvPr/>
        </p:nvSpPr>
        <p:spPr>
          <a:xfrm>
            <a:off x="6035806" y="2577427"/>
            <a:ext cx="4033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设计与实现</a:t>
            </a:r>
          </a:p>
        </p:txBody>
      </p:sp>
      <p:sp>
        <p:nvSpPr>
          <p:cNvPr id="20" name="文本框 9"/>
          <p:cNvSpPr txBox="1"/>
          <p:nvPr/>
        </p:nvSpPr>
        <p:spPr>
          <a:xfrm>
            <a:off x="6307116" y="3172337"/>
            <a:ext cx="20377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开发环境及工具</a:t>
            </a:r>
          </a:p>
        </p:txBody>
      </p:sp>
      <p:sp>
        <p:nvSpPr>
          <p:cNvPr id="21" name="文本框 9"/>
          <p:cNvSpPr txBox="1"/>
          <p:nvPr/>
        </p:nvSpPr>
        <p:spPr>
          <a:xfrm>
            <a:off x="6307115" y="3468964"/>
            <a:ext cx="15857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系统模块图</a:t>
            </a:r>
          </a:p>
        </p:txBody>
      </p:sp>
      <p:sp>
        <p:nvSpPr>
          <p:cNvPr id="22" name="文本框 9"/>
          <p:cNvSpPr txBox="1"/>
          <p:nvPr/>
        </p:nvSpPr>
        <p:spPr>
          <a:xfrm>
            <a:off x="6307116" y="3729953"/>
            <a:ext cx="20377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1C878C39-5EB7-4102-A4E8-9E4B1BBFE4B1}"/>
              </a:ext>
            </a:extLst>
          </p:cNvPr>
          <p:cNvSpPr txBox="1"/>
          <p:nvPr/>
        </p:nvSpPr>
        <p:spPr>
          <a:xfrm>
            <a:off x="6307115" y="4024857"/>
            <a:ext cx="20377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代码结构</a:t>
            </a:r>
          </a:p>
        </p:txBody>
      </p:sp>
    </p:spTree>
    <p:extLst>
      <p:ext uri="{BB962C8B-B14F-4D97-AF65-F5344CB8AC3E}">
        <p14:creationId xmlns:p14="http://schemas.microsoft.com/office/powerpoint/2010/main" val="3413235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802841" y="343426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304860"/>
                </a:solidFill>
                <a:latin typeface="微软雅黑" pitchFamily="34" charset="-122"/>
                <a:ea typeface="微软雅黑" pitchFamily="34" charset="-122"/>
              </a:rPr>
              <a:t>开发环境及工具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762706" y="5396485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104103" y="5396485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16200000" flipV="1">
            <a:off x="4933408" y="4225788"/>
            <a:ext cx="23413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2700000" flipH="1">
            <a:off x="4105594" y="4568676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8900000">
            <a:off x="5761215" y="4568676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159563" y="4699273"/>
            <a:ext cx="1314133" cy="133484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1965977" y="5131358"/>
            <a:ext cx="1763459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algn="ctr"/>
            <a:r>
              <a:rPr lang="en-US" altLang="zh-CN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842075" y="3895821"/>
            <a:ext cx="2496277" cy="3565628"/>
            <a:chOff x="3993415" y="3271064"/>
            <a:chExt cx="1872208" cy="2674221"/>
          </a:xfrm>
        </p:grpSpPr>
        <p:sp>
          <p:nvSpPr>
            <p:cNvPr id="36" name="椭圆 35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gray">
          <a:xfrm>
            <a:off x="5114742" y="4697548"/>
            <a:ext cx="1817172" cy="9131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开发环境及工具</a:t>
            </a:r>
          </a:p>
        </p:txBody>
      </p:sp>
      <p:sp>
        <p:nvSpPr>
          <p:cNvPr id="41" name="椭圆 40"/>
          <p:cNvSpPr/>
          <p:nvPr/>
        </p:nvSpPr>
        <p:spPr>
          <a:xfrm>
            <a:off x="3149686" y="2409868"/>
            <a:ext cx="1314133" cy="133484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椭圆 41"/>
          <p:cNvSpPr/>
          <p:nvPr/>
        </p:nvSpPr>
        <p:spPr>
          <a:xfrm>
            <a:off x="5453942" y="1540228"/>
            <a:ext cx="1314133" cy="1334843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68" name="椭圆 67"/>
          <p:cNvSpPr/>
          <p:nvPr/>
        </p:nvSpPr>
        <p:spPr>
          <a:xfrm>
            <a:off x="7662187" y="2482351"/>
            <a:ext cx="1314133" cy="1334843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69" name="椭圆 68"/>
          <p:cNvSpPr/>
          <p:nvPr/>
        </p:nvSpPr>
        <p:spPr>
          <a:xfrm>
            <a:off x="8609163" y="4699273"/>
            <a:ext cx="1314133" cy="1334843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70" name="TextBox 69"/>
          <p:cNvSpPr txBox="1"/>
          <p:nvPr/>
        </p:nvSpPr>
        <p:spPr>
          <a:xfrm>
            <a:off x="3176993" y="2815396"/>
            <a:ext cx="1187925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algn="ctr"/>
            <a:r>
              <a:rPr lang="en-US" altLang="zh-CN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</a:t>
            </a:r>
            <a:endParaRPr lang="zh-CN" altLang="en-US" sz="21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44119" y="1947251"/>
            <a:ext cx="1541075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algn="ctr"/>
            <a:r>
              <a:rPr lang="en-US" altLang="zh-CN" sz="2133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endParaRPr lang="zh-CN" altLang="en-US" sz="21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00431" y="2721413"/>
            <a:ext cx="1501621" cy="807620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algn="ctr"/>
            <a:r>
              <a:rPr lang="en-US" altLang="zh-CN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endParaRPr lang="zh-CN" altLang="en-US" sz="21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45500" y="5156790"/>
            <a:ext cx="1640285" cy="47938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/>
          <a:p>
            <a:pPr algn="ctr"/>
            <a:r>
              <a:rPr lang="en-US" altLang="zh-CN" sz="21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endParaRPr lang="zh-CN" altLang="en-US" sz="21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07435" y="1412776"/>
            <a:ext cx="3884789" cy="333425"/>
            <a:chOff x="539552" y="1182027"/>
            <a:chExt cx="2913592" cy="250069"/>
          </a:xfrm>
        </p:grpSpPr>
        <p:sp>
          <p:nvSpPr>
            <p:cNvPr id="75" name="TextBox 74"/>
            <p:cNvSpPr txBox="1"/>
            <p:nvPr/>
          </p:nvSpPr>
          <p:spPr>
            <a:xfrm>
              <a:off x="728900" y="1182027"/>
              <a:ext cx="2724244" cy="2500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333" dirty="0"/>
                <a:t>在项目的开发过程中主要使用了 </a:t>
              </a:r>
              <a:r>
                <a:rPr lang="en-US" altLang="zh-CN" sz="1333" dirty="0"/>
                <a:t>Idea</a:t>
              </a:r>
              <a:r>
                <a:rPr lang="zh-CN" altLang="en-US" sz="1333" dirty="0"/>
                <a:t>、</a:t>
              </a:r>
              <a:r>
                <a:rPr lang="en-US" altLang="zh-CN" sz="1333" dirty="0" err="1"/>
                <a:t>Navicat</a:t>
              </a:r>
              <a:r>
                <a:rPr lang="zh-CN" altLang="en-US" sz="1333" dirty="0"/>
                <a:t>、</a:t>
              </a:r>
              <a:r>
                <a:rPr lang="en-US" altLang="zh-CN" sz="1333" dirty="0"/>
                <a:t>Android studio</a:t>
              </a:r>
              <a:r>
                <a:rPr lang="zh-CN" altLang="en-US" sz="1333" dirty="0"/>
                <a:t>、</a:t>
              </a:r>
              <a:r>
                <a:rPr lang="en-US" altLang="zh-CN" sz="1333" dirty="0"/>
                <a:t>Postman</a:t>
              </a:r>
              <a:r>
                <a:rPr lang="zh-CN" altLang="en-US" sz="1333" dirty="0"/>
                <a:t>等开发工具</a:t>
              </a:r>
              <a:endParaRPr lang="en-US" altLang="zh-CN" sz="1333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539552" y="1203485"/>
              <a:ext cx="120566" cy="1205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9691565" y="7077405"/>
            <a:ext cx="2527807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867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006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6"/>
</p:tagLst>
</file>

<file path=ppt/theme/theme1.xml><?xml version="1.0" encoding="utf-8"?>
<a:theme xmlns:a="http://schemas.openxmlformats.org/drawingml/2006/main" name="第一PPT，www.1ppt.com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4A5F74"/>
      </a:accent1>
      <a:accent2>
        <a:srgbClr val="304860"/>
      </a:accent2>
      <a:accent3>
        <a:srgbClr val="4A5F74"/>
      </a:accent3>
      <a:accent4>
        <a:srgbClr val="304860"/>
      </a:accent4>
      <a:accent5>
        <a:srgbClr val="4A5F74"/>
      </a:accent5>
      <a:accent6>
        <a:srgbClr val="304860"/>
      </a:accent6>
      <a:hlink>
        <a:srgbClr val="4A5F74"/>
      </a:hlink>
      <a:folHlink>
        <a:srgbClr val="30486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1631</Words>
  <Application>Microsoft Office PowerPoint</Application>
  <PresentationFormat>宽屏</PresentationFormat>
  <Paragraphs>174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方正细谭黑简体</vt:lpstr>
      <vt:lpstr>Arial</vt:lpstr>
      <vt:lpstr>Calibri</vt:lpstr>
      <vt:lpstr>Calibri Light</vt:lpstr>
      <vt:lpstr>Impact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rosycloudlw@outlook.com</dc:creator>
  <cp:lastModifiedBy>rosycloudlw@outlook.com</cp:lastModifiedBy>
  <cp:revision>45</cp:revision>
  <dcterms:created xsi:type="dcterms:W3CDTF">2020-06-09T00:24:54Z</dcterms:created>
  <dcterms:modified xsi:type="dcterms:W3CDTF">2020-06-09T23:14:54Z</dcterms:modified>
</cp:coreProperties>
</file>