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6858000" cy="9144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342720" y="2139480"/>
            <a:ext cx="6171840" cy="25293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342720" y="4909680"/>
            <a:ext cx="617184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342720" y="4909680"/>
            <a:ext cx="3011760" cy="25293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3505320" y="4909680"/>
            <a:ext cx="30117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342720" y="2139480"/>
            <a:ext cx="1987200" cy="252936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2429640" y="2139480"/>
            <a:ext cx="1987200" cy="252936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4516560" y="2139480"/>
            <a:ext cx="1987200" cy="252936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342720" y="4909680"/>
            <a:ext cx="1987200" cy="252936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2429640" y="4909680"/>
            <a:ext cx="1987200" cy="252936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4516560" y="4909680"/>
            <a:ext cx="198720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subTitle"/>
          </p:nvPr>
        </p:nvSpPr>
        <p:spPr>
          <a:xfrm>
            <a:off x="342720" y="2139480"/>
            <a:ext cx="6171840" cy="5302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342720" y="2139480"/>
            <a:ext cx="617184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342720" y="2139480"/>
            <a:ext cx="3011760" cy="53028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3505320" y="2139480"/>
            <a:ext cx="3011760" cy="5302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49800" y="3074760"/>
            <a:ext cx="4965120" cy="18288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3505320" y="2139480"/>
            <a:ext cx="3011760" cy="530280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342720" y="4909680"/>
            <a:ext cx="30117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342720" y="2139480"/>
            <a:ext cx="3011760" cy="530280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3505320" y="4909680"/>
            <a:ext cx="3011760" cy="2529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49800" y="1930320"/>
            <a:ext cx="4965120" cy="4438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342720" y="2139480"/>
            <a:ext cx="3011760" cy="252936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3505320" y="2139480"/>
            <a:ext cx="3011760" cy="252936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342720" y="4909680"/>
            <a:ext cx="6171840" cy="25293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724640" y="2235240"/>
            <a:ext cx="2113920" cy="375840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4267440" y="-609480"/>
            <a:ext cx="1199520" cy="2133000"/>
          </a:xfrm>
          <a:prstGeom prst="ellipse">
            <a:avLst/>
          </a:prstGeom>
          <a:gradFill rotWithShape="0">
            <a:gsLst>
              <a:gs pos="0">
                <a:schemeClr val="bg2">
                  <a:lumMod val="60000"/>
                  <a:lumOff val="40000"/>
                  <a:alpha val="14000"/>
                </a:schemeClr>
              </a:gs>
              <a:gs pos="36000">
                <a:schemeClr val="bg2">
                  <a:lumMod val="60000"/>
                  <a:lumOff val="40000"/>
                  <a:alpha val="7000"/>
                </a:schemeClr>
              </a:gs>
              <a:gs pos="73000">
                <a:schemeClr val="bg2">
                  <a:lumMod val="60000"/>
                  <a:lumOff val="40000"/>
                  <a:alpha val="0"/>
                </a:schemeClr>
              </a:gs>
            </a:gsLst>
            <a:lin ang="0"/>
          </a:gra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724640" y="8128080"/>
            <a:ext cx="742320" cy="1320120"/>
          </a:xfrm>
          <a:prstGeom prst="ellipse">
            <a:avLst/>
          </a:prstGeom>
          <a:gradFill rotWithShape="0">
            <a:gsLst>
              <a:gs pos="0">
                <a:schemeClr val="bg2">
                  <a:lumMod val="60000"/>
                  <a:lumOff val="40000"/>
                  <a:alpha val="9000"/>
                </a:schemeClr>
              </a:gs>
              <a:gs pos="36000">
                <a:schemeClr val="bg2">
                  <a:lumMod val="60000"/>
                  <a:lumOff val="40000"/>
                  <a:alpha val="5000"/>
                </a:schemeClr>
              </a:gs>
              <a:gs pos="66000">
                <a:schemeClr val="bg2">
                  <a:lumMod val="60000"/>
                  <a:lumOff val="40000"/>
                  <a:alpha val="0"/>
                </a:schemeClr>
              </a:gs>
            </a:gsLst>
            <a:lin ang="0"/>
          </a:gra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115560" y="3556080"/>
            <a:ext cx="3142440" cy="5587200"/>
          </a:xfrm>
          <a:prstGeom prst="ellipse">
            <a:avLst/>
          </a:prstGeom>
          <a:gradFill rotWithShape="0">
            <a:gsLst>
              <a:gs pos="0">
                <a:schemeClr val="bg2">
                  <a:lumMod val="60000"/>
                  <a:lumOff val="40000"/>
                  <a:alpha val="11000"/>
                </a:schemeClr>
              </a:gs>
              <a:gs pos="36000">
                <a:schemeClr val="bg2">
                  <a:lumMod val="60000"/>
                  <a:lumOff val="40000"/>
                  <a:alpha val="10000"/>
                </a:schemeClr>
              </a:gs>
              <a:gs pos="75000">
                <a:schemeClr val="bg2">
                  <a:lumMod val="60000"/>
                  <a:lumOff val="40000"/>
                  <a:alpha val="0"/>
                </a:schemeClr>
              </a:gs>
            </a:gsLst>
            <a:lin ang="0"/>
          </a:gra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630000" y="3860640"/>
            <a:ext cx="1770840" cy="3148920"/>
          </a:xfrm>
          <a:prstGeom prst="ellipse">
            <a:avLst/>
          </a:prstGeom>
          <a:gradFill rotWithShape="0">
            <a:gsLst>
              <a:gs pos="0">
                <a:schemeClr val="bg2">
                  <a:lumMod val="60000"/>
                  <a:lumOff val="40000"/>
                  <a:alpha val="8000"/>
                </a:schemeClr>
              </a:gs>
              <a:gs pos="36000">
                <a:schemeClr val="bg2">
                  <a:lumMod val="60000"/>
                  <a:lumOff val="40000"/>
                  <a:alpha val="8000"/>
                </a:schemeClr>
              </a:gs>
              <a:gs pos="72000">
                <a:schemeClr val="bg2">
                  <a:lumMod val="60000"/>
                  <a:lumOff val="40000"/>
                  <a:alpha val="0"/>
                </a:schemeClr>
              </a:gs>
            </a:gsLst>
            <a:lin ang="0"/>
          </a:gra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5809320" y="0"/>
            <a:ext cx="513720" cy="1465200"/>
          </a:xfrm>
          <a:prstGeom prst="rect">
            <a:avLst/>
          </a:prstGeom>
          <a:solidFill>
            <a:schemeClr val="accent1"/>
          </a:soli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7"/>
          <p:cNvSpPr>
            <a:spLocks noGrp="1"/>
          </p:cNvSpPr>
          <p:nvPr>
            <p:ph type="title"/>
          </p:nvPr>
        </p:nvSpPr>
        <p:spPr>
          <a:xfrm>
            <a:off x="649800" y="1930320"/>
            <a:ext cx="4965120" cy="4438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 name="PlaceHolder 8"/>
          <p:cNvSpPr>
            <a:spLocks noGrp="1"/>
          </p:cNvSpPr>
          <p:nvPr>
            <p:ph type="body"/>
          </p:nvPr>
        </p:nvSpPr>
        <p:spPr>
          <a:xfrm>
            <a:off x="342720" y="2139480"/>
            <a:ext cx="6171840" cy="5302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690120" y="1086840"/>
            <a:ext cx="4812840" cy="1735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entury Gothic"/>
                <a:ea typeface="DejaVu Sans"/>
              </a:rPr>
              <a:t>“</a:t>
            </a:r>
            <a:r>
              <a:rPr b="0" lang="en-US" sz="1800" spc="-1" strike="noStrike">
                <a:solidFill>
                  <a:srgbClr val="ffffff"/>
                </a:solidFill>
                <a:latin typeface="Century Gothic"/>
                <a:ea typeface="DejaVu Sans"/>
              </a:rPr>
              <a:t>The Cumquat Café began advertising on our local radio station this year and was delighted to see its business increase by 10 percent over last year’s totals. Their success shows you how you can use radio advertising to make your business more profitable.” </a:t>
            </a:r>
            <a:endParaRPr b="0" lang="en-US" sz="1800" spc="-1" strike="noStrike">
              <a:latin typeface="Arial"/>
            </a:endParaRPr>
          </a:p>
        </p:txBody>
      </p:sp>
      <p:sp>
        <p:nvSpPr>
          <p:cNvPr id="45" name="CustomShape 2"/>
          <p:cNvSpPr/>
          <p:nvPr/>
        </p:nvSpPr>
        <p:spPr>
          <a:xfrm>
            <a:off x="6035040" y="8595360"/>
            <a:ext cx="82260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Arial"/>
              </a:rPr>
              <a:t>1/2</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38480" y="2880"/>
            <a:ext cx="6030720" cy="84016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ffffff"/>
                </a:solidFill>
                <a:latin typeface="Century Gothic"/>
                <a:ea typeface="DejaVu Sans"/>
              </a:rPr>
              <a:t>It is told, given the example of The Cumquat Café who had a 10 percent business increase after it began advertising itself on a local radio station that everyone can increase their business by advertising it on the radio.  The advertisement claims that radio advertising is guaranteed to improve the sales. At first glance the argument looks  pretty much convincing </a:t>
            </a:r>
            <a:r>
              <a:rPr b="0" i="1" lang="en-US" sz="1400" spc="-1" strike="noStrike">
                <a:solidFill>
                  <a:srgbClr val="ffffff"/>
                </a:solidFill>
                <a:latin typeface="Century Gothic"/>
                <a:ea typeface="DejaVu Sans"/>
              </a:rPr>
              <a:t>the information provided does not justify this conclusion</a:t>
            </a:r>
            <a:r>
              <a:rPr b="0" lang="en-US" sz="1400" spc="-1" strike="noStrike">
                <a:solidFill>
                  <a:srgbClr val="ffffff"/>
                </a:solidFill>
                <a:latin typeface="Century Gothic"/>
                <a:ea typeface="DejaVu Sans"/>
              </a:rPr>
              <a:t>. The argument has loose ends and doesn’t actually create a co-relation between a radio advertisement and sales growth. </a:t>
            </a:r>
            <a:r>
              <a:rPr b="0" i="1" lang="en-US" sz="1400" spc="-1" strike="noStrike">
                <a:solidFill>
                  <a:srgbClr val="ffffff"/>
                </a:solidFill>
                <a:latin typeface="Century Gothic"/>
                <a:ea typeface="DejaVu Sans"/>
              </a:rPr>
              <a:t>This conclusion is not well supported and it fails to actually convince us. </a:t>
            </a:r>
            <a:br/>
            <a:br/>
            <a:r>
              <a:rPr b="0" lang="en-US" sz="1400" spc="-1" strike="noStrike">
                <a:solidFill>
                  <a:srgbClr val="ffffff"/>
                </a:solidFill>
                <a:latin typeface="Century Gothic"/>
                <a:ea typeface="DejaVu Sans"/>
              </a:rPr>
              <a:t>Primarily, it is not considered if any other business decision like new products, new service or maybe change of an ambient could affect the growth in sales. Besides we are not given any time interval in which this happened and we are not aware of the weather circumstances during the increase, maybe the city had a prolonged winter which could have take effect on people’s growth of coffee consumption. This argument assumes that radio advertising is directly and only responsible for the sales increase, without considering the other factors. </a:t>
            </a:r>
            <a:br/>
            <a:br/>
            <a:r>
              <a:rPr b="0" lang="en-US" sz="1400" spc="-1" strike="noStrike">
                <a:solidFill>
                  <a:srgbClr val="ffffff"/>
                </a:solidFill>
                <a:latin typeface="Century Gothic"/>
                <a:ea typeface="DejaVu Sans"/>
              </a:rPr>
              <a:t>The other thing that is seen as a flaw of this argument is not well supported generalization, meaning that effect of advertisement on one product doesn’t surely apply for the other one. For example if a car company advertises on radio the result may differ significantly. People don’t visit car shops daily to try and buy new cars. Thus the argument is flawed by generalization. Also there are vast distinctions among different businesses and that’s why we cannot just suppose that effects will be similar. </a:t>
            </a:r>
            <a:br/>
            <a:br/>
            <a:r>
              <a:rPr b="0" lang="en-US" sz="1400" spc="-1" strike="noStrike">
                <a:solidFill>
                  <a:srgbClr val="ffffff"/>
                </a:solidFill>
                <a:latin typeface="Century Gothic"/>
                <a:ea typeface="DejaVu Sans"/>
              </a:rPr>
              <a:t>To conclude we must say that it is not advised for a business to blindly engage radio advertising only based on the evidence proposed in here. It must be said that advice given in the argument is not bad, just it is not supported strongly enough and that it has to be considered whether something else has contributed to the sales increase. Also the business has to be thoroughly analyzed and checked whether the nature of business is similar to Cumquat Café and also if the business  should be expecting approximate returns as Café, also it has to be checked if the increase would get a greater profit than the radio advertising costs. Therefore investing in radio advertisement is not recommended without proper additional statements that are missing. </a:t>
            </a:r>
            <a:endParaRPr b="0" lang="en-US" sz="1400" spc="-1" strike="noStrike">
              <a:latin typeface="Arial"/>
            </a:endParaRPr>
          </a:p>
        </p:txBody>
      </p:sp>
      <p:sp>
        <p:nvSpPr>
          <p:cNvPr id="47" name="CustomShape 2"/>
          <p:cNvSpPr/>
          <p:nvPr/>
        </p:nvSpPr>
        <p:spPr>
          <a:xfrm>
            <a:off x="6035040" y="8595360"/>
            <a:ext cx="82260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Arial"/>
              </a:rPr>
              <a:t>2/2</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218</TotalTime>
  <Application>LibreOffice/6.0.7.3$Windows_X86_64 LibreOffice_project/dc89aa7a9eabfd848af146d5086077aeed2ae4a5</Application>
  <Words>137</Words>
  <Paragraphs>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2020-01-05T14:48:01Z</dcterms:created>
  <dc:creator>Uroš Poznan</dc:creator>
  <dc:description/>
  <dc:language>en-US</dc:language>
  <cp:lastModifiedBy/>
  <dcterms:modified xsi:type="dcterms:W3CDTF">2020-01-30T10:09:38Z</dcterms:modified>
  <cp:revision>394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