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06465B-2BF9-4E50-8582-50E594E3F5FE}" v="2032" dt="2020-01-28T19:14:48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etf.rs/~vm/os/osuspi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etf.rs/~vm/os/osuspi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Online_shopping" TargetMode="External"/><Relationship Id="rId5" Type="http://schemas.openxmlformats.org/officeDocument/2006/relationships/hyperlink" Target="https://retromanija.myshopify.com/" TargetMode="External"/><Relationship Id="rId4" Type="http://schemas.openxmlformats.org/officeDocument/2006/relationships/hyperlink" Target="http://poincare.matf.bg.ac.rs/~aleksandar/upi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cs typeface="Calibri Light"/>
              </a:rPr>
              <a:t>Retromanija</a:t>
            </a:r>
            <a:br>
              <a:rPr lang="en-US" b="1" dirty="0">
                <a:cs typeface="Calibri Light"/>
              </a:rPr>
            </a:br>
            <a:endParaRPr lang="en-US" b="1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E-shop project assignment for the course </a:t>
            </a:r>
            <a:r>
              <a:rPr lang="en-US" dirty="0">
                <a:ea typeface="+mn-lt"/>
                <a:cs typeface="+mn-lt"/>
                <a:hlinkClick r:id="rId3"/>
              </a:rPr>
              <a:t>Managing Sophisticated Projects in Academia and Industry (USPI)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70E90-1356-4123-9082-7A8178CD686C}"/>
              </a:ext>
            </a:extLst>
          </p:cNvPr>
          <p:cNvSpPr txBox="1"/>
          <p:nvPr/>
        </p:nvSpPr>
        <p:spPr>
          <a:xfrm>
            <a:off x="1820174" y="4825041"/>
            <a:ext cx="4396596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/>
              <a:t>Autori</a:t>
            </a:r>
            <a:r>
              <a:rPr lang="en-US" sz="2000" dirty="0"/>
              <a:t>: </a:t>
            </a:r>
            <a:r>
              <a:rPr lang="en-US" sz="2000" dirty="0" err="1"/>
              <a:t>Uroš</a:t>
            </a:r>
            <a:r>
              <a:rPr lang="en-US" sz="2000" dirty="0"/>
              <a:t> Poznan 1036/2019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              Kristina </a:t>
            </a:r>
            <a:r>
              <a:rPr lang="en-US" sz="2000" dirty="0" err="1">
                <a:cs typeface="Calibri"/>
              </a:rPr>
              <a:t>Gavrilović</a:t>
            </a:r>
            <a:r>
              <a:rPr lang="en-US" sz="2000" dirty="0">
                <a:cs typeface="Calibri"/>
              </a:rPr>
              <a:t> 1015/2018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1D712-2587-4930-B16B-947276E596A3}"/>
              </a:ext>
            </a:extLst>
          </p:cNvPr>
          <p:cNvSpPr txBox="1"/>
          <p:nvPr/>
        </p:nvSpPr>
        <p:spPr>
          <a:xfrm>
            <a:off x="6751607" y="4825040"/>
            <a:ext cx="4396596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/>
              <a:t>Mentori</a:t>
            </a:r>
            <a:r>
              <a:rPr lang="en-US" sz="2000" dirty="0"/>
              <a:t>: Prof dr. Veljko </a:t>
            </a:r>
            <a:r>
              <a:rPr lang="en-US" sz="2000" dirty="0" err="1"/>
              <a:t>Milutinović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                 Aleksandar </a:t>
            </a:r>
            <a:r>
              <a:rPr lang="en-US" sz="2000" dirty="0" err="1">
                <a:cs typeface="Calibri"/>
              </a:rPr>
              <a:t>Veljković</a:t>
            </a:r>
            <a:endParaRPr lang="en-US" sz="20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444E67-C357-456C-8CFB-AFC4A2DFC6F5}"/>
              </a:ext>
            </a:extLst>
          </p:cNvPr>
          <p:cNvSpPr txBox="1"/>
          <p:nvPr/>
        </p:nvSpPr>
        <p:spPr>
          <a:xfrm>
            <a:off x="11079193" y="5773948"/>
            <a:ext cx="10322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Thank you for your attention!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CFF73-CC64-473E-A654-57DB74AB99CB}"/>
              </a:ext>
            </a:extLst>
          </p:cNvPr>
          <p:cNvSpPr txBox="1"/>
          <p:nvPr/>
        </p:nvSpPr>
        <p:spPr>
          <a:xfrm>
            <a:off x="11079193" y="5773948"/>
            <a:ext cx="10322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10/10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8289741-2B36-458F-8FE9-5AD1C275A460}"/>
              </a:ext>
            </a:extLst>
          </p:cNvPr>
          <p:cNvSpPr txBox="1">
            <a:spLocks/>
          </p:cNvSpPr>
          <p:nvPr/>
        </p:nvSpPr>
        <p:spPr>
          <a:xfrm>
            <a:off x="1316966" y="120964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cs typeface="Calibri"/>
              </a:rPr>
              <a:t>Any questions?</a:t>
            </a:r>
          </a:p>
        </p:txBody>
      </p:sp>
      <p:pic>
        <p:nvPicPr>
          <p:cNvPr id="10" name="Picture 10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4F4572F-7434-4B5E-8F07-F4391F5B7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816" y="3805979"/>
            <a:ext cx="4425350" cy="25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1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FAD0B5-EA67-47C0-893E-550FE2DC3B45}"/>
              </a:ext>
            </a:extLst>
          </p:cNvPr>
          <p:cNvSpPr txBox="1"/>
          <p:nvPr/>
        </p:nvSpPr>
        <p:spPr>
          <a:xfrm>
            <a:off x="11079193" y="5773948"/>
            <a:ext cx="10322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2/10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634B0-F326-4262-AD3B-F02B91FCD7BC}"/>
              </a:ext>
            </a:extLst>
          </p:cNvPr>
          <p:cNvSpPr txBox="1"/>
          <p:nvPr/>
        </p:nvSpPr>
        <p:spPr>
          <a:xfrm>
            <a:off x="3459194" y="1316967"/>
            <a:ext cx="7085160" cy="59400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    Introduction</a:t>
            </a:r>
            <a:endParaRPr lang="en-US" sz="3600" b="1" dirty="0">
              <a:cs typeface="Calibri"/>
            </a:endParaRPr>
          </a:p>
          <a:p>
            <a:endParaRPr lang="en-US" sz="3600" b="1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" sz="2400" dirty="0">
                <a:latin typeface="Calibri"/>
                <a:cs typeface="Calibri"/>
              </a:rPr>
              <a:t>Nowadays online sales have become a normal and usual thing</a:t>
            </a:r>
          </a:p>
          <a:p>
            <a:pPr marL="342900" indent="-342900">
              <a:buFont typeface="Arial"/>
              <a:buChar char="•"/>
            </a:pPr>
            <a:endParaRPr lang="en" sz="24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" sz="2400" dirty="0">
                <a:latin typeface="Calibri"/>
                <a:cs typeface="Calibri"/>
              </a:rPr>
              <a:t>E-shops – Online stores are being developed in almost every branch of the trade</a:t>
            </a:r>
            <a:endParaRPr lang="en-US" sz="2400">
              <a:latin typeface="Calibri"/>
              <a:cs typeface="Calibri"/>
            </a:endParaRPr>
          </a:p>
          <a:p>
            <a:pPr>
              <a:buFont typeface="Arial"/>
              <a:buChar char="•"/>
            </a:pPr>
            <a:endParaRPr lang="en" sz="2400" dirty="0"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" sz="2400" dirty="0">
                <a:ea typeface="+mn-lt"/>
                <a:cs typeface="+mn-lt"/>
              </a:rPr>
              <a:t>     Less and less people have an aversion to this type of trade</a:t>
            </a:r>
            <a:endParaRPr lang="en-US" sz="2400" dirty="0">
              <a:cs typeface="Calibri"/>
            </a:endParaRPr>
          </a:p>
          <a:p>
            <a:pPr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" sz="2000" dirty="0"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endParaRPr lang="en" sz="2000" dirty="0">
              <a:cs typeface="Calibri" panose="020F0502020204030204"/>
            </a:endParaRPr>
          </a:p>
          <a:p>
            <a:endParaRPr lang="en-US" sz="2400" b="1" dirty="0">
              <a:cs typeface="Calibri"/>
            </a:endParaRPr>
          </a:p>
          <a:p>
            <a:endParaRPr lang="en-US" sz="2400" b="1" dirty="0">
              <a:cs typeface="Calibri"/>
            </a:endParaRPr>
          </a:p>
        </p:txBody>
      </p:sp>
      <p:pic>
        <p:nvPicPr>
          <p:cNvPr id="7" name="Picture 7" descr="A black sign with white text&#10;&#10;Description generated with very high confidence">
            <a:extLst>
              <a:ext uri="{FF2B5EF4-FFF2-40B4-BE49-F238E27FC236}">
                <a16:creationId xmlns:a16="http://schemas.microsoft.com/office/drawing/2014/main" id="{D4AA1CB0-EA0F-48F9-9C07-F8D06D55C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23" y="272376"/>
            <a:ext cx="2743200" cy="208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0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2BC0BA-C265-4DA7-B64B-DC94A76B11C1}"/>
              </a:ext>
            </a:extLst>
          </p:cNvPr>
          <p:cNvSpPr txBox="1"/>
          <p:nvPr/>
        </p:nvSpPr>
        <p:spPr>
          <a:xfrm>
            <a:off x="11079193" y="5773948"/>
            <a:ext cx="10322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3/10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7F5E8A-463E-4973-A34F-4D21A3D35491}"/>
              </a:ext>
            </a:extLst>
          </p:cNvPr>
          <p:cNvSpPr txBox="1"/>
          <p:nvPr/>
        </p:nvSpPr>
        <p:spPr>
          <a:xfrm>
            <a:off x="1820175" y="1820174"/>
            <a:ext cx="7387084" cy="61555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Problem statement</a:t>
            </a:r>
            <a:endParaRPr lang="en-US" sz="3600" b="1" dirty="0">
              <a:cs typeface="Calibri"/>
            </a:endParaRPr>
          </a:p>
          <a:p>
            <a:pPr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 Collector shops are becoming </a:t>
            </a:r>
            <a:endParaRPr lang="en" dirty="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</a:rPr>
              <a:t>less widespread</a:t>
            </a:r>
            <a:endParaRPr lang="en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 High prices for maintenance of these stores </a:t>
            </a:r>
            <a:endParaRPr lang="en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 Required things for the shoppers are often not available in stores like this</a:t>
            </a:r>
            <a:endParaRPr lang="en" dirty="0">
              <a:cs typeface="Calibri"/>
            </a:endParaRPr>
          </a:p>
          <a:p>
            <a:pPr>
              <a:buFont typeface="Arial"/>
              <a:buChar char="•"/>
            </a:pPr>
            <a:endParaRPr lang="en"/>
          </a:p>
          <a:p>
            <a:pPr>
              <a:buFont typeface="Arial"/>
              <a:buChar char="•"/>
            </a:pPr>
            <a:endParaRPr lang="en-US" sz="2800" dirty="0"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endParaRPr lang="en" sz="2000" dirty="0"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endParaRPr lang="en" sz="2000" dirty="0">
              <a:cs typeface="Calibri" panose="020F0502020204030204"/>
            </a:endParaRPr>
          </a:p>
          <a:p>
            <a:endParaRPr lang="en-US" sz="2400" b="1" dirty="0">
              <a:cs typeface="Calibri"/>
            </a:endParaRPr>
          </a:p>
          <a:p>
            <a:endParaRPr lang="en-US" sz="2400" b="1" dirty="0">
              <a:cs typeface="Calibri"/>
            </a:endParaRPr>
          </a:p>
        </p:txBody>
      </p:sp>
      <p:pic>
        <p:nvPicPr>
          <p:cNvPr id="8" name="Picture 8" descr="A display in a store&#10;&#10;Description generated with high confidence">
            <a:extLst>
              <a:ext uri="{FF2B5EF4-FFF2-40B4-BE49-F238E27FC236}">
                <a16:creationId xmlns:a16="http://schemas.microsoft.com/office/drawing/2014/main" id="{6A06B2B2-FE02-4446-ABCC-60F9B081F6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6" b="7500"/>
          <a:stretch/>
        </p:blipFill>
        <p:spPr>
          <a:xfrm>
            <a:off x="6895381" y="697502"/>
            <a:ext cx="4267211" cy="306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57D006-E9CF-405F-BB91-35AE1EEF681B}"/>
              </a:ext>
            </a:extLst>
          </p:cNvPr>
          <p:cNvSpPr txBox="1"/>
          <p:nvPr/>
        </p:nvSpPr>
        <p:spPr>
          <a:xfrm>
            <a:off x="11079193" y="5773948"/>
            <a:ext cx="10322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4/10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909F4-1CAF-49AB-8859-DBD36F97CD0B}"/>
              </a:ext>
            </a:extLst>
          </p:cNvPr>
          <p:cNvSpPr txBox="1"/>
          <p:nvPr/>
        </p:nvSpPr>
        <p:spPr>
          <a:xfrm>
            <a:off x="3329798" y="439948"/>
            <a:ext cx="7387084" cy="8740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Existing solutions</a:t>
            </a:r>
            <a:endParaRPr lang="en-US" dirty="0"/>
          </a:p>
          <a:p>
            <a:pPr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Sometimes outdated items are sold through social networks – Instagram and Facebook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 panose="020F0502020204030204"/>
              </a:rPr>
              <a:t>   Problem: False representations of sellers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 panose="020F0502020204030204"/>
              </a:rPr>
              <a:t>   The frauds are not so rare</a:t>
            </a:r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cs typeface="Calibri" panose="020F0502020204030204"/>
              </a:rPr>
              <a:t>   </a:t>
            </a:r>
            <a:r>
              <a:rPr lang="en-US" sz="2800" dirty="0" err="1">
                <a:cs typeface="Calibri" panose="020F0502020204030204"/>
              </a:rPr>
              <a:t>Collectionare</a:t>
            </a:r>
            <a:r>
              <a:rPr lang="en-US" sz="2800" dirty="0">
                <a:cs typeface="Calibri" panose="020F0502020204030204"/>
              </a:rPr>
              <a:t> stores -</a:t>
            </a:r>
          </a:p>
          <a:p>
            <a:r>
              <a:rPr lang="en-US" sz="2800" dirty="0">
                <a:cs typeface="Calibri" panose="020F0502020204030204"/>
              </a:rPr>
              <a:t>      often expensive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cs typeface="Calibri" panose="020F0502020204030204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cs typeface="Calibri" panose="020F0502020204030204"/>
            </a:endParaRPr>
          </a:p>
          <a:p>
            <a:endParaRPr lang="en-US" sz="2800" dirty="0">
              <a:cs typeface="Calibri" panose="020F0502020204030204"/>
            </a:endParaRPr>
          </a:p>
          <a:p>
            <a:endParaRPr lang="en-US" sz="2800" dirty="0"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en"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en-US" sz="2800" dirty="0"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endParaRPr lang="en" sz="2000" dirty="0"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endParaRPr lang="en" sz="2000" dirty="0">
              <a:cs typeface="Calibri" panose="020F0502020204030204"/>
            </a:endParaRPr>
          </a:p>
          <a:p>
            <a:endParaRPr lang="en-US" sz="2400" b="1" dirty="0">
              <a:cs typeface="Calibri"/>
            </a:endParaRPr>
          </a:p>
          <a:p>
            <a:endParaRPr lang="en-US" sz="2400" b="1" dirty="0">
              <a:cs typeface="Calibri"/>
            </a:endParaRPr>
          </a:p>
        </p:txBody>
      </p:sp>
      <p:pic>
        <p:nvPicPr>
          <p:cNvPr id="8" name="Picture 8" descr="A black sign with white text&#10;&#10;Description generated with very high confidence">
            <a:extLst>
              <a:ext uri="{FF2B5EF4-FFF2-40B4-BE49-F238E27FC236}">
                <a16:creationId xmlns:a16="http://schemas.microsoft.com/office/drawing/2014/main" id="{0E017790-AF50-4689-8AA1-151BF71FD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230" y="3348487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32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8BD93C-71F6-488D-8348-61592DFDFB7D}"/>
              </a:ext>
            </a:extLst>
          </p:cNvPr>
          <p:cNvSpPr txBox="1"/>
          <p:nvPr/>
        </p:nvSpPr>
        <p:spPr>
          <a:xfrm>
            <a:off x="11079193" y="5773948"/>
            <a:ext cx="10322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5/10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8AE94-3586-4898-9C97-188320E362C5}"/>
              </a:ext>
            </a:extLst>
          </p:cNvPr>
          <p:cNvSpPr txBox="1"/>
          <p:nvPr/>
        </p:nvSpPr>
        <p:spPr>
          <a:xfrm>
            <a:off x="2869722" y="80513"/>
            <a:ext cx="784715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Solution: </a:t>
            </a:r>
            <a:r>
              <a:rPr lang="en-US" sz="2400" b="1" dirty="0" err="1"/>
              <a:t>Retromanija</a:t>
            </a:r>
            <a:endParaRPr lang="en-US" sz="2400" b="1"/>
          </a:p>
          <a:p>
            <a:endParaRPr lang="en-US" sz="2400" b="1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cs typeface="Calibri"/>
              </a:rPr>
              <a:t>Unique E-shop for selling these kind of items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cs typeface="Calibri"/>
              </a:rPr>
              <a:t>Retro and </a:t>
            </a:r>
            <a:r>
              <a:rPr lang="en-US" sz="2400" b="1" dirty="0" err="1">
                <a:cs typeface="Calibri"/>
              </a:rPr>
              <a:t>VIntage</a:t>
            </a:r>
            <a:r>
              <a:rPr lang="en-US" sz="2400" b="1" dirty="0">
                <a:cs typeface="Calibri"/>
              </a:rPr>
              <a:t> lovers will enjoy it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cs typeface="Calibri"/>
              </a:rPr>
              <a:t>Selling of used retro articles for affordable prices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cs typeface="Calibri"/>
              </a:rPr>
              <a:t>Reliable way to shop online</a:t>
            </a:r>
          </a:p>
        </p:txBody>
      </p:sp>
      <p:pic>
        <p:nvPicPr>
          <p:cNvPr id="8" name="Picture 8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F917D407-60D8-4952-8219-C3387E9B2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645" y="3524592"/>
            <a:ext cx="7013274" cy="340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5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8B54AA-462D-4EAA-AD34-B504C6947933}"/>
              </a:ext>
            </a:extLst>
          </p:cNvPr>
          <p:cNvSpPr txBox="1"/>
          <p:nvPr/>
        </p:nvSpPr>
        <p:spPr>
          <a:xfrm>
            <a:off x="11079193" y="5773948"/>
            <a:ext cx="10322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6/10</a:t>
            </a:r>
          </a:p>
        </p:txBody>
      </p:sp>
      <p:pic>
        <p:nvPicPr>
          <p:cNvPr id="6" name="Picture 6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B6095D58-EB46-4147-8EAD-8C93FE4A9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72" y="1073403"/>
            <a:ext cx="10391953" cy="54588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98A8A1-4ECE-48A9-BBE4-BBFF0E742D93}"/>
              </a:ext>
            </a:extLst>
          </p:cNvPr>
          <p:cNvSpPr txBox="1"/>
          <p:nvPr/>
        </p:nvSpPr>
        <p:spPr>
          <a:xfrm>
            <a:off x="2625307" y="138023"/>
            <a:ext cx="850851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/>
              <a:t>Retromanija</a:t>
            </a:r>
            <a:r>
              <a:rPr lang="en-US" sz="2400" dirty="0"/>
              <a:t>: There is some item for everyone – for young and old, ladies and gentlemen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519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548AE8-EAB1-40AC-973F-EEE09FF4471D}"/>
              </a:ext>
            </a:extLst>
          </p:cNvPr>
          <p:cNvSpPr txBox="1"/>
          <p:nvPr/>
        </p:nvSpPr>
        <p:spPr>
          <a:xfrm>
            <a:off x="11079193" y="5773948"/>
            <a:ext cx="10322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7/10</a:t>
            </a:r>
            <a:endParaRPr lang="en-US" dirty="0"/>
          </a:p>
        </p:txBody>
      </p:sp>
      <p:pic>
        <p:nvPicPr>
          <p:cNvPr id="8" name="Picture 8" descr="Various items on a table&#10;&#10;Description generated with high confidence">
            <a:extLst>
              <a:ext uri="{FF2B5EF4-FFF2-40B4-BE49-F238E27FC236}">
                <a16:creationId xmlns:a16="http://schemas.microsoft.com/office/drawing/2014/main" id="{A4D07F56-52AE-4053-A491-C7401B63E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552" y="295774"/>
            <a:ext cx="9759350" cy="51450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51A970-6E71-4A63-8B87-62318F013F95}"/>
              </a:ext>
            </a:extLst>
          </p:cNvPr>
          <p:cNvSpPr txBox="1"/>
          <p:nvPr/>
        </p:nvSpPr>
        <p:spPr>
          <a:xfrm>
            <a:off x="4753155" y="5543910"/>
            <a:ext cx="68407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/>
              <a:t>Retromanija</a:t>
            </a:r>
            <a:r>
              <a:rPr lang="en-US" sz="2400" dirty="0"/>
              <a:t>: Returns us in our childhood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014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6E8BB1-1AA9-41C6-8672-73742FD449F6}"/>
              </a:ext>
            </a:extLst>
          </p:cNvPr>
          <p:cNvSpPr txBox="1"/>
          <p:nvPr/>
        </p:nvSpPr>
        <p:spPr>
          <a:xfrm>
            <a:off x="11079193" y="5773948"/>
            <a:ext cx="10322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8/10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F4E42-4D4F-4539-BB5A-FD365E276D5C}"/>
              </a:ext>
            </a:extLst>
          </p:cNvPr>
          <p:cNvSpPr txBox="1"/>
          <p:nvPr/>
        </p:nvSpPr>
        <p:spPr>
          <a:xfrm>
            <a:off x="3444815" y="238664"/>
            <a:ext cx="7214558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/>
              <a:t>Conclusion</a:t>
            </a:r>
          </a:p>
          <a:p>
            <a:endParaRPr lang="en-US" sz="2400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cs typeface="Calibri"/>
              </a:rPr>
              <a:t>Retromanija</a:t>
            </a:r>
            <a:r>
              <a:rPr lang="en-US" dirty="0">
                <a:cs typeface="Calibri"/>
              </a:rPr>
              <a:t> is </a:t>
            </a:r>
            <a:r>
              <a:rPr lang="en-US" dirty="0" err="1">
                <a:cs typeface="Calibri"/>
              </a:rPr>
              <a:t>certanly</a:t>
            </a:r>
            <a:r>
              <a:rPr lang="en-US" dirty="0">
                <a:cs typeface="Calibri"/>
              </a:rPr>
              <a:t> </a:t>
            </a:r>
            <a:r>
              <a:rPr lang="en" dirty="0">
                <a:latin typeface="Calibri"/>
                <a:cs typeface="Calibri"/>
              </a:rPr>
              <a:t>an interesting and imaginative solution developed by several enthusiasts</a:t>
            </a:r>
          </a:p>
          <a:p>
            <a:pPr marL="285750" indent="-285750">
              <a:buFont typeface="Arial"/>
              <a:buChar char="•"/>
            </a:pPr>
            <a:endParaRPr lang="en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" dirty="0">
                <a:latin typeface="Calibri"/>
                <a:cs typeface="Calibri"/>
              </a:rPr>
              <a:t>It offers easy </a:t>
            </a:r>
            <a:r>
              <a:rPr lang="en" dirty="0" err="1">
                <a:latin typeface="Calibri"/>
                <a:cs typeface="Calibri"/>
              </a:rPr>
              <a:t>accesible</a:t>
            </a:r>
            <a:r>
              <a:rPr lang="en" dirty="0">
                <a:latin typeface="Calibri"/>
                <a:cs typeface="Calibri"/>
              </a:rPr>
              <a:t> and affordable shopping over the Internet</a:t>
            </a:r>
          </a:p>
          <a:p>
            <a:pPr marL="285750" indent="-285750">
              <a:buFont typeface="Arial"/>
              <a:buChar char="•"/>
            </a:pPr>
            <a:endParaRPr lang="en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" dirty="0">
                <a:latin typeface="Calibri"/>
                <a:cs typeface="Calibri"/>
              </a:rPr>
              <a:t>This is the first E-shop of this kind in our country</a:t>
            </a:r>
          </a:p>
          <a:p>
            <a:pPr marL="285750" indent="-285750">
              <a:buFont typeface="Arial"/>
              <a:buChar char="•"/>
            </a:pPr>
            <a:endParaRPr lang="en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" dirty="0">
                <a:latin typeface="Calibri"/>
                <a:cs typeface="Calibri"/>
              </a:rPr>
              <a:t>Be welcome to visit it and find something for everyone's taste</a:t>
            </a:r>
          </a:p>
        </p:txBody>
      </p:sp>
      <p:pic>
        <p:nvPicPr>
          <p:cNvPr id="7" name="Picture 7" descr="A person sitting at a table using a computer&#10;&#10;Description generated with very high confidence">
            <a:extLst>
              <a:ext uri="{FF2B5EF4-FFF2-40B4-BE49-F238E27FC236}">
                <a16:creationId xmlns:a16="http://schemas.microsoft.com/office/drawing/2014/main" id="{0BE08A81-5E66-4E8F-B96E-45B88840A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94" y="3433852"/>
            <a:ext cx="3577085" cy="2348181"/>
          </a:xfrm>
          <a:prstGeom prst="rect">
            <a:avLst/>
          </a:prstGeom>
        </p:spPr>
      </p:pic>
      <p:pic>
        <p:nvPicPr>
          <p:cNvPr id="9" name="Picture 9" descr="A picture containing footwear, red&#10;&#10;Description generated with very high confidence">
            <a:extLst>
              <a:ext uri="{FF2B5EF4-FFF2-40B4-BE49-F238E27FC236}">
                <a16:creationId xmlns:a16="http://schemas.microsoft.com/office/drawing/2014/main" id="{FDBDB5E4-818C-45C2-A310-60E5664E4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724" y="3445893"/>
            <a:ext cx="24860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1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AB4B23-A93F-4954-9FC7-0399C41E7701}"/>
              </a:ext>
            </a:extLst>
          </p:cNvPr>
          <p:cNvSpPr txBox="1"/>
          <p:nvPr/>
        </p:nvSpPr>
        <p:spPr>
          <a:xfrm>
            <a:off x="11079193" y="5773948"/>
            <a:ext cx="10322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9/10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F4982-65E8-4C0C-B226-A07E3420D380}"/>
              </a:ext>
            </a:extLst>
          </p:cNvPr>
          <p:cNvSpPr txBox="1"/>
          <p:nvPr/>
        </p:nvSpPr>
        <p:spPr>
          <a:xfrm>
            <a:off x="1719532" y="1978324"/>
            <a:ext cx="7214558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/>
              <a:t>References</a:t>
            </a:r>
          </a:p>
          <a:p>
            <a:endParaRPr lang="en-US" sz="2400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" dirty="0">
                <a:ea typeface="+mn-lt"/>
                <a:cs typeface="+mn-lt"/>
                <a:hlinkClick r:id="rId3"/>
              </a:rPr>
              <a:t>http://home.etf.rs/~vm/os/osuspi.html</a:t>
            </a:r>
          </a:p>
          <a:p>
            <a:pPr marL="285750" indent="-285750">
              <a:buFont typeface="Arial"/>
              <a:buChar char="•"/>
            </a:pPr>
            <a:endParaRPr lang="en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" dirty="0">
                <a:ea typeface="+mn-lt"/>
                <a:cs typeface="+mn-lt"/>
                <a:hlinkClick r:id="rId4"/>
              </a:rPr>
              <a:t>http://poincare.matf.bg.ac.rs/~aleksandar/upin.html</a:t>
            </a:r>
          </a:p>
          <a:p>
            <a:pPr marL="285750" indent="-285750">
              <a:buFont typeface="Arial"/>
              <a:buChar char="•"/>
            </a:pPr>
            <a:endParaRPr lang="en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" dirty="0">
                <a:ea typeface="+mn-lt"/>
                <a:cs typeface="+mn-lt"/>
                <a:hlinkClick r:id="rId5"/>
              </a:rPr>
              <a:t>https://retromanija.myshopify.com/</a:t>
            </a:r>
          </a:p>
          <a:p>
            <a:pPr marL="285750" indent="-285750">
              <a:buFont typeface="Arial"/>
              <a:buChar char="•"/>
            </a:pPr>
            <a:endParaRPr lang="en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" dirty="0">
                <a:ea typeface="+mn-lt"/>
                <a:cs typeface="+mn-lt"/>
                <a:hlinkClick r:id="rId6"/>
              </a:rPr>
              <a:t>https://en.wikipedia.org/wiki/Online_shopping</a:t>
            </a:r>
            <a:endParaRPr lang="en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823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Retromanija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448</cp:revision>
  <dcterms:created xsi:type="dcterms:W3CDTF">2020-01-28T17:45:11Z</dcterms:created>
  <dcterms:modified xsi:type="dcterms:W3CDTF">2020-01-28T19:16:31Z</dcterms:modified>
</cp:coreProperties>
</file>