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61" r:id="rId2"/>
    <p:sldId id="260" r:id="rId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41600-AC5A-4405-89BC-166EEEDBB11B}" v="1" dt="2020-01-05T14:55:47.865"/>
    <p1510:client id="{3FBCD853-B539-4739-A9B3-5DB006CD872B}" v="96" dt="2020-01-05T15:33:08.860"/>
    <p1510:client id="{B9EDCC9B-8068-43A6-BB23-26392DDF9447}" v="2696" dt="2020-01-05T16:58:50.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56" d="100"/>
          <a:sy n="56" d="100"/>
        </p:scale>
        <p:origin x="20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5/10/relationships/revisionInfo" Target="revisionInfo.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832" y="1930402"/>
            <a:ext cx="4965726" cy="4439441"/>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649832" y="6369840"/>
            <a:ext cx="4965726" cy="1148560"/>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0690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3" y="6400783"/>
            <a:ext cx="4965725" cy="755651"/>
          </a:xfrm>
        </p:spPr>
        <p:txBody>
          <a:bodyPr anchor="b">
            <a:normAutofit/>
          </a:bodyPr>
          <a:lstStyle>
            <a:lvl1pPr algn="l">
              <a:defRPr sz="1800" b="0"/>
            </a:lvl1pPr>
          </a:lstStyle>
          <a:p>
            <a:r>
              <a:rPr lang="en-US" dirty="0"/>
              <a:t>Click to edit Master title style</a:t>
            </a:r>
          </a:p>
        </p:txBody>
      </p:sp>
      <p:sp>
        <p:nvSpPr>
          <p:cNvPr id="3" name="Picture Placeholder 2"/>
          <p:cNvSpPr>
            <a:spLocks noGrp="1" noChangeAspect="1"/>
          </p:cNvSpPr>
          <p:nvPr>
            <p:ph type="pic" idx="1"/>
          </p:nvPr>
        </p:nvSpPr>
        <p:spPr>
          <a:xfrm>
            <a:off x="649832" y="914400"/>
            <a:ext cx="4965726"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4" name="Text Placeholder 3"/>
          <p:cNvSpPr>
            <a:spLocks noGrp="1"/>
          </p:cNvSpPr>
          <p:nvPr>
            <p:ph type="body" sz="half" idx="2"/>
          </p:nvPr>
        </p:nvSpPr>
        <p:spPr>
          <a:xfrm>
            <a:off x="649832" y="7156433"/>
            <a:ext cx="4965725" cy="65828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4956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2" y="1930400"/>
            <a:ext cx="4965726" cy="2641600"/>
          </a:xfrm>
        </p:spPr>
        <p:txBody>
          <a:bodyPr/>
          <a:lstStyle>
            <a:lvl1pPr>
              <a:defRPr sz="3600"/>
            </a:lvl1pPr>
          </a:lstStyle>
          <a:p>
            <a:r>
              <a:rPr lang="en-US" dirty="0"/>
              <a:t>Click to edit Master title style</a:t>
            </a:r>
          </a:p>
        </p:txBody>
      </p:sp>
      <p:sp>
        <p:nvSpPr>
          <p:cNvPr id="8" name="Text Placeholder 3"/>
          <p:cNvSpPr>
            <a:spLocks noGrp="1"/>
          </p:cNvSpPr>
          <p:nvPr>
            <p:ph type="body" sz="half" idx="2"/>
          </p:nvPr>
        </p:nvSpPr>
        <p:spPr>
          <a:xfrm>
            <a:off x="649832" y="4876800"/>
            <a:ext cx="4965726" cy="31496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3786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6057" y="1930400"/>
            <a:ext cx="4500787" cy="3097832"/>
          </a:xfrm>
        </p:spPr>
        <p:txBody>
          <a:bodyPr/>
          <a:lstStyle>
            <a:lvl1pPr>
              <a:defRPr sz="3600"/>
            </a:lvl1pPr>
          </a:lstStyle>
          <a:p>
            <a:r>
              <a:rPr lang="en-US" dirty="0"/>
              <a:t>Click to edit Master title style</a:t>
            </a:r>
          </a:p>
        </p:txBody>
      </p:sp>
      <p:sp>
        <p:nvSpPr>
          <p:cNvPr id="11" name="Text Placeholder 3"/>
          <p:cNvSpPr>
            <a:spLocks noGrp="1"/>
          </p:cNvSpPr>
          <p:nvPr>
            <p:ph type="body" sz="half" idx="14"/>
          </p:nvPr>
        </p:nvSpPr>
        <p:spPr>
          <a:xfrm>
            <a:off x="1086133" y="5028232"/>
            <a:ext cx="4095869" cy="456232"/>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649832" y="5800876"/>
            <a:ext cx="4965726" cy="2235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505423" y="1295004"/>
            <a:ext cx="451193"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5249768" y="3485049"/>
            <a:ext cx="451193"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00489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9831" y="4165601"/>
            <a:ext cx="4965727" cy="2204240"/>
          </a:xfrm>
        </p:spPr>
        <p:txBody>
          <a:bodyPr anchor="b"/>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49832" y="6369841"/>
            <a:ext cx="4965726" cy="11472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590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dirty="0"/>
              <a:t>Click to edit Master title style</a:t>
            </a:r>
          </a:p>
        </p:txBody>
      </p:sp>
      <p:sp>
        <p:nvSpPr>
          <p:cNvPr id="3" name="Text Placeholder 2"/>
          <p:cNvSpPr>
            <a:spLocks noGrp="1"/>
          </p:cNvSpPr>
          <p:nvPr>
            <p:ph type="body" idx="1"/>
          </p:nvPr>
        </p:nvSpPr>
        <p:spPr>
          <a:xfrm>
            <a:off x="356126" y="2641600"/>
            <a:ext cx="165804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6" name="Text Placeholder 3"/>
          <p:cNvSpPr>
            <a:spLocks noGrp="1"/>
          </p:cNvSpPr>
          <p:nvPr>
            <p:ph type="body" sz="half" idx="15"/>
          </p:nvPr>
        </p:nvSpPr>
        <p:spPr>
          <a:xfrm>
            <a:off x="367106" y="3556000"/>
            <a:ext cx="1647063" cy="47857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Text Placeholder 4"/>
          <p:cNvSpPr>
            <a:spLocks noGrp="1"/>
          </p:cNvSpPr>
          <p:nvPr>
            <p:ph type="body" sz="quarter" idx="3"/>
          </p:nvPr>
        </p:nvSpPr>
        <p:spPr>
          <a:xfrm>
            <a:off x="2185128" y="2641600"/>
            <a:ext cx="1652066"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9" name="Text Placeholder 3"/>
          <p:cNvSpPr>
            <a:spLocks noGrp="1"/>
          </p:cNvSpPr>
          <p:nvPr>
            <p:ph type="body" sz="half" idx="16"/>
          </p:nvPr>
        </p:nvSpPr>
        <p:spPr>
          <a:xfrm>
            <a:off x="2179190" y="3556000"/>
            <a:ext cx="1658003" cy="47857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4" name="Text Placeholder 4"/>
          <p:cNvSpPr>
            <a:spLocks noGrp="1"/>
          </p:cNvSpPr>
          <p:nvPr>
            <p:ph type="body" sz="quarter" idx="13"/>
          </p:nvPr>
        </p:nvSpPr>
        <p:spPr>
          <a:xfrm>
            <a:off x="4008688" y="2641600"/>
            <a:ext cx="164974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0" name="Text Placeholder 3"/>
          <p:cNvSpPr>
            <a:spLocks noGrp="1"/>
          </p:cNvSpPr>
          <p:nvPr>
            <p:ph type="body" sz="half" idx="17"/>
          </p:nvPr>
        </p:nvSpPr>
        <p:spPr>
          <a:xfrm>
            <a:off x="4008688" y="3556000"/>
            <a:ext cx="1649744" cy="47857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cxnSp>
        <p:nvCxnSpPr>
          <p:cNvPr id="17" name="Straight Connector 16"/>
          <p:cNvCxnSpPr/>
          <p:nvPr/>
        </p:nvCxnSpPr>
        <p:spPr>
          <a:xfrm>
            <a:off x="2096501"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6532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dirty="0"/>
              <a:t>Click to edit Master title style</a:t>
            </a:r>
          </a:p>
        </p:txBody>
      </p:sp>
      <p:sp>
        <p:nvSpPr>
          <p:cNvPr id="3" name="Text Placeholder 2"/>
          <p:cNvSpPr>
            <a:spLocks noGrp="1"/>
          </p:cNvSpPr>
          <p:nvPr>
            <p:ph type="body" idx="1"/>
          </p:nvPr>
        </p:nvSpPr>
        <p:spPr>
          <a:xfrm>
            <a:off x="367106" y="5667932"/>
            <a:ext cx="1654209"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9" name="Picture Placeholder 2"/>
          <p:cNvSpPr>
            <a:spLocks noGrp="1" noChangeAspect="1"/>
          </p:cNvSpPr>
          <p:nvPr>
            <p:ph type="pic" idx="15"/>
          </p:nvPr>
        </p:nvSpPr>
        <p:spPr>
          <a:xfrm>
            <a:off x="367106" y="2946400"/>
            <a:ext cx="1654209"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22" name="Text Placeholder 3"/>
          <p:cNvSpPr>
            <a:spLocks noGrp="1"/>
          </p:cNvSpPr>
          <p:nvPr>
            <p:ph type="body" sz="half" idx="18"/>
          </p:nvPr>
        </p:nvSpPr>
        <p:spPr>
          <a:xfrm>
            <a:off x="367106" y="6436283"/>
            <a:ext cx="1654209" cy="87891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Text Placeholder 4"/>
          <p:cNvSpPr>
            <a:spLocks noGrp="1"/>
          </p:cNvSpPr>
          <p:nvPr>
            <p:ph type="body" sz="quarter" idx="3"/>
          </p:nvPr>
        </p:nvSpPr>
        <p:spPr>
          <a:xfrm>
            <a:off x="2188344" y="5667932"/>
            <a:ext cx="1648850"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30" name="Picture Placeholder 2"/>
          <p:cNvSpPr>
            <a:spLocks noGrp="1" noChangeAspect="1"/>
          </p:cNvSpPr>
          <p:nvPr>
            <p:ph type="pic" idx="21"/>
          </p:nvPr>
        </p:nvSpPr>
        <p:spPr>
          <a:xfrm>
            <a:off x="2188343" y="2946400"/>
            <a:ext cx="1648850"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23" name="Text Placeholder 3"/>
          <p:cNvSpPr>
            <a:spLocks noGrp="1"/>
          </p:cNvSpPr>
          <p:nvPr>
            <p:ph type="body" sz="half" idx="19"/>
          </p:nvPr>
        </p:nvSpPr>
        <p:spPr>
          <a:xfrm>
            <a:off x="2187582" y="6436282"/>
            <a:ext cx="1651034" cy="87891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4" name="Text Placeholder 4"/>
          <p:cNvSpPr>
            <a:spLocks noGrp="1"/>
          </p:cNvSpPr>
          <p:nvPr>
            <p:ph type="body" sz="quarter" idx="13"/>
          </p:nvPr>
        </p:nvSpPr>
        <p:spPr>
          <a:xfrm>
            <a:off x="4008688" y="5667932"/>
            <a:ext cx="164974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31" name="Picture Placeholder 2"/>
          <p:cNvSpPr>
            <a:spLocks noGrp="1" noChangeAspect="1"/>
          </p:cNvSpPr>
          <p:nvPr>
            <p:ph type="pic" idx="22"/>
          </p:nvPr>
        </p:nvSpPr>
        <p:spPr>
          <a:xfrm>
            <a:off x="4008687" y="2946400"/>
            <a:ext cx="164974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24" name="Text Placeholder 3"/>
          <p:cNvSpPr>
            <a:spLocks noGrp="1"/>
          </p:cNvSpPr>
          <p:nvPr>
            <p:ph type="body" sz="half" idx="20"/>
          </p:nvPr>
        </p:nvSpPr>
        <p:spPr>
          <a:xfrm>
            <a:off x="4008619" y="6436279"/>
            <a:ext cx="1651928" cy="87891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cxnSp>
        <p:nvCxnSpPr>
          <p:cNvPr id="19" name="Straight Connector 18"/>
          <p:cNvCxnSpPr/>
          <p:nvPr/>
        </p:nvCxnSpPr>
        <p:spPr>
          <a:xfrm>
            <a:off x="2096501"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17273"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5476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16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72337" y="573619"/>
            <a:ext cx="986095" cy="7768167"/>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367106" y="1030940"/>
            <a:ext cx="4176609" cy="731084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36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0032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9833" y="3815646"/>
            <a:ext cx="4965725" cy="2554196"/>
          </a:xfrm>
        </p:spPr>
        <p:txBody>
          <a:bodyPr anchor="b"/>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49832" y="6369841"/>
            <a:ext cx="4965726" cy="11472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9872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0775" y="2747435"/>
            <a:ext cx="2473585" cy="55943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181482" y="2741458"/>
            <a:ext cx="2473586" cy="560032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66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20775" y="2540000"/>
            <a:ext cx="2473584"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0775" y="3352800"/>
            <a:ext cx="2473585" cy="49889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181482" y="2540000"/>
            <a:ext cx="2473585" cy="768349"/>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181482" y="3352800"/>
            <a:ext cx="2473585" cy="49889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59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852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94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1" y="1930400"/>
            <a:ext cx="1913597" cy="1930400"/>
          </a:xfrm>
        </p:spPr>
        <p:txBody>
          <a:bodyPr anchor="b"/>
          <a:lstStyle>
            <a:lvl1pPr algn="l">
              <a:defRPr sz="1800" b="0"/>
            </a:lvl1pPr>
          </a:lstStyle>
          <a:p>
            <a:r>
              <a:rPr lang="en-US" dirty="0"/>
              <a:t>Click to edit Master title style</a:t>
            </a:r>
          </a:p>
        </p:txBody>
      </p:sp>
      <p:sp>
        <p:nvSpPr>
          <p:cNvPr id="3" name="Content Placeholder 2"/>
          <p:cNvSpPr>
            <a:spLocks noGrp="1"/>
          </p:cNvSpPr>
          <p:nvPr>
            <p:ph idx="1"/>
          </p:nvPr>
        </p:nvSpPr>
        <p:spPr>
          <a:xfrm>
            <a:off x="2692048" y="1930400"/>
            <a:ext cx="2923510" cy="6096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49831" y="4172375"/>
            <a:ext cx="1913597" cy="38607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023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42" y="2472256"/>
            <a:ext cx="2865506" cy="2099744"/>
          </a:xfrm>
        </p:spPr>
        <p:txBody>
          <a:bodyPr anchor="b">
            <a:normAutofit/>
          </a:bodyPr>
          <a:lstStyle>
            <a:lvl1pPr algn="l">
              <a:defRPr sz="2700" b="0"/>
            </a:lvl1pPr>
          </a:lstStyle>
          <a:p>
            <a:r>
              <a:rPr lang="en-US" dirty="0"/>
              <a:t>Click to edit Master title style</a:t>
            </a:r>
          </a:p>
        </p:txBody>
      </p:sp>
      <p:sp>
        <p:nvSpPr>
          <p:cNvPr id="3" name="Picture Placeholder 2"/>
          <p:cNvSpPr>
            <a:spLocks noGrp="1" noChangeAspect="1"/>
          </p:cNvSpPr>
          <p:nvPr>
            <p:ph type="pic" idx="1"/>
          </p:nvPr>
        </p:nvSpPr>
        <p:spPr>
          <a:xfrm>
            <a:off x="3910138" y="1524000"/>
            <a:ext cx="1800694"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endParaRPr lang="en-US" dirty="0"/>
          </a:p>
        </p:txBody>
      </p:sp>
      <p:sp>
        <p:nvSpPr>
          <p:cNvPr id="4" name="Text Placeholder 3"/>
          <p:cNvSpPr>
            <a:spLocks noGrp="1"/>
          </p:cNvSpPr>
          <p:nvPr>
            <p:ph type="body" sz="half" idx="2"/>
          </p:nvPr>
        </p:nvSpPr>
        <p:spPr>
          <a:xfrm>
            <a:off x="649831" y="4876800"/>
            <a:ext cx="2861046" cy="18288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233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4724574" y="2235200"/>
            <a:ext cx="211455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267374" y="-609600"/>
            <a:ext cx="1200150" cy="21336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4724574" y="8128000"/>
            <a:ext cx="742950" cy="13208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15491" y="3556000"/>
            <a:ext cx="3143250" cy="5588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841" y="3860800"/>
            <a:ext cx="1771650" cy="31496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5809233" y="0"/>
            <a:ext cx="514350" cy="146594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3533" y="603624"/>
            <a:ext cx="5291535" cy="186737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20775" y="2737234"/>
            <a:ext cx="5033741" cy="55939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5332317" y="2505054"/>
            <a:ext cx="1320799" cy="171494"/>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1/23/2020</a:t>
            </a:fld>
            <a:endParaRPr lang="en-US" dirty="0"/>
          </a:p>
        </p:txBody>
      </p:sp>
      <p:sp>
        <p:nvSpPr>
          <p:cNvPr id="5" name="Footer Placeholder 4"/>
          <p:cNvSpPr>
            <a:spLocks noGrp="1"/>
          </p:cNvSpPr>
          <p:nvPr>
            <p:ph type="ftr" sz="quarter" idx="3"/>
          </p:nvPr>
        </p:nvSpPr>
        <p:spPr>
          <a:xfrm rot="5400000">
            <a:off x="3549228" y="4417854"/>
            <a:ext cx="5146393" cy="171495"/>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5824824" y="394315"/>
            <a:ext cx="471610" cy="1023583"/>
          </a:xfrm>
          <a:prstGeom prst="rect">
            <a:avLst/>
          </a:prstGeom>
        </p:spPr>
        <p:txBody>
          <a:bodyPr vert="horz" lIns="91440" tIns="45720" rIns="91440" bIns="45720" rtlCol="0" anchor="b"/>
          <a:lstStyle>
            <a:lvl1pPr algn="ctr">
              <a:defRPr sz="21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6463067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113" y="1086928"/>
            <a:ext cx="4813540" cy="2031325"/>
          </a:xfrm>
          <a:prstGeom prst="rect">
            <a:avLst/>
          </a:prstGeom>
          <a:noFill/>
        </p:spPr>
        <p:txBody>
          <a:bodyPr wrap="square" rtlCol="0">
            <a:spAutoFit/>
          </a:bodyPr>
          <a:lstStyle/>
          <a:p>
            <a:r>
              <a:rPr lang="en-US" dirty="0"/>
              <a:t>“The Cumquat Café began advertising on our local radio station this year and was delighted to see its business increase by 10 percent over last year’s totals. Their success shows you how you can use radio advertising to make your business more profitable.” </a:t>
            </a:r>
          </a:p>
        </p:txBody>
      </p:sp>
    </p:spTree>
    <p:extLst>
      <p:ext uri="{BB962C8B-B14F-4D97-AF65-F5344CB8AC3E}">
        <p14:creationId xmlns:p14="http://schemas.microsoft.com/office/powerpoint/2010/main" val="92276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8509" y="3036"/>
            <a:ext cx="6031302" cy="9140964"/>
          </a:xfrm>
          <a:prstGeom prst="rect">
            <a:avLst/>
          </a:prstGeom>
          <a:noFill/>
        </p:spPr>
        <p:txBody>
          <a:bodyPr wrap="square" rtlCol="0">
            <a:spAutoFit/>
          </a:bodyPr>
          <a:lstStyle/>
          <a:p>
            <a:r>
              <a:rPr lang="en-US" sz="1400" dirty="0" smtClean="0"/>
              <a:t>It is told, given the example of</a:t>
            </a:r>
            <a:r>
              <a:rPr lang="en-US" sz="1400" dirty="0"/>
              <a:t> The Cumquat Café </a:t>
            </a:r>
            <a:r>
              <a:rPr lang="en-US" sz="1400" dirty="0" smtClean="0"/>
              <a:t>who had a 10 percent business increase after it began advertising itself on a local </a:t>
            </a:r>
            <a:r>
              <a:rPr lang="en-US" sz="1400" dirty="0"/>
              <a:t>radio station </a:t>
            </a:r>
            <a:r>
              <a:rPr lang="en-US" sz="1400" dirty="0" smtClean="0"/>
              <a:t>that everyone can increase their business by advertising it on the radio.  The </a:t>
            </a:r>
            <a:r>
              <a:rPr lang="en-US" sz="1400" dirty="0"/>
              <a:t>advertisement claims that radio advertising is guaranteed to improve the sales. </a:t>
            </a:r>
            <a:r>
              <a:rPr lang="sr-Latn-RS" sz="1400" dirty="0" smtClean="0"/>
              <a:t>At first glance </a:t>
            </a:r>
            <a:r>
              <a:rPr lang="en-US" sz="1400" dirty="0" smtClean="0"/>
              <a:t>the </a:t>
            </a:r>
            <a:r>
              <a:rPr lang="en-US" sz="1400" dirty="0"/>
              <a:t>argument looks </a:t>
            </a:r>
            <a:r>
              <a:rPr lang="sr-Latn-RS" sz="1400" dirty="0" smtClean="0"/>
              <a:t> pretty much </a:t>
            </a:r>
            <a:r>
              <a:rPr lang="en-US" sz="1400" dirty="0" smtClean="0"/>
              <a:t>convincing </a:t>
            </a:r>
            <a:r>
              <a:rPr lang="en-US" sz="1400" i="1" dirty="0" smtClean="0"/>
              <a:t>the </a:t>
            </a:r>
            <a:r>
              <a:rPr lang="en-US" sz="1400" i="1" dirty="0"/>
              <a:t>information provided does not justify this conclusion</a:t>
            </a:r>
            <a:r>
              <a:rPr lang="en-US" sz="1400" dirty="0" smtClean="0"/>
              <a:t>. </a:t>
            </a:r>
            <a:r>
              <a:rPr lang="en-US" sz="1400" dirty="0"/>
              <a:t>The argument </a:t>
            </a:r>
            <a:r>
              <a:rPr lang="en-US" sz="1400" dirty="0" smtClean="0"/>
              <a:t>has loose ends and doesn’t actually create a co-relation </a:t>
            </a:r>
            <a:r>
              <a:rPr lang="en-US" sz="1400" dirty="0"/>
              <a:t>between </a:t>
            </a:r>
            <a:r>
              <a:rPr lang="en-US" sz="1400" dirty="0" smtClean="0"/>
              <a:t>a radio advertisement </a:t>
            </a:r>
            <a:r>
              <a:rPr lang="en-US" sz="1400" dirty="0"/>
              <a:t>and </a:t>
            </a:r>
            <a:r>
              <a:rPr lang="en-US" sz="1400" dirty="0" smtClean="0"/>
              <a:t>sales growth.</a:t>
            </a:r>
            <a:r>
              <a:rPr lang="en-US" sz="1400" dirty="0"/>
              <a:t> </a:t>
            </a:r>
            <a:r>
              <a:rPr lang="en-US" sz="1400" i="1" dirty="0"/>
              <a:t>This conclusion is not well supported </a:t>
            </a:r>
            <a:r>
              <a:rPr lang="en-US" sz="1400" i="1" dirty="0" smtClean="0"/>
              <a:t>and it fails </a:t>
            </a:r>
            <a:r>
              <a:rPr lang="en-US" sz="1400" i="1" dirty="0"/>
              <a:t>to </a:t>
            </a:r>
            <a:r>
              <a:rPr lang="en-US" sz="1400" i="1" dirty="0" smtClean="0"/>
              <a:t>actually convince us. </a:t>
            </a:r>
            <a:r>
              <a:rPr lang="en-US" sz="1400" dirty="0"/>
              <a:t/>
            </a:r>
            <a:br>
              <a:rPr lang="en-US" sz="1400" dirty="0"/>
            </a:br>
            <a:r>
              <a:rPr lang="en-US" sz="1400" dirty="0"/>
              <a:t/>
            </a:r>
            <a:br>
              <a:rPr lang="en-US" sz="1400" dirty="0"/>
            </a:br>
            <a:r>
              <a:rPr lang="en-US" sz="1400" dirty="0"/>
              <a:t>Primarily, </a:t>
            </a:r>
            <a:r>
              <a:rPr lang="en-US" sz="1400" dirty="0" smtClean="0"/>
              <a:t>it is not considered if any other business </a:t>
            </a:r>
            <a:r>
              <a:rPr lang="en-US" sz="1400" dirty="0"/>
              <a:t>decision </a:t>
            </a:r>
            <a:r>
              <a:rPr lang="en-US" sz="1400" dirty="0" smtClean="0"/>
              <a:t>like new products, new service or maybe change of an ambient </a:t>
            </a:r>
            <a:r>
              <a:rPr lang="en-US" sz="1400" dirty="0"/>
              <a:t>could </a:t>
            </a:r>
            <a:r>
              <a:rPr lang="en-US" sz="1400" dirty="0" smtClean="0"/>
              <a:t>affect the growth in sales</a:t>
            </a:r>
            <a:r>
              <a:rPr lang="en-US" sz="1400" dirty="0"/>
              <a:t>. </a:t>
            </a:r>
            <a:r>
              <a:rPr lang="en-US" sz="1400" dirty="0" smtClean="0"/>
              <a:t>Besides we are not given any time interval in which this happened and we are not aware of the weather circumstances during the increase, maybe the </a:t>
            </a:r>
            <a:r>
              <a:rPr lang="en-US" sz="1400" dirty="0"/>
              <a:t>city </a:t>
            </a:r>
            <a:r>
              <a:rPr lang="en-US" sz="1400" dirty="0" smtClean="0"/>
              <a:t>had a prolonged </a:t>
            </a:r>
            <a:r>
              <a:rPr lang="en-US" sz="1400" dirty="0"/>
              <a:t>winter which </a:t>
            </a:r>
            <a:r>
              <a:rPr lang="en-US" sz="1400" dirty="0" smtClean="0"/>
              <a:t>could </a:t>
            </a:r>
            <a:r>
              <a:rPr lang="en-US" sz="1400" dirty="0"/>
              <a:t>have </a:t>
            </a:r>
            <a:r>
              <a:rPr lang="en-US" sz="1400" dirty="0" smtClean="0"/>
              <a:t>take effect on people’s growth of coffee consumption. This argument assumes that radio advertising is directly and only responsible for the sales increase, without considering the other factors. </a:t>
            </a:r>
            <a:br>
              <a:rPr lang="en-US" sz="1400" dirty="0" smtClean="0"/>
            </a:br>
            <a:r>
              <a:rPr lang="en-US" sz="1400" dirty="0"/>
              <a:t/>
            </a:r>
            <a:br>
              <a:rPr lang="en-US" sz="1400" dirty="0"/>
            </a:br>
            <a:r>
              <a:rPr lang="en-US" sz="1400" dirty="0" smtClean="0"/>
              <a:t>The other thing that is seen as a flaw of this argument is not well supported generalization, meaning that effect of advertisement </a:t>
            </a:r>
            <a:r>
              <a:rPr lang="en-US" sz="1400" dirty="0"/>
              <a:t>on one product </a:t>
            </a:r>
            <a:r>
              <a:rPr lang="en-US" sz="1400" dirty="0" smtClean="0"/>
              <a:t>doesn’t surely apply for the other one. </a:t>
            </a:r>
            <a:r>
              <a:rPr lang="en-US" sz="1400" dirty="0"/>
              <a:t>For example if a </a:t>
            </a:r>
            <a:r>
              <a:rPr lang="en-US" sz="1400" dirty="0" smtClean="0"/>
              <a:t>car company </a:t>
            </a:r>
            <a:r>
              <a:rPr lang="en-US" sz="1400" dirty="0"/>
              <a:t>advertises on radio the result may differ significantly. People </a:t>
            </a:r>
            <a:r>
              <a:rPr lang="en-US" sz="1400" dirty="0" smtClean="0"/>
              <a:t>don’t </a:t>
            </a:r>
            <a:r>
              <a:rPr lang="en-US" sz="1400" dirty="0"/>
              <a:t>visit </a:t>
            </a:r>
            <a:r>
              <a:rPr lang="en-US" sz="1400" dirty="0" smtClean="0"/>
              <a:t>car shops </a:t>
            </a:r>
            <a:r>
              <a:rPr lang="en-US" sz="1400" dirty="0"/>
              <a:t>daily to try </a:t>
            </a:r>
            <a:r>
              <a:rPr lang="en-US" sz="1400" dirty="0" smtClean="0"/>
              <a:t>and buy new cars. Thus the argument is flawed by generalization</a:t>
            </a:r>
            <a:r>
              <a:rPr lang="en-US" sz="1400" dirty="0"/>
              <a:t>. </a:t>
            </a:r>
            <a:r>
              <a:rPr lang="en-US" sz="1400" dirty="0" smtClean="0"/>
              <a:t>Also there </a:t>
            </a:r>
            <a:r>
              <a:rPr lang="en-US" sz="1400" dirty="0"/>
              <a:t>are </a:t>
            </a:r>
            <a:r>
              <a:rPr lang="en-US" sz="1400" dirty="0" smtClean="0"/>
              <a:t>vast distinctions among different businesses and that’s why </a:t>
            </a:r>
            <a:r>
              <a:rPr lang="en-US" sz="1400" dirty="0"/>
              <a:t>we cannot </a:t>
            </a:r>
            <a:r>
              <a:rPr lang="en-US" sz="1400" dirty="0" smtClean="0"/>
              <a:t>just suppose that </a:t>
            </a:r>
            <a:r>
              <a:rPr lang="en-US" sz="1400" dirty="0"/>
              <a:t>effects will </a:t>
            </a:r>
            <a:r>
              <a:rPr lang="en-US" sz="1400" dirty="0" smtClean="0"/>
              <a:t>be similar.</a:t>
            </a:r>
            <a:r>
              <a:rPr lang="en-US" sz="1400" dirty="0"/>
              <a:t> </a:t>
            </a:r>
            <a:br>
              <a:rPr lang="en-US" sz="1400" dirty="0"/>
            </a:br>
            <a:r>
              <a:rPr lang="en-US" sz="1400" dirty="0"/>
              <a:t/>
            </a:r>
            <a:br>
              <a:rPr lang="en-US" sz="1400" dirty="0"/>
            </a:br>
            <a:r>
              <a:rPr lang="en-US" sz="1400" dirty="0" smtClean="0"/>
              <a:t>To conclude we must say that it is not advised for a business to blindly engage radio advertising only based on the evidence proposed in here. It must be said that advice given in the argument is not bad, just it is not supported strongly enough and that it has to be considered whether something else has contributed to the sales increase. Also the business has to be thoroughly analyzed and checked whether the nature </a:t>
            </a:r>
            <a:r>
              <a:rPr lang="en-US" sz="1400" dirty="0"/>
              <a:t>of business is similar to Cumquat </a:t>
            </a:r>
            <a:r>
              <a:rPr lang="en-US" sz="1400" dirty="0" smtClean="0"/>
              <a:t>Ca</a:t>
            </a:r>
            <a:r>
              <a:rPr lang="en-US" sz="1400" dirty="0"/>
              <a:t>fé</a:t>
            </a:r>
            <a:r>
              <a:rPr lang="en-US" sz="1400" dirty="0" smtClean="0"/>
              <a:t> and also </a:t>
            </a:r>
            <a:r>
              <a:rPr lang="en-US" sz="1400" dirty="0"/>
              <a:t>if the business </a:t>
            </a:r>
            <a:r>
              <a:rPr lang="en-US" sz="1400" dirty="0" smtClean="0"/>
              <a:t> should be expecting approximate returns as Café, also it has to be checked if the increase would get a greater profit than the radio advertising costs. Therefore investing in radio advertisement is not recommended without proper additional statements that are missing. </a:t>
            </a:r>
            <a:endParaRPr lang="en-US" sz="1400" dirty="0"/>
          </a:p>
        </p:txBody>
      </p:sp>
    </p:spTree>
    <p:extLst>
      <p:ext uri="{BB962C8B-B14F-4D97-AF65-F5344CB8AC3E}">
        <p14:creationId xmlns:p14="http://schemas.microsoft.com/office/powerpoint/2010/main" val="2675779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TotalTime>
  <Words>137</Words>
  <Application>Microsoft Office PowerPoint</Application>
  <PresentationFormat>On-screen Show (4:3)</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Uroš Poznan</dc:creator>
  <cp:lastModifiedBy>Uroš Poznan</cp:lastModifiedBy>
  <cp:revision>391</cp:revision>
  <dcterms:created xsi:type="dcterms:W3CDTF">2020-01-05T14:48:01Z</dcterms:created>
  <dcterms:modified xsi:type="dcterms:W3CDTF">2020-01-23T19:42:32Z</dcterms:modified>
</cp:coreProperties>
</file>