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70" r:id="rId2"/>
    <p:sldId id="264" r:id="rId3"/>
    <p:sldId id="258" r:id="rId4"/>
    <p:sldId id="259" r:id="rId5"/>
    <p:sldId id="260" r:id="rId6"/>
    <p:sldId id="261" r:id="rId7"/>
    <p:sldId id="262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4FAADF-182F-48D2-AFBC-65AF907968B1}" v="211" dt="2020-01-28T17:13:22.9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1/28/2020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0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1/28/2020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2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1/28/2020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8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1/28/2020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7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3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3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6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6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1/28/2020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4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3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60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6" r:id="rId5"/>
    <p:sldLayoutId id="2147483820" r:id="rId6"/>
    <p:sldLayoutId id="2147483821" r:id="rId7"/>
    <p:sldLayoutId id="2147483822" r:id="rId8"/>
    <p:sldLayoutId id="2147483825" r:id="rId9"/>
    <p:sldLayoutId id="2147483823" r:id="rId10"/>
    <p:sldLayoutId id="2147483824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ome.etf.rs/~vm/os/osuspi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08D4B6A-8113-4DFB-B82E-B60CAC8E0A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822E561-F97C-4CBB-A9A6-A6BF6317BC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Animal husbandry support platform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01B0E58-A5C8-4CDA-A2E0-35DF94E598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3832EFD-DEB3-4228-AFE9-F0F446A50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9" b="4"/>
          <a:stretch/>
        </p:blipFill>
        <p:spPr>
          <a:xfrm>
            <a:off x="4011458" y="5174"/>
            <a:ext cx="8176402" cy="6852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69F2CBB-01BE-461D-8058-1A68DDB1481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429862F-72F6-4DDA-97F5-BB1C92F3180B}"/>
              </a:ext>
            </a:extLst>
          </p:cNvPr>
          <p:cNvSpPr txBox="1"/>
          <p:nvPr/>
        </p:nvSpPr>
        <p:spPr>
          <a:xfrm>
            <a:off x="4163684" y="1115684"/>
            <a:ext cx="7401463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60FF287-0F0E-4E8D-97A0-61B2C174D733}"/>
              </a:ext>
            </a:extLst>
          </p:cNvPr>
          <p:cNvSpPr txBox="1"/>
          <p:nvPr/>
        </p:nvSpPr>
        <p:spPr>
          <a:xfrm>
            <a:off x="4876800" y="33528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A025E49-354A-4E39-8B62-2B30AF02BD0C}"/>
              </a:ext>
            </a:extLst>
          </p:cNvPr>
          <p:cNvSpPr txBox="1"/>
          <p:nvPr/>
        </p:nvSpPr>
        <p:spPr>
          <a:xfrm>
            <a:off x="11188460" y="6314536"/>
            <a:ext cx="7159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1/10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3BB720C-A647-4B49-97B4-2D749A641979}"/>
              </a:ext>
            </a:extLst>
          </p:cNvPr>
          <p:cNvSpPr txBox="1"/>
          <p:nvPr/>
        </p:nvSpPr>
        <p:spPr>
          <a:xfrm>
            <a:off x="4018022" y="3238050"/>
            <a:ext cx="430225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Autori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b="1" dirty="0" err="1">
                <a:solidFill>
                  <a:schemeClr val="bg1"/>
                </a:solidFill>
              </a:rPr>
              <a:t>Uroš</a:t>
            </a:r>
            <a:r>
              <a:rPr lang="en-US" b="1" dirty="0">
                <a:solidFill>
                  <a:schemeClr val="bg1"/>
                </a:solidFill>
              </a:rPr>
              <a:t> Poznan 1036/2019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8A6665B-2002-45C3-8742-40FE9DA1F1F8}"/>
              </a:ext>
            </a:extLst>
          </p:cNvPr>
          <p:cNvSpPr txBox="1"/>
          <p:nvPr/>
        </p:nvSpPr>
        <p:spPr>
          <a:xfrm>
            <a:off x="4813360" y="3546123"/>
            <a:ext cx="430225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Kristina </a:t>
            </a:r>
            <a:r>
              <a:rPr lang="en-US" b="1" dirty="0" err="1">
                <a:solidFill>
                  <a:schemeClr val="bg1"/>
                </a:solidFill>
              </a:rPr>
              <a:t>Gavrilović</a:t>
            </a:r>
            <a:r>
              <a:rPr lang="en-US" b="1" dirty="0">
                <a:solidFill>
                  <a:schemeClr val="bg1"/>
                </a:solidFill>
              </a:rPr>
              <a:t> 1015/2018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E7AF3C7-48F6-47E4-B712-6E3D110A9341}"/>
              </a:ext>
            </a:extLst>
          </p:cNvPr>
          <p:cNvSpPr txBox="1"/>
          <p:nvPr/>
        </p:nvSpPr>
        <p:spPr>
          <a:xfrm rot="21540000">
            <a:off x="8230433" y="3220370"/>
            <a:ext cx="430225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Mentori</a:t>
            </a:r>
            <a:r>
              <a:rPr lang="en-US" b="1" dirty="0">
                <a:solidFill>
                  <a:schemeClr val="bg1"/>
                </a:solidFill>
              </a:rPr>
              <a:t>: Prof. dr. Veljko </a:t>
            </a:r>
            <a:r>
              <a:rPr lang="en-US" b="1" dirty="0" err="1">
                <a:solidFill>
                  <a:schemeClr val="bg1"/>
                </a:solidFill>
              </a:rPr>
              <a:t>Milutinović</a:t>
            </a:r>
            <a:r>
              <a:rPr lang="en-US" b="1" dirty="0">
                <a:solidFill>
                  <a:schemeClr val="bg1"/>
                </a:solidFill>
              </a:rPr>
              <a:t> </a:t>
            </a:r>
          </a:p>
          <a:p>
            <a:r>
              <a:rPr lang="en-US" b="1" dirty="0">
                <a:solidFill>
                  <a:schemeClr val="bg1"/>
                </a:solidFill>
              </a:rPr>
              <a:t>               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Aleksandar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Veljković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E4B9F18-2890-48B1-BC5D-6566AA975635}"/>
              </a:ext>
            </a:extLst>
          </p:cNvPr>
          <p:cNvSpPr txBox="1"/>
          <p:nvPr/>
        </p:nvSpPr>
        <p:spPr>
          <a:xfrm>
            <a:off x="78625" y="4517635"/>
            <a:ext cx="4302253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/>
              <a:t>Project assignment included</a:t>
            </a:r>
            <a:endParaRPr lang="en-US"/>
          </a:p>
          <a:p>
            <a:r>
              <a:rPr lang="en-US" b="1" dirty="0"/>
              <a:t> in course </a:t>
            </a:r>
            <a:r>
              <a:rPr lang="en-US" dirty="0">
                <a:ea typeface="+mn-lt"/>
                <a:cs typeface="+mn-lt"/>
                <a:hlinkClick r:id="rId3"/>
              </a:rPr>
              <a:t>Managing Sophisticated Projects in Academia and Industry (USPI)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39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08D4B6A-8113-4DFB-B82E-B60CAC8E0A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822E561-F97C-4CBB-A9A6-A6BF6317BC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01B0E58-A5C8-4CDA-A2E0-35DF94E598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3832EFD-DEB3-4228-AFE9-F0F446A50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9" b="4"/>
          <a:stretch/>
        </p:blipFill>
        <p:spPr>
          <a:xfrm>
            <a:off x="4021692" y="10"/>
            <a:ext cx="8170308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69F2CBB-01BE-461D-8058-1A68DDB1481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429862F-72F6-4DDA-97F5-BB1C92F3180B}"/>
              </a:ext>
            </a:extLst>
          </p:cNvPr>
          <p:cNvSpPr txBox="1"/>
          <p:nvPr/>
        </p:nvSpPr>
        <p:spPr>
          <a:xfrm>
            <a:off x="4163684" y="1115684"/>
            <a:ext cx="7401463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5" descr="Happy stockman&#10;&#10;Description generated with very high confidence">
            <a:extLst>
              <a:ext uri="{FF2B5EF4-FFF2-40B4-BE49-F238E27FC236}">
                <a16:creationId xmlns:a16="http://schemas.microsoft.com/office/drawing/2014/main" xmlns="" id="{0DDA7D22-83DB-4069-8061-058692DAC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117" y="1115684"/>
            <a:ext cx="7042030" cy="42180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2FF98E4-2648-4CB7-8BB5-635246FC8873}"/>
              </a:ext>
            </a:extLst>
          </p:cNvPr>
          <p:cNvSpPr txBox="1"/>
          <p:nvPr/>
        </p:nvSpPr>
        <p:spPr>
          <a:xfrm>
            <a:off x="4523117" y="215255"/>
            <a:ext cx="66825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Satisfied </a:t>
            </a:r>
            <a:r>
              <a:rPr lang="en-US" b="1" dirty="0">
                <a:solidFill>
                  <a:schemeClr val="bg1"/>
                </a:solidFill>
              </a:rPr>
              <a:t>and happy stockmen are the ones who can run their business in most efficient </a:t>
            </a:r>
            <a:r>
              <a:rPr lang="en-US" b="1" dirty="0" smtClean="0">
                <a:solidFill>
                  <a:schemeClr val="bg1"/>
                </a:solidFill>
              </a:rPr>
              <a:t>way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C1BD53E-322A-4234-B3D7-F288F9B7B772}"/>
              </a:ext>
            </a:extLst>
          </p:cNvPr>
          <p:cNvSpPr txBox="1"/>
          <p:nvPr/>
        </p:nvSpPr>
        <p:spPr>
          <a:xfrm>
            <a:off x="11280476" y="6291532"/>
            <a:ext cx="8597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10/10</a:t>
            </a:r>
          </a:p>
        </p:txBody>
      </p:sp>
      <p:sp>
        <p:nvSpPr>
          <p:cNvPr id="3" name="Oval Callout 2"/>
          <p:cNvSpPr/>
          <p:nvPr/>
        </p:nvSpPr>
        <p:spPr>
          <a:xfrm rot="13663362">
            <a:off x="5827291" y="2647341"/>
            <a:ext cx="2335295" cy="2479553"/>
          </a:xfrm>
          <a:prstGeom prst="wedgeEllipseCallou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01548" y="3193576"/>
            <a:ext cx="23867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ea typeface="+mj-lt"/>
                <a:cs typeface="+mj-lt"/>
              </a:rPr>
              <a:t>Thank you for the attention!</a:t>
            </a:r>
            <a:endParaRPr lang="en-US" sz="3000" dirty="0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a typeface="+mj-lt"/>
                <a:cs typeface="+mj-lt"/>
              </a:rPr>
              <a:t>Animal husbandry support platform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92106" y="6183810"/>
            <a:ext cx="18838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chemeClr val="bg1"/>
                </a:solidFill>
              </a:rPr>
              <a:t>Questions?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880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08D4B6A-8113-4DFB-B82E-B60CAC8E0A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822E561-F97C-4CBB-A9A6-A6BF6317BC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Animal husbandry support platform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01B0E58-A5C8-4CDA-A2E0-35DF94E598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3832EFD-DEB3-4228-AFE9-F0F446A50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9" b="4"/>
          <a:stretch/>
        </p:blipFill>
        <p:spPr>
          <a:xfrm>
            <a:off x="4011458" y="5175"/>
            <a:ext cx="8176402" cy="6852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69F2CBB-01BE-461D-8058-1A68DDB1481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429862F-72F6-4DDA-97F5-BB1C92F3180B}"/>
              </a:ext>
            </a:extLst>
          </p:cNvPr>
          <p:cNvSpPr txBox="1"/>
          <p:nvPr/>
        </p:nvSpPr>
        <p:spPr>
          <a:xfrm>
            <a:off x="4235571" y="1043797"/>
            <a:ext cx="7401463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9598B4C-F027-445E-BF80-A8CB60E09677}"/>
              </a:ext>
            </a:extLst>
          </p:cNvPr>
          <p:cNvSpPr txBox="1"/>
          <p:nvPr/>
        </p:nvSpPr>
        <p:spPr>
          <a:xfrm>
            <a:off x="4307457" y="238664"/>
            <a:ext cx="6035614" cy="72943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Table of contents:</a:t>
            </a:r>
          </a:p>
          <a:p>
            <a:pPr algn="just"/>
            <a:endParaRPr lang="en-US" b="1">
              <a:solidFill>
                <a:srgbClr val="000000"/>
              </a:solidFill>
            </a:endParaRPr>
          </a:p>
          <a:p>
            <a:pPr marL="342900" indent="-342900" algn="just"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</a:rPr>
              <a:t>Introduction</a:t>
            </a:r>
          </a:p>
          <a:p>
            <a:pPr marL="342900" indent="-342900" algn="just">
              <a:buFont typeface="Arial"/>
              <a:buChar char="•"/>
            </a:pPr>
            <a:endParaRPr lang="en-US" b="1">
              <a:solidFill>
                <a:srgbClr val="000000"/>
              </a:solidFill>
            </a:endParaRPr>
          </a:p>
          <a:p>
            <a:pPr marL="342900" indent="-342900" algn="just"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</a:rPr>
              <a:t>Problem Statement</a:t>
            </a:r>
          </a:p>
          <a:p>
            <a:pPr marL="342900" indent="-342900" algn="just">
              <a:buFont typeface="Arial"/>
              <a:buChar char="•"/>
            </a:pPr>
            <a:endParaRPr lang="en-US" b="1">
              <a:solidFill>
                <a:srgbClr val="000000"/>
              </a:solidFill>
            </a:endParaRPr>
          </a:p>
          <a:p>
            <a:pPr marL="342900" indent="-342900" algn="just"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</a:rPr>
              <a:t>Existing </a:t>
            </a:r>
            <a:r>
              <a:rPr lang="en-US" b="1" dirty="0" err="1">
                <a:solidFill>
                  <a:srgbClr val="000000"/>
                </a:solidFill>
              </a:rPr>
              <a:t>soulutions</a:t>
            </a:r>
          </a:p>
          <a:p>
            <a:pPr marL="342900" indent="-342900" algn="just">
              <a:buFont typeface="Arial"/>
              <a:buChar char="•"/>
            </a:pPr>
            <a:endParaRPr lang="en-US" b="1">
              <a:solidFill>
                <a:srgbClr val="000000"/>
              </a:solidFill>
            </a:endParaRPr>
          </a:p>
          <a:p>
            <a:pPr marL="342900" indent="-342900" algn="just"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</a:rPr>
              <a:t>Proposed solutions</a:t>
            </a:r>
          </a:p>
          <a:p>
            <a:pPr marL="342900" indent="-342900" algn="just">
              <a:buFont typeface="Arial"/>
              <a:buChar char="•"/>
            </a:pPr>
            <a:endParaRPr lang="en-US" b="1">
              <a:solidFill>
                <a:srgbClr val="000000"/>
              </a:solidFill>
            </a:endParaRPr>
          </a:p>
          <a:p>
            <a:pPr marL="342900" indent="-342900" algn="just"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</a:rPr>
              <a:t>Work packages</a:t>
            </a:r>
          </a:p>
          <a:p>
            <a:pPr marL="342900" indent="-342900" algn="just">
              <a:buFont typeface="Arial"/>
              <a:buChar char="•"/>
            </a:pPr>
            <a:endParaRPr lang="en-US" b="1">
              <a:solidFill>
                <a:srgbClr val="000000"/>
              </a:solidFill>
            </a:endParaRPr>
          </a:p>
          <a:p>
            <a:pPr marL="342900" indent="-342900" algn="just"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</a:rPr>
              <a:t>Participants</a:t>
            </a:r>
          </a:p>
          <a:p>
            <a:pPr marL="342900" indent="-342900" algn="just">
              <a:buFont typeface="Arial"/>
              <a:buChar char="•"/>
            </a:pPr>
            <a:endParaRPr lang="en-US" b="1">
              <a:solidFill>
                <a:srgbClr val="000000"/>
              </a:solidFill>
            </a:endParaRPr>
          </a:p>
          <a:p>
            <a:pPr marL="342900" indent="-342900" algn="just"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</a:rPr>
              <a:t>Summary of effort</a:t>
            </a:r>
          </a:p>
          <a:p>
            <a:pPr marL="342900" indent="-342900" algn="just">
              <a:buFont typeface="Arial"/>
              <a:buChar char="•"/>
            </a:pPr>
            <a:endParaRPr lang="en-US" b="1">
              <a:solidFill>
                <a:srgbClr val="000000"/>
              </a:solidFill>
            </a:endParaRPr>
          </a:p>
          <a:p>
            <a:pPr marL="342900" indent="-342900" algn="just"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</a:rPr>
              <a:t>Conclusion</a:t>
            </a:r>
          </a:p>
          <a:p>
            <a:pPr marL="342900" indent="-342900">
              <a:buFont typeface="Arial"/>
              <a:buChar char="•"/>
            </a:pPr>
            <a:endParaRPr lang="en-US" sz="2000" b="1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000" b="1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000" b="1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000" b="1">
              <a:solidFill>
                <a:srgbClr val="000000"/>
              </a:solidFill>
            </a:endParaRPr>
          </a:p>
          <a:p>
            <a:endParaRPr lang="en-US" sz="2000" b="1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000" b="1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000" b="1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8AF991F-4607-4186-B6AD-4641C5135655}"/>
              </a:ext>
            </a:extLst>
          </p:cNvPr>
          <p:cNvSpPr txBox="1"/>
          <p:nvPr/>
        </p:nvSpPr>
        <p:spPr>
          <a:xfrm>
            <a:off x="11280475" y="6277155"/>
            <a:ext cx="7159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2/10</a:t>
            </a:r>
          </a:p>
        </p:txBody>
      </p:sp>
    </p:spTree>
    <p:extLst>
      <p:ext uri="{BB962C8B-B14F-4D97-AF65-F5344CB8AC3E}">
        <p14:creationId xmlns:p14="http://schemas.microsoft.com/office/powerpoint/2010/main" val="213751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08D4B6A-8113-4DFB-B82E-B60CAC8E0A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822E561-F97C-4CBB-A9A6-A6BF6317BC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Animal husbandry support platform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01B0E58-A5C8-4CDA-A2E0-35DF94E598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3832EFD-DEB3-4228-AFE9-F0F446A50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9" b="4"/>
          <a:stretch/>
        </p:blipFill>
        <p:spPr>
          <a:xfrm>
            <a:off x="4021692" y="10"/>
            <a:ext cx="8170308" cy="6857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0421EE7-86ED-4EBB-8462-FA990D9C16C0}"/>
              </a:ext>
            </a:extLst>
          </p:cNvPr>
          <p:cNvSpPr txBox="1"/>
          <p:nvPr/>
        </p:nvSpPr>
        <p:spPr>
          <a:xfrm>
            <a:off x="4810664" y="641230"/>
            <a:ext cx="603561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Introduction: How to make life of stockmen easier?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C4C2F35-ECE6-4864-9557-19D981303DFD}"/>
              </a:ext>
            </a:extLst>
          </p:cNvPr>
          <p:cNvSpPr txBox="1"/>
          <p:nvPr/>
        </p:nvSpPr>
        <p:spPr>
          <a:xfrm>
            <a:off x="4723501" y="1445464"/>
            <a:ext cx="6567577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In era when almost everything is digitalized why would this industry branch remain excluded?</a:t>
            </a:r>
          </a:p>
          <a:p>
            <a:pPr marL="171450" indent="-1714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Idea: To create platform which would allow stockmen to keep trick of their business</a:t>
            </a:r>
          </a:p>
          <a:p>
            <a:pPr marL="171450" indent="-1714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Allow stockmen to interact and find business partners</a:t>
            </a:r>
          </a:p>
          <a:p>
            <a:pPr marL="171450" indent="-1714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Add ability to create and follow their own projects and accomplishments</a:t>
            </a:r>
          </a:p>
          <a:p>
            <a:endParaRPr lang="en-US" sz="1200">
              <a:solidFill>
                <a:schemeClr val="bg1"/>
              </a:solidFill>
            </a:endParaRPr>
          </a:p>
          <a:p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F916064-B753-416D-B0C5-8B4AA3AEBF9F}"/>
              </a:ext>
            </a:extLst>
          </p:cNvPr>
          <p:cNvSpPr txBox="1"/>
          <p:nvPr/>
        </p:nvSpPr>
        <p:spPr>
          <a:xfrm>
            <a:off x="11280476" y="6291533"/>
            <a:ext cx="7159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3/10</a:t>
            </a:r>
          </a:p>
        </p:txBody>
      </p:sp>
    </p:spTree>
    <p:extLst>
      <p:ext uri="{BB962C8B-B14F-4D97-AF65-F5344CB8AC3E}">
        <p14:creationId xmlns:p14="http://schemas.microsoft.com/office/powerpoint/2010/main" val="1985566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08D4B6A-8113-4DFB-B82E-B60CAC8E0A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822E561-F97C-4CBB-A9A6-A6BF6317BC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Animal husbandry support platform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01B0E58-A5C8-4CDA-A2E0-35DF94E598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3832EFD-DEB3-4228-AFE9-F0F446A50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9" b="4"/>
          <a:stretch/>
        </p:blipFill>
        <p:spPr>
          <a:xfrm>
            <a:off x="4021692" y="10"/>
            <a:ext cx="8170308" cy="6857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0421EE7-86ED-4EBB-8462-FA990D9C16C0}"/>
              </a:ext>
            </a:extLst>
          </p:cNvPr>
          <p:cNvSpPr txBox="1"/>
          <p:nvPr/>
        </p:nvSpPr>
        <p:spPr>
          <a:xfrm>
            <a:off x="4882551" y="353683"/>
            <a:ext cx="51010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Problem statement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C4C2F35-ECE6-4864-9557-19D981303DFD}"/>
              </a:ext>
            </a:extLst>
          </p:cNvPr>
          <p:cNvSpPr txBox="1"/>
          <p:nvPr/>
        </p:nvSpPr>
        <p:spPr>
          <a:xfrm>
            <a:off x="4709124" y="870370"/>
            <a:ext cx="6567577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Currently there is no digital solution made for stockmen and their business. Most of them keep track of their business on the fly: Often they don't have a clear information of money invested and earned in their business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It's difficult to find other stockmen and protentional business partners and information about them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For stockmen having large number of animals is harder to keep track of the number 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Most of them aren't used to use computers at all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 sz="1200">
              <a:solidFill>
                <a:schemeClr val="bg1"/>
              </a:solidFill>
            </a:endParaRPr>
          </a:p>
          <a:p>
            <a:endParaRPr lang="en-US" sz="1200">
              <a:solidFill>
                <a:schemeClr val="bg1"/>
              </a:solidFill>
            </a:endParaRPr>
          </a:p>
        </p:txBody>
      </p:sp>
      <p:pic>
        <p:nvPicPr>
          <p:cNvPr id="6" name="Picture 6" descr="A person sitting in a field&#10;&#10;Description generated with very high confidence">
            <a:extLst>
              <a:ext uri="{FF2B5EF4-FFF2-40B4-BE49-F238E27FC236}">
                <a16:creationId xmlns:a16="http://schemas.microsoft.com/office/drawing/2014/main" xmlns="" id="{FA62AF39-E333-4F6F-AB68-B6385249E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70" y="4124513"/>
            <a:ext cx="3188898" cy="22320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6917684-52A8-48E7-9CB2-4A42A6608A0B}"/>
              </a:ext>
            </a:extLst>
          </p:cNvPr>
          <p:cNvSpPr txBox="1"/>
          <p:nvPr/>
        </p:nvSpPr>
        <p:spPr>
          <a:xfrm>
            <a:off x="11266098" y="6262778"/>
            <a:ext cx="7159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4/10</a:t>
            </a:r>
          </a:p>
        </p:txBody>
      </p:sp>
    </p:spTree>
    <p:extLst>
      <p:ext uri="{BB962C8B-B14F-4D97-AF65-F5344CB8AC3E}">
        <p14:creationId xmlns:p14="http://schemas.microsoft.com/office/powerpoint/2010/main" val="4284123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08D4B6A-8113-4DFB-B82E-B60CAC8E0A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822E561-F97C-4CBB-A9A6-A6BF6317BC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Animal husbandry support platform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01B0E58-A5C8-4CDA-A2E0-35DF94E598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3832EFD-DEB3-4228-AFE9-F0F446A50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9" b="4"/>
          <a:stretch/>
        </p:blipFill>
        <p:spPr>
          <a:xfrm>
            <a:off x="4021692" y="10"/>
            <a:ext cx="8170308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69F2CBB-01BE-461D-8058-1A68DDB1481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429862F-72F6-4DDA-97F5-BB1C92F3180B}"/>
              </a:ext>
            </a:extLst>
          </p:cNvPr>
          <p:cNvSpPr txBox="1"/>
          <p:nvPr/>
        </p:nvSpPr>
        <p:spPr>
          <a:xfrm>
            <a:off x="4494363" y="971910"/>
            <a:ext cx="5934973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Currently this or similar kind of platform doesn't exist 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There is no way to find other stockmen online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Digitalized interaction among stockmen is sometimes accomplished via Facebook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Based on research made in Serbia, highest level of using digital resources among stockmen is use of Excel sheet and formulas for calculations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9598B4C-F027-445E-BF80-A8CB60E09677}"/>
              </a:ext>
            </a:extLst>
          </p:cNvPr>
          <p:cNvSpPr txBox="1"/>
          <p:nvPr/>
        </p:nvSpPr>
        <p:spPr>
          <a:xfrm>
            <a:off x="4724400" y="396815"/>
            <a:ext cx="603561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Existing solutions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2C52986-02C6-4B20-9308-5F4006E28275}"/>
              </a:ext>
            </a:extLst>
          </p:cNvPr>
          <p:cNvSpPr txBox="1"/>
          <p:nvPr/>
        </p:nvSpPr>
        <p:spPr>
          <a:xfrm>
            <a:off x="11266098" y="6291533"/>
            <a:ext cx="7159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5/10</a:t>
            </a:r>
          </a:p>
        </p:txBody>
      </p:sp>
    </p:spTree>
    <p:extLst>
      <p:ext uri="{BB962C8B-B14F-4D97-AF65-F5344CB8AC3E}">
        <p14:creationId xmlns:p14="http://schemas.microsoft.com/office/powerpoint/2010/main" val="3547533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08D4B6A-8113-4DFB-B82E-B60CAC8E0A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822E561-F97C-4CBB-A9A6-A6BF6317BC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Animal husbandry support platform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01B0E58-A5C8-4CDA-A2E0-35DF94E598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3832EFD-DEB3-4228-AFE9-F0F446A50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9" b="4"/>
          <a:stretch/>
        </p:blipFill>
        <p:spPr>
          <a:xfrm>
            <a:off x="4021692" y="10"/>
            <a:ext cx="8170308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69F2CBB-01BE-461D-8058-1A68DDB1481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429862F-72F6-4DDA-97F5-BB1C92F3180B}"/>
              </a:ext>
            </a:extLst>
          </p:cNvPr>
          <p:cNvSpPr txBox="1"/>
          <p:nvPr/>
        </p:nvSpPr>
        <p:spPr>
          <a:xfrm>
            <a:off x="4494363" y="971910"/>
            <a:ext cx="593497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Platform for supporting stockmen in animal husbandry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9598B4C-F027-445E-BF80-A8CB60E09677}"/>
              </a:ext>
            </a:extLst>
          </p:cNvPr>
          <p:cNvSpPr txBox="1"/>
          <p:nvPr/>
        </p:nvSpPr>
        <p:spPr>
          <a:xfrm>
            <a:off x="4724400" y="396815"/>
            <a:ext cx="603561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Proposed solutions</a:t>
            </a:r>
          </a:p>
        </p:txBody>
      </p:sp>
      <p:pic>
        <p:nvPicPr>
          <p:cNvPr id="3" name="Picture 4" descr="A computer sitting on top of a table&#10;&#10;Description generated with very high confidence">
            <a:extLst>
              <a:ext uri="{FF2B5EF4-FFF2-40B4-BE49-F238E27FC236}">
                <a16:creationId xmlns:a16="http://schemas.microsoft.com/office/drawing/2014/main" xmlns="" id="{431DCA1C-B813-4319-823F-9074C7481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042" y="2012112"/>
            <a:ext cx="6093123" cy="38258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71CCCE7-5731-4025-942C-081E7F6E8C49}"/>
              </a:ext>
            </a:extLst>
          </p:cNvPr>
          <p:cNvSpPr txBox="1"/>
          <p:nvPr/>
        </p:nvSpPr>
        <p:spPr>
          <a:xfrm>
            <a:off x="11309230" y="6320287"/>
            <a:ext cx="7159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6/10</a:t>
            </a:r>
          </a:p>
        </p:txBody>
      </p:sp>
    </p:spTree>
    <p:extLst>
      <p:ext uri="{BB962C8B-B14F-4D97-AF65-F5344CB8AC3E}">
        <p14:creationId xmlns:p14="http://schemas.microsoft.com/office/powerpoint/2010/main" val="568274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08D4B6A-8113-4DFB-B82E-B60CAC8E0A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822E561-F97C-4CBB-A9A6-A6BF6317BC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Animal husbandry support platform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01B0E58-A5C8-4CDA-A2E0-35DF94E598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3832EFD-DEB3-4228-AFE9-F0F446A50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9" b="4"/>
          <a:stretch/>
        </p:blipFill>
        <p:spPr>
          <a:xfrm>
            <a:off x="4021692" y="10"/>
            <a:ext cx="8170308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69F2CBB-01BE-461D-8058-1A68DDB1481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429862F-72F6-4DDA-97F5-BB1C92F3180B}"/>
              </a:ext>
            </a:extLst>
          </p:cNvPr>
          <p:cNvSpPr txBox="1"/>
          <p:nvPr/>
        </p:nvSpPr>
        <p:spPr>
          <a:xfrm>
            <a:off x="4206816" y="770627"/>
            <a:ext cx="740146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9598B4C-F027-445E-BF80-A8CB60E09677}"/>
              </a:ext>
            </a:extLst>
          </p:cNvPr>
          <p:cNvSpPr txBox="1"/>
          <p:nvPr/>
        </p:nvSpPr>
        <p:spPr>
          <a:xfrm>
            <a:off x="4307457" y="238664"/>
            <a:ext cx="6035614" cy="38779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The overall strategy of the work plan</a:t>
            </a:r>
          </a:p>
          <a:p>
            <a:endParaRPr lang="en-US" sz="1600" b="1">
              <a:solidFill>
                <a:srgbClr val="000000"/>
              </a:solidFill>
            </a:endParaRPr>
          </a:p>
          <a:p>
            <a:r>
              <a:rPr lang="en-US" sz="1600" b="1">
                <a:solidFill>
                  <a:srgbClr val="000000"/>
                </a:solidFill>
              </a:rPr>
              <a:t>The project is oganized in 9 work packages as follows:</a:t>
            </a:r>
          </a:p>
          <a:p>
            <a:endParaRPr lang="en-US"/>
          </a:p>
          <a:p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WP0 - Project management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WP1 - Research and introduction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WP2 - System research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WP3 - Projecting the system and preparing for the implementation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WP4 - Building a database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WP5 - Development of system architecture 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WP6 - User acceptance test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WP7 - Extended support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WP8 - Performing education and media campaigns</a:t>
            </a:r>
            <a:endParaRPr lang="en-US" sz="1400">
              <a:solidFill>
                <a:schemeClr val="bg1"/>
              </a:solidFill>
            </a:endParaRPr>
          </a:p>
          <a:p>
            <a:endParaRPr lang="en-US" sz="1600" b="1">
              <a:solidFill>
                <a:srgbClr val="000000"/>
              </a:solidFill>
            </a:endParaRPr>
          </a:p>
          <a:p>
            <a:endParaRPr lang="en-US" sz="1600" b="1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1600" b="1">
              <a:solidFill>
                <a:srgbClr val="000000"/>
              </a:solidFill>
            </a:endParaRPr>
          </a:p>
        </p:txBody>
      </p:sp>
      <p:pic>
        <p:nvPicPr>
          <p:cNvPr id="5" name="Picture 5" descr="A picture containing game, field, man&#10;&#10;Description generated with very high confidence">
            <a:extLst>
              <a:ext uri="{FF2B5EF4-FFF2-40B4-BE49-F238E27FC236}">
                <a16:creationId xmlns:a16="http://schemas.microsoft.com/office/drawing/2014/main" xmlns="" id="{F60D71CC-86C6-479D-9681-746F64CD6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589" y="3565775"/>
            <a:ext cx="6725727" cy="31482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2854897-6FBF-4FB6-B4D4-010B9BCC29DC}"/>
              </a:ext>
            </a:extLst>
          </p:cNvPr>
          <p:cNvSpPr txBox="1"/>
          <p:nvPr/>
        </p:nvSpPr>
        <p:spPr>
          <a:xfrm>
            <a:off x="11323607" y="6262778"/>
            <a:ext cx="7159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7/10</a:t>
            </a:r>
          </a:p>
        </p:txBody>
      </p:sp>
    </p:spTree>
    <p:extLst>
      <p:ext uri="{BB962C8B-B14F-4D97-AF65-F5344CB8AC3E}">
        <p14:creationId xmlns:p14="http://schemas.microsoft.com/office/powerpoint/2010/main" val="423041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08D4B6A-8113-4DFB-B82E-B60CAC8E0A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822E561-F97C-4CBB-A9A6-A6BF6317BC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Animal husbandry support platform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01B0E58-A5C8-4CDA-A2E0-35DF94E598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3832EFD-DEB3-4228-AFE9-F0F446A50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9" b="4"/>
          <a:stretch/>
        </p:blipFill>
        <p:spPr>
          <a:xfrm>
            <a:off x="4021692" y="10"/>
            <a:ext cx="8170308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69F2CBB-01BE-461D-8058-1A68DDB1481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429862F-72F6-4DDA-97F5-BB1C92F3180B}"/>
              </a:ext>
            </a:extLst>
          </p:cNvPr>
          <p:cNvSpPr txBox="1"/>
          <p:nvPr/>
        </p:nvSpPr>
        <p:spPr>
          <a:xfrm>
            <a:off x="4206816" y="770627"/>
            <a:ext cx="740146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9598B4C-F027-445E-BF80-A8CB60E09677}"/>
              </a:ext>
            </a:extLst>
          </p:cNvPr>
          <p:cNvSpPr txBox="1"/>
          <p:nvPr/>
        </p:nvSpPr>
        <p:spPr>
          <a:xfrm>
            <a:off x="4307457" y="238664"/>
            <a:ext cx="6035614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PERT Diagram of work packages</a:t>
            </a:r>
          </a:p>
          <a:p>
            <a:endParaRPr lang="en-US" sz="1600" b="1">
              <a:solidFill>
                <a:srgbClr val="000000"/>
              </a:solidFill>
            </a:endParaRPr>
          </a:p>
          <a:p>
            <a:endParaRPr lang="en-US" sz="1600" b="1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1A81189-7218-4D2D-AFF1-04F903F92061}"/>
              </a:ext>
            </a:extLst>
          </p:cNvPr>
          <p:cNvSpPr txBox="1"/>
          <p:nvPr/>
        </p:nvSpPr>
        <p:spPr>
          <a:xfrm>
            <a:off x="11337985" y="6334665"/>
            <a:ext cx="7159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8/10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058A4B7A-64CE-1942-8816-40978A038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457" y="1000125"/>
            <a:ext cx="7586587" cy="493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89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08D4B6A-8113-4DFB-B82E-B60CAC8E0A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822E561-F97C-4CBB-A9A6-A6BF6317BC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a typeface="+mj-lt"/>
                <a:cs typeface="+mj-lt"/>
              </a:rPr>
              <a:t>Animal husbandry support platform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01B0E58-A5C8-4CDA-A2E0-35DF94E598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3832EFD-DEB3-4228-AFE9-F0F446A50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9" b="4"/>
          <a:stretch/>
        </p:blipFill>
        <p:spPr>
          <a:xfrm>
            <a:off x="4021692" y="10"/>
            <a:ext cx="8170308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69F2CBB-01BE-461D-8058-1A68DDB1481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429862F-72F6-4DDA-97F5-BB1C92F3180B}"/>
              </a:ext>
            </a:extLst>
          </p:cNvPr>
          <p:cNvSpPr txBox="1"/>
          <p:nvPr/>
        </p:nvSpPr>
        <p:spPr>
          <a:xfrm>
            <a:off x="4206816" y="770627"/>
            <a:ext cx="740146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9598B4C-F027-445E-BF80-A8CB60E09677}"/>
              </a:ext>
            </a:extLst>
          </p:cNvPr>
          <p:cNvSpPr txBox="1"/>
          <p:nvPr/>
        </p:nvSpPr>
        <p:spPr>
          <a:xfrm>
            <a:off x="4307457" y="238664"/>
            <a:ext cx="6035614" cy="38472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Participants:</a:t>
            </a:r>
          </a:p>
          <a:p>
            <a:endParaRPr lang="en-US" sz="1600" b="1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Faculty of Mathematics, University of Belgrade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endParaRPr lang="en-US" sz="16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Faculty of Agriculture, University of Belgrade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endParaRPr lang="en-US" sz="16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Ministry of Agriculture, Forestry and Water Economy of the Republic of Serbia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endParaRPr lang="en-US" sz="16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Faculty of Electrical Engineering, University of Belgrade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endParaRPr lang="en-US" sz="16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IAHA - ANIMAL HUSBANDRY ALLIANCE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endParaRPr lang="en-US" sz="16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Selerant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Inc., Italy 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8A9AE18-221C-4B14-9C27-25B2FC0B75D9}"/>
              </a:ext>
            </a:extLst>
          </p:cNvPr>
          <p:cNvSpPr txBox="1"/>
          <p:nvPr/>
        </p:nvSpPr>
        <p:spPr>
          <a:xfrm>
            <a:off x="11352362" y="6320287"/>
            <a:ext cx="7159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9/10</a:t>
            </a:r>
          </a:p>
        </p:txBody>
      </p:sp>
    </p:spTree>
    <p:extLst>
      <p:ext uri="{BB962C8B-B14F-4D97-AF65-F5344CB8AC3E}">
        <p14:creationId xmlns:p14="http://schemas.microsoft.com/office/powerpoint/2010/main" val="3779524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413924"/>
      </a:dk2>
      <a:lt2>
        <a:srgbClr val="EAE7E4"/>
      </a:lt2>
      <a:accent1>
        <a:srgbClr val="72A7E0"/>
      </a:accent1>
      <a:accent2>
        <a:srgbClr val="4DAFBA"/>
      </a:accent2>
      <a:accent3>
        <a:srgbClr val="55B496"/>
      </a:accent3>
      <a:accent4>
        <a:srgbClr val="4EB76A"/>
      </a:accent4>
      <a:accent5>
        <a:srgbClr val="60B451"/>
      </a:accent5>
      <a:accent6>
        <a:srgbClr val="83AE4A"/>
      </a:accent6>
      <a:hlink>
        <a:srgbClr val="9B7E5E"/>
      </a:hlink>
      <a:folHlink>
        <a:srgbClr val="848484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356</Words>
  <Application>Microsoft Office PowerPoint</Application>
  <PresentationFormat>Widescreen</PresentationFormat>
  <Paragraphs>162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Arial,Sans-Serif</vt:lpstr>
      <vt:lpstr>Avenir Next LT Pro</vt:lpstr>
      <vt:lpstr>Gill Sans MT</vt:lpstr>
      <vt:lpstr>Wingdings 2</vt:lpstr>
      <vt:lpstr>DividendVTI</vt:lpstr>
      <vt:lpstr>Animal husbandry support platform</vt:lpstr>
      <vt:lpstr>Animal husbandry support platform</vt:lpstr>
      <vt:lpstr>Animal husbandry support platform</vt:lpstr>
      <vt:lpstr>Animal husbandry support platform</vt:lpstr>
      <vt:lpstr>Animal husbandry support platform</vt:lpstr>
      <vt:lpstr>Animal husbandry support platform</vt:lpstr>
      <vt:lpstr>Animal husbandry support platform</vt:lpstr>
      <vt:lpstr>Animal husbandry support platform</vt:lpstr>
      <vt:lpstr>Animal husbandry support platform</vt:lpstr>
      <vt:lpstr>Animal husbandry support platform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Uroš Poznan</cp:lastModifiedBy>
  <cp:revision>81</cp:revision>
  <dcterms:created xsi:type="dcterms:W3CDTF">2020-01-22T19:53:18Z</dcterms:created>
  <dcterms:modified xsi:type="dcterms:W3CDTF">2020-01-28T19:15:15Z</dcterms:modified>
</cp:coreProperties>
</file>