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310" r:id="rId3"/>
    <p:sldId id="313" r:id="rId4"/>
    <p:sldId id="308" r:id="rId5"/>
    <p:sldId id="314" r:id="rId6"/>
    <p:sldId id="261" r:id="rId7"/>
    <p:sldId id="262" r:id="rId8"/>
    <p:sldId id="263" r:id="rId9"/>
    <p:sldId id="315" r:id="rId10"/>
    <p:sldId id="256" r:id="rId11"/>
    <p:sldId id="257" r:id="rId12"/>
    <p:sldId id="258" r:id="rId13"/>
    <p:sldId id="259" r:id="rId14"/>
    <p:sldId id="316" r:id="rId15"/>
    <p:sldId id="311" r:id="rId16"/>
    <p:sldId id="312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75" d="100"/>
          <a:sy n="75" d="100"/>
        </p:scale>
        <p:origin x="18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E30C2-F46D-4BB2-854E-2B143B1FC686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5AFE7-E9B6-47B0-9617-BA1084255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0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0f7a397c0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0f7a397c0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0f7a397c0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0f7a397c0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f7a397c0_0_2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f7a397c0_0_2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2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FBF112-535B-4B8F-A0D8-6ECA8B7E9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0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58" y="698866"/>
            <a:ext cx="6678765" cy="546026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3084700" y="198100"/>
            <a:ext cx="55184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Encryption</a:t>
            </a:r>
            <a:endParaRPr sz="2400" dirty="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F6A2A-41A4-4655-A574-6589EA742162}"/>
              </a:ext>
            </a:extLst>
          </p:cNvPr>
          <p:cNvSpPr txBox="1"/>
          <p:nvPr/>
        </p:nvSpPr>
        <p:spPr>
          <a:xfrm>
            <a:off x="375327" y="1726957"/>
            <a:ext cx="380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Column Data Encryption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4720A9-5CA8-4723-89FD-9C64447CB8B0}"/>
              </a:ext>
            </a:extLst>
          </p:cNvPr>
          <p:cNvSpPr txBox="1"/>
          <p:nvPr/>
        </p:nvSpPr>
        <p:spPr>
          <a:xfrm>
            <a:off x="383694" y="2126516"/>
            <a:ext cx="174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Account Password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1B9BF2-DE74-4FF5-84B0-98658B777C00}"/>
              </a:ext>
            </a:extLst>
          </p:cNvPr>
          <p:cNvSpPr txBox="1"/>
          <p:nvPr/>
        </p:nvSpPr>
        <p:spPr>
          <a:xfrm>
            <a:off x="361189" y="2955807"/>
            <a:ext cx="383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Inline Gender Constraint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A14052-AAC2-4870-B488-E3669AE600FC}"/>
              </a:ext>
            </a:extLst>
          </p:cNvPr>
          <p:cNvSpPr txBox="1"/>
          <p:nvPr/>
        </p:nvSpPr>
        <p:spPr>
          <a:xfrm>
            <a:off x="383694" y="4184658"/>
            <a:ext cx="3256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Inline Age Calculator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9194D-8CE3-4F1D-B4FC-EEBB90EBDA2A}"/>
              </a:ext>
            </a:extLst>
          </p:cNvPr>
          <p:cNvSpPr txBox="1"/>
          <p:nvPr/>
        </p:nvSpPr>
        <p:spPr>
          <a:xfrm>
            <a:off x="385129" y="3428999"/>
            <a:ext cx="148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Male or Female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B0258D-C75B-4C5D-9CA3-6DD4B8E343FC}"/>
              </a:ext>
            </a:extLst>
          </p:cNvPr>
          <p:cNvSpPr txBox="1"/>
          <p:nvPr/>
        </p:nvSpPr>
        <p:spPr>
          <a:xfrm>
            <a:off x="383694" y="4707878"/>
            <a:ext cx="1472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Using Birthdate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524578"/>
            <a:ext cx="5518400" cy="58088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D83F83-48E3-4E4B-B42F-EC14F18FC91E}"/>
              </a:ext>
            </a:extLst>
          </p:cNvPr>
          <p:cNvSpPr txBox="1"/>
          <p:nvPr/>
        </p:nvSpPr>
        <p:spPr>
          <a:xfrm>
            <a:off x="400494" y="933190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Functions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6C5E41-D16D-4FB6-B2C3-898A9F301184}"/>
              </a:ext>
            </a:extLst>
          </p:cNvPr>
          <p:cNvSpPr txBox="1"/>
          <p:nvPr/>
        </p:nvSpPr>
        <p:spPr>
          <a:xfrm>
            <a:off x="232531" y="2151630"/>
            <a:ext cx="436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62">
              <a:buSzPts val="1400"/>
            </a:pPr>
            <a:r>
              <a:rPr lang="en-US" altLang="zh-CN" sz="2000" b="1" dirty="0">
                <a:ea typeface="Nunito"/>
                <a:cs typeface="Nunito"/>
                <a:sym typeface="Nunito"/>
              </a:rPr>
              <a:t>Table-Value CHECK Constraints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61547A-DD44-4FC3-B468-4C849D87D21D}"/>
              </a:ext>
            </a:extLst>
          </p:cNvPr>
          <p:cNvSpPr txBox="1"/>
          <p:nvPr/>
        </p:nvSpPr>
        <p:spPr>
          <a:xfrm>
            <a:off x="400495" y="2816753"/>
            <a:ext cx="511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>
                <a:ea typeface="Nunito"/>
                <a:cs typeface="Nunito"/>
                <a:sym typeface="Nunito"/>
              </a:rPr>
              <a:t>Used to limit the exact input of the AccontType attribute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158F5B-9C87-4D97-8762-9542D382E555}"/>
              </a:ext>
            </a:extLst>
          </p:cNvPr>
          <p:cNvSpPr txBox="1"/>
          <p:nvPr/>
        </p:nvSpPr>
        <p:spPr>
          <a:xfrm>
            <a:off x="232531" y="3851208"/>
            <a:ext cx="246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6262">
              <a:buSzPts val="1400"/>
            </a:pPr>
            <a:r>
              <a:rPr lang="en-US" altLang="zh-CN" sz="2000" b="1" dirty="0">
                <a:ea typeface="Nunito"/>
                <a:cs typeface="Nunito"/>
                <a:sym typeface="Nunito"/>
              </a:rPr>
              <a:t>Computed Columns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9B29E3-2C31-40BD-90F3-07C6A0A1ED70}"/>
              </a:ext>
            </a:extLst>
          </p:cNvPr>
          <p:cNvSpPr txBox="1"/>
          <p:nvPr/>
        </p:nvSpPr>
        <p:spPr>
          <a:xfrm>
            <a:off x="400494" y="4516331"/>
            <a:ext cx="5119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>
                <a:ea typeface="Nunito"/>
                <a:cs typeface="Nunito"/>
                <a:sym typeface="Nunito"/>
              </a:rPr>
              <a:t>Used to calculate the total drug price of a order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680441" y="121158"/>
            <a:ext cx="3195273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ea typeface="Times New Roman"/>
                <a:cs typeface="Times New Roman"/>
                <a:sym typeface="Times New Roman"/>
              </a:rPr>
              <a:t>Views</a:t>
            </a:r>
            <a:endParaRPr sz="3600" b="1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41" y="3807882"/>
            <a:ext cx="10831118" cy="254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34" y="1333727"/>
            <a:ext cx="7478964" cy="233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0;p15">
            <a:extLst>
              <a:ext uri="{FF2B5EF4-FFF2-40B4-BE49-F238E27FC236}">
                <a16:creationId xmlns:a16="http://schemas.microsoft.com/office/drawing/2014/main" id="{03E80AE2-F4D2-44D1-A756-6711CECE078B}"/>
              </a:ext>
            </a:extLst>
          </p:cNvPr>
          <p:cNvSpPr txBox="1"/>
          <p:nvPr/>
        </p:nvSpPr>
        <p:spPr>
          <a:xfrm>
            <a:off x="680440" y="557448"/>
            <a:ext cx="3195273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b="1" dirty="0" err="1">
                <a:ea typeface="Times New Roman"/>
                <a:cs typeface="Times New Roman"/>
                <a:sym typeface="Times New Roman"/>
              </a:rPr>
              <a:t>GetBookings</a:t>
            </a:r>
            <a:endParaRPr sz="3200" b="1"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068323"/>
            <a:ext cx="8543165" cy="32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4459792"/>
            <a:ext cx="99441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0;p15">
            <a:extLst>
              <a:ext uri="{FF2B5EF4-FFF2-40B4-BE49-F238E27FC236}">
                <a16:creationId xmlns:a16="http://schemas.microsoft.com/office/drawing/2014/main" id="{3705C922-3CB3-4754-BABB-C08693CE16BA}"/>
              </a:ext>
            </a:extLst>
          </p:cNvPr>
          <p:cNvSpPr txBox="1"/>
          <p:nvPr/>
        </p:nvSpPr>
        <p:spPr>
          <a:xfrm>
            <a:off x="1007612" y="0"/>
            <a:ext cx="3195273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ea typeface="Times New Roman"/>
                <a:cs typeface="Times New Roman"/>
                <a:sym typeface="Times New Roman"/>
              </a:rPr>
              <a:t>Views</a:t>
            </a:r>
            <a:endParaRPr sz="3600" b="1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90;p15">
            <a:extLst>
              <a:ext uri="{FF2B5EF4-FFF2-40B4-BE49-F238E27FC236}">
                <a16:creationId xmlns:a16="http://schemas.microsoft.com/office/drawing/2014/main" id="{61F91C48-51BC-4F0F-AEE3-B8AD089E13B6}"/>
              </a:ext>
            </a:extLst>
          </p:cNvPr>
          <p:cNvSpPr txBox="1"/>
          <p:nvPr/>
        </p:nvSpPr>
        <p:spPr>
          <a:xfrm>
            <a:off x="1007611" y="436290"/>
            <a:ext cx="3572778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b="1" dirty="0" err="1">
                <a:ea typeface="Times New Roman"/>
                <a:cs typeface="Times New Roman"/>
                <a:sym typeface="Times New Roman"/>
              </a:rPr>
              <a:t>GetDoctorSpecialty</a:t>
            </a:r>
            <a:endParaRPr sz="3200" b="1"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, 女人, 病房, 看着&#10;&#10;描述已自动生成">
            <a:extLst>
              <a:ext uri="{FF2B5EF4-FFF2-40B4-BE49-F238E27FC236}">
                <a16:creationId xmlns:a16="http://schemas.microsoft.com/office/drawing/2014/main" id="{C7FFD74F-CE23-42B2-B7C8-21CC5D4B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45B05E-10C3-48BF-B5E0-00ED0C0DD95E}"/>
              </a:ext>
            </a:extLst>
          </p:cNvPr>
          <p:cNvSpPr txBox="1"/>
          <p:nvPr/>
        </p:nvSpPr>
        <p:spPr>
          <a:xfrm>
            <a:off x="554433" y="2967335"/>
            <a:ext cx="11083133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b="1" dirty="0"/>
              <a:t>4. Tableau Reports &amp; Future Prospects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5031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683720E-CFA7-44EE-BD6A-6BB067EA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C4040F5F-94C3-4E4F-8E0F-0C48FEBE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246E-FA14-4B62-936C-B209C5E5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1C93-C201-46F2-B39B-66647010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1A444D-8CCC-4F6A-8A79-DB92981A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9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812-5278-4FA7-AB3C-E5B56DE3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FF3E-2BD1-47F7-AE54-F104BCA9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0174F-E97F-4056-8586-ECFF6A37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CF86E-EAC9-4EBB-9EA3-1A66E5E0EBA5}"/>
              </a:ext>
            </a:extLst>
          </p:cNvPr>
          <p:cNvSpPr txBox="1"/>
          <p:nvPr/>
        </p:nvSpPr>
        <p:spPr>
          <a:xfrm>
            <a:off x="6590069" y="1868549"/>
            <a:ext cx="3048881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b="1" dirty="0">
                <a:cs typeface="+mn-ea"/>
                <a:sym typeface="+mn-lt"/>
              </a:rPr>
              <a:t>CONTENTS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5109C6-0494-41C0-8BDB-C035503E96D8}"/>
              </a:ext>
            </a:extLst>
          </p:cNvPr>
          <p:cNvSpPr txBox="1"/>
          <p:nvPr/>
        </p:nvSpPr>
        <p:spPr>
          <a:xfrm>
            <a:off x="6590069" y="2734812"/>
            <a:ext cx="512935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Background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B74A44-16A8-442C-9993-4837DDE244CB}"/>
              </a:ext>
            </a:extLst>
          </p:cNvPr>
          <p:cNvSpPr txBox="1"/>
          <p:nvPr/>
        </p:nvSpPr>
        <p:spPr>
          <a:xfrm>
            <a:off x="6590068" y="3352690"/>
            <a:ext cx="512935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ERD &amp; Business Rules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26C73DB-7B6A-48E7-9DD4-901EDE9C3495}"/>
              </a:ext>
            </a:extLst>
          </p:cNvPr>
          <p:cNvSpPr txBox="1"/>
          <p:nvPr/>
        </p:nvSpPr>
        <p:spPr>
          <a:xfrm>
            <a:off x="6590068" y="3976454"/>
            <a:ext cx="512935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Codes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2323F5-9AFF-46C5-8344-3E1D45B5569D}"/>
              </a:ext>
            </a:extLst>
          </p:cNvPr>
          <p:cNvSpPr txBox="1"/>
          <p:nvPr/>
        </p:nvSpPr>
        <p:spPr>
          <a:xfrm>
            <a:off x="6590067" y="4594332"/>
            <a:ext cx="512935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Tableau Reports &amp; Future Prospects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23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, 女人, 病房, 看着&#10;&#10;描述已自动生成">
            <a:extLst>
              <a:ext uri="{FF2B5EF4-FFF2-40B4-BE49-F238E27FC236}">
                <a16:creationId xmlns:a16="http://schemas.microsoft.com/office/drawing/2014/main" id="{C7FFD74F-CE23-42B2-B7C8-21CC5D4B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45B05E-10C3-48BF-B5E0-00ED0C0DD95E}"/>
              </a:ext>
            </a:extLst>
          </p:cNvPr>
          <p:cNvSpPr txBox="1"/>
          <p:nvPr/>
        </p:nvSpPr>
        <p:spPr>
          <a:xfrm>
            <a:off x="3883817" y="2967335"/>
            <a:ext cx="4424365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b="1" dirty="0"/>
              <a:t>1. Background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1509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冠病毒"/>
          <p:cNvPicPr>
            <a:picLocks noChangeAspect="1"/>
          </p:cNvPicPr>
          <p:nvPr/>
        </p:nvPicPr>
        <p:blipFill rotWithShape="1">
          <a:blip r:embed="rId3"/>
          <a:srcRect l="18372" r="17410"/>
          <a:stretch/>
        </p:blipFill>
        <p:spPr>
          <a:xfrm>
            <a:off x="777709" y="1227721"/>
            <a:ext cx="5318291" cy="3202093"/>
          </a:xfrm>
          <a:prstGeom prst="rect">
            <a:avLst/>
          </a:prstGeom>
        </p:spPr>
      </p:pic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6096000" y="1224446"/>
            <a:ext cx="5318291" cy="320536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bevel/>
          </a:ln>
        </p:spPr>
        <p:txBody>
          <a:bodyPr lIns="91440" tIns="45720" rIns="91440" bIns="45720"/>
          <a:lstStyle/>
          <a:p>
            <a:pPr eaLnBrk="1" hangingPunct="1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92711" y="1668041"/>
            <a:ext cx="5021580" cy="2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In view of the current global epidemic of the COVID-19, online medical services can reduce the risk of infection to some extent.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4814" y="422012"/>
            <a:ext cx="3015615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BACKGROUND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605427" y="4914388"/>
            <a:ext cx="1231427" cy="46166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91440" tIns="45720" rIns="91440" bIns="45720">
            <a:spAutoFit/>
          </a:bodyPr>
          <a:lstStyle/>
          <a:p>
            <a:pPr lvl="0"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Purpose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605426" y="5294643"/>
            <a:ext cx="4141460" cy="85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maintain the data used to generate and support patients getting preliminary medical services online 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1021237" y="4895760"/>
            <a:ext cx="597552" cy="491458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187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7310641" y="4906476"/>
            <a:ext cx="2543068" cy="46166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91440" tIns="45720" rIns="91440" bIns="45720">
            <a:spAutoFit/>
          </a:bodyPr>
          <a:lstStyle/>
          <a:p>
            <a:pPr lvl="0"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Information needs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6726451" y="4887848"/>
            <a:ext cx="597552" cy="491458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187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4" name="文本框 11"/>
          <p:cNvSpPr txBox="1"/>
          <p:nvPr/>
        </p:nvSpPr>
        <p:spPr>
          <a:xfrm>
            <a:off x="7279771" y="5322583"/>
            <a:ext cx="4141460" cy="85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appointment service;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online diagnosis service;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medical record management service...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, 女人, 病房, 看着&#10;&#10;描述已自动生成">
            <a:extLst>
              <a:ext uri="{FF2B5EF4-FFF2-40B4-BE49-F238E27FC236}">
                <a16:creationId xmlns:a16="http://schemas.microsoft.com/office/drawing/2014/main" id="{C7FFD74F-CE23-42B2-B7C8-21CC5D4B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45B05E-10C3-48BF-B5E0-00ED0C0DD95E}"/>
              </a:ext>
            </a:extLst>
          </p:cNvPr>
          <p:cNvSpPr txBox="1"/>
          <p:nvPr/>
        </p:nvSpPr>
        <p:spPr>
          <a:xfrm>
            <a:off x="2580084" y="2967335"/>
            <a:ext cx="7031832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b="1" dirty="0"/>
              <a:t>2. ERD &amp; Business Rules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4044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显示器, 许多, 站&#10;&#10;描述已自动生成">
            <a:extLst>
              <a:ext uri="{FF2B5EF4-FFF2-40B4-BE49-F238E27FC236}">
                <a16:creationId xmlns:a16="http://schemas.microsoft.com/office/drawing/2014/main" id="{19959A03-B6CC-4432-BD0D-43B77421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9899" r="4034" b="20858"/>
          <a:stretch/>
        </p:blipFill>
        <p:spPr>
          <a:xfrm>
            <a:off x="3292591" y="541484"/>
            <a:ext cx="8590328" cy="57464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AACC2C-62B4-4084-8813-60848AFCEE5A}"/>
              </a:ext>
            </a:extLst>
          </p:cNvPr>
          <p:cNvSpPr txBox="1"/>
          <p:nvPr/>
        </p:nvSpPr>
        <p:spPr>
          <a:xfrm>
            <a:off x="309081" y="2806227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ERD Design</a:t>
            </a:r>
            <a:endParaRPr lang="zh-CN" altLang="en-US" sz="4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5A4B8-4A00-4D01-AAC6-214F32BC3BCF}"/>
              </a:ext>
            </a:extLst>
          </p:cNvPr>
          <p:cNvSpPr txBox="1"/>
          <p:nvPr/>
        </p:nvSpPr>
        <p:spPr>
          <a:xfrm>
            <a:off x="309081" y="3397935"/>
            <a:ext cx="1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15 Entities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34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C47382-6D63-4525-A730-CB39A3431A4C}"/>
              </a:ext>
            </a:extLst>
          </p:cNvPr>
          <p:cNvSpPr/>
          <p:nvPr/>
        </p:nvSpPr>
        <p:spPr>
          <a:xfrm>
            <a:off x="2955129" y="344041"/>
            <a:ext cx="7120049" cy="14234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DB26D4-ABEE-43A2-BB5F-ECC2E8D95684}"/>
              </a:ext>
            </a:extLst>
          </p:cNvPr>
          <p:cNvSpPr/>
          <p:nvPr/>
        </p:nvSpPr>
        <p:spPr>
          <a:xfrm>
            <a:off x="2954892" y="1707554"/>
            <a:ext cx="2610878" cy="48488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片包含 游戏机, 显示器, 许多, 站&#10;&#10;描述已自动生成">
            <a:extLst>
              <a:ext uri="{FF2B5EF4-FFF2-40B4-BE49-F238E27FC236}">
                <a16:creationId xmlns:a16="http://schemas.microsoft.com/office/drawing/2014/main" id="{19959A03-B6CC-4432-BD0D-43B77421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9899" r="4034" b="20858"/>
          <a:stretch/>
        </p:blipFill>
        <p:spPr>
          <a:xfrm>
            <a:off x="3292591" y="541484"/>
            <a:ext cx="8590328" cy="57464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83EA08-606C-4154-B2C9-EED8E45E543E}"/>
              </a:ext>
            </a:extLst>
          </p:cNvPr>
          <p:cNvSpPr txBox="1"/>
          <p:nvPr/>
        </p:nvSpPr>
        <p:spPr>
          <a:xfrm>
            <a:off x="375327" y="61122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ERD Section1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8C7BA7-7900-4E33-A18B-C3FE719F1CC7}"/>
              </a:ext>
            </a:extLst>
          </p:cNvPr>
          <p:cNvSpPr txBox="1"/>
          <p:nvPr/>
        </p:nvSpPr>
        <p:spPr>
          <a:xfrm>
            <a:off x="383694" y="1707554"/>
            <a:ext cx="23015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Business Rules: </a:t>
            </a:r>
          </a:p>
          <a:p>
            <a:r>
              <a:rPr lang="en-US" altLang="zh-CN" sz="1200" dirty="0"/>
              <a:t>• Each account should belong to a doctor or a patient but not both. </a:t>
            </a:r>
          </a:p>
          <a:p>
            <a:r>
              <a:rPr lang="en-US" altLang="zh-CN" sz="1200" dirty="0"/>
              <a:t>• Each department may have one or more doctors. </a:t>
            </a:r>
          </a:p>
          <a:p>
            <a:r>
              <a:rPr lang="en-US" altLang="zh-CN" sz="1200" dirty="0"/>
              <a:t>• Each doctor can handle more than one symptom. </a:t>
            </a:r>
          </a:p>
          <a:p>
            <a:r>
              <a:rPr lang="en-US" altLang="zh-CN" sz="1200" dirty="0"/>
              <a:t>• Each patient has only one primary phone number stored.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2C0E1A-3B9B-4EB8-8839-5E82DD6C02B7}"/>
              </a:ext>
            </a:extLst>
          </p:cNvPr>
          <p:cNvSpPr txBox="1"/>
          <p:nvPr/>
        </p:nvSpPr>
        <p:spPr>
          <a:xfrm>
            <a:off x="383694" y="1265313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 Entities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DB0CA-3371-417C-AA70-2C53302D73CA}"/>
              </a:ext>
            </a:extLst>
          </p:cNvPr>
          <p:cNvSpPr txBox="1"/>
          <p:nvPr/>
        </p:nvSpPr>
        <p:spPr>
          <a:xfrm>
            <a:off x="383694" y="1051665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Basic Info Storage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155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7B32538-DD98-4838-8F34-D15E211FC0DD}"/>
              </a:ext>
            </a:extLst>
          </p:cNvPr>
          <p:cNvSpPr/>
          <p:nvPr/>
        </p:nvSpPr>
        <p:spPr>
          <a:xfrm>
            <a:off x="10075178" y="344041"/>
            <a:ext cx="1904717" cy="14234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AE2482-6863-41A9-9D84-4128DCA2C6D1}"/>
              </a:ext>
            </a:extLst>
          </p:cNvPr>
          <p:cNvSpPr/>
          <p:nvPr/>
        </p:nvSpPr>
        <p:spPr>
          <a:xfrm>
            <a:off x="5565770" y="1767488"/>
            <a:ext cx="6414125" cy="47889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片包含 游戏机, 显示器, 许多, 站&#10;&#10;描述已自动生成">
            <a:extLst>
              <a:ext uri="{FF2B5EF4-FFF2-40B4-BE49-F238E27FC236}">
                <a16:creationId xmlns:a16="http://schemas.microsoft.com/office/drawing/2014/main" id="{19959A03-B6CC-4432-BD0D-43B77421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9899" r="4034" b="20858"/>
          <a:stretch/>
        </p:blipFill>
        <p:spPr>
          <a:xfrm>
            <a:off x="3292591" y="541484"/>
            <a:ext cx="8590328" cy="57464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83EA08-606C-4154-B2C9-EED8E45E543E}"/>
              </a:ext>
            </a:extLst>
          </p:cNvPr>
          <p:cNvSpPr txBox="1"/>
          <p:nvPr/>
        </p:nvSpPr>
        <p:spPr>
          <a:xfrm>
            <a:off x="375327" y="61122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ERD Section2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8C7BA7-7900-4E33-A18B-C3FE719F1CC7}"/>
              </a:ext>
            </a:extLst>
          </p:cNvPr>
          <p:cNvSpPr txBox="1"/>
          <p:nvPr/>
        </p:nvSpPr>
        <p:spPr>
          <a:xfrm>
            <a:off x="383694" y="1707554"/>
            <a:ext cx="23015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Business Rules: </a:t>
            </a:r>
          </a:p>
          <a:p>
            <a:r>
              <a:rPr lang="en-US" altLang="zh-CN" sz="1200" dirty="0"/>
              <a:t>• Each patient may have zero or more bookings. </a:t>
            </a:r>
          </a:p>
          <a:p>
            <a:r>
              <a:rPr lang="en-US" altLang="zh-CN" sz="1200" dirty="0"/>
              <a:t>• Each doctor may have zero or more doctor schedule.</a:t>
            </a:r>
          </a:p>
          <a:p>
            <a:r>
              <a:rPr lang="en-US" altLang="zh-CN" sz="1200" dirty="0"/>
              <a:t>• Each doctor can only treat one patient at a scheduled time slot.</a:t>
            </a:r>
          </a:p>
          <a:p>
            <a:r>
              <a:rPr lang="en-US" altLang="zh-CN" sz="1200" dirty="0"/>
              <a:t>• Each booking may have only one case associated with. </a:t>
            </a:r>
          </a:p>
          <a:p>
            <a:r>
              <a:rPr lang="en-US" altLang="zh-CN" sz="1200" dirty="0"/>
              <a:t>• Each booking may have only one consultant room associated with. </a:t>
            </a:r>
          </a:p>
          <a:p>
            <a:r>
              <a:rPr lang="en-US" altLang="zh-CN" sz="1200" dirty="0"/>
              <a:t>• Each booking may be associated with at most one scheduled time slot. </a:t>
            </a:r>
          </a:p>
          <a:p>
            <a:r>
              <a:rPr lang="en-US" altLang="zh-CN" sz="1200" dirty="0"/>
              <a:t>• Each case may be associated with at most one feedback. </a:t>
            </a:r>
          </a:p>
          <a:p>
            <a:r>
              <a:rPr lang="en-US" altLang="zh-CN" sz="1200" dirty="0"/>
              <a:t>• Each case may be associated with at most one electronic prescription. </a:t>
            </a:r>
          </a:p>
          <a:p>
            <a:r>
              <a:rPr lang="en-US" altLang="zh-CN" sz="1200" dirty="0"/>
              <a:t>• Each electronic prescription may have one or more drug </a:t>
            </a:r>
            <a:r>
              <a:rPr lang="en-US" altLang="zh-CN" sz="1200" dirty="0" err="1"/>
              <a:t>prescripted</a:t>
            </a:r>
            <a:r>
              <a:rPr lang="en-US" altLang="zh-CN" sz="1200" dirty="0"/>
              <a:t>. </a:t>
            </a:r>
          </a:p>
          <a:p>
            <a:r>
              <a:rPr lang="en-US" altLang="zh-CN" sz="1200" dirty="0"/>
              <a:t>• Each electronic prescription may have zero or one drug order.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2C0E1A-3B9B-4EB8-8839-5E82DD6C02B7}"/>
              </a:ext>
            </a:extLst>
          </p:cNvPr>
          <p:cNvSpPr txBox="1"/>
          <p:nvPr/>
        </p:nvSpPr>
        <p:spPr>
          <a:xfrm>
            <a:off x="383694" y="126149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 Entities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D2D38E-350A-4C73-A525-D8428E863F61}"/>
              </a:ext>
            </a:extLst>
          </p:cNvPr>
          <p:cNvSpPr txBox="1"/>
          <p:nvPr/>
        </p:nvSpPr>
        <p:spPr>
          <a:xfrm>
            <a:off x="381455" y="1051665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Booking Process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6846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, 女人, 病房, 看着&#10;&#10;描述已自动生成">
            <a:extLst>
              <a:ext uri="{FF2B5EF4-FFF2-40B4-BE49-F238E27FC236}">
                <a16:creationId xmlns:a16="http://schemas.microsoft.com/office/drawing/2014/main" id="{C7FFD74F-CE23-42B2-B7C8-21CC5D4B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45B05E-10C3-48BF-B5E0-00ED0C0DD95E}"/>
              </a:ext>
            </a:extLst>
          </p:cNvPr>
          <p:cNvSpPr txBox="1"/>
          <p:nvPr/>
        </p:nvSpPr>
        <p:spPr>
          <a:xfrm>
            <a:off x="4880767" y="3013501"/>
            <a:ext cx="2612233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b="1" dirty="0"/>
              <a:t>3. Codes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7640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337</Words>
  <Application>Microsoft Office PowerPoint</Application>
  <PresentationFormat>宽屏</PresentationFormat>
  <Paragraphs>60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/>
  <cp:lastModifiedBy>孙 继清</cp:lastModifiedBy>
  <cp:revision>18</cp:revision>
  <dcterms:created xsi:type="dcterms:W3CDTF">2020-08-18T02:59:26Z</dcterms:created>
  <dcterms:modified xsi:type="dcterms:W3CDTF">2020-08-18T07:03:20Z</dcterms:modified>
</cp:coreProperties>
</file>