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6EF5-FD05-D1A4-130F-4C589777A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9E2BE-98E1-0EDC-0A54-D4EC66CC7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9966-46B5-487F-1BF6-634EDB6C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B449-2B3D-DCCB-B257-1900DE41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FEF9-3683-80AF-AC42-0DD5EAB9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7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34A3-8A6C-53ED-E0C7-063C710D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08E3E-BEAF-27E4-347C-EEA27976A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516C-C355-FC96-E5EC-43E3F6A9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7E68-1946-57D7-1D58-ABEDE126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66BB-A39D-768B-B157-84AE9F7B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89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3116D-C6C9-727A-D350-06DF122AE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F8021-EA2D-965D-21A6-A5064EDC6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97A8-9E3C-1A38-946E-9E4E8DE0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19B9-2087-236D-0A00-323251D3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0235-82FD-E193-7473-FDE06972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2A63-9F11-B488-F95B-330F606F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BA08-B957-26ED-8006-60962EF7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F07E-44AB-3F8C-20E8-94BB6502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8D4D-91F4-0392-72E1-7E973652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C7B2-0BA4-E1D5-8C47-485545D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08EA2-E4A8-DC0D-B846-DBE573805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89" y="5943600"/>
            <a:ext cx="311691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DA2A-435A-E060-0A6B-B06E171D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645B9-B2B3-CD82-AF55-45FF71AC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E5BC-248C-02D4-7F2A-18CCDA07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1DEC-DCD8-E5E1-83BC-344E263B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7F6D-E2EE-254C-ED63-C015285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5D40-11EB-8548-BE8F-36B9EF3F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A48F-A5CE-B7C5-925C-CE914E518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960DB-C6B4-2E3A-37E1-69E3FFEA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C01F-2C53-5017-A207-36ADF1F4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417AC-B160-6FD4-E9EC-781B30AD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A4F36-B471-48BF-F894-C584A613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9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D1A5-342B-4DD4-822D-805278C5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61D24-BDD0-8150-C674-CA21B8F1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FA2BA-C27E-4AB9-0684-09C396C6B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460C4-5D24-CB10-7605-517714884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3AD92-09CF-43C6-9F41-8544A65B2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BD221-69C4-3568-9626-0A9FC426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F2A7D-DA18-B4DA-A942-324FE4AD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D9F8E-0602-A49D-2EE8-9004A8C4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E837-1A8D-4477-4BC6-1D58987C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F33AD-8041-D6CB-737F-B7D3F98C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252F6-2320-CF66-B37D-409CCD82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F93DD-B9FC-F8B0-E069-1C6449E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2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D62C9-958D-25BC-90ED-E062BAD1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ABAD4-892C-4CF1-FCE8-AF947787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A6E1B-59E4-891C-69C7-BAEFE8BF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8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107E-2D93-F38C-7809-1CA00B1A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7ED1-39DB-53C5-A426-8FEC03F4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80DB1-465F-2369-1664-2791DBAE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00535-0D03-6B9B-D491-01DC7185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900DE-E26D-4113-620F-7977F347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4104-8A65-285A-EE95-9DFBB549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5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86C4-94FB-D08F-3B18-07E54EF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4FF6E-F6AE-C8A0-E321-2E51F52DE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10D95-C0A7-BAEA-B500-D7831E5D4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627E-7B32-AC1C-57EB-734E730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0E00C-DF11-86A6-2D7C-12242FD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D438-1029-9984-F5B9-4E8DD319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0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914A2-5B7A-D4BE-8801-1ABD68D7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8F169-2201-7E85-EB5C-FC549436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5367-6F2F-EB4E-07F2-98491A8C2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C828-81BF-42F1-8957-D2DC2924D740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CB0-5922-1F59-B106-8C63F350B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52E3D-9ED6-F102-CB11-FD15FAB63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29A3-9C1A-43BF-8827-4A837B52A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1CCB-21E1-CF3B-5A24-609C686C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4A38-2412-1AC1-503F-9D4F6C32A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/>
              <a:t>Step 1</a:t>
            </a:r>
          </a:p>
          <a:p>
            <a:pPr lvl="1"/>
            <a:r>
              <a:rPr lang="en-GB" dirty="0"/>
              <a:t>We set up their analytics profile set up data transfer through tag manager.</a:t>
            </a:r>
          </a:p>
          <a:p>
            <a:pPr lvl="1"/>
            <a:r>
              <a:rPr lang="en-GB" dirty="0"/>
              <a:t>This involves a new GA4 Property and a new Google Tag</a:t>
            </a:r>
          </a:p>
          <a:p>
            <a:pPr lvl="1"/>
            <a:br>
              <a:rPr lang="en-GB" dirty="0"/>
            </a:br>
            <a:r>
              <a:rPr lang="en-GB" dirty="0"/>
              <a:t>Step 2 </a:t>
            </a:r>
          </a:p>
          <a:p>
            <a:pPr lvl="2"/>
            <a:r>
              <a:rPr lang="en-GB" dirty="0"/>
              <a:t>We have a service account (Google Cloud Platform product) – this is authorised through the GA4 property. (email)</a:t>
            </a:r>
          </a:p>
          <a:p>
            <a:pPr lvl="2"/>
            <a:r>
              <a:rPr lang="en-GB" dirty="0"/>
              <a:t>This collects data from GA4 Property into </a:t>
            </a:r>
            <a:r>
              <a:rPr lang="en-GB" dirty="0" err="1"/>
              <a:t>BigQuery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Step 3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Big query takes the data and houses it with all of the other members that have been installed.</a:t>
            </a:r>
          </a:p>
          <a:p>
            <a:pPr marL="914400" lvl="2" indent="0">
              <a:buNone/>
            </a:pPr>
            <a:r>
              <a:rPr lang="en-GB" dirty="0"/>
              <a:t>We organise the data within </a:t>
            </a:r>
            <a:r>
              <a:rPr lang="en-GB" dirty="0" err="1"/>
              <a:t>bigquery</a:t>
            </a:r>
            <a:r>
              <a:rPr lang="en-GB" dirty="0"/>
              <a:t> and assign users to the relevant (make it so only their account can access the data (looker), every row gets an email applied)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Step 4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We use </a:t>
            </a:r>
            <a:r>
              <a:rPr lang="en-GB" dirty="0" err="1"/>
              <a:t>Bigqyuery</a:t>
            </a:r>
            <a:r>
              <a:rPr lang="en-GB" dirty="0"/>
              <a:t> as a data source (views) to generate reports that are displayed in Looker studio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These reports are in two types – email restricted individual data and aggregated data non-identifiable for everyone to see 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/>
              <a:t>Step 5 they are given permission </a:t>
            </a:r>
            <a:r>
              <a:rPr lang="en-GB" dirty="0" err="1"/>
              <a:t>nand</a:t>
            </a:r>
            <a:r>
              <a:rPr lang="en-GB" dirty="0"/>
              <a:t> access to the dashboard to access and view their own data.</a:t>
            </a:r>
          </a:p>
          <a:p>
            <a:pPr marL="914400" lvl="2" indent="0">
              <a:buNone/>
            </a:pPr>
            <a:endParaRPr lang="en-GB" sz="22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/>
              <a:t>https://lucid.app/lucidchart/8a913e31-daf5-48de-88a3-8e2f023668c9/edit?viewport_loc=-613%2C-340%2C2994%2C1391%2C0_0&amp;invitationId=inv_7072c893-be01-48f3-a870-0427d3e11d8e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78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4FDA-E679-45AA-3961-D8D609D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One - Setup</a:t>
            </a:r>
          </a:p>
        </p:txBody>
      </p:sp>
      <p:pic>
        <p:nvPicPr>
          <p:cNvPr id="5" name="Content Placeholder 4" descr="A logo with a black background">
            <a:extLst>
              <a:ext uri="{FF2B5EF4-FFF2-40B4-BE49-F238E27FC236}">
                <a16:creationId xmlns:a16="http://schemas.microsoft.com/office/drawing/2014/main" id="{9F965426-5CF3-51DD-7B9D-DE734C88D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1" y="4718328"/>
            <a:ext cx="3613983" cy="1888306"/>
          </a:xfrm>
        </p:spPr>
      </p:pic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B6F0D41-7987-5120-B1C7-00869F91A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30" y="4832087"/>
            <a:ext cx="2843269" cy="1660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03C4E-648B-91E7-EEB2-0484D82BDABA}"/>
              </a:ext>
            </a:extLst>
          </p:cNvPr>
          <p:cNvSpPr txBox="1"/>
          <p:nvPr/>
        </p:nvSpPr>
        <p:spPr>
          <a:xfrm>
            <a:off x="672861" y="1570008"/>
            <a:ext cx="5746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prepare their GA4 setup and their GTM for integration with the Benchmark. </a:t>
            </a:r>
          </a:p>
          <a:p>
            <a:endParaRPr lang="en-GB" dirty="0"/>
          </a:p>
          <a:p>
            <a:r>
              <a:rPr lang="en-GB" dirty="0"/>
              <a:t>This involves creating a new property in their GA4 Admin settings, specifically for the benchmark. (We can mirror their specific filters and use our own settings in places we don’t need to mirror)</a:t>
            </a:r>
          </a:p>
          <a:p>
            <a:endParaRPr lang="en-GB" dirty="0"/>
          </a:p>
          <a:p>
            <a:r>
              <a:rPr lang="en-GB" dirty="0"/>
              <a:t>Then we create a new Google Tag which follows the conventions of their primary Google Tag, being sure to copy any sort of consent setup they have.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0B59A-274C-D414-79CF-98696600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94" y="319702"/>
            <a:ext cx="5218470" cy="2941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8EBD5-E55E-5717-22DB-B006ECA633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5" t="2447" r="34369" b="2447"/>
          <a:stretch/>
        </p:blipFill>
        <p:spPr>
          <a:xfrm>
            <a:off x="6419655" y="3509410"/>
            <a:ext cx="5839768" cy="335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54B3-D338-0790-CD37-44BE43CAC9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812"/>
          <a:stretch/>
        </p:blipFill>
        <p:spPr>
          <a:xfrm>
            <a:off x="7079384" y="3849743"/>
            <a:ext cx="2114845" cy="22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2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061A-33D1-AD8C-DD67-F19EC9B5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47E1-ED3B-CC31-0268-F6E704AA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91" y="2196381"/>
            <a:ext cx="5467709" cy="1909613"/>
          </a:xfrm>
        </p:spPr>
        <p:txBody>
          <a:bodyPr/>
          <a:lstStyle/>
          <a:p>
            <a:r>
              <a:rPr lang="en-GB" sz="1800" dirty="0"/>
              <a:t>We have a service account (Google Cloud Platform product) – this is authorised through the GA4 property.</a:t>
            </a:r>
          </a:p>
          <a:p>
            <a:endParaRPr lang="en-GB" sz="1800" dirty="0"/>
          </a:p>
          <a:p>
            <a:r>
              <a:rPr lang="en-GB" sz="1800" dirty="0"/>
              <a:t>This collects data directly from the GA4 Property into </a:t>
            </a:r>
            <a:r>
              <a:rPr lang="en-GB" sz="1800" dirty="0" err="1"/>
              <a:t>BigQuery</a:t>
            </a:r>
            <a:endParaRPr lang="en-GB" sz="18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CF80B-0272-9108-413F-4DFC7243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17" y="272434"/>
            <a:ext cx="4775211" cy="2384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D0A85F-BDA6-DAB1-3EDE-E182B03A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31" y="3112111"/>
            <a:ext cx="5227782" cy="633777"/>
          </a:xfrm>
          <a:prstGeom prst="rect">
            <a:avLst/>
          </a:prstGeom>
        </p:spPr>
      </p:pic>
      <p:pic>
        <p:nvPicPr>
          <p:cNvPr id="13" name="Content Placeholder 4" descr="A logo with a black background">
            <a:extLst>
              <a:ext uri="{FF2B5EF4-FFF2-40B4-BE49-F238E27FC236}">
                <a16:creationId xmlns:a16="http://schemas.microsoft.com/office/drawing/2014/main" id="{3E23BC83-D552-0238-EDD0-40588DEFF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91" y="4173383"/>
            <a:ext cx="3613983" cy="1888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D608B8-1337-8E59-6DC4-5C11BCEF7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651" y="4412049"/>
            <a:ext cx="2724513" cy="141097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503B18-34F2-DF15-908B-0B5D94DC2FF1}"/>
              </a:ext>
            </a:extLst>
          </p:cNvPr>
          <p:cNvCxnSpPr/>
          <p:nvPr/>
        </p:nvCxnSpPr>
        <p:spPr>
          <a:xfrm>
            <a:off x="4339261" y="5108037"/>
            <a:ext cx="2567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27A382-C53E-CE2C-4965-AD16F4D4A750}"/>
              </a:ext>
            </a:extLst>
          </p:cNvPr>
          <p:cNvSpPr txBox="1"/>
          <p:nvPr/>
        </p:nvSpPr>
        <p:spPr>
          <a:xfrm>
            <a:off x="4485735" y="5167311"/>
            <a:ext cx="215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 Account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A5B53-B678-7E0A-C332-A946075EF83B}"/>
              </a:ext>
            </a:extLst>
          </p:cNvPr>
          <p:cNvSpPr txBox="1"/>
          <p:nvPr/>
        </p:nvSpPr>
        <p:spPr>
          <a:xfrm>
            <a:off x="4475587" y="4709069"/>
            <a:ext cx="215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collected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C61161-F8D8-B427-4138-09E93957384C}"/>
              </a:ext>
            </a:extLst>
          </p:cNvPr>
          <p:cNvSpPr/>
          <p:nvPr/>
        </p:nvSpPr>
        <p:spPr>
          <a:xfrm>
            <a:off x="379562" y="4412049"/>
            <a:ext cx="9920378" cy="1479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8FA7-8A2B-29B2-0455-0706AE8C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2015-AF26-4735-8E0A-3E7DED4F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0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6FB8-1E2A-A295-2D4A-7301F152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0D80-B376-09DF-8A9D-B6F2EAD7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68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2B9E-EBE3-E39A-D8C3-9BABA69E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AA7B-6021-2397-0A37-B2B2DFA4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7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B9BC-FA9D-AE87-8093-DC4DFB09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</a:t>
            </a:r>
          </a:p>
        </p:txBody>
      </p:sp>
      <p:pic>
        <p:nvPicPr>
          <p:cNvPr id="4" name="Content Placeholder 4" descr="A logo with a black background">
            <a:extLst>
              <a:ext uri="{FF2B5EF4-FFF2-40B4-BE49-F238E27FC236}">
                <a16:creationId xmlns:a16="http://schemas.microsoft.com/office/drawing/2014/main" id="{DBB73FDA-D268-1420-66EF-E384CB0E7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394"/>
            <a:ext cx="1972295" cy="1030524"/>
          </a:xfrm>
          <a:prstGeom prst="rect">
            <a:avLst/>
          </a:prstGeom>
        </p:spPr>
      </p:pic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724F37B-73BF-455C-1DA0-1AC759A77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68" y="2674161"/>
            <a:ext cx="1615758" cy="943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63917-33CD-76FB-EAC3-2582871B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138" y="2010287"/>
            <a:ext cx="1972296" cy="10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8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94C9-B7A0-CF6D-C071-01A432D6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0F2EA1-5B60-7AFA-452A-6576FEC57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9" y="72893"/>
            <a:ext cx="11906839" cy="6697597"/>
          </a:xfrm>
        </p:spPr>
      </p:pic>
    </p:spTree>
    <p:extLst>
      <p:ext uri="{BB962C8B-B14F-4D97-AF65-F5344CB8AC3E}">
        <p14:creationId xmlns:p14="http://schemas.microsoft.com/office/powerpoint/2010/main" val="71072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4F6B-3482-E53D-6BA0-7DF8F27F6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AF3FC-444C-3D01-3BB0-AEDEDEECE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4C5237B7-058D-00C4-4F5C-1C54F653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8" y="677502"/>
            <a:ext cx="5834852" cy="50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8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K Grotesk">
      <a:majorFont>
        <a:latin typeface="FK Grotesk"/>
        <a:ea typeface=""/>
        <a:cs typeface=""/>
      </a:majorFont>
      <a:minorFont>
        <a:latin typeface="FK Grotes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327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FK Grotesk</vt:lpstr>
      <vt:lpstr>Office Theme</vt:lpstr>
      <vt:lpstr>PowerPoint Presentation</vt:lpstr>
      <vt:lpstr>Phase One - Setup</vt:lpstr>
      <vt:lpstr>Phase two</vt:lpstr>
      <vt:lpstr>Phase three</vt:lpstr>
      <vt:lpstr>Phase four</vt:lpstr>
      <vt:lpstr>Phase five</vt:lpstr>
      <vt:lpstr>Flowchart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Wellington</dc:creator>
  <cp:lastModifiedBy>George Wellington</cp:lastModifiedBy>
  <cp:revision>5</cp:revision>
  <dcterms:created xsi:type="dcterms:W3CDTF">2024-01-05T15:40:54Z</dcterms:created>
  <dcterms:modified xsi:type="dcterms:W3CDTF">2024-01-10T10:43:53Z</dcterms:modified>
</cp:coreProperties>
</file>