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621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144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176">
          <p15:clr>
            <a:srgbClr val="A4A3A4"/>
          </p15:clr>
        </p15:guide>
        <p15:guide id="6" orient="horz" pos="144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pos="2880">
          <p15:clr>
            <a:srgbClr val="A4A3A4"/>
          </p15:clr>
        </p15:guide>
        <p15:guide id="10" pos="144">
          <p15:clr>
            <a:srgbClr val="A4A3A4"/>
          </p15:clr>
        </p15:guide>
        <p15:guide id="11" pos="1296">
          <p15:clr>
            <a:srgbClr val="A4A3A4"/>
          </p15:clr>
        </p15:guide>
        <p15:guide id="12" pos="1440">
          <p15:clr>
            <a:srgbClr val="A4A3A4"/>
          </p15:clr>
        </p15:guide>
        <p15:guide id="13" pos="5616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19638"/>
    <a:srgbClr val="093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2" autoAdjust="0"/>
    <p:restoredTop sz="96000" autoAdjust="0"/>
  </p:normalViewPr>
  <p:slideViewPr>
    <p:cSldViewPr>
      <p:cViewPr varScale="1">
        <p:scale>
          <a:sx n="86" d="100"/>
          <a:sy n="86" d="100"/>
        </p:scale>
        <p:origin x="1387" y="58"/>
      </p:cViewPr>
      <p:guideLst>
        <p:guide orient="horz" pos="2160"/>
        <p:guide orient="horz" pos="1296"/>
        <p:guide orient="horz" pos="1440"/>
        <p:guide orient="horz" pos="3840"/>
        <p:guide orient="horz" pos="4176"/>
        <p:guide orient="horz" pos="144"/>
        <p:guide orient="horz" pos="864"/>
        <p:guide orient="horz" pos="1152"/>
        <p:guide pos="2880"/>
        <p:guide pos="144"/>
        <p:guide pos="1296"/>
        <p:guide pos="1440"/>
        <p:guide pos="56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566" y="-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4DD3BF-C234-4FCC-9D9C-6ABB0D9306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F2A3DBE-535A-470D-82BB-0258090271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7691DCE-18E7-410D-A865-2A0E2477E8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john shook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F3E8BED-C3FC-49AD-80D0-5856884D58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5ED848B-E064-4BFD-BC29-B323C45CF220}" type="slidenum">
              <a:rPr lang="en-US" altLang="en-PR"/>
              <a:pPr/>
              <a:t>‹#›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F56C1E0-46BE-4260-AB0A-BEEBC4AB21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FFFC723-0D04-4A98-94CF-9DA07AE16D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56D6495-2F24-4077-A337-E3FC13DA9C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210E743-F92D-40A1-A191-6FC90DFA33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765E387F-99A6-468C-91CF-6D00A3C480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john shook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4959659-6A8A-4444-ADD6-0115054F3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B734B066-8502-4EC9-AB6A-E25C39A6128B}" type="slidenum">
              <a:rPr lang="en-US" altLang="en-PR"/>
              <a:pPr/>
              <a:t>‹#›</a:t>
            </a:fld>
            <a:endParaRPr lang="en-US" altLang="en-P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resentation leaper">
            <a:extLst>
              <a:ext uri="{FF2B5EF4-FFF2-40B4-BE49-F238E27FC236}">
                <a16:creationId xmlns:a16="http://schemas.microsoft.com/office/drawing/2014/main" id="{EAC41177-3B71-4A75-B24F-067622D5B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025"/>
            <a:ext cx="1828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08D19F-57CA-400E-BBE3-B5A55F71970B}"/>
              </a:ext>
            </a:extLst>
          </p:cNvPr>
          <p:cNvSpPr>
            <a:spLocks/>
          </p:cNvSpPr>
          <p:nvPr userDrawn="1"/>
        </p:nvSpPr>
        <p:spPr bwMode="auto">
          <a:xfrm>
            <a:off x="228600" y="304800"/>
            <a:ext cx="1828800" cy="174625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0" y="0"/>
              </a:cxn>
              <a:cxn ang="0">
                <a:pos x="0" y="1008"/>
              </a:cxn>
              <a:cxn ang="0">
                <a:pos x="1056" y="1008"/>
              </a:cxn>
              <a:cxn ang="0">
                <a:pos x="1056" y="240"/>
              </a:cxn>
            </a:cxnLst>
            <a:rect l="0" t="0" r="r" b="b"/>
            <a:pathLst>
              <a:path w="1056" h="1008">
                <a:moveTo>
                  <a:pt x="768" y="0"/>
                </a:moveTo>
                <a:lnTo>
                  <a:pt x="0" y="0"/>
                </a:lnTo>
                <a:lnTo>
                  <a:pt x="0" y="1008"/>
                </a:lnTo>
                <a:lnTo>
                  <a:pt x="1056" y="1008"/>
                </a:lnTo>
                <a:lnTo>
                  <a:pt x="1056" y="240"/>
                </a:lnTo>
              </a:path>
            </a:pathLst>
          </a:custGeom>
          <a:noFill/>
          <a:ln w="12700" cmpd="sng">
            <a:solidFill>
              <a:srgbClr val="4196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6" name="AutoShape 9">
            <a:extLst>
              <a:ext uri="{FF2B5EF4-FFF2-40B4-BE49-F238E27FC236}">
                <a16:creationId xmlns:a16="http://schemas.microsoft.com/office/drawing/2014/main" id="{76329616-EF46-42D3-968E-C2A6ADE4AB5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H="1" flipV="1">
            <a:off x="1558925" y="304800"/>
            <a:ext cx="498475" cy="415925"/>
          </a:xfrm>
          <a:prstGeom prst="curvedConnector4">
            <a:avLst>
              <a:gd name="adj1" fmla="val 694"/>
              <a:gd name="adj2" fmla="val 100000"/>
            </a:avLst>
          </a:prstGeom>
          <a:noFill/>
          <a:ln w="12700">
            <a:solidFill>
              <a:srgbClr val="4196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6629400" cy="1752600"/>
          </a:xfrm>
        </p:spPr>
        <p:txBody>
          <a:bodyPr/>
          <a:lstStyle>
            <a:lvl1pPr>
              <a:defRPr sz="4400">
                <a:solidFill>
                  <a:srgbClr val="09347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286000"/>
            <a:ext cx="6629400" cy="1143000"/>
          </a:xfrm>
        </p:spPr>
        <p:txBody>
          <a:bodyPr/>
          <a:lstStyle>
            <a:lvl1pPr marL="0" indent="0">
              <a:buFont typeface="Times New Roman" pitchFamily="18" charset="0"/>
              <a:buNone/>
              <a:defRPr sz="2800" b="0">
                <a:solidFill>
                  <a:srgbClr val="419638"/>
                </a:solidFill>
                <a:latin typeface="Helvetica" pitchFamily="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59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2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1529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828800"/>
            <a:ext cx="41529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38600"/>
            <a:ext cx="41529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4038600"/>
            <a:ext cx="41529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82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004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18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97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490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151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077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53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620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457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90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579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95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1529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828800"/>
            <a:ext cx="41529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17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30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7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5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3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05A7CC-D617-4BCC-924C-79FBDFD95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E3352-2343-455F-BC72-F746658F2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R"/>
              <a:t>Click to edit Master text styles</a:t>
            </a:r>
          </a:p>
          <a:p>
            <a:pPr lvl="1"/>
            <a:r>
              <a:rPr lang="en-US" altLang="en-PR"/>
              <a:t>Second level</a:t>
            </a:r>
          </a:p>
          <a:p>
            <a:pPr lvl="2"/>
            <a:r>
              <a:rPr lang="en-US" altLang="en-PR"/>
              <a:t>Third level</a:t>
            </a:r>
          </a:p>
          <a:p>
            <a:pPr lvl="3"/>
            <a:r>
              <a:rPr lang="en-US" altLang="en-PR"/>
              <a:t>Fourth level</a:t>
            </a:r>
          </a:p>
          <a:p>
            <a:pPr lvl="4"/>
            <a:r>
              <a:rPr lang="en-US" altLang="en-P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Helvetica" pitchFamily="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▪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anose="02020603050405020304" pitchFamily="18" charset="0"/>
        <a:buChar char="■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itchFamily="18" charset="0"/>
        <a:buChar char="■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itchFamily="18" charset="0"/>
        <a:buChar char="■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itchFamily="18" charset="0"/>
        <a:buChar char="■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347A"/>
        </a:buClr>
        <a:buSzPct val="150000"/>
        <a:buFont typeface="Times New Roman" pitchFamily="18" charset="0"/>
        <a:buChar char="■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B79E2F9-351B-491B-A54F-B90931DCC2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AE18F38-C6A8-480B-8F03-1CF27E206B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R"/>
              <a:t>Click to edit Master text styles</a:t>
            </a:r>
          </a:p>
          <a:p>
            <a:pPr lvl="1"/>
            <a:r>
              <a:rPr lang="en-US" altLang="en-PR"/>
              <a:t>Second level</a:t>
            </a:r>
          </a:p>
          <a:p>
            <a:pPr lvl="2"/>
            <a:r>
              <a:rPr lang="en-US" altLang="en-PR"/>
              <a:t>Third level</a:t>
            </a:r>
          </a:p>
          <a:p>
            <a:pPr lvl="3"/>
            <a:r>
              <a:rPr lang="en-US" altLang="en-PR"/>
              <a:t>Fourth level</a:t>
            </a:r>
          </a:p>
          <a:p>
            <a:pPr lvl="4"/>
            <a:r>
              <a:rPr lang="en-US" altLang="en-P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1878-BB7D-4DF8-96F1-EB7ADFD19564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8458200" cy="381000"/>
          </a:xfrm>
        </p:spPr>
        <p:txBody>
          <a:bodyPr/>
          <a:lstStyle/>
          <a:p>
            <a:r>
              <a:rPr lang="en-US" sz="3200" b="0" dirty="0"/>
              <a:t>Fast food App by </a:t>
            </a:r>
            <a:r>
              <a:rPr lang="en-US" sz="3200" b="0"/>
              <a:t>Victor Laureano</a:t>
            </a:r>
            <a:r>
              <a:rPr lang="en-US" sz="1400" b="0"/>
              <a:t>                Date: 01/20</a:t>
            </a:r>
            <a:r>
              <a:rPr lang="en-US" sz="3200" b="0"/>
              <a:t> </a:t>
            </a:r>
            <a:endParaRPr lang="en-PR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5A4D-12BD-41EF-9D54-D84AD92C06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4089" y="800100"/>
            <a:ext cx="2426285" cy="218739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/>
              <a:t>Identify:</a:t>
            </a:r>
          </a:p>
          <a:p>
            <a:pPr marL="0" indent="0">
              <a:buNone/>
            </a:pPr>
            <a:r>
              <a:rPr lang="en-US" sz="1400" b="0" dirty="0"/>
              <a:t>Fast food Customers are complaining about longer wait times and long lines.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r>
              <a:rPr lang="en-US" sz="1400" b="0" dirty="0"/>
              <a:t>The complexity of the menu is one of the main reasons for bigger times.</a:t>
            </a:r>
          </a:p>
          <a:p>
            <a:pPr marL="0" indent="0">
              <a:buNone/>
            </a:pPr>
            <a:endParaRPr lang="en-PR" sz="1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F9BA8-0C4E-4985-8E1E-B2C9C0BFCAB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57813" y="4667157"/>
            <a:ext cx="4152900" cy="192064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/>
              <a:t>Analyze causes:</a:t>
            </a:r>
          </a:p>
          <a:p>
            <a:pPr marL="0" indent="0">
              <a:buNone/>
            </a:pPr>
            <a:r>
              <a:rPr lang="en-US" sz="1400" b="0" dirty="0"/>
              <a:t>The complexity of the menu items is one of the main reasons for customers taking too long with their orders.</a:t>
            </a:r>
          </a:p>
          <a:p>
            <a:pPr marL="0" indent="0">
              <a:buNone/>
            </a:pPr>
            <a:r>
              <a:rPr lang="en-US" sz="1400" b="0" dirty="0"/>
              <a:t>Confusion while asking for menu items, and waiting to be attended are the root causes</a:t>
            </a:r>
            <a:endParaRPr lang="en-PR" sz="14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D9738-7A4A-47E2-ADDB-A45171DDD38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63733" y="3642619"/>
            <a:ext cx="4181012" cy="791962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/>
              <a:t>Target:</a:t>
            </a:r>
          </a:p>
          <a:p>
            <a:pPr marL="0" indent="0">
              <a:buNone/>
            </a:pPr>
            <a:r>
              <a:rPr lang="en-US" sz="1400" b="0" dirty="0"/>
              <a:t>1) Decrease customer wait time.</a:t>
            </a:r>
          </a:p>
          <a:p>
            <a:pPr marL="0" indent="0">
              <a:buNone/>
            </a:pPr>
            <a:r>
              <a:rPr lang="en-US" sz="1400" b="0" dirty="0"/>
              <a:t>2) Help Customers in Menu picking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7CB8-5E74-4DE1-BF92-143DD9B96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6174" y="4416086"/>
            <a:ext cx="4152900" cy="2057400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/>
              <a:t>Act or </a:t>
            </a:r>
            <a:r>
              <a:rPr lang="en-US" sz="1400" b="0" dirty="0" err="1"/>
              <a:t>Standarize</a:t>
            </a:r>
            <a:r>
              <a:rPr lang="en-US" sz="1400" b="0" dirty="0"/>
              <a:t>:</a:t>
            </a:r>
          </a:p>
          <a:p>
            <a:pPr marL="0" indent="0">
              <a:buNone/>
            </a:pPr>
            <a:r>
              <a:rPr lang="en-US" sz="1400" b="0" dirty="0"/>
              <a:t>Improve on the Application by fixing bugs and improving UX.</a:t>
            </a:r>
          </a:p>
          <a:p>
            <a:pPr marL="0" indent="0">
              <a:buNone/>
            </a:pPr>
            <a:r>
              <a:rPr lang="en-US" sz="1400" b="0" dirty="0"/>
              <a:t>Future Improvements: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/>
              <a:t>Downloadable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/>
              <a:t>Fast Food to 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/>
              <a:t>Branch and provide service for many Fast Foods</a:t>
            </a:r>
            <a:endParaRPr lang="en-PR" sz="1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77275-FA83-4412-BD4F-94C0F26F46D3}"/>
              </a:ext>
            </a:extLst>
          </p:cNvPr>
          <p:cNvSpPr txBox="1"/>
          <p:nvPr/>
        </p:nvSpPr>
        <p:spPr>
          <a:xfrm>
            <a:off x="4726989" y="884366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Countermeasures:</a:t>
            </a:r>
          </a:p>
          <a:p>
            <a:r>
              <a:rPr lang="en-US" sz="1400" dirty="0"/>
              <a:t>Countermeasure #1: Let customer decide menu items before arriving using a Web Application</a:t>
            </a:r>
          </a:p>
          <a:p>
            <a:r>
              <a:rPr lang="en-US" sz="1400" dirty="0"/>
              <a:t>Countermeasure #2: Have the menu item ready before customer arrival using a QR code generated from picking menu</a:t>
            </a:r>
            <a:endParaRPr lang="en-P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B7AE6-A135-4C61-A419-E7C793F6C655}"/>
              </a:ext>
            </a:extLst>
          </p:cNvPr>
          <p:cNvSpPr txBox="1"/>
          <p:nvPr/>
        </p:nvSpPr>
        <p:spPr>
          <a:xfrm>
            <a:off x="4726989" y="3317960"/>
            <a:ext cx="4038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Check:</a:t>
            </a:r>
          </a:p>
          <a:p>
            <a:r>
              <a:rPr lang="en-US" sz="1400" dirty="0"/>
              <a:t>Countermeasures should provide a 30% reduce in wait periods</a:t>
            </a:r>
            <a:endParaRPr lang="en-P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13763-589F-43F6-A7E5-E604C4B1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800099"/>
            <a:ext cx="1571626" cy="2552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F513F-D30B-4ABB-910A-FEFEB379F89E}"/>
              </a:ext>
            </a:extLst>
          </p:cNvPr>
          <p:cNvSpPr txBox="1"/>
          <p:nvPr/>
        </p:nvSpPr>
        <p:spPr>
          <a:xfrm>
            <a:off x="3000374" y="3410043"/>
            <a:ext cx="15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 done by: The Wall Street Journal</a:t>
            </a:r>
            <a:endParaRPr lang="en-PR" sz="1200" dirty="0"/>
          </a:p>
        </p:txBody>
      </p:sp>
    </p:spTree>
    <p:extLst>
      <p:ext uri="{BB962C8B-B14F-4D97-AF65-F5344CB8AC3E}">
        <p14:creationId xmlns:p14="http://schemas.microsoft.com/office/powerpoint/2010/main" val="38119618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184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Default Design</vt:lpstr>
      <vt:lpstr>Office Theme</vt:lpstr>
      <vt:lpstr>Fast food App by Victor Laureano                Date: 01/20 </vt:lpstr>
    </vt:vector>
  </TitlesOfParts>
  <Company>New England School Picture Co.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Klicker</dc:creator>
  <cp:lastModifiedBy>VICTOR A LAUREANO-HERMIDA</cp:lastModifiedBy>
  <cp:revision>98</cp:revision>
  <dcterms:created xsi:type="dcterms:W3CDTF">2007-01-11T15:42:12Z</dcterms:created>
  <dcterms:modified xsi:type="dcterms:W3CDTF">2021-01-28T15:17:08Z</dcterms:modified>
</cp:coreProperties>
</file>