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3"/>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71" r:id="rId21"/>
    <p:sldId id="372" r:id="rId22"/>
    <p:sldId id="369" r:id="rId23"/>
    <p:sldId id="370" r:id="rId24"/>
    <p:sldId id="373" r:id="rId25"/>
    <p:sldId id="275" r:id="rId26"/>
    <p:sldId id="374" r:id="rId27"/>
    <p:sldId id="425" r:id="rId28"/>
    <p:sldId id="473" r:id="rId29"/>
    <p:sldId id="474" r:id="rId30"/>
    <p:sldId id="476" r:id="rId31"/>
    <p:sldId id="477" r:id="rId32"/>
    <p:sldId id="478" r:id="rId33"/>
    <p:sldId id="479" r:id="rId34"/>
    <p:sldId id="480" r:id="rId35"/>
    <p:sldId id="276" r:id="rId36"/>
    <p:sldId id="277" r:id="rId37"/>
    <p:sldId id="324" r:id="rId38"/>
    <p:sldId id="278" r:id="rId39"/>
    <p:sldId id="280" r:id="rId40"/>
    <p:sldId id="281" r:id="rId41"/>
    <p:sldId id="279" r:id="rId42"/>
    <p:sldId id="282" r:id="rId43"/>
    <p:sldId id="283" r:id="rId44"/>
    <p:sldId id="284" r:id="rId45"/>
    <p:sldId id="285" r:id="rId46"/>
    <p:sldId id="286" r:id="rId47"/>
    <p:sldId id="290" r:id="rId48"/>
    <p:sldId id="291" r:id="rId49"/>
    <p:sldId id="289" r:id="rId50"/>
    <p:sldId id="287" r:id="rId51"/>
    <p:sldId id="288" r:id="rId52"/>
    <p:sldId id="292" r:id="rId53"/>
    <p:sldId id="293" r:id="rId54"/>
    <p:sldId id="294" r:id="rId55"/>
    <p:sldId id="295" r:id="rId56"/>
    <p:sldId id="296" r:id="rId57"/>
    <p:sldId id="297" r:id="rId58"/>
    <p:sldId id="298" r:id="rId59"/>
    <p:sldId id="299" r:id="rId60"/>
    <p:sldId id="300" r:id="rId61"/>
    <p:sldId id="302" r:id="rId62"/>
    <p:sldId id="303" r:id="rId63"/>
    <p:sldId id="310" r:id="rId64"/>
    <p:sldId id="312" r:id="rId65"/>
    <p:sldId id="321" r:id="rId66"/>
    <p:sldId id="320" r:id="rId67"/>
    <p:sldId id="322" r:id="rId68"/>
    <p:sldId id="304" r:id="rId69"/>
    <p:sldId id="323" r:id="rId70"/>
    <p:sldId id="306" r:id="rId71"/>
    <p:sldId id="307" r:id="rId72"/>
    <p:sldId id="309" r:id="rId73"/>
    <p:sldId id="308" r:id="rId74"/>
    <p:sldId id="305" r:id="rId75"/>
    <p:sldId id="319" r:id="rId76"/>
    <p:sldId id="313" r:id="rId77"/>
    <p:sldId id="316" r:id="rId78"/>
    <p:sldId id="317" r:id="rId79"/>
    <p:sldId id="318" r:id="rId80"/>
    <p:sldId id="314" r:id="rId81"/>
    <p:sldId id="315" r:id="rId82"/>
  </p:sldIdLst>
  <p:sldSz cx="9144000" cy="5143500" type="screen16x9"/>
  <p:notesSz cx="9144000" cy="5143500"/>
  <p:embeddedFontLst>
    <p:embeddedFont>
      <p:font typeface="Open Sans" panose="020B0606030504020204" charset="0"/>
      <p:regular r:id="rId87"/>
      <p:bold r:id="rId88"/>
      <p:italic r:id="rId89"/>
      <p:boldItalic r:id="rId90"/>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9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varScale="1">
        <p:scale>
          <a:sx n="113" d="100"/>
          <a:sy n="113" d="100"/>
        </p:scale>
        <p:origin x="586" y="91"/>
      </p:cViewPr>
      <p:guideLst>
        <p:guide orient="horz" pos="215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0" Type="http://schemas.openxmlformats.org/officeDocument/2006/relationships/font" Target="fonts/font4.fntdata"/><Relationship Id="rId9" Type="http://schemas.openxmlformats.org/officeDocument/2006/relationships/slide" Target="slides/slide7.xml"/><Relationship Id="rId89" Type="http://schemas.openxmlformats.org/officeDocument/2006/relationships/font" Target="fonts/font3.fntdata"/><Relationship Id="rId88" Type="http://schemas.openxmlformats.org/officeDocument/2006/relationships/font" Target="fonts/font2.fntdata"/><Relationship Id="rId87" Type="http://schemas.openxmlformats.org/officeDocument/2006/relationships/font" Target="fonts/font1.fntdata"/><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notesMaster" Target="notesMasters/notesMaster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51643" y="2271771"/>
            <a:ext cx="6436178" cy="776702"/>
          </a:xfrm>
          <a:prstGeom prst="rect">
            <a:avLst/>
          </a:prstGeom>
        </p:spPr>
        <p:txBody>
          <a:bodyPr vert="horz" rtlCol="0" anchor="b"/>
          <a:lstStyle>
            <a:lvl1pPr lvl="0" algn="ctr">
              <a:defRPr lang="en-US" sz="4400" dirty="0"/>
            </a:lvl1pPr>
          </a:lstStyle>
          <a:p>
            <a:r>
              <a:rPr lang="en-US" dirty="0"/>
              <a:t>Click to edit Master title style</a:t>
            </a:r>
            <a:endParaRPr lang="en-US" dirty="0"/>
          </a:p>
        </p:txBody>
      </p:sp>
      <p:sp>
        <p:nvSpPr>
          <p:cNvPr id="3" name="Subtitle 2"/>
          <p:cNvSpPr>
            <a:spLocks noGrp="1"/>
          </p:cNvSpPr>
          <p:nvPr>
            <p:ph type="subTitle" idx="1"/>
          </p:nvPr>
        </p:nvSpPr>
        <p:spPr>
          <a:xfrm>
            <a:off x="1351643" y="3056695"/>
            <a:ext cx="6436178" cy="494945"/>
          </a:xfrm>
          <a:prstGeom prst="rect">
            <a:avLst/>
          </a:prstGeom>
        </p:spPr>
        <p:txBody>
          <a:bodyPr vert="horz" lIns="91440" rtlCol="0" anchor="t">
            <a:noAutofit/>
          </a:bodyPr>
          <a:lstStyle>
            <a:lvl1pPr marL="0" lvl="0" indent="0" algn="ctr">
              <a:lnSpc>
                <a:spcPct val="100000"/>
              </a:lnSpc>
              <a:spcBef>
                <a:spcPts val="0"/>
              </a:spcBef>
              <a:buNone/>
              <a:defRPr lang="en-US" sz="1400" b="0" i="0" baseline="0" dirty="0">
                <a:solidFill>
                  <a:schemeClr val="accent1"/>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endParaRPr lang="en-US" dirty="0"/>
          </a:p>
        </p:txBody>
      </p:sp>
      <p:sp>
        <p:nvSpPr>
          <p:cNvPr id="4" name="Slide Number Placeholder 5"/>
          <p:cNvSpPr>
            <a:spLocks noGrp="1"/>
          </p:cNvSpPr>
          <p:nvPr>
            <p:ph type="sldNum" sz="quarter" idx="12"/>
          </p:nvPr>
        </p:nvSpPr>
        <p:spPr/>
        <p:txBody>
          <a:bodyPr rtlCol="0"/>
          <a:lstStyle>
            <a:lvl1pPr lvl="0"/>
          </a:lstStyle>
          <a:p>
            <a:r>
              <a:rPr lang="en-US" dirty="0"/>
              <a:t>&lt;#&gt;</a:t>
            </a:r>
            <a:endParaRPr lang="en-US" dirty="0"/>
          </a:p>
        </p:txBody>
      </p:sp>
      <p:sp>
        <p:nvSpPr>
          <p:cNvPr id="5" name="Footer Placeholder 4"/>
          <p:cNvSpPr>
            <a:spLocks noGrp="1"/>
          </p:cNvSpPr>
          <p:nvPr>
            <p:ph type="ftr" sz="quarter" idx="11"/>
          </p:nvPr>
        </p:nvSpPr>
        <p:spPr/>
        <p:txBody>
          <a:bodyPr rtlCol="0"/>
          <a:lstStyle>
            <a:lvl1pPr lvl="0"/>
          </a:lstStyle>
          <a:p>
            <a:r>
              <a:rPr lang="en-US" dirty="0"/>
              <a:t>Footer</a:t>
            </a:r>
            <a:endParaRPr lang="en-US" dirty="0"/>
          </a:p>
        </p:txBody>
      </p:sp>
      <p:sp>
        <p:nvSpPr>
          <p:cNvPr id="6" name="Date Placeholder 3"/>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p:cNvSpPr>
            <a:spLocks noGrp="1"/>
          </p:cNvSpPr>
          <p:nvPr>
            <p:ph type="title"/>
          </p:nvPr>
        </p:nvSpPr>
        <p:spPr/>
        <p:txBody>
          <a:bodyPr rtlCol="0"/>
          <a:lstStyle>
            <a:lvl1pPr lvl="0"/>
          </a:lstStyle>
          <a:p>
            <a:r>
              <a:rPr lang="en-US" dirty="0"/>
              <a:t>Click to edit Master title style</a:t>
            </a:r>
            <a:endParaRPr lang="en-US" dirty="0"/>
          </a:p>
        </p:txBody>
      </p:sp>
      <p:sp>
        <p:nvSpPr>
          <p:cNvPr id="6" name="Picture Placeholder 2"/>
          <p:cNvSpPr>
            <a:spLocks noGrp="1"/>
          </p:cNvSpPr>
          <p:nvPr>
            <p:ph type="pic" idx="1"/>
          </p:nvPr>
        </p:nvSpPr>
        <p:spPr>
          <a:xfrm>
            <a:off x="835027" y="1474787"/>
            <a:ext cx="1723499" cy="2074863"/>
          </a:xfrm>
          <a:solidFill>
            <a:schemeClr val="bg1">
              <a:lumMod val="95000"/>
            </a:schemeClr>
          </a:solidFill>
          <a:ln w="38100">
            <a:noFill/>
            <a:miter lim="800000"/>
          </a:ln>
        </p:spPr>
        <p:txBody>
          <a:bodyPr rtlCol="0"/>
          <a:lstStyle/>
          <a:p>
            <a:r>
              <a:rPr lang="en-US" dirty="0"/>
              <a:t>Click icon to add picture</a:t>
            </a:r>
            <a:endParaRPr lang="en-US" dirty="0"/>
          </a:p>
        </p:txBody>
      </p:sp>
      <p:sp>
        <p:nvSpPr>
          <p:cNvPr id="7" name="Content Placeholder 2"/>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endParaRPr lang="en-US" dirty="0"/>
          </a:p>
        </p:txBody>
      </p:sp>
      <p:sp>
        <p:nvSpPr>
          <p:cNvPr id="8" name="Picture Placeholder 2"/>
          <p:cNvSpPr>
            <a:spLocks noGrp="1"/>
          </p:cNvSpPr>
          <p:nvPr>
            <p:ph type="pic" idx="3"/>
          </p:nvPr>
        </p:nvSpPr>
        <p:spPr>
          <a:xfrm>
            <a:off x="2835275" y="1474787"/>
            <a:ext cx="3459670" cy="2074863"/>
          </a:xfrm>
          <a:solidFill>
            <a:schemeClr val="bg1">
              <a:lumMod val="95000"/>
            </a:schemeClr>
          </a:solidFill>
          <a:ln w="38100">
            <a:noFill/>
            <a:miter lim="800000"/>
          </a:ln>
        </p:spPr>
        <p:txBody>
          <a:bodyPr rtlCol="0"/>
          <a:lstStyle/>
          <a:p>
            <a:r>
              <a:rPr lang="en-US" dirty="0"/>
              <a:t>Click icon to add picture</a:t>
            </a:r>
            <a:endParaRPr lang="en-US" dirty="0"/>
          </a:p>
        </p:txBody>
      </p:sp>
      <p:sp>
        <p:nvSpPr>
          <p:cNvPr id="9" name="Content Placeholder 2"/>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endParaRPr lang="en-US" dirty="0"/>
          </a:p>
        </p:txBody>
      </p:sp>
      <p:sp>
        <p:nvSpPr>
          <p:cNvPr id="10" name="Picture Placeholder 2"/>
          <p:cNvSpPr>
            <a:spLocks noGrp="1"/>
          </p:cNvSpPr>
          <p:nvPr>
            <p:ph type="pic" idx="5"/>
          </p:nvPr>
        </p:nvSpPr>
        <p:spPr>
          <a:xfrm>
            <a:off x="6581774" y="1474787"/>
            <a:ext cx="1724025" cy="2074863"/>
          </a:xfrm>
          <a:solidFill>
            <a:schemeClr val="bg1">
              <a:lumMod val="95000"/>
            </a:schemeClr>
          </a:solidFill>
          <a:ln w="38100">
            <a:noFill/>
            <a:miter lim="800000"/>
          </a:ln>
        </p:spPr>
        <p:txBody>
          <a:bodyPr rtlCol="0"/>
          <a:lstStyle/>
          <a:p>
            <a:r>
              <a:rPr lang="en-US" dirty="0"/>
              <a:t>Click icon to add picture</a:t>
            </a:r>
            <a:endParaRPr lang="en-US" dirty="0"/>
          </a:p>
        </p:txBody>
      </p:sp>
      <p:sp>
        <p:nvSpPr>
          <p:cNvPr id="11" name="Content Placeholder 2"/>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panose="020B0604020202020204"/>
              <a:buNone/>
              <a:defRPr lang="en-US" sz="1200" b="0" dirty="0">
                <a:solidFill>
                  <a:schemeClr val="tx1">
                    <a:lumMod val="85000"/>
                    <a:lumOff val="15000"/>
                  </a:schemeClr>
                </a:solidFill>
                <a:latin typeface="+mn-lt"/>
              </a:defRPr>
            </a:lvl1pPr>
            <a:lvl2pPr lvl="1">
              <a:lnSpc>
                <a:spcPct val="130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panose="020B0604020202020204"/>
              <a:buChar char="»"/>
              <a:defRPr lang="en-US" sz="1050" i="1" dirty="0">
                <a:solidFill>
                  <a:schemeClr val="tx2">
                    <a:lumMod val="50000"/>
                    <a:lumOff val="50000"/>
                  </a:schemeClr>
                </a:solidFill>
              </a:defRPr>
            </a:lvl5pPr>
          </a:lstStyle>
          <a:p>
            <a:pPr lvl="0"/>
            <a:r>
              <a:rPr lang="en-US" dirty="0"/>
              <a:t>Click to edit Master text styles</a:t>
            </a:r>
            <a:endParaRPr lang="en-US" dirty="0"/>
          </a:p>
        </p:txBody>
      </p:sp>
      <p:sp>
        <p:nvSpPr>
          <p:cNvPr id="12" name="Slide Number Placeholder 4"/>
          <p:cNvSpPr>
            <a:spLocks noGrp="1"/>
          </p:cNvSpPr>
          <p:nvPr>
            <p:ph type="sldNum" sz="quarter" idx="12"/>
          </p:nvPr>
        </p:nvSpPr>
        <p:spPr/>
        <p:txBody>
          <a:bodyPr rtlCol="0"/>
          <a:lstStyle/>
          <a:p>
            <a:r>
              <a:rPr lang="en-US" dirty="0"/>
              <a:t>&lt;#&gt;</a:t>
            </a:r>
            <a:endParaRPr lang="en-US" dirty="0"/>
          </a:p>
        </p:txBody>
      </p:sp>
      <p:sp>
        <p:nvSpPr>
          <p:cNvPr id="13" name="Footer Placeholder 3"/>
          <p:cNvSpPr>
            <a:spLocks noGrp="1"/>
          </p:cNvSpPr>
          <p:nvPr>
            <p:ph type="ftr" sz="quarter" idx="11"/>
          </p:nvPr>
        </p:nvSpPr>
        <p:spPr/>
        <p:txBody>
          <a:bodyPr rtlCol="0"/>
          <a:lstStyle/>
          <a:p>
            <a:r>
              <a:rPr lang="en-US" dirty="0"/>
              <a:t>Footer</a:t>
            </a:r>
            <a:endParaRPr lang="en-US" dirty="0"/>
          </a:p>
        </p:txBody>
      </p:sp>
      <p:sp>
        <p:nvSpPr>
          <p:cNvPr id="14"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endParaRPr lang="en-US" dirty="0"/>
          </a:p>
        </p:txBody>
      </p:sp>
      <p:sp>
        <p:nvSpPr>
          <p:cNvPr id="3" name="Picture Placeholder 2"/>
          <p:cNvSpPr>
            <a:spLocks noGrp="1"/>
          </p:cNvSpPr>
          <p:nvPr>
            <p:ph type="pic" idx="1"/>
          </p:nvPr>
        </p:nvSpPr>
        <p:spPr>
          <a:xfrm>
            <a:off x="30480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4" name="Picture Placeholder 2"/>
          <p:cNvSpPr>
            <a:spLocks noGrp="1"/>
          </p:cNvSpPr>
          <p:nvPr>
            <p:ph type="pic" idx="2"/>
          </p:nvPr>
        </p:nvSpPr>
        <p:spPr>
          <a:xfrm>
            <a:off x="247015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5" name="Picture Placeholder 2"/>
          <p:cNvSpPr>
            <a:spLocks noGrp="1"/>
          </p:cNvSpPr>
          <p:nvPr>
            <p:ph type="pic" idx="3"/>
          </p:nvPr>
        </p:nvSpPr>
        <p:spPr>
          <a:xfrm>
            <a:off x="463550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6" name="Picture Placeholder 2"/>
          <p:cNvSpPr>
            <a:spLocks noGrp="1"/>
          </p:cNvSpPr>
          <p:nvPr>
            <p:ph type="pic" idx="4"/>
          </p:nvPr>
        </p:nvSpPr>
        <p:spPr>
          <a:xfrm>
            <a:off x="6800850" y="1733550"/>
            <a:ext cx="2095500" cy="2190750"/>
          </a:xfrm>
          <a:solidFill>
            <a:schemeClr val="bg1">
              <a:lumMod val="95000"/>
            </a:schemeClr>
          </a:solidFill>
          <a:ln w="38100">
            <a:noFill/>
            <a:miter lim="800000"/>
          </a:ln>
        </p:spPr>
        <p:txBody>
          <a:bodyPr rtlCol="0"/>
          <a:lstStyle/>
          <a:p>
            <a:r>
              <a:rPr lang="en-US" dirty="0"/>
              <a:t>Click icon to add picture</a:t>
            </a:r>
            <a:endParaRPr lang="en-US" dirty="0"/>
          </a:p>
        </p:txBody>
      </p:sp>
      <p:sp>
        <p:nvSpPr>
          <p:cNvPr id="7" name="Slide Number Placeholder 4"/>
          <p:cNvSpPr>
            <a:spLocks noGrp="1"/>
          </p:cNvSpPr>
          <p:nvPr>
            <p:ph type="sldNum" sz="quarter" idx="12"/>
          </p:nvPr>
        </p:nvSpPr>
        <p:spPr/>
        <p:txBody>
          <a:bodyPr rtlCol="0"/>
          <a:lstStyle/>
          <a:p>
            <a:r>
              <a:rPr lang="en-US" dirty="0"/>
              <a:t>&lt;#&gt;</a:t>
            </a:r>
            <a:endParaRPr lang="en-US" dirty="0"/>
          </a:p>
        </p:txBody>
      </p:sp>
      <p:sp>
        <p:nvSpPr>
          <p:cNvPr id="8" name="Footer Placeholder 3"/>
          <p:cNvSpPr>
            <a:spLocks noGrp="1"/>
          </p:cNvSpPr>
          <p:nvPr>
            <p:ph type="ftr" sz="quarter" idx="11"/>
          </p:nvPr>
        </p:nvSpPr>
        <p:spPr/>
        <p:txBody>
          <a:bodyPr rtlCol="0"/>
          <a:lstStyle/>
          <a:p>
            <a:r>
              <a:rPr lang="en-US" dirty="0"/>
              <a:t>Footer</a:t>
            </a:r>
            <a:endParaRPr lang="en-US" dirty="0"/>
          </a:p>
        </p:txBody>
      </p:sp>
      <p:sp>
        <p:nvSpPr>
          <p:cNvPr id="9"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lvl1pPr lvl="0"/>
          </a:lstStyle>
          <a:p>
            <a:r>
              <a:rPr lang="en-US" dirty="0"/>
              <a:t>Click to edit Master title style</a:t>
            </a:r>
            <a:endParaRPr lang="en-US" dirty="0"/>
          </a:p>
        </p:txBody>
      </p:sp>
      <p:sp>
        <p:nvSpPr>
          <p:cNvPr id="3" name="Content Placeholder 2"/>
          <p:cNvSpPr>
            <a:spLocks noGrp="1"/>
          </p:cNvSpPr>
          <p:nvPr>
            <p:ph idx="1"/>
          </p:nvPr>
        </p:nvSpPr>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Slide Number Placeholder 4"/>
          <p:cNvSpPr>
            <a:spLocks noGrp="1"/>
          </p:cNvSpPr>
          <p:nvPr>
            <p:ph type="sldNum" sz="quarter" idx="12"/>
          </p:nvPr>
        </p:nvSpPr>
        <p:spPr/>
        <p:txBody>
          <a:bodyPr rtlCol="0"/>
          <a:lstStyle/>
          <a:p>
            <a:r>
              <a:rPr lang="en-US" dirty="0"/>
              <a:t>&lt;#&gt;</a:t>
            </a:r>
            <a:endParaRPr lang="en-US" dirty="0"/>
          </a:p>
        </p:txBody>
      </p:sp>
      <p:sp>
        <p:nvSpPr>
          <p:cNvPr id="5" name="Footer Placeholder 3"/>
          <p:cNvSpPr>
            <a:spLocks noGrp="1"/>
          </p:cNvSpPr>
          <p:nvPr>
            <p:ph type="ftr" sz="quarter" idx="11"/>
          </p:nvPr>
        </p:nvSpPr>
        <p:spPr/>
        <p:txBody>
          <a:bodyPr rtlCol="0"/>
          <a:lstStyle/>
          <a:p>
            <a:r>
              <a:rPr lang="en-US" dirty="0"/>
              <a:t>Footer</a:t>
            </a:r>
            <a:endParaRPr lang="en-US" dirty="0"/>
          </a:p>
        </p:txBody>
      </p:sp>
      <p:sp>
        <p:nvSpPr>
          <p:cNvPr id="6"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2192059"/>
            <a:ext cx="7620000" cy="511812"/>
          </a:xfrm>
          <a:prstGeom prst="rect">
            <a:avLst/>
          </a:prstGeom>
        </p:spPr>
        <p:txBody>
          <a:bodyPr vert="horz" rtlCol="0" anchor="b">
            <a:normAutofit/>
          </a:bodyPr>
          <a:lstStyle>
            <a:lvl1pPr marL="0" lvl="0" indent="0">
              <a:lnSpc>
                <a:spcPct val="100000"/>
              </a:lnSpc>
              <a:buNone/>
              <a:defRPr lang="en-US" sz="1400" b="0" i="0" dirty="0">
                <a:solidFill>
                  <a:schemeClr val="accent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endParaRPr lang="en-US" dirty="0"/>
          </a:p>
        </p:txBody>
      </p:sp>
      <p:sp>
        <p:nvSpPr>
          <p:cNvPr id="3" name="Title 1"/>
          <p:cNvSpPr>
            <a:spLocks noGrp="1"/>
          </p:cNvSpPr>
          <p:nvPr>
            <p:ph type="title" idx="1"/>
          </p:nvPr>
        </p:nvSpPr>
        <p:spPr>
          <a:xfrm>
            <a:off x="762000" y="2735662"/>
            <a:ext cx="7620000" cy="882263"/>
          </a:xfrm>
          <a:prstGeom prst="rect">
            <a:avLst/>
          </a:prstGeom>
        </p:spPr>
        <p:txBody>
          <a:bodyPr vert="horz" rtlCol="0" anchor="t"/>
          <a:lstStyle>
            <a:lvl1pPr lvl="0">
              <a:defRPr lang="en-US" sz="4000" dirty="0"/>
            </a:lvl1pPr>
          </a:lstStyle>
          <a:p>
            <a:r>
              <a:rPr lang="en-US" dirty="0"/>
              <a:t>Click to edit Master title style</a:t>
            </a:r>
            <a:endParaRPr lang="en-US" dirty="0"/>
          </a:p>
        </p:txBody>
      </p:sp>
      <p:sp>
        <p:nvSpPr>
          <p:cNvPr id="4" name="Slide Number Placeholder 5"/>
          <p:cNvSpPr>
            <a:spLocks noGrp="1"/>
          </p:cNvSpPr>
          <p:nvPr>
            <p:ph type="sldNum" sz="quarter" idx="12"/>
          </p:nvPr>
        </p:nvSpPr>
        <p:spPr/>
        <p:txBody>
          <a:bodyPr rtlCol="0"/>
          <a:lstStyle>
            <a:lvl1pPr lvl="0"/>
          </a:lstStyle>
          <a:p>
            <a:r>
              <a:rPr lang="en-US" dirty="0"/>
              <a:t>&lt;#&gt;</a:t>
            </a:r>
            <a:endParaRPr lang="en-US" dirty="0"/>
          </a:p>
        </p:txBody>
      </p:sp>
      <p:sp>
        <p:nvSpPr>
          <p:cNvPr id="5" name="Footer Placeholder 4"/>
          <p:cNvSpPr>
            <a:spLocks noGrp="1"/>
          </p:cNvSpPr>
          <p:nvPr>
            <p:ph type="ftr" sz="quarter" idx="11"/>
          </p:nvPr>
        </p:nvSpPr>
        <p:spPr/>
        <p:txBody>
          <a:bodyPr rtlCol="0"/>
          <a:lstStyle>
            <a:lvl1pPr lvl="0"/>
          </a:lstStyle>
          <a:p>
            <a:r>
              <a:rPr lang="en-US" dirty="0"/>
              <a:t>Footer</a:t>
            </a:r>
            <a:endParaRPr lang="en-US" dirty="0"/>
          </a:p>
        </p:txBody>
      </p:sp>
      <p:sp>
        <p:nvSpPr>
          <p:cNvPr id="6" name="Date Placeholder 3"/>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endParaRPr lang="en-US" dirty="0"/>
          </a:p>
        </p:txBody>
      </p:sp>
      <p:sp>
        <p:nvSpPr>
          <p:cNvPr id="3" name="Content Placeholder 2"/>
          <p:cNvSpPr>
            <a:spLocks noGrp="1"/>
          </p:cNvSpPr>
          <p:nvPr>
            <p:ph idx="1"/>
          </p:nvPr>
        </p:nvSpPr>
        <p:spPr>
          <a:xfrm>
            <a:off x="762000" y="1403352"/>
            <a:ext cx="3619500" cy="3069050"/>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idx="2"/>
          </p:nvPr>
        </p:nvSpPr>
        <p:spPr>
          <a:xfrm>
            <a:off x="4752975" y="1403352"/>
            <a:ext cx="3619500" cy="3069050"/>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6"/>
          <p:cNvSpPr>
            <a:spLocks noGrp="1"/>
          </p:cNvSpPr>
          <p:nvPr>
            <p:ph type="sldNum" sz="quarter" idx="12"/>
          </p:nvPr>
        </p:nvSpPr>
        <p:spPr/>
        <p:txBody>
          <a:bodyPr rtlCol="0"/>
          <a:lstStyle/>
          <a:p>
            <a:r>
              <a:rPr lang="en-US" dirty="0"/>
              <a:t>&lt;#&gt;</a:t>
            </a:r>
            <a:endParaRPr lang="en-US" dirty="0"/>
          </a:p>
        </p:txBody>
      </p:sp>
      <p:sp>
        <p:nvSpPr>
          <p:cNvPr id="6" name="Footer Placeholder 5"/>
          <p:cNvSpPr>
            <a:spLocks noGrp="1"/>
          </p:cNvSpPr>
          <p:nvPr>
            <p:ph type="ftr" sz="quarter" idx="11"/>
          </p:nvPr>
        </p:nvSpPr>
        <p:spPr/>
        <p:txBody>
          <a:bodyPr rtlCol="0"/>
          <a:lstStyle/>
          <a:p>
            <a:r>
              <a:rPr lang="en-US" dirty="0"/>
              <a:t>Footer</a:t>
            </a:r>
            <a:endParaRPr lang="en-US" dirty="0"/>
          </a:p>
        </p:txBody>
      </p:sp>
      <p:sp>
        <p:nvSpPr>
          <p:cNvPr id="7" name="Date Placeholder 4"/>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762000"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endParaRPr lang="en-US" dirty="0"/>
          </a:p>
        </p:txBody>
      </p:sp>
      <p:sp>
        <p:nvSpPr>
          <p:cNvPr id="3" name="Text Placeholder 4"/>
          <p:cNvSpPr>
            <a:spLocks noGrp="1"/>
          </p:cNvSpPr>
          <p:nvPr>
            <p:ph type="body" idx="1"/>
          </p:nvPr>
        </p:nvSpPr>
        <p:spPr>
          <a:xfrm>
            <a:off x="4754717" y="1400175"/>
            <a:ext cx="3619500" cy="540644"/>
          </a:xfrm>
          <a:prstGeom prst="rect">
            <a:avLst/>
          </a:prstGeom>
        </p:spPr>
        <p:txBody>
          <a:bodyPr vert="horz" rtlCol="0" anchor="ctr">
            <a:normAutofit/>
          </a:bodyPr>
          <a:lstStyle>
            <a:lvl1pPr marL="0" lvl="0" indent="0">
              <a:buNone/>
              <a:defRPr lang="en-US" sz="16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endParaRPr lang="en-US" dirty="0"/>
          </a:p>
        </p:txBody>
      </p:sp>
      <p:sp>
        <p:nvSpPr>
          <p:cNvPr id="4" name="Content Placeholder 2"/>
          <p:cNvSpPr>
            <a:spLocks noGrp="1"/>
          </p:cNvSpPr>
          <p:nvPr>
            <p:ph idx="2"/>
          </p:nvPr>
        </p:nvSpPr>
        <p:spPr>
          <a:xfrm>
            <a:off x="762000" y="1961537"/>
            <a:ext cx="3619500" cy="2510865"/>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itle 1"/>
          <p:cNvSpPr>
            <a:spLocks noGrp="1"/>
          </p:cNvSpPr>
          <p:nvPr>
            <p:ph type="title" idx="3"/>
          </p:nvPr>
        </p:nvSpPr>
        <p:spPr/>
        <p:txBody>
          <a:bodyPr rtlCol="0"/>
          <a:lstStyle>
            <a:lvl1pPr lvl="0"/>
          </a:lstStyle>
          <a:p>
            <a:r>
              <a:rPr lang="en-US" dirty="0"/>
              <a:t>Click to edit Master title style</a:t>
            </a:r>
            <a:endParaRPr lang="en-US" dirty="0"/>
          </a:p>
        </p:txBody>
      </p:sp>
      <p:sp>
        <p:nvSpPr>
          <p:cNvPr id="6" name="Content Placeholder 2"/>
          <p:cNvSpPr>
            <a:spLocks noGrp="1"/>
          </p:cNvSpPr>
          <p:nvPr>
            <p:ph idx="4"/>
          </p:nvPr>
        </p:nvSpPr>
        <p:spPr>
          <a:xfrm>
            <a:off x="4751443" y="1961537"/>
            <a:ext cx="3619500" cy="2510865"/>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4"/>
          <p:cNvSpPr>
            <a:spLocks noGrp="1"/>
          </p:cNvSpPr>
          <p:nvPr>
            <p:ph type="dt" sz="half" idx="10"/>
          </p:nvPr>
        </p:nvSpPr>
        <p:spPr/>
        <p:txBody>
          <a:bodyPr rtlCol="0"/>
          <a:lstStyle/>
          <a:p>
            <a:r>
              <a:rPr lang="en-US" dirty="0"/>
              <a:t>Date</a:t>
            </a:r>
            <a:endParaRPr lang="en-US" dirty="0"/>
          </a:p>
        </p:txBody>
      </p:sp>
      <p:sp>
        <p:nvSpPr>
          <p:cNvPr id="8" name="Footer Placeholder 5"/>
          <p:cNvSpPr>
            <a:spLocks noGrp="1"/>
          </p:cNvSpPr>
          <p:nvPr>
            <p:ph type="ftr" sz="quarter" idx="11"/>
          </p:nvPr>
        </p:nvSpPr>
        <p:spPr/>
        <p:txBody>
          <a:bodyPr rtlCol="0"/>
          <a:lstStyle/>
          <a:p>
            <a:r>
              <a:rPr lang="en-US" dirty="0"/>
              <a:t>Footer</a:t>
            </a:r>
            <a:endParaRPr lang="en-US" dirty="0"/>
          </a:p>
        </p:txBody>
      </p:sp>
      <p:sp>
        <p:nvSpPr>
          <p:cNvPr id="9" name="Slide Number Placeholder 6"/>
          <p:cNvSpPr>
            <a:spLocks noGrp="1"/>
          </p:cNvSpPr>
          <p:nvPr>
            <p:ph type="sldNum" sz="quarter" idx="12"/>
          </p:nvPr>
        </p:nvSpPr>
        <p:spPr/>
        <p:txBody>
          <a:bodyPr rtlCol="0"/>
          <a:lstStyle/>
          <a:p>
            <a:r>
              <a:rPr lang="en-US" dirty="0"/>
              <a:t>&lt;#&gt;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914525"/>
            <a:ext cx="7620000" cy="857250"/>
          </a:xfrm>
        </p:spPr>
        <p:txBody>
          <a:bodyPr vert="horz" rtlCol="0" anchor="ctr"/>
          <a:lstStyle>
            <a:lvl1pPr lvl="0" algn="ctr">
              <a:defRPr lang="en-US" sz="3600" dirty="0"/>
            </a:lvl1pPr>
          </a:lstStyle>
          <a:p>
            <a:r>
              <a:rPr lang="en-US" dirty="0"/>
              <a:t>Click to edit Master title style</a:t>
            </a:r>
            <a:endParaRPr lang="en-US" dirty="0"/>
          </a:p>
        </p:txBody>
      </p:sp>
      <p:sp>
        <p:nvSpPr>
          <p:cNvPr id="3" name="Slide Number Placeholder 3"/>
          <p:cNvSpPr>
            <a:spLocks noGrp="1"/>
          </p:cNvSpPr>
          <p:nvPr>
            <p:ph type="sldNum" sz="quarter" idx="12"/>
          </p:nvPr>
        </p:nvSpPr>
        <p:spPr/>
        <p:txBody>
          <a:bodyPr rtlCol="0"/>
          <a:lstStyle/>
          <a:p>
            <a:r>
              <a:rPr lang="en-US" dirty="0"/>
              <a:t>&lt;#&gt;</a:t>
            </a:r>
            <a:endParaRPr lang="en-US" dirty="0"/>
          </a:p>
        </p:txBody>
      </p:sp>
      <p:sp>
        <p:nvSpPr>
          <p:cNvPr id="4" name="Footer Placeholder 2"/>
          <p:cNvSpPr>
            <a:spLocks noGrp="1"/>
          </p:cNvSpPr>
          <p:nvPr>
            <p:ph type="ftr" sz="quarter" idx="11"/>
          </p:nvPr>
        </p:nvSpPr>
        <p:spPr/>
        <p:txBody>
          <a:bodyPr rtlCol="0"/>
          <a:lstStyle/>
          <a:p>
            <a:r>
              <a:rPr lang="en-US" dirty="0"/>
              <a:t>Footer</a:t>
            </a:r>
            <a:endParaRPr lang="en-US" dirty="0"/>
          </a:p>
        </p:txBody>
      </p:sp>
      <p:sp>
        <p:nvSpPr>
          <p:cNvPr id="5"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p>
            <a:r>
              <a:rPr lang="en-US" dirty="0"/>
              <a:t>&lt;#&gt;</a:t>
            </a:r>
            <a:endParaRPr lang="en-US" dirty="0"/>
          </a:p>
        </p:txBody>
      </p:sp>
      <p:sp>
        <p:nvSpPr>
          <p:cNvPr id="3" name="Footer Placeholder 2"/>
          <p:cNvSpPr>
            <a:spLocks noGrp="1"/>
          </p:cNvSpPr>
          <p:nvPr>
            <p:ph type="ftr" sz="quarter" idx="11"/>
          </p:nvPr>
        </p:nvSpPr>
        <p:spPr/>
        <p:txBody>
          <a:bodyPr rtlCol="0"/>
          <a:lstStyle/>
          <a:p>
            <a:r>
              <a:rPr lang="en-US" dirty="0"/>
              <a:t>Footer</a:t>
            </a:r>
            <a:endParaRPr lang="en-US" dirty="0"/>
          </a:p>
        </p:txBody>
      </p:sp>
      <p:sp>
        <p:nvSpPr>
          <p:cNvPr id="4"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endParaRPr lang="en-US" dirty="0"/>
          </a:p>
        </p:txBody>
      </p:sp>
      <p:sp>
        <p:nvSpPr>
          <p:cNvPr id="3"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endParaRPr lang="en-US" dirty="0"/>
          </a:p>
        </p:txBody>
      </p:sp>
      <p:sp>
        <p:nvSpPr>
          <p:cNvPr id="4" name="Content Placeholder 2"/>
          <p:cNvSpPr>
            <a:spLocks noGrp="1"/>
          </p:cNvSpPr>
          <p:nvPr>
            <p:ph idx="2"/>
          </p:nvPr>
        </p:nvSpPr>
        <p:spPr>
          <a:xfrm>
            <a:off x="3776758" y="1447800"/>
            <a:ext cx="4605242" cy="3000375"/>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3"/>
          <p:cNvSpPr>
            <a:spLocks noGrp="1"/>
          </p:cNvSpPr>
          <p:nvPr>
            <p:ph type="sldNum" sz="quarter" idx="12"/>
          </p:nvPr>
        </p:nvSpPr>
        <p:spPr/>
        <p:txBody>
          <a:bodyPr rtlCol="0"/>
          <a:lstStyle/>
          <a:p>
            <a:r>
              <a:rPr lang="en-US" dirty="0"/>
              <a:t>&lt;#&gt;</a:t>
            </a:r>
            <a:endParaRPr lang="en-US" dirty="0"/>
          </a:p>
        </p:txBody>
      </p:sp>
      <p:sp>
        <p:nvSpPr>
          <p:cNvPr id="6" name="Footer Placeholder 2"/>
          <p:cNvSpPr>
            <a:spLocks noGrp="1"/>
          </p:cNvSpPr>
          <p:nvPr>
            <p:ph type="ftr" sz="quarter" idx="11"/>
          </p:nvPr>
        </p:nvSpPr>
        <p:spPr/>
        <p:txBody>
          <a:bodyPr rtlCol="0"/>
          <a:lstStyle/>
          <a:p>
            <a:r>
              <a:rPr lang="en-US" dirty="0"/>
              <a:t>Footer</a:t>
            </a:r>
            <a:endParaRPr lang="en-US" dirty="0"/>
          </a:p>
        </p:txBody>
      </p:sp>
      <p:sp>
        <p:nvSpPr>
          <p:cNvPr id="7"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6"/>
          <p:cNvSpPr/>
          <p:nvPr/>
        </p:nvSpPr>
        <p:spPr>
          <a:xfrm>
            <a:off x="3718307" y="1437411"/>
            <a:ext cx="4663693" cy="3037029"/>
          </a:xfrm>
          <a:prstGeom prst="rect">
            <a:avLst/>
          </a:prstGeom>
          <a:noFill/>
          <a:ln w="6350" cap="flat">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Title 1"/>
          <p:cNvSpPr>
            <a:spLocks noGrp="1"/>
          </p:cNvSpPr>
          <p:nvPr>
            <p:ph type="title"/>
          </p:nvPr>
        </p:nvSpPr>
        <p:spPr/>
        <p:txBody>
          <a:bodyPr rtlCol="0"/>
          <a:lstStyle>
            <a:lvl1pPr lvl="0"/>
          </a:lstStyle>
          <a:p>
            <a:r>
              <a:rPr lang="en-US" dirty="0"/>
              <a:t>Click to edit Master title style</a:t>
            </a:r>
            <a:endParaRPr lang="en-US" dirty="0"/>
          </a:p>
        </p:txBody>
      </p:sp>
      <p:sp>
        <p:nvSpPr>
          <p:cNvPr id="4" name="Text Placeholder 3"/>
          <p:cNvSpPr>
            <a:spLocks noGrp="1"/>
          </p:cNvSpPr>
          <p:nvPr>
            <p:ph type="body" idx="1"/>
          </p:nvPr>
        </p:nvSpPr>
        <p:spPr>
          <a:xfrm>
            <a:off x="762000" y="1455900"/>
            <a:ext cx="2822399" cy="2984400"/>
          </a:xfrm>
        </p:spPr>
        <p:txBody>
          <a:bodyPr vert="horz" lIns="91440" tIns="93600" rIns="91440" bIns="45720" rtlCol="0" anchor="t">
            <a:normAutofit/>
          </a:bodyPr>
          <a:lstStyle>
            <a:lvl1pPr marL="0" lvl="0" indent="0">
              <a:lnSpc>
                <a:spcPct val="100000"/>
              </a:lnSpc>
              <a:buNone/>
              <a:defRPr lang="en-US" b="0" dirty="0">
                <a:latin typeface="+mn-lt"/>
              </a:defRPr>
            </a:lvl1pPr>
          </a:lstStyle>
          <a:p>
            <a:r>
              <a:rPr lang="en-US" dirty="0"/>
              <a:t>Click to edit Master text styles</a:t>
            </a:r>
            <a:endParaRPr lang="en-US" dirty="0"/>
          </a:p>
        </p:txBody>
      </p:sp>
      <p:sp>
        <p:nvSpPr>
          <p:cNvPr id="5" name="Picture Placeholder 2"/>
          <p:cNvSpPr>
            <a:spLocks noGrp="1"/>
          </p:cNvSpPr>
          <p:nvPr>
            <p:ph type="pic" idx="2"/>
          </p:nvPr>
        </p:nvSpPr>
        <p:spPr>
          <a:xfrm>
            <a:off x="3775220" y="1492944"/>
            <a:ext cx="4543283" cy="2925962"/>
          </a:xfrm>
          <a:solidFill>
            <a:schemeClr val="bg1">
              <a:lumMod val="95000"/>
            </a:schemeClr>
          </a:solidFill>
          <a:ln w="38100">
            <a:noFill/>
            <a:miter lim="800000"/>
          </a:ln>
        </p:spPr>
        <p:txBody>
          <a:bodyPr rtlCol="0"/>
          <a:lstStyle/>
          <a:p>
            <a:r>
              <a:rPr lang="en-US" dirty="0"/>
              <a:t>Click icon to add picture</a:t>
            </a:r>
            <a:endParaRPr lang="en-US" dirty="0"/>
          </a:p>
        </p:txBody>
      </p:sp>
      <p:sp>
        <p:nvSpPr>
          <p:cNvPr id="6" name="Slide Number Placeholder 4"/>
          <p:cNvSpPr>
            <a:spLocks noGrp="1"/>
          </p:cNvSpPr>
          <p:nvPr>
            <p:ph type="sldNum" sz="quarter" idx="12"/>
          </p:nvPr>
        </p:nvSpPr>
        <p:spPr/>
        <p:txBody>
          <a:bodyPr rtlCol="0"/>
          <a:lstStyle/>
          <a:p>
            <a:r>
              <a:rPr lang="en-US" dirty="0"/>
              <a:t>&lt;#&gt;</a:t>
            </a:r>
            <a:endParaRPr lang="en-US" dirty="0"/>
          </a:p>
        </p:txBody>
      </p:sp>
      <p:sp>
        <p:nvSpPr>
          <p:cNvPr id="7" name="Footer Placeholder 3"/>
          <p:cNvSpPr>
            <a:spLocks noGrp="1"/>
          </p:cNvSpPr>
          <p:nvPr>
            <p:ph type="ftr" sz="quarter" idx="11"/>
          </p:nvPr>
        </p:nvSpPr>
        <p:spPr/>
        <p:txBody>
          <a:bodyPr rtlCol="0"/>
          <a:lstStyle/>
          <a:p>
            <a:r>
              <a:rPr lang="en-US" dirty="0"/>
              <a:t>Footer</a:t>
            </a:r>
            <a:endParaRPr lang="en-US" dirty="0"/>
          </a:p>
        </p:txBody>
      </p:sp>
      <p:sp>
        <p:nvSpPr>
          <p:cNvPr id="8" name="Date Placeholder 1"/>
          <p:cNvSpPr>
            <a:spLocks noGrp="1"/>
          </p:cNvSpPr>
          <p:nvPr>
            <p:ph type="dt" sz="half" idx="10"/>
          </p:nvPr>
        </p:nvSpPr>
        <p:spPr/>
        <p:txBody>
          <a:bodyPr rtlCol="0"/>
          <a:lstStyle/>
          <a:p>
            <a:r>
              <a:rPr lang="en-US" dirty="0"/>
              <a:t>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endParaRPr lang="en-US" dirty="0"/>
          </a:p>
        </p:txBody>
      </p:sp>
      <p:sp>
        <p:nvSpPr>
          <p:cNvPr id="3"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endParaRPr lang="en-US" dirty="0"/>
          </a:p>
        </p:txBody>
      </p:sp>
      <p:sp>
        <p:nvSpPr>
          <p:cNvPr id="4"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endParaRPr lang="en-US" dirty="0"/>
          </a:p>
        </p:txBody>
      </p:sp>
      <p:sp>
        <p:nvSpPr>
          <p:cNvPr id="5"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endParaRPr lang="en-US" dirty="0"/>
          </a:p>
        </p:txBody>
      </p:sp>
      <p:sp>
        <p:nvSpPr>
          <p:cNvPr id="6"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endParaRPr lang="en-US" dirty="0"/>
          </a:p>
        </p:txBody>
      </p:sp>
      <p:sp>
        <p:nvSpPr>
          <p:cNvPr id="7"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endParaRPr lang="en-US" dirty="0"/>
          </a:p>
        </p:txBody>
      </p:sp>
      <p:sp>
        <p:nvSpPr>
          <p:cNvPr id="8" name="Slide Number Placeholder 5" hidden="1"/>
          <p:cNvSpPr txBox="1">
            <a:spLocks noGrp="1"/>
          </p:cNvSpPr>
          <p:nvPr/>
        </p:nvSpPr>
        <p:spPr>
          <a:xfrm>
            <a:off x="6123448"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dirty="0"/>
              <a:t>&lt;#&gt;</a:t>
            </a:r>
            <a:endParaRPr lang="en-US" dirty="0"/>
          </a:p>
        </p:txBody>
      </p:sp>
      <p:sp>
        <p:nvSpPr>
          <p:cNvPr id="9" name="Footer Placeholder 4" hidden="1"/>
          <p:cNvSpPr txBox="1">
            <a:spLocks noGrp="1"/>
          </p:cNvSpPr>
          <p:nvPr/>
        </p:nvSpPr>
        <p:spPr>
          <a:xfrm>
            <a:off x="3124200" y="4771233"/>
            <a:ext cx="2895600" cy="273844"/>
          </a:xfrm>
          <a:prstGeom prst="rect">
            <a:avLst/>
          </a:prstGeom>
          <a:effectLst/>
        </p:spPr>
        <p:txBody>
          <a:bodyPr vert="horz" lIns="91440" tIns="45720" rIns="91440" bIns="45720" numCol="1" spcCol="0" rtlCol="0" anchor="ctr"/>
          <a:lstStyle>
            <a:lvl1pPr marL="0" lvl="0" algn="ct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ctr" rtl="0">
              <a:defRPr lang="en-US" sz="600" b="0" i="0" dirty="0">
                <a:solidFill>
                  <a:schemeClr val="bg1">
                    <a:lumMod val="50000"/>
                  </a:schemeClr>
                </a:solidFill>
                <a:latin typeface="+mn-lt"/>
              </a:defRPr>
            </a:pPr>
            <a:r>
              <a:rPr lang="en-US" dirty="0"/>
              <a:t>Footer</a:t>
            </a:r>
            <a:endParaRPr lang="en-US" dirty="0"/>
          </a:p>
        </p:txBody>
      </p:sp>
      <p:sp>
        <p:nvSpPr>
          <p:cNvPr id="10" name="Date Placeholder 3" hidden="1"/>
          <p:cNvSpPr txBox="1">
            <a:spLocks noGrp="1"/>
          </p:cNvSpPr>
          <p:nvPr/>
        </p:nvSpPr>
        <p:spPr>
          <a:xfrm>
            <a:off x="894633" y="4771233"/>
            <a:ext cx="2133600" cy="273844"/>
          </a:xfrm>
          <a:prstGeom prst="rect">
            <a:avLst/>
          </a:prstGeom>
          <a:effectLst/>
        </p:spPr>
        <p:txBody>
          <a:bodyPr vert="horz" lIns="91440" tIns="45720" rIns="91440" bIns="45720" numCol="1" spcCol="0" rtlCol="0" anchor="ctr"/>
          <a:lstStyle>
            <a:lvl1pPr marL="0" lvl="0" algn="l"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l" rtl="0">
              <a:defRPr lang="en-US" sz="600" b="0" i="0" dirty="0">
                <a:solidFill>
                  <a:schemeClr val="bg1">
                    <a:lumMod val="50000"/>
                  </a:schemeClr>
                </a:solidFill>
                <a:latin typeface="+mn-lt"/>
              </a:defRPr>
            </a:pPr>
            <a:r>
              <a:rPr lang="en-US" dirty="0"/>
              <a:t>Date</a:t>
            </a:r>
            <a:endParaRPr lang="en-US" dirty="0"/>
          </a:p>
        </p:txBody>
      </p:sp>
      <p:sp>
        <p:nvSpPr>
          <p:cNvPr id="11" name="Title Placeholder 1"/>
          <p:cNvSpPr>
            <a:spLocks noGrp="1"/>
          </p:cNvSpPr>
          <p:nvPr>
            <p:ph type="title"/>
          </p:nvPr>
        </p:nvSpPr>
        <p:spPr>
          <a:xfrm>
            <a:off x="762000" y="349045"/>
            <a:ext cx="7620000" cy="857250"/>
          </a:xfrm>
          <a:prstGeom prst="rect">
            <a:avLst/>
          </a:prstGeom>
        </p:spPr>
        <p:txBody>
          <a:bodyPr vert="horz" lIns="91440" tIns="45720" rIns="91440" bIns="45720" rtlCol="0" anchor="b">
            <a:noAutofit/>
          </a:bodyPr>
          <a:lstStyle/>
          <a:p>
            <a:r>
              <a:rPr lang="en-US" dirty="0"/>
              <a:t>Click to edit Master title style</a:t>
            </a:r>
            <a:endParaRPr lang="en-US" dirty="0"/>
          </a:p>
        </p:txBody>
      </p:sp>
      <p:sp>
        <p:nvSpPr>
          <p:cNvPr id="12" name="Text Placeholder 2"/>
          <p:cNvSpPr>
            <a:spLocks noGrp="1"/>
          </p:cNvSpPr>
          <p:nvPr>
            <p:ph type="body" idx="1"/>
          </p:nvPr>
        </p:nvSpPr>
        <p:spPr>
          <a:xfrm>
            <a:off x="762000" y="1428750"/>
            <a:ext cx="7620000" cy="3048000"/>
          </a:xfrm>
          <a:prstGeom prst="rect">
            <a:avLst/>
          </a:prstGeom>
        </p:spPr>
        <p:txBody>
          <a:bodyPr vert="horz" lIns="91440" tIns="9360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Slide Number Placeholder 5"/>
          <p:cNvSpPr>
            <a:spLocks noGrp="1"/>
          </p:cNvSpPr>
          <p:nvPr>
            <p:ph type="sldNum" sz="quarter" idx="4"/>
          </p:nvPr>
        </p:nvSpPr>
        <p:spPr>
          <a:xfrm>
            <a:off x="7767815" y="4695033"/>
            <a:ext cx="613018" cy="285750"/>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endParaRPr lang="en-US" dirty="0"/>
          </a:p>
        </p:txBody>
      </p:sp>
      <p:sp>
        <p:nvSpPr>
          <p:cNvPr id="14" name="Footer Placeholder 4"/>
          <p:cNvSpPr>
            <a:spLocks noGrp="1"/>
          </p:cNvSpPr>
          <p:nvPr>
            <p:ph type="ftr" sz="quarter" idx="3"/>
          </p:nvPr>
        </p:nvSpPr>
        <p:spPr>
          <a:xfrm>
            <a:off x="2495550" y="4686300"/>
            <a:ext cx="5181600" cy="285750"/>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endParaRPr lang="en-US" dirty="0"/>
          </a:p>
        </p:txBody>
      </p:sp>
      <p:sp>
        <p:nvSpPr>
          <p:cNvPr id="15" name="Date Placeholder 3"/>
          <p:cNvSpPr>
            <a:spLocks noGrp="1"/>
          </p:cNvSpPr>
          <p:nvPr>
            <p:ph type="dt" sz="half" idx="2"/>
          </p:nvPr>
        </p:nvSpPr>
        <p:spPr>
          <a:xfrm>
            <a:off x="762000" y="4695033"/>
            <a:ext cx="1639570" cy="285750"/>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panose="020B0604020202020204"/>
        <a:buChar char="•"/>
        <a:defRPr lang="en-US" sz="1600" b="0" i="0" dirty="0">
          <a:solidFill>
            <a:schemeClr val="tx1"/>
          </a:solidFill>
          <a:latin typeface="+mn-lt"/>
        </a:defRPr>
      </a:lvl1pPr>
      <a:lvl2pPr marL="742950" lvl="1" indent="-285750" algn="l" rtl="0">
        <a:spcBef>
          <a:spcPts val="300"/>
        </a:spcBef>
        <a:buClr>
          <a:schemeClr val="tx1">
            <a:lumMod val="50000"/>
            <a:lumOff val="50000"/>
          </a:schemeClr>
        </a:buClr>
        <a:buFont typeface="Arial" panose="020B0604020202020204"/>
        <a:buChar char="-"/>
        <a:defRPr lang="en-US" sz="1400" b="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panose="020B0604020202020204"/>
        <a:buChar char="-"/>
        <a:defRPr lang="en-US" sz="1200" b="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panose="020B0604020202020204"/>
        <a:buChar char="-"/>
        <a:defRPr lang="en-US" sz="1000" b="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panose="020B0604020202020204"/>
        <a:buChar char="-"/>
        <a:defRPr lang="en-US" sz="900" b="0" i="0" dirty="0">
          <a:solidFill>
            <a:schemeClr val="bg1">
              <a:lumMod val="50000"/>
            </a:schemeClr>
          </a:solidFill>
          <a:latin typeface="+mn-lt"/>
        </a:defRPr>
      </a:lvl5pPr>
      <a:lvl6pPr marL="2514600" lvl="5" indent="-228600" algn="l" rtl="0">
        <a:spcBef>
          <a:spcPct val="20000"/>
        </a:spcBef>
        <a:buFont typeface="Arial" panose="020B0604020202020204"/>
        <a:buChar char="-"/>
        <a:defRPr lang="en-US" sz="900" b="0" i="0" dirty="0">
          <a:solidFill>
            <a:schemeClr val="bg1">
              <a:lumMod val="50000"/>
            </a:schemeClr>
          </a:solidFill>
          <a:latin typeface="+mn-lt"/>
        </a:defRPr>
      </a:lvl6pPr>
      <a:lvl7pPr marL="2971800" lvl="6" indent="-228600" algn="l" rtl="0">
        <a:spcBef>
          <a:spcPct val="20000"/>
        </a:spcBef>
        <a:buFont typeface="Arial" panose="020B0604020202020204"/>
        <a:buChar char="-"/>
        <a:defRPr lang="en-US" sz="900" b="0" i="0" dirty="0">
          <a:solidFill>
            <a:schemeClr val="bg1">
              <a:lumMod val="50000"/>
            </a:schemeClr>
          </a:solidFill>
          <a:latin typeface="+mn-lt"/>
        </a:defRPr>
      </a:lvl7pPr>
      <a:lvl8pPr marL="3429000" lvl="7" indent="-228600" algn="l" rtl="0">
        <a:spcBef>
          <a:spcPct val="20000"/>
        </a:spcBef>
        <a:buFont typeface="Arial" panose="020B0604020202020204"/>
        <a:buChar char="-"/>
        <a:defRPr lang="en-US" sz="900" b="0" i="0" dirty="0">
          <a:solidFill>
            <a:schemeClr val="bg1">
              <a:lumMod val="50000"/>
            </a:schemeClr>
          </a:solidFill>
          <a:latin typeface="+mn-lt"/>
        </a:defRPr>
      </a:lvl8pPr>
      <a:lvl9pPr marL="3886200" lvl="8" indent="-228600" algn="l" rtl="0">
        <a:spcBef>
          <a:spcPct val="20000"/>
        </a:spcBef>
        <a:buFont typeface="Arial" panose="020B0604020202020204"/>
        <a:buChar char="-"/>
        <a:defRPr lang="en-US" sz="900" b="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localhost:8080/surveys/Survey1/questions" TargetMode="Externa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localhost:8080/browser/index.html#/actuator" TargetMode="External"/><Relationship Id="rId1" Type="http://schemas.openxmlformats.org/officeDocument/2006/relationships/hyperlink" Target="http://localhost:8080/actua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dirty="0"/>
              <a:t>Spring Framework</a:t>
            </a:r>
            <a:endParaRPr lang="en-US" dirty="0"/>
          </a:p>
        </p:txBody>
      </p:sp>
      <p:sp>
        <p:nvSpPr>
          <p:cNvPr id="3" name="Subtitle 2"/>
          <p:cNvSpPr>
            <a:spLocks noGrp="1"/>
          </p:cNvSpPr>
          <p:nvPr>
            <p:ph type="subTitle" idx="1"/>
          </p:nvPr>
        </p:nvSpPr>
        <p:spPr/>
        <p:txBody>
          <a:bodyPr rtlCol="0"/>
          <a:lstStyle/>
          <a:p>
            <a:r>
              <a:rPr lang="en-US" dirty="0"/>
              <a:t>Designed by </a:t>
            </a:r>
            <a:r>
              <a:rPr lang="en-US" dirty="0" err="1"/>
              <a:t>UpSkills</a:t>
            </a:r>
            <a:r>
              <a:rPr lang="en-US" dirty="0"/>
              <a:t> Software Lab</a:t>
            </a:r>
            <a:endParaRPr lang="en-US" dirty="0"/>
          </a:p>
          <a:p>
            <a:r>
              <a:rPr lang="en-US" dirty="0"/>
              <a:t>Author :  Sourav Maitra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We can write this code</a:t>
            </a:r>
            <a:endParaRPr lang="en-US" dirty="0">
              <a:latin typeface="Arial" panose="020B0604020202020204"/>
            </a:endParaRPr>
          </a:p>
        </p:txBody>
      </p:sp>
      <p:sp>
        <p:nvSpPr>
          <p:cNvPr id="3" name="Content Placeholder 2"/>
          <p:cNvSpPr>
            <a:spLocks noGrp="1"/>
          </p:cNvSpPr>
          <p:nvPr>
            <p:ph idx="1"/>
          </p:nvPr>
        </p:nvSpPr>
        <p:spPr>
          <a:xfrm>
            <a:off x="762000" y="924763"/>
            <a:ext cx="7620000" cy="3869694"/>
          </a:xfrm>
        </p:spPr>
        <p:txBody>
          <a:bodyPr vert="horz" rtlCol="0">
            <a:noAutofit/>
          </a:bodyPr>
          <a:lstStyle/>
          <a:p>
            <a:endParaRPr lang="en-GB" sz="1400" dirty="0">
              <a:latin typeface="Arial" panose="020B0604020202020204"/>
            </a:endParaRPr>
          </a:p>
          <a:p>
            <a:endParaRPr lang="en-GB" sz="1400" dirty="0">
              <a:latin typeface="Arial" panose="020B0604020202020204"/>
            </a:endParaRPr>
          </a:p>
          <a:p>
            <a:endParaRPr lang="en-GB" sz="1400" dirty="0">
              <a:latin typeface="Arial" panose="020B0604020202020204"/>
            </a:endParaRPr>
          </a:p>
        </p:txBody>
      </p:sp>
      <p:sp>
        <p:nvSpPr>
          <p:cNvPr id="4" name="Rectangle 3"/>
          <p:cNvSpPr/>
          <p:nvPr/>
        </p:nvSpPr>
        <p:spPr>
          <a:xfrm>
            <a:off x="735806" y="1030810"/>
            <a:ext cx="6884194" cy="1159940"/>
          </a:xfrm>
          <a:prstGeom prst="rect">
            <a:avLst/>
          </a:prstGeom>
        </p:spPr>
        <p:style>
          <a:lnRef idx="2">
            <a:schemeClr val="accent3"/>
          </a:lnRef>
          <a:fillRef idx="1">
            <a:schemeClr val="lt1"/>
          </a:fillRef>
          <a:effectRef idx="0">
            <a:schemeClr val="accent3"/>
          </a:effectRef>
          <a:fontRef idx="minor">
            <a:schemeClr val="dk1"/>
          </a:fontRef>
        </p:style>
        <p:txBody>
          <a:bodyPr vert="horz" rtlCol="0" anchor="ctr"/>
          <a:lstStyle/>
          <a:p>
            <a:pPr marL="0" indent="0">
              <a:buNone/>
            </a:pP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 new </a:t>
            </a:r>
            <a:r>
              <a:rPr lang="en-GB" sz="1200" dirty="0" err="1">
                <a:solidFill>
                  <a:schemeClr val="tx2">
                    <a:lumMod val="50000"/>
                    <a:lumOff val="50000"/>
                  </a:schemeClr>
                </a:solidFill>
                <a:latin typeface="Arial" panose="020B0604020202020204" pitchFamily="34" charset="0"/>
                <a:cs typeface="Arial" panose="020B0604020202020204" pitchFamily="34" charset="0"/>
              </a:rPr>
              <a:t>BubbleSortAlgorithm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0" indent="0">
              <a:buNone/>
            </a:pP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0" indent="0">
              <a:buNone/>
            </a:pPr>
            <a:r>
              <a:rPr lang="en-GB" sz="12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200" dirty="0">
                <a:solidFill>
                  <a:schemeClr val="tx2">
                    <a:lumMod val="50000"/>
                    <a:lumOff val="50000"/>
                  </a:schemeClr>
                </a:solidFill>
                <a:latin typeface="Arial" panose="020B0604020202020204" pitchFamily="34" charset="0"/>
                <a:cs typeface="Arial" panose="020B0604020202020204" pitchFamily="34" charset="0"/>
              </a:rPr>
              <a:t> </a:t>
            </a:r>
            <a:r>
              <a:rPr lang="en-GB" sz="1200" dirty="0" err="1">
                <a:solidFill>
                  <a:schemeClr val="tx2">
                    <a:lumMod val="50000"/>
                    <a:lumOff val="50000"/>
                  </a:schemeClr>
                </a:solidFill>
                <a:latin typeface="Arial" panose="020B0604020202020204" pitchFamily="34" charset="0"/>
                <a:cs typeface="Arial" panose="020B0604020202020204" pitchFamily="34" charset="0"/>
              </a:rPr>
              <a:t>businessService</a:t>
            </a:r>
            <a:r>
              <a:rPr lang="en-GB" sz="1200" dirty="0">
                <a:solidFill>
                  <a:schemeClr val="tx2">
                    <a:lumMod val="50000"/>
                    <a:lumOff val="50000"/>
                  </a:schemeClr>
                </a:solidFill>
                <a:latin typeface="Arial" panose="020B0604020202020204" pitchFamily="34" charset="0"/>
                <a:cs typeface="Arial" panose="020B0604020202020204" pitchFamily="34" charset="0"/>
              </a:rPr>
              <a:t> = new </a:t>
            </a:r>
            <a:r>
              <a:rPr lang="en-GB" sz="12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200" dirty="0">
                <a:solidFill>
                  <a:schemeClr val="tx2">
                    <a:lumMod val="50000"/>
                    <a:lumOff val="50000"/>
                  </a:schemeClr>
                </a:solidFill>
                <a:latin typeface="Arial" panose="020B0604020202020204" pitchFamily="34" charset="0"/>
                <a:cs typeface="Arial" panose="020B0604020202020204" pitchFamily="34" charset="0"/>
              </a:rPr>
              <a:t>(</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a:t>
            </a:r>
            <a:endParaRPr lang="en-US" sz="1200"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704850" y="2429531"/>
            <a:ext cx="7265194" cy="2123658"/>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Who ever want to make use of  </a:t>
            </a:r>
            <a:r>
              <a:rPr lang="en-GB" sz="1200" dirty="0" err="1">
                <a:solidFill>
                  <a:schemeClr val="accent3"/>
                </a:solidFill>
                <a:latin typeface="Arial" panose="020B0604020202020204" pitchFamily="34" charset="0"/>
                <a:cs typeface="Arial" panose="020B0604020202020204" pitchFamily="34" charset="0"/>
              </a:rPr>
              <a:t>ComplexBusinessService</a:t>
            </a:r>
            <a:r>
              <a:rPr lang="en-GB" sz="1200" dirty="0">
                <a:latin typeface="Arial" panose="020B0604020202020204" pitchFamily="34" charset="0"/>
                <a:cs typeface="Arial" panose="020B0604020202020204" pitchFamily="34" charset="0"/>
              </a:rPr>
              <a:t> can provide what sort algorithm they can use. </a:t>
            </a:r>
            <a:endParaRPr lang="en-GB"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This code is called loosely coupled as complex business service is not dependent on specific sort algorithm so we can provide any sort algorithm and it can use it.</a:t>
            </a:r>
            <a:endParaRPr lang="en-GB"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Its creating the complex business Service after populating the write dependencies.</a:t>
            </a:r>
            <a:endParaRPr lang="en-GB"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So its creating objects and populating dependencies.</a:t>
            </a:r>
            <a:endParaRPr lang="en-GB"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Important question is here: </a:t>
            </a:r>
            <a:endParaRPr lang="en-GB"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1200" dirty="0">
                <a:solidFill>
                  <a:schemeClr val="tx1">
                    <a:lumMod val="50000"/>
                    <a:lumOff val="50000"/>
                  </a:schemeClr>
                </a:solidFill>
                <a:latin typeface="Arial" panose="020B0604020202020204" pitchFamily="34" charset="0"/>
                <a:cs typeface="Arial" panose="020B0604020202020204" pitchFamily="34" charset="0"/>
              </a:rPr>
              <a:t>Who does this?</a:t>
            </a:r>
            <a:endParaRPr lang="en-GB" sz="1200" dirty="0">
              <a:solidFill>
                <a:schemeClr val="tx1">
                  <a:lumMod val="50000"/>
                  <a:lumOff val="50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1200" dirty="0">
                <a:solidFill>
                  <a:schemeClr val="tx1">
                    <a:lumMod val="50000"/>
                    <a:lumOff val="50000"/>
                  </a:schemeClr>
                </a:solidFill>
                <a:latin typeface="Arial" panose="020B0604020202020204" pitchFamily="34" charset="0"/>
                <a:cs typeface="Arial" panose="020B0604020202020204" pitchFamily="34" charset="0"/>
              </a:rPr>
              <a:t>Spring framework does exactly same job.</a:t>
            </a:r>
            <a:endParaRPr lang="en-GB" sz="1200" dirty="0">
              <a:solidFill>
                <a:schemeClr val="tx1">
                  <a:lumMod val="50000"/>
                  <a:lumOff val="50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1200" dirty="0">
                <a:solidFill>
                  <a:schemeClr val="tx1">
                    <a:lumMod val="50000"/>
                    <a:lumOff val="50000"/>
                  </a:schemeClr>
                </a:solidFill>
                <a:latin typeface="Arial" panose="020B0604020202020204" pitchFamily="34" charset="0"/>
                <a:cs typeface="Arial" panose="020B0604020202020204" pitchFamily="34" charset="0"/>
              </a:rPr>
              <a:t>However it is your job as programmer to tell Spring framework what are the objects we need to manage and what are the dependencies of each class.</a:t>
            </a:r>
            <a:endParaRPr lang="en-GB" sz="1200" dirty="0">
              <a:solidFill>
                <a:schemeClr val="tx1">
                  <a:lumMod val="50000"/>
                  <a:lumOff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Problem to Manage dependencies</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How does the Spring Framework know to create an instance of </a:t>
            </a:r>
            <a:r>
              <a:rPr lang="en-GB" sz="1400" dirty="0" err="1">
                <a:latin typeface="Arial" panose="020B0604020202020204"/>
              </a:rPr>
              <a:t>BubbleSortAlgorithm</a:t>
            </a:r>
            <a:r>
              <a:rPr lang="en-GB" sz="1400" dirty="0">
                <a:latin typeface="Arial" panose="020B0604020202020204"/>
              </a:rPr>
              <a:t>?</a:t>
            </a:r>
            <a:endParaRPr lang="en-GB" sz="1400" dirty="0">
              <a:latin typeface="Arial" panose="020B0604020202020204"/>
            </a:endParaRPr>
          </a:p>
          <a:p>
            <a:r>
              <a:rPr lang="en-GB" sz="1400" dirty="0">
                <a:latin typeface="Arial" panose="020B0604020202020204"/>
              </a:rPr>
              <a:t>How does the Spring know to create instance of </a:t>
            </a:r>
            <a:r>
              <a:rPr lang="en-GB" sz="1400" dirty="0" err="1">
                <a:latin typeface="Arial" panose="020B0604020202020204"/>
              </a:rPr>
              <a:t>ComplexBusinessService</a:t>
            </a:r>
            <a:r>
              <a:rPr lang="en-GB" sz="1400" dirty="0">
                <a:latin typeface="Arial" panose="020B0604020202020204"/>
              </a:rPr>
              <a:t> and populate </a:t>
            </a:r>
            <a:endParaRPr lang="en-GB" sz="1400" dirty="0">
              <a:latin typeface="Arial" panose="020B0604020202020204"/>
            </a:endParaRPr>
          </a:p>
          <a:p>
            <a:pPr marL="0" indent="0">
              <a:buNone/>
            </a:pPr>
            <a:r>
              <a:rPr lang="en-GB" sz="1400" dirty="0">
                <a:latin typeface="Arial" panose="020B0604020202020204"/>
              </a:rPr>
              <a:t>       </a:t>
            </a:r>
            <a:r>
              <a:rPr lang="en-GB" sz="1400" dirty="0" err="1">
                <a:latin typeface="Arial" panose="020B0604020202020204"/>
              </a:rPr>
              <a:t>BubbleSortAlgorithm</a:t>
            </a:r>
            <a:r>
              <a:rPr lang="en-GB" sz="1400" dirty="0">
                <a:latin typeface="Arial" panose="020B0604020202020204"/>
              </a:rPr>
              <a:t>?</a:t>
            </a:r>
            <a:endParaRPr lang="en-GB" sz="1400" dirty="0">
              <a:latin typeface="Arial" panose="020B0604020202020204"/>
            </a:endParaRPr>
          </a:p>
          <a:p>
            <a:r>
              <a:rPr lang="en-GB" sz="1400" dirty="0">
                <a:latin typeface="Arial" panose="020B0604020202020204"/>
              </a:rPr>
              <a:t>As a programmer , you need to tell Spring framework what are the objects it needs to manage and what are the dependencies?</a:t>
            </a:r>
            <a:endParaRPr lang="en-GB" sz="1400" dirty="0">
              <a:latin typeface="Arial" panose="020B0604020202020204"/>
            </a:endParaRPr>
          </a:p>
          <a:p>
            <a:r>
              <a:rPr lang="en-GB" sz="1400" dirty="0">
                <a:latin typeface="Arial" panose="020B0604020202020204"/>
              </a:rPr>
              <a:t>There are two annotation to determine what are the objects needs to manage and what are their dependencies:</a:t>
            </a:r>
            <a:endParaRPr lang="en-GB" sz="1400" dirty="0">
              <a:latin typeface="Arial" panose="020B0604020202020204"/>
            </a:endParaRPr>
          </a:p>
          <a:p>
            <a:pPr lvl="1"/>
            <a:r>
              <a:rPr lang="en-GB" sz="1200" dirty="0">
                <a:latin typeface="Arial" panose="020B0604020202020204"/>
              </a:rPr>
              <a:t>@Component</a:t>
            </a:r>
            <a:endParaRPr lang="en-GB" sz="1200" dirty="0">
              <a:latin typeface="Arial" panose="020B0604020202020204"/>
            </a:endParaRPr>
          </a:p>
          <a:p>
            <a:pPr lvl="1"/>
            <a:r>
              <a:rPr lang="en-GB" sz="1200" dirty="0">
                <a:latin typeface="Arial" panose="020B0604020202020204"/>
              </a:rPr>
              <a:t>@Autowired</a:t>
            </a:r>
            <a:endParaRPr lang="en-GB" sz="1200" dirty="0">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@Component</a:t>
            </a:r>
            <a:endParaRPr lang="en-US" dirty="0">
              <a:latin typeface="Arial" panose="020B0604020202020204"/>
            </a:endParaRPr>
          </a:p>
        </p:txBody>
      </p:sp>
      <p:sp>
        <p:nvSpPr>
          <p:cNvPr id="4" name="Content Placeholder 3"/>
          <p:cNvSpPr>
            <a:spLocks noGrp="1"/>
          </p:cNvSpPr>
          <p:nvPr>
            <p:ph idx="1"/>
          </p:nvPr>
        </p:nvSpPr>
        <p:spPr>
          <a:xfrm>
            <a:off x="762000" y="925513"/>
            <a:ext cx="7620000" cy="3551237"/>
          </a:xfrm>
          <a:prstGeom prst="rect">
            <a:avLst/>
          </a:prstGeom>
        </p:spPr>
        <p:style>
          <a:lnRef idx="2">
            <a:schemeClr val="accent3"/>
          </a:lnRef>
          <a:fillRef idx="1">
            <a:schemeClr val="lt1"/>
          </a:fillRef>
          <a:effectRef idx="0">
            <a:schemeClr val="accent3"/>
          </a:effectRef>
          <a:fontRef idx="minor">
            <a:schemeClr val="dk1"/>
          </a:fontRef>
        </p:style>
        <p:txBody>
          <a:bodyPr vert="horz" rtlCol="0" anchor="ctr">
            <a:normAutofit/>
          </a:bodyPr>
          <a:lstStyle/>
          <a:p>
            <a:pPr marL="0" indent="0">
              <a:buNone/>
            </a:pPr>
            <a:r>
              <a:rPr lang="en-GB" sz="1200" dirty="0">
                <a:solidFill>
                  <a:schemeClr val="accent4">
                    <a:lumMod val="75000"/>
                  </a:schemeClr>
                </a:solidFill>
                <a:latin typeface="Arial" panose="020B0604020202020204"/>
              </a:rPr>
              <a:t>          @Component      </a:t>
            </a:r>
            <a:endParaRPr lang="en-GB" sz="1200" dirty="0">
              <a:solidFill>
                <a:schemeClr val="accent4">
                  <a:lumMod val="75000"/>
                </a:schemeClr>
              </a:solidFill>
              <a:latin typeface="Arial" panose="020B0604020202020204"/>
            </a:endParaRPr>
          </a:p>
          <a:p>
            <a:pPr marL="400050" lvl="1" indent="0">
              <a:buNone/>
            </a:pPr>
            <a:r>
              <a:rPr lang="en-GB" sz="1200" dirty="0">
                <a:solidFill>
                  <a:schemeClr val="accent4">
                    <a:lumMod val="75000"/>
                  </a:schemeClr>
                </a:solidFill>
                <a:latin typeface="Arial" panose="020B0604020202020204"/>
                <a:cs typeface="Arial" panose="020B0604020202020204" pitchFamily="34" charset="0"/>
              </a:rPr>
              <a:t>   </a:t>
            </a:r>
            <a:r>
              <a:rPr lang="en-GB" sz="12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2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 removing the instantiation</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public </a:t>
            </a:r>
            <a:r>
              <a:rPr lang="en-GB"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dirty="0">
                <a:solidFill>
                  <a:schemeClr val="tx2">
                    <a:lumMod val="50000"/>
                    <a:lumOff val="50000"/>
                  </a:schemeClr>
                </a:solidFill>
                <a:latin typeface="Arial" panose="020B0604020202020204" pitchFamily="34" charset="0"/>
                <a:cs typeface="Arial" panose="020B0604020202020204" pitchFamily="34" charset="0"/>
              </a:rPr>
              <a:t>(</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this.sortAlgorithm</a:t>
            </a:r>
            <a:r>
              <a:rPr lang="en-GB" dirty="0">
                <a:solidFill>
                  <a:schemeClr val="tx2">
                    <a:lumMod val="50000"/>
                    <a:lumOff val="50000"/>
                  </a:schemeClr>
                </a:solidFill>
                <a:latin typeface="Arial" panose="020B0604020202020204" pitchFamily="34" charset="0"/>
                <a:cs typeface="Arial" panose="020B0604020202020204" pitchFamily="34" charset="0"/>
              </a:rPr>
              <a:t> =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	</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accent4">
                    <a:lumMod val="75000"/>
                  </a:schemeClr>
                </a:solidFill>
                <a:latin typeface="Arial" panose="020B0604020202020204" pitchFamily="34" charset="0"/>
                <a:cs typeface="Arial" panose="020B0604020202020204" pitchFamily="34" charset="0"/>
              </a:rPr>
              <a:t>@Component </a:t>
            </a:r>
            <a:endParaRPr lang="en-GB" sz="1200" dirty="0">
              <a:solidFill>
                <a:schemeClr val="accent4">
                  <a:lumMod val="75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200" dirty="0" err="1">
                <a:solidFill>
                  <a:schemeClr val="tx2">
                    <a:lumMod val="50000"/>
                    <a:lumOff val="50000"/>
                  </a:schemeClr>
                </a:solidFill>
                <a:latin typeface="Arial" panose="020B0604020202020204" pitchFamily="34" charset="0"/>
                <a:cs typeface="Arial" panose="020B0604020202020204" pitchFamily="34" charset="0"/>
              </a:rPr>
              <a:t>BubbleSortAlgorithm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implements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a:t>
            </a:r>
            <a:endParaRPr lang="en-US" sz="1200" dirty="0">
              <a:solidFill>
                <a:schemeClr val="tx2">
                  <a:lumMod val="50000"/>
                  <a:lumOff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@Autowired</a:t>
            </a:r>
            <a:endParaRPr lang="en-US" dirty="0">
              <a:latin typeface="Arial" panose="020B0604020202020204"/>
            </a:endParaRPr>
          </a:p>
        </p:txBody>
      </p:sp>
      <p:sp>
        <p:nvSpPr>
          <p:cNvPr id="4" name="Content Placeholder 3"/>
          <p:cNvSpPr>
            <a:spLocks noGrp="1"/>
          </p:cNvSpPr>
          <p:nvPr>
            <p:ph idx="1"/>
          </p:nvPr>
        </p:nvSpPr>
        <p:spPr>
          <a:xfrm>
            <a:off x="762000" y="925513"/>
            <a:ext cx="7620000" cy="2789237"/>
          </a:xfrm>
          <a:prstGeom prst="rect">
            <a:avLst/>
          </a:prstGeom>
        </p:spPr>
        <p:style>
          <a:lnRef idx="2">
            <a:schemeClr val="accent3"/>
          </a:lnRef>
          <a:fillRef idx="1">
            <a:schemeClr val="lt1"/>
          </a:fillRef>
          <a:effectRef idx="0">
            <a:schemeClr val="accent3"/>
          </a:effectRef>
          <a:fontRef idx="minor">
            <a:schemeClr val="dk1"/>
          </a:fontRef>
        </p:style>
        <p:txBody>
          <a:bodyPr vert="horz" rtlCol="0" anchor="ctr">
            <a:noAutofit/>
          </a:bodyPr>
          <a:lstStyle/>
          <a:p>
            <a:pPr marL="0" indent="0">
              <a:buNone/>
            </a:pPr>
            <a:r>
              <a:rPr lang="en-GB" sz="1200" dirty="0">
                <a:solidFill>
                  <a:schemeClr val="accent4">
                    <a:lumMod val="75000"/>
                  </a:schemeClr>
                </a:solidFill>
                <a:latin typeface="Arial" panose="020B0604020202020204"/>
              </a:rPr>
              <a:t>          @Component      </a:t>
            </a:r>
            <a:endParaRPr lang="en-GB" sz="1200" dirty="0">
              <a:solidFill>
                <a:schemeClr val="accent4">
                  <a:lumMod val="75000"/>
                </a:schemeClr>
              </a:solidFill>
              <a:latin typeface="Arial" panose="020B0604020202020204"/>
            </a:endParaRPr>
          </a:p>
          <a:p>
            <a:pPr marL="400050" lvl="1" indent="0">
              <a:buNone/>
            </a:pPr>
            <a:r>
              <a:rPr lang="en-GB" sz="1200" dirty="0">
                <a:solidFill>
                  <a:schemeClr val="accent4">
                    <a:lumMod val="75000"/>
                  </a:schemeClr>
                </a:solidFill>
                <a:latin typeface="Arial" panose="020B0604020202020204"/>
                <a:cs typeface="Arial" panose="020B0604020202020204" pitchFamily="34" charset="0"/>
              </a:rPr>
              <a:t>   </a:t>
            </a:r>
            <a:r>
              <a:rPr lang="en-GB" sz="12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2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a:solidFill>
                  <a:schemeClr val="accent4">
                    <a:lumMod val="75000"/>
                  </a:schemeClr>
                </a:solidFill>
                <a:latin typeface="Arial" panose="020B0604020202020204" pitchFamily="34" charset="0"/>
                <a:cs typeface="Arial" panose="020B0604020202020204" pitchFamily="34" charset="0"/>
              </a:rPr>
              <a:t>@Autowired</a:t>
            </a:r>
            <a:endParaRPr lang="en-GB" dirty="0">
              <a:solidFill>
                <a:schemeClr val="accent4">
                  <a:lumMod val="75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 removing the instantiation</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public </a:t>
            </a:r>
            <a:r>
              <a:rPr lang="en-GB"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dirty="0">
                <a:solidFill>
                  <a:schemeClr val="tx2">
                    <a:lumMod val="50000"/>
                    <a:lumOff val="50000"/>
                  </a:schemeClr>
                </a:solidFill>
                <a:latin typeface="Arial" panose="020B0604020202020204" pitchFamily="34" charset="0"/>
                <a:cs typeface="Arial" panose="020B0604020202020204" pitchFamily="34" charset="0"/>
              </a:rPr>
              <a:t>(</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 {</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a:t>
            </a:r>
            <a:r>
              <a:rPr lang="en-GB" dirty="0" err="1">
                <a:solidFill>
                  <a:schemeClr val="tx2">
                    <a:lumMod val="50000"/>
                    <a:lumOff val="50000"/>
                  </a:schemeClr>
                </a:solidFill>
                <a:latin typeface="Arial" panose="020B0604020202020204" pitchFamily="34" charset="0"/>
                <a:cs typeface="Arial" panose="020B0604020202020204" pitchFamily="34" charset="0"/>
              </a:rPr>
              <a:t>this.sortAlgorithm</a:t>
            </a:r>
            <a:r>
              <a:rPr lang="en-GB" dirty="0">
                <a:solidFill>
                  <a:schemeClr val="tx2">
                    <a:lumMod val="50000"/>
                    <a:lumOff val="50000"/>
                  </a:schemeClr>
                </a:solidFill>
                <a:latin typeface="Arial" panose="020B0604020202020204" pitchFamily="34" charset="0"/>
                <a:cs typeface="Arial" panose="020B0604020202020204" pitchFamily="34" charset="0"/>
              </a:rPr>
              <a:t> = </a:t>
            </a:r>
            <a:r>
              <a:rPr lang="en-GB"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dirty="0">
                <a:solidFill>
                  <a:schemeClr val="tx2">
                    <a:lumMod val="50000"/>
                    <a:lumOff val="50000"/>
                  </a:schemeClr>
                </a:solidFill>
                <a:latin typeface="Arial" panose="020B0604020202020204" pitchFamily="34" charset="0"/>
                <a:cs typeface="Arial" panose="020B0604020202020204" pitchFamily="34" charset="0"/>
              </a:rPr>
              <a:t>;</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       }	</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857250" lvl="2" indent="0">
              <a:buNone/>
            </a:pPr>
            <a:r>
              <a:rPr lang="en-GB" dirty="0">
                <a:solidFill>
                  <a:schemeClr val="tx2">
                    <a:lumMod val="50000"/>
                    <a:lumOff val="50000"/>
                  </a:schemeClr>
                </a:solidFill>
                <a:latin typeface="Arial" panose="020B0604020202020204" pitchFamily="34" charset="0"/>
                <a:cs typeface="Arial" panose="020B0604020202020204" pitchFamily="34" charset="0"/>
              </a:rPr>
              <a:t>}</a:t>
            </a: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accent4">
                    <a:lumMod val="75000"/>
                  </a:schemeClr>
                </a:solidFill>
                <a:latin typeface="Arial" panose="020B0604020202020204" pitchFamily="34" charset="0"/>
                <a:cs typeface="Arial" panose="020B0604020202020204" pitchFamily="34" charset="0"/>
              </a:rPr>
              <a:t>@Component </a:t>
            </a:r>
            <a:endParaRPr lang="en-GB" sz="1200" dirty="0">
              <a:solidFill>
                <a:schemeClr val="accent4">
                  <a:lumMod val="75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200" dirty="0" err="1">
                <a:solidFill>
                  <a:schemeClr val="tx2">
                    <a:lumMod val="50000"/>
                    <a:lumOff val="50000"/>
                  </a:schemeClr>
                </a:solidFill>
                <a:latin typeface="Arial" panose="020B0604020202020204" pitchFamily="34" charset="0"/>
                <a:cs typeface="Arial" panose="020B0604020202020204" pitchFamily="34" charset="0"/>
              </a:rPr>
              <a:t>BubbleSortAlgorithm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implements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a:t>
            </a:r>
            <a:endParaRPr lang="en-US" sz="1200"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762000" y="3943350"/>
            <a:ext cx="7620000" cy="830997"/>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When we put </a:t>
            </a:r>
            <a:r>
              <a:rPr lang="en-GB" sz="1200" dirty="0">
                <a:solidFill>
                  <a:schemeClr val="accent4">
                    <a:lumMod val="75000"/>
                  </a:schemeClr>
                </a:solidFill>
                <a:latin typeface="Arial" panose="020B0604020202020204" pitchFamily="34" charset="0"/>
                <a:cs typeface="Arial" panose="020B0604020202020204" pitchFamily="34" charset="0"/>
              </a:rPr>
              <a:t>@Component </a:t>
            </a:r>
            <a:r>
              <a:rPr lang="en-GB" sz="1200" dirty="0">
                <a:latin typeface="Arial" panose="020B0604020202020204" pitchFamily="34" charset="0"/>
                <a:cs typeface="Arial" panose="020B0604020202020204" pitchFamily="34" charset="0"/>
              </a:rPr>
              <a:t>then Spring would create instances of the class.</a:t>
            </a:r>
            <a:endParaRPr lang="en-GB"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When we put </a:t>
            </a:r>
            <a:r>
              <a:rPr lang="en-GB" sz="1200" dirty="0">
                <a:solidFill>
                  <a:schemeClr val="accent4">
                    <a:lumMod val="75000"/>
                  </a:schemeClr>
                </a:solidFill>
                <a:latin typeface="Arial" panose="020B0604020202020204" pitchFamily="34" charset="0"/>
                <a:cs typeface="Arial" panose="020B0604020202020204" pitchFamily="34" charset="0"/>
              </a:rPr>
              <a:t>@Autowired </a:t>
            </a:r>
            <a:r>
              <a:rPr lang="en-GB" sz="1200" dirty="0">
                <a:latin typeface="Arial" panose="020B0604020202020204" pitchFamily="34" charset="0"/>
                <a:cs typeface="Arial" panose="020B0604020202020204" pitchFamily="34" charset="0"/>
              </a:rPr>
              <a:t>then Spring would start looking at dependencies. It would start looking among the components/ among the instances of the classes, it manages to find the matching things for the dependencies( in this case </a:t>
            </a:r>
            <a:r>
              <a:rPr lang="en-GB" sz="1200" dirty="0" err="1">
                <a:solidFill>
                  <a:schemeClr val="accent4">
                    <a:lumMod val="75000"/>
                  </a:schemeClr>
                </a:solidFill>
                <a:latin typeface="Arial" panose="020B0604020202020204" pitchFamily="34" charset="0"/>
                <a:cs typeface="Arial" panose="020B0604020202020204" pitchFamily="34" charset="0"/>
              </a:rPr>
              <a:t>SortAlgorithm</a:t>
            </a:r>
            <a:r>
              <a:rPr lang="en-GB"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Important Terminology</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Bean</a:t>
            </a:r>
            <a:endParaRPr lang="en-GB" sz="1400" dirty="0">
              <a:latin typeface="Arial" panose="020B0604020202020204"/>
            </a:endParaRPr>
          </a:p>
          <a:p>
            <a:r>
              <a:rPr lang="en-GB" sz="1400" dirty="0" err="1">
                <a:latin typeface="Arial" panose="020B0604020202020204"/>
              </a:rPr>
              <a:t>Autowiring</a:t>
            </a:r>
            <a:endParaRPr lang="en-GB" sz="1400" dirty="0">
              <a:latin typeface="Arial" panose="020B0604020202020204"/>
            </a:endParaRPr>
          </a:p>
          <a:p>
            <a:r>
              <a:rPr lang="en-GB" sz="1400" dirty="0">
                <a:latin typeface="Arial" panose="020B0604020202020204"/>
              </a:rPr>
              <a:t>Dependency Injection</a:t>
            </a:r>
            <a:endParaRPr lang="en-GB" sz="1400" dirty="0">
              <a:latin typeface="Arial" panose="020B0604020202020204"/>
            </a:endParaRPr>
          </a:p>
          <a:p>
            <a:r>
              <a:rPr lang="en-GB" sz="1400" dirty="0">
                <a:latin typeface="Arial" panose="020B0604020202020204"/>
              </a:rPr>
              <a:t>Inversion of Control</a:t>
            </a:r>
            <a:endParaRPr lang="en-GB" sz="1400" dirty="0">
              <a:latin typeface="Arial" panose="020B0604020202020204"/>
            </a:endParaRPr>
          </a:p>
          <a:p>
            <a:r>
              <a:rPr lang="en-GB" sz="1400" dirty="0">
                <a:latin typeface="Arial" panose="020B0604020202020204"/>
              </a:rPr>
              <a:t>IOC Container</a:t>
            </a:r>
            <a:endParaRPr lang="en-GB" sz="1400" dirty="0">
              <a:latin typeface="Arial" panose="020B0604020202020204"/>
            </a:endParaRPr>
          </a:p>
          <a:p>
            <a:r>
              <a:rPr lang="en-GB" sz="1400" dirty="0">
                <a:latin typeface="Arial" panose="020B0604020202020204"/>
              </a:rPr>
              <a:t>Application Context</a:t>
            </a:r>
            <a:endParaRPr lang="en-GB" sz="1200" dirty="0">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Spring Bean</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Beans are different objects that are managed by Spring framework</a:t>
            </a:r>
            <a:endParaRPr lang="en-GB" sz="1400" dirty="0">
              <a:latin typeface="Arial" panose="020B0604020202020204"/>
            </a:endParaRPr>
          </a:p>
          <a:p>
            <a:r>
              <a:rPr lang="en-GB" sz="1400" dirty="0">
                <a:latin typeface="Arial" panose="020B0604020202020204"/>
              </a:rPr>
              <a:t>In the previous example, </a:t>
            </a:r>
            <a:r>
              <a:rPr lang="en-GB" sz="1400" dirty="0" err="1">
                <a:latin typeface="Arial" panose="020B0604020202020204"/>
              </a:rPr>
              <a:t>ComplexBusinessService</a:t>
            </a:r>
            <a:r>
              <a:rPr lang="en-GB" sz="1400" dirty="0">
                <a:latin typeface="Arial" panose="020B0604020202020204"/>
              </a:rPr>
              <a:t> and </a:t>
            </a:r>
            <a:r>
              <a:rPr lang="en-GB" sz="1400" dirty="0" err="1">
                <a:latin typeface="Arial" panose="020B0604020202020204"/>
              </a:rPr>
              <a:t>BubbleSortAlgorithm</a:t>
            </a:r>
            <a:r>
              <a:rPr lang="en-GB" sz="1400" dirty="0">
                <a:latin typeface="Arial" panose="020B0604020202020204"/>
              </a:rPr>
              <a:t> are Spring beans.</a:t>
            </a:r>
            <a:endParaRPr lang="en-GB" sz="1400" dirty="0">
              <a:latin typeface="Arial" panose="020B0604020202020204"/>
            </a:endParaRPr>
          </a:p>
          <a:p>
            <a:r>
              <a:rPr lang="en-US" sz="1400" b="0" i="0" dirty="0">
                <a:solidFill>
                  <a:srgbClr val="202124"/>
                </a:solidFill>
                <a:effectLst/>
                <a:latin typeface="Arial" panose="020B0604020202020204" pitchFamily="34" charset="0"/>
              </a:rPr>
              <a:t>A bean is </a:t>
            </a:r>
            <a:r>
              <a:rPr lang="en-US" sz="1400" b="1" i="0" dirty="0">
                <a:solidFill>
                  <a:srgbClr val="202124"/>
                </a:solidFill>
                <a:effectLst/>
                <a:latin typeface="Arial" panose="020B0604020202020204" pitchFamily="34" charset="0"/>
              </a:rPr>
              <a:t>an object that is instantiated, assembled, and otherwise managed by a</a:t>
            </a:r>
            <a:r>
              <a:rPr lang="en-US" sz="1400" b="0" i="0" dirty="0">
                <a:solidFill>
                  <a:srgbClr val="202124"/>
                </a:solidFill>
                <a:effectLst/>
                <a:latin typeface="Arial" panose="020B0604020202020204" pitchFamily="34" charset="0"/>
              </a:rPr>
              <a:t> Spring IoC container.</a:t>
            </a:r>
            <a:endParaRPr lang="en-GB" sz="1200" dirty="0">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err="1">
                <a:latin typeface="Arial" panose="020B0604020202020204"/>
              </a:rPr>
              <a:t>Autowiring</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The process where Spring framework identifies the dependencies and identified the matches of Dependencies and populates them.</a:t>
            </a:r>
            <a:endParaRPr lang="en-GB" sz="1400" dirty="0">
              <a:latin typeface="Arial" panose="020B0604020202020204"/>
            </a:endParaRPr>
          </a:p>
          <a:p>
            <a:r>
              <a:rPr lang="en-GB" sz="1400" dirty="0">
                <a:latin typeface="Arial" panose="020B0604020202020204"/>
              </a:rPr>
              <a:t>In the previous example, Spring creating </a:t>
            </a:r>
            <a:r>
              <a:rPr lang="en-GB" sz="1400" dirty="0" err="1">
                <a:latin typeface="Arial" panose="020B0604020202020204"/>
              </a:rPr>
              <a:t>BubleSortAlgorithm</a:t>
            </a:r>
            <a:r>
              <a:rPr lang="en-GB" sz="1400" dirty="0">
                <a:latin typeface="Arial" panose="020B0604020202020204"/>
              </a:rPr>
              <a:t> and populate the business service by creating the right sort algorithm.</a:t>
            </a:r>
            <a:endParaRPr lang="en-GB" sz="1200" dirty="0">
              <a:latin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Dependency Injection</a:t>
            </a:r>
            <a:endParaRPr lang="en-US" dirty="0">
              <a:latin typeface="Arial" panose="020B0604020202020204"/>
            </a:endParaRPr>
          </a:p>
        </p:txBody>
      </p:sp>
      <p:sp>
        <p:nvSpPr>
          <p:cNvPr id="3" name="Content Placeholder 2"/>
          <p:cNvSpPr>
            <a:spLocks noGrp="1"/>
          </p:cNvSpPr>
          <p:nvPr>
            <p:ph idx="1"/>
          </p:nvPr>
        </p:nvSpPr>
        <p:spPr>
          <a:xfrm>
            <a:off x="762000" y="924762"/>
            <a:ext cx="7620000" cy="4161587"/>
          </a:xfrm>
        </p:spPr>
        <p:txBody>
          <a:bodyPr vert="horz" rtlCol="0">
            <a:noAutofit/>
          </a:bodyPr>
          <a:lstStyle/>
          <a:p>
            <a:r>
              <a:rPr lang="en-GB" sz="1200" dirty="0">
                <a:latin typeface="Arial" panose="020B0604020202020204"/>
              </a:rPr>
              <a:t>Dependency Injection (DI) is a design pattern used to implement IOC. It allows the creation of dependent objects outside of a class and provides those objects to a class through different ways. Using DI, we move the creation and binding of the dependent objects outside of the class that depends on them.</a:t>
            </a:r>
            <a:endParaRPr lang="en-GB" sz="1200" dirty="0">
              <a:latin typeface="Arial" panose="020B0604020202020204"/>
            </a:endParaRPr>
          </a:p>
          <a:p>
            <a:r>
              <a:rPr lang="en-GB" sz="1200" dirty="0" err="1">
                <a:latin typeface="Arial" panose="020B0604020202020204"/>
              </a:rPr>
              <a:t>SpringFramework</a:t>
            </a:r>
            <a:r>
              <a:rPr lang="en-GB" sz="1200" dirty="0">
                <a:latin typeface="Arial" panose="020B0604020202020204"/>
              </a:rPr>
              <a:t> is injecting dependency of </a:t>
            </a:r>
            <a:r>
              <a:rPr lang="en-GB" sz="1200" dirty="0" err="1">
                <a:latin typeface="Arial" panose="020B0604020202020204"/>
              </a:rPr>
              <a:t>SortAlgorithm</a:t>
            </a:r>
            <a:r>
              <a:rPr lang="en-GB" sz="1200" dirty="0">
                <a:latin typeface="Arial" panose="020B0604020202020204"/>
              </a:rPr>
              <a:t> in </a:t>
            </a:r>
            <a:r>
              <a:rPr lang="en-GB" sz="1200" dirty="0" err="1">
                <a:latin typeface="Arial" panose="020B0604020202020204"/>
              </a:rPr>
              <a:t>ComplexBusinessService</a:t>
            </a:r>
            <a:r>
              <a:rPr lang="en-GB" sz="1200" dirty="0">
                <a:latin typeface="Arial" panose="020B0604020202020204"/>
              </a:rPr>
              <a:t>.</a:t>
            </a:r>
            <a:endParaRPr lang="en-GB" sz="1200" dirty="0">
              <a:latin typeface="Arial" panose="020B0604020202020204"/>
            </a:endParaRPr>
          </a:p>
          <a:p>
            <a:r>
              <a:rPr lang="en-GB" sz="1200" dirty="0">
                <a:latin typeface="Arial" panose="020B0604020202020204"/>
              </a:rPr>
              <a:t>The Dependency Injection pattern involves 3 types of classes:</a:t>
            </a:r>
            <a:endParaRPr lang="en-GB" sz="1200" dirty="0">
              <a:latin typeface="Arial" panose="020B0604020202020204"/>
            </a:endParaRPr>
          </a:p>
          <a:p>
            <a:pPr lvl="1"/>
            <a:r>
              <a:rPr lang="en-GB" sz="1000" b="1" dirty="0">
                <a:solidFill>
                  <a:schemeClr val="tx1"/>
                </a:solidFill>
                <a:latin typeface="Arial" panose="020B0604020202020204"/>
              </a:rPr>
              <a:t>Client Class</a:t>
            </a:r>
            <a:r>
              <a:rPr lang="en-GB" sz="1000" dirty="0">
                <a:latin typeface="Arial" panose="020B0604020202020204"/>
              </a:rPr>
              <a:t>: The client class (dependent class) is a class which depends on the service class</a:t>
            </a:r>
            <a:endParaRPr lang="en-GB" sz="1000" dirty="0">
              <a:latin typeface="Arial" panose="020B0604020202020204"/>
            </a:endParaRPr>
          </a:p>
          <a:p>
            <a:pPr lvl="1"/>
            <a:r>
              <a:rPr lang="en-GB" sz="1000" b="1" dirty="0">
                <a:solidFill>
                  <a:schemeClr val="tx1"/>
                </a:solidFill>
                <a:latin typeface="Arial" panose="020B0604020202020204"/>
              </a:rPr>
              <a:t>Service Class</a:t>
            </a:r>
            <a:r>
              <a:rPr lang="en-GB" sz="1000" dirty="0">
                <a:latin typeface="Arial" panose="020B0604020202020204"/>
              </a:rPr>
              <a:t>: The service class (dependency) is a class that provides service to the client class.</a:t>
            </a:r>
            <a:endParaRPr lang="en-GB" sz="1000" dirty="0">
              <a:latin typeface="Arial" panose="020B0604020202020204"/>
            </a:endParaRPr>
          </a:p>
          <a:p>
            <a:pPr lvl="1"/>
            <a:r>
              <a:rPr lang="en-GB" sz="1000" b="1" dirty="0">
                <a:solidFill>
                  <a:schemeClr val="tx1"/>
                </a:solidFill>
                <a:latin typeface="Arial" panose="020B0604020202020204"/>
              </a:rPr>
              <a:t>Injector Class</a:t>
            </a:r>
            <a:r>
              <a:rPr lang="en-GB" sz="1000" dirty="0">
                <a:latin typeface="Arial" panose="020B0604020202020204"/>
              </a:rPr>
              <a:t>: The injector class injects the service class object into the client class.</a:t>
            </a:r>
            <a:endParaRPr lang="en-GB" sz="1000" dirty="0">
              <a:latin typeface="Arial" panose="020B0604020202020204"/>
            </a:endParaRPr>
          </a:p>
          <a:p>
            <a:pPr marL="457200" lvl="1" indent="0">
              <a:buNone/>
            </a:pPr>
            <a:endParaRPr lang="en-GB" sz="1000" dirty="0">
              <a:latin typeface="Arial" panose="020B0604020202020204"/>
            </a:endParaRPr>
          </a:p>
        </p:txBody>
      </p:sp>
      <p:pic>
        <p:nvPicPr>
          <p:cNvPr id="5" name="Picture 4"/>
          <p:cNvPicPr>
            <a:picLocks noChangeAspect="1"/>
          </p:cNvPicPr>
          <p:nvPr/>
        </p:nvPicPr>
        <p:blipFill>
          <a:blip r:embed="rId1"/>
          <a:stretch>
            <a:fillRect/>
          </a:stretch>
        </p:blipFill>
        <p:spPr>
          <a:xfrm>
            <a:off x="2286000" y="3028950"/>
            <a:ext cx="3657600" cy="1940276"/>
          </a:xfrm>
          <a:prstGeom prst="rect">
            <a:avLst/>
          </a:prstGeom>
          <a:ln w="38100" cap="sq">
            <a:solidFill>
              <a:srgbClr val="000000"/>
            </a:solidFill>
            <a:prstDash val="solid"/>
            <a:miter lim="800000"/>
            <a:headEnd/>
            <a:tailEnd/>
          </a:ln>
          <a:effectLst>
            <a:outerShdw blurRad="50800" dist="38100" dir="2700000" algn="tl" rotWithShape="0">
              <a:schemeClr val="bg1">
                <a:alpha val="43000"/>
              </a:scheme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Inversion of Control</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GB" sz="1200" dirty="0">
                <a:latin typeface="Arial" panose="020B0604020202020204"/>
              </a:rPr>
              <a:t>Container maintains your class dependecies</a:t>
            </a:r>
            <a:endParaRPr lang="es-ES" altLang="en-GB" sz="1200" dirty="0">
              <a:latin typeface="Arial" panose="020B0604020202020204"/>
            </a:endParaRPr>
          </a:p>
          <a:p>
            <a:r>
              <a:rPr lang="es-ES" altLang="en-GB" sz="1200" dirty="0">
                <a:latin typeface="Arial" panose="020B0604020202020204"/>
              </a:rPr>
              <a:t>Objects injected at Runtime or Start-up operation.</a:t>
            </a:r>
            <a:endParaRPr lang="es-ES" altLang="en-GB" sz="1200" dirty="0">
              <a:latin typeface="Arial" panose="020B0604020202020204"/>
            </a:endParaRPr>
          </a:p>
          <a:p>
            <a:r>
              <a:rPr lang="es-ES" altLang="en-GB" sz="1200" dirty="0">
                <a:latin typeface="Arial" panose="020B0604020202020204"/>
              </a:rPr>
              <a:t>An Object accepts dependecies for construction instead of constructing them usually does this through the construction of the object itself or through setter injection. </a:t>
            </a:r>
            <a:endParaRPr lang="es-ES" altLang="en-GB" sz="1200" dirty="0">
              <a:latin typeface="Arial" panose="020B0604020202020204"/>
            </a:endParaRPr>
          </a:p>
          <a:p>
            <a:r>
              <a:rPr lang="es-ES" altLang="en-GB" sz="1200" dirty="0">
                <a:latin typeface="Arial" panose="020B0604020202020204"/>
              </a:rPr>
              <a:t>Rule of thumb about the injection is that </a:t>
            </a:r>
            <a:endParaRPr lang="es-ES" altLang="en-GB" sz="1200" dirty="0">
              <a:latin typeface="Arial" panose="020B0604020202020204"/>
            </a:endParaRPr>
          </a:p>
          <a:p>
            <a:pPr lvl="1"/>
            <a:r>
              <a:rPr lang="es-ES" altLang="en-GB" sz="1050" dirty="0">
                <a:latin typeface="Arial" panose="020B0604020202020204"/>
              </a:rPr>
              <a:t>If your class can not operate without the dependecy then it should be injected via   constructor. </a:t>
            </a:r>
            <a:endParaRPr lang="es-ES" altLang="en-GB" sz="1050" dirty="0">
              <a:latin typeface="Arial" panose="020B0604020202020204"/>
            </a:endParaRPr>
          </a:p>
          <a:p>
            <a:pPr lvl="1"/>
            <a:r>
              <a:rPr lang="es-ES" altLang="en-GB" sz="1050" dirty="0">
                <a:latin typeface="Arial" panose="020B0604020202020204"/>
              </a:rPr>
              <a:t>If your class can treat the dependency as optional or can accept multiple but variable concerete instances of the dependency then it can be injected by setter injection.</a:t>
            </a:r>
            <a:endParaRPr lang="es-ES" altLang="en-GB" sz="1050" dirty="0">
              <a:latin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Traditional Dependency Management</a:t>
            </a:r>
            <a:endParaRPr lang="es-ES" altLang="en-GB" dirty="0">
              <a:latin typeface="Arial" panose="020B0604020202020204"/>
            </a:endParaRPr>
          </a:p>
        </p:txBody>
      </p:sp>
      <p:sp>
        <p:nvSpPr>
          <p:cNvPr id="4" name="Rectangles 3"/>
          <p:cNvSpPr/>
          <p:nvPr/>
        </p:nvSpPr>
        <p:spPr>
          <a:xfrm>
            <a:off x="1295400" y="1276350"/>
            <a:ext cx="71247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Main</a:t>
            </a:r>
            <a:endParaRPr lang="es-ES" altLang="en-US" sz="1400"/>
          </a:p>
        </p:txBody>
      </p:sp>
      <p:sp>
        <p:nvSpPr>
          <p:cNvPr id="5" name="Rectangles 4"/>
          <p:cNvSpPr/>
          <p:nvPr/>
        </p:nvSpPr>
        <p:spPr>
          <a:xfrm>
            <a:off x="2971800" y="1276350"/>
            <a:ext cx="124460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depedency 1</a:t>
            </a:r>
            <a:endParaRPr lang="es-ES" altLang="en-US" sz="1400"/>
          </a:p>
        </p:txBody>
      </p:sp>
      <p:sp>
        <p:nvSpPr>
          <p:cNvPr id="6" name="Rectangles 5"/>
          <p:cNvSpPr/>
          <p:nvPr/>
        </p:nvSpPr>
        <p:spPr>
          <a:xfrm>
            <a:off x="1295400" y="233934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2</a:t>
            </a:r>
            <a:endParaRPr lang="es-ES" altLang="en-US" sz="1400"/>
          </a:p>
        </p:txBody>
      </p:sp>
      <p:cxnSp>
        <p:nvCxnSpPr>
          <p:cNvPr id="7" name="Straight Arrow Connector 6"/>
          <p:cNvCxnSpPr>
            <a:stCxn id="4" idx="3"/>
            <a:endCxn id="5" idx="1"/>
          </p:cNvCxnSpPr>
          <p:nvPr/>
        </p:nvCxnSpPr>
        <p:spPr>
          <a:xfrm>
            <a:off x="2007870" y="1508760"/>
            <a:ext cx="963930" cy="0"/>
          </a:xfrm>
          <a:prstGeom prst="straightConnector1">
            <a:avLst/>
          </a:prstGeom>
          <a:ln w="9525" cap="flat">
            <a:solidFill>
              <a:schemeClr val="tx1"/>
            </a:solidFill>
            <a:prstDash val="solid"/>
            <a:round/>
            <a:tailEnd type="arrow"/>
          </a:ln>
        </p:spPr>
      </p:cxnSp>
      <p:cxnSp>
        <p:nvCxnSpPr>
          <p:cNvPr id="8" name="Straight Arrow Connector 7"/>
          <p:cNvCxnSpPr/>
          <p:nvPr/>
        </p:nvCxnSpPr>
        <p:spPr>
          <a:xfrm>
            <a:off x="1676400" y="1733550"/>
            <a:ext cx="0" cy="609600"/>
          </a:xfrm>
          <a:prstGeom prst="straightConnector1">
            <a:avLst/>
          </a:prstGeom>
          <a:ln w="9525" cap="flat">
            <a:solidFill>
              <a:schemeClr val="tx1"/>
            </a:solidFill>
            <a:prstDash val="solid"/>
            <a:round/>
            <a:tailEnd type="arrow"/>
          </a:ln>
        </p:spPr>
      </p:cxnSp>
      <p:sp>
        <p:nvSpPr>
          <p:cNvPr id="9" name="Rectangles 8"/>
          <p:cNvSpPr/>
          <p:nvPr/>
        </p:nvSpPr>
        <p:spPr>
          <a:xfrm>
            <a:off x="3657600" y="234315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3</a:t>
            </a:r>
            <a:endParaRPr lang="es-ES" altLang="en-US" sz="1400"/>
          </a:p>
        </p:txBody>
      </p:sp>
      <p:cxnSp>
        <p:nvCxnSpPr>
          <p:cNvPr id="10" name="Straight Arrow Connector 9"/>
          <p:cNvCxnSpPr>
            <a:stCxn id="6" idx="3"/>
            <a:endCxn id="9" idx="1"/>
          </p:cNvCxnSpPr>
          <p:nvPr/>
        </p:nvCxnSpPr>
        <p:spPr>
          <a:xfrm>
            <a:off x="2647950" y="2571750"/>
            <a:ext cx="1009650" cy="3810"/>
          </a:xfrm>
          <a:prstGeom prst="straightConnector1">
            <a:avLst/>
          </a:prstGeom>
          <a:ln w="9525" cap="flat">
            <a:solidFill>
              <a:schemeClr val="tx1"/>
            </a:solidFill>
            <a:prstDash val="solid"/>
            <a:round/>
            <a:tailEnd type="arrow"/>
          </a:ln>
        </p:spPr>
      </p:cxnSp>
      <p:sp>
        <p:nvSpPr>
          <p:cNvPr id="13" name="Rectangles 12"/>
          <p:cNvSpPr/>
          <p:nvPr/>
        </p:nvSpPr>
        <p:spPr>
          <a:xfrm>
            <a:off x="5638800" y="318135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5</a:t>
            </a:r>
            <a:endParaRPr lang="es-ES" altLang="en-US" sz="1400"/>
          </a:p>
        </p:txBody>
      </p:sp>
      <p:sp>
        <p:nvSpPr>
          <p:cNvPr id="14" name="Rectangles 13"/>
          <p:cNvSpPr/>
          <p:nvPr/>
        </p:nvSpPr>
        <p:spPr>
          <a:xfrm>
            <a:off x="5638800" y="188595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4</a:t>
            </a:r>
            <a:endParaRPr lang="es-ES" altLang="en-US" sz="1400"/>
          </a:p>
        </p:txBody>
      </p:sp>
      <p:cxnSp>
        <p:nvCxnSpPr>
          <p:cNvPr id="15" name="Straight Arrow Connector 14"/>
          <p:cNvCxnSpPr>
            <a:stCxn id="9" idx="3"/>
          </p:cNvCxnSpPr>
          <p:nvPr/>
        </p:nvCxnSpPr>
        <p:spPr>
          <a:xfrm flipV="1">
            <a:off x="5010150" y="2038350"/>
            <a:ext cx="628650" cy="537210"/>
          </a:xfrm>
          <a:prstGeom prst="straightConnector1">
            <a:avLst/>
          </a:prstGeom>
          <a:ln w="9525" cap="flat">
            <a:solidFill>
              <a:schemeClr val="tx1"/>
            </a:solidFill>
            <a:prstDash val="solid"/>
            <a:round/>
            <a:tailEnd type="arrow"/>
          </a:ln>
        </p:spPr>
      </p:cxnSp>
      <p:cxnSp>
        <p:nvCxnSpPr>
          <p:cNvPr id="16" name="Straight Arrow Connector 15"/>
          <p:cNvCxnSpPr/>
          <p:nvPr/>
        </p:nvCxnSpPr>
        <p:spPr>
          <a:xfrm>
            <a:off x="5029200" y="2724150"/>
            <a:ext cx="838200" cy="457200"/>
          </a:xfrm>
          <a:prstGeom prst="straightConnector1">
            <a:avLst/>
          </a:prstGeom>
          <a:ln w="9525" cap="flat">
            <a:solidFill>
              <a:schemeClr val="tx1"/>
            </a:solidFill>
            <a:prstDash val="solid"/>
            <a:round/>
            <a:tailEnd type="arrow"/>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Learning Path</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Spring Level 1 – First few steps in Spring</a:t>
            </a:r>
            <a:endParaRPr lang="en-GB" sz="1400" dirty="0">
              <a:latin typeface="Arial" panose="020B0604020202020204"/>
            </a:endParaRPr>
          </a:p>
          <a:p>
            <a:r>
              <a:rPr lang="en-GB" sz="1400" dirty="0">
                <a:latin typeface="Arial" panose="020B0604020202020204"/>
              </a:rPr>
              <a:t>Spring Level 2 – Spring in depth</a:t>
            </a:r>
            <a:endParaRPr lang="en-GB" sz="1400" dirty="0">
              <a:latin typeface="Arial" panose="020B0604020202020204"/>
            </a:endParaRPr>
          </a:p>
          <a:p>
            <a:r>
              <a:rPr lang="en-GB" sz="1400" dirty="0">
                <a:latin typeface="Arial" panose="020B0604020202020204"/>
              </a:rPr>
              <a:t>Spring Level 3 – Spring boot beginner to expert level</a:t>
            </a:r>
            <a:endParaRPr lang="en-GB" sz="1400" dirty="0">
              <a:latin typeface="Arial" panose="020B0604020202020204"/>
            </a:endParaRPr>
          </a:p>
          <a:p>
            <a:r>
              <a:rPr lang="en-GB" sz="1400" dirty="0">
                <a:latin typeface="Arial" panose="020B0604020202020204"/>
              </a:rPr>
              <a:t>Spring Level 4 – Spring AOP</a:t>
            </a:r>
            <a:endParaRPr lang="en-GB" sz="1400" dirty="0">
              <a:latin typeface="Arial" panose="020B0604020202020204"/>
            </a:endParaRPr>
          </a:p>
          <a:p>
            <a:r>
              <a:rPr lang="en-GB" sz="1400" dirty="0">
                <a:latin typeface="Arial" panose="020B0604020202020204"/>
              </a:rPr>
              <a:t>Spring Level 5 – Spring Restful services</a:t>
            </a:r>
            <a:endParaRPr lang="en-GB" sz="1400" dirty="0">
              <a:latin typeface="Arial" panose="020B0604020202020204"/>
            </a:endParaRPr>
          </a:p>
          <a:p>
            <a:r>
              <a:rPr lang="en-GB" sz="1400" dirty="0">
                <a:latin typeface="Arial" panose="020B0604020202020204"/>
              </a:rPr>
              <a:t>Spring Level 6 – Spring Microservices using Spring Cloud</a:t>
            </a:r>
            <a:endParaRPr lang="en-GB" sz="1400" dirty="0">
              <a:latin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IoC Dependency Management</a:t>
            </a:r>
            <a:endParaRPr lang="es-ES" altLang="en-GB" dirty="0">
              <a:latin typeface="Arial" panose="020B0604020202020204"/>
            </a:endParaRPr>
          </a:p>
        </p:txBody>
      </p:sp>
      <p:sp>
        <p:nvSpPr>
          <p:cNvPr id="4" name="Rectangles 3"/>
          <p:cNvSpPr/>
          <p:nvPr/>
        </p:nvSpPr>
        <p:spPr>
          <a:xfrm>
            <a:off x="2438400" y="1428750"/>
            <a:ext cx="71247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Main</a:t>
            </a:r>
            <a:endParaRPr lang="es-ES" altLang="en-US" sz="1400"/>
          </a:p>
        </p:txBody>
      </p:sp>
      <p:sp>
        <p:nvSpPr>
          <p:cNvPr id="5" name="Rectangles 4"/>
          <p:cNvSpPr/>
          <p:nvPr/>
        </p:nvSpPr>
        <p:spPr>
          <a:xfrm>
            <a:off x="4114800" y="1428750"/>
            <a:ext cx="124460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depedency 1</a:t>
            </a:r>
            <a:endParaRPr lang="es-ES" altLang="en-US" sz="1400"/>
          </a:p>
        </p:txBody>
      </p:sp>
      <p:sp>
        <p:nvSpPr>
          <p:cNvPr id="6" name="Rectangles 5"/>
          <p:cNvSpPr/>
          <p:nvPr/>
        </p:nvSpPr>
        <p:spPr>
          <a:xfrm>
            <a:off x="2438400" y="249174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2</a:t>
            </a:r>
            <a:endParaRPr lang="es-ES" altLang="en-US" sz="1400"/>
          </a:p>
        </p:txBody>
      </p:sp>
      <p:cxnSp>
        <p:nvCxnSpPr>
          <p:cNvPr id="7" name="Straight Arrow Connector 6"/>
          <p:cNvCxnSpPr>
            <a:stCxn id="4" idx="3"/>
            <a:endCxn id="5" idx="1"/>
          </p:cNvCxnSpPr>
          <p:nvPr/>
        </p:nvCxnSpPr>
        <p:spPr>
          <a:xfrm>
            <a:off x="3150870" y="1661160"/>
            <a:ext cx="963930" cy="0"/>
          </a:xfrm>
          <a:prstGeom prst="straightConnector1">
            <a:avLst/>
          </a:prstGeom>
          <a:ln w="9525" cap="flat">
            <a:solidFill>
              <a:schemeClr val="tx1"/>
            </a:solidFill>
            <a:prstDash val="solid"/>
            <a:round/>
            <a:tailEnd type="arrow"/>
          </a:ln>
        </p:spPr>
      </p:cxnSp>
      <p:cxnSp>
        <p:nvCxnSpPr>
          <p:cNvPr id="8" name="Straight Arrow Connector 7"/>
          <p:cNvCxnSpPr/>
          <p:nvPr/>
        </p:nvCxnSpPr>
        <p:spPr>
          <a:xfrm>
            <a:off x="2819400" y="1885950"/>
            <a:ext cx="0" cy="609600"/>
          </a:xfrm>
          <a:prstGeom prst="straightConnector1">
            <a:avLst/>
          </a:prstGeom>
          <a:ln w="9525" cap="flat">
            <a:solidFill>
              <a:schemeClr val="tx1"/>
            </a:solidFill>
            <a:prstDash val="solid"/>
            <a:round/>
            <a:tailEnd type="arrow"/>
          </a:ln>
        </p:spPr>
      </p:cxnSp>
      <p:sp>
        <p:nvSpPr>
          <p:cNvPr id="9" name="Rectangles 8"/>
          <p:cNvSpPr/>
          <p:nvPr/>
        </p:nvSpPr>
        <p:spPr>
          <a:xfrm>
            <a:off x="4800600" y="249555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3</a:t>
            </a:r>
            <a:endParaRPr lang="es-ES" altLang="en-US" sz="1400"/>
          </a:p>
        </p:txBody>
      </p:sp>
      <p:cxnSp>
        <p:nvCxnSpPr>
          <p:cNvPr id="10" name="Straight Arrow Connector 9"/>
          <p:cNvCxnSpPr>
            <a:stCxn id="6" idx="3"/>
            <a:endCxn id="9" idx="1"/>
          </p:cNvCxnSpPr>
          <p:nvPr/>
        </p:nvCxnSpPr>
        <p:spPr>
          <a:xfrm>
            <a:off x="3790950" y="2724150"/>
            <a:ext cx="1009650" cy="3810"/>
          </a:xfrm>
          <a:prstGeom prst="straightConnector1">
            <a:avLst/>
          </a:prstGeom>
          <a:ln w="9525" cap="flat">
            <a:solidFill>
              <a:schemeClr val="tx1"/>
            </a:solidFill>
            <a:prstDash val="solid"/>
            <a:round/>
            <a:tailEnd type="arrow"/>
          </a:ln>
        </p:spPr>
      </p:cxnSp>
      <p:sp>
        <p:nvSpPr>
          <p:cNvPr id="13" name="Rectangles 12"/>
          <p:cNvSpPr/>
          <p:nvPr/>
        </p:nvSpPr>
        <p:spPr>
          <a:xfrm>
            <a:off x="6781800" y="333375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5</a:t>
            </a:r>
            <a:endParaRPr lang="es-ES" altLang="en-US" sz="1400"/>
          </a:p>
        </p:txBody>
      </p:sp>
      <p:sp>
        <p:nvSpPr>
          <p:cNvPr id="14" name="Rectangles 13"/>
          <p:cNvSpPr/>
          <p:nvPr/>
        </p:nvSpPr>
        <p:spPr>
          <a:xfrm>
            <a:off x="6781800" y="2038350"/>
            <a:ext cx="1352550" cy="464820"/>
          </a:xfrm>
          <a:prstGeom prst="rect">
            <a:avLst/>
          </a:prstGeom>
          <a:ln w="9525"/>
        </p:spPr>
        <p:style>
          <a:lnRef idx="2">
            <a:schemeClr val="dk1"/>
          </a:lnRef>
          <a:fillRef idx="1">
            <a:schemeClr val="lt1"/>
          </a:fillRef>
          <a:effectRef idx="0">
            <a:schemeClr val="dk1"/>
          </a:effectRef>
          <a:fontRef idx="minor">
            <a:schemeClr val="dk1"/>
          </a:fontRef>
        </p:style>
        <p:txBody>
          <a:bodyPr vert="horz" rtlCol="0" anchor="ctr"/>
          <a:p>
            <a:r>
              <a:rPr lang="es-ES" altLang="en-US" sz="1400"/>
              <a:t>dependency 4</a:t>
            </a:r>
            <a:endParaRPr lang="es-ES" altLang="en-US" sz="1400"/>
          </a:p>
        </p:txBody>
      </p:sp>
      <p:cxnSp>
        <p:nvCxnSpPr>
          <p:cNvPr id="15" name="Straight Arrow Connector 14"/>
          <p:cNvCxnSpPr>
            <a:stCxn id="9" idx="3"/>
          </p:cNvCxnSpPr>
          <p:nvPr/>
        </p:nvCxnSpPr>
        <p:spPr>
          <a:xfrm flipV="1">
            <a:off x="6153150" y="2190750"/>
            <a:ext cx="628650" cy="537210"/>
          </a:xfrm>
          <a:prstGeom prst="straightConnector1">
            <a:avLst/>
          </a:prstGeom>
          <a:ln w="9525" cap="flat">
            <a:solidFill>
              <a:schemeClr val="tx1"/>
            </a:solidFill>
            <a:prstDash val="solid"/>
            <a:round/>
            <a:tailEnd type="arrow"/>
          </a:ln>
        </p:spPr>
      </p:cxnSp>
      <p:cxnSp>
        <p:nvCxnSpPr>
          <p:cNvPr id="16" name="Straight Arrow Connector 15"/>
          <p:cNvCxnSpPr/>
          <p:nvPr/>
        </p:nvCxnSpPr>
        <p:spPr>
          <a:xfrm>
            <a:off x="6172200" y="2876550"/>
            <a:ext cx="838200" cy="457200"/>
          </a:xfrm>
          <a:prstGeom prst="straightConnector1">
            <a:avLst/>
          </a:prstGeom>
          <a:ln w="9525" cap="flat">
            <a:solidFill>
              <a:schemeClr val="tx1"/>
            </a:solidFill>
            <a:prstDash val="solid"/>
            <a:round/>
            <a:tailEnd type="arrow"/>
          </a:ln>
        </p:spPr>
      </p:cxnSp>
      <p:sp>
        <p:nvSpPr>
          <p:cNvPr id="11" name="Regular Pentagon 10"/>
          <p:cNvSpPr/>
          <p:nvPr/>
        </p:nvSpPr>
        <p:spPr>
          <a:xfrm>
            <a:off x="533400" y="1657350"/>
            <a:ext cx="1259840" cy="911860"/>
          </a:xfrm>
          <a:prstGeom prst="pentagon">
            <a:avLst/>
          </a:prstGeom>
          <a:solidFill>
            <a:schemeClr val="accent1">
              <a:lumMod val="60000"/>
              <a:lumOff val="40000"/>
            </a:schemeClr>
          </a:solidFill>
        </p:spPr>
        <p:style>
          <a:lnRef idx="0">
            <a:scrgbClr r="0" g="0" b="0"/>
          </a:lnRef>
          <a:fillRef idx="1">
            <a:schemeClr val="accent1"/>
          </a:fillRef>
          <a:effectRef idx="0">
            <a:schemeClr val="accent1"/>
          </a:effectRef>
          <a:fontRef idx="none"/>
        </p:style>
        <p:txBody>
          <a:bodyPr vert="horz" rtlCol="0" anchor="ctr"/>
          <a:p>
            <a:r>
              <a:rPr lang="es-ES" altLang="en-US" sz="1000">
                <a:solidFill>
                  <a:schemeClr val="tx1"/>
                </a:solidFill>
                <a:uFillTx/>
              </a:rPr>
              <a:t>IOC </a:t>
            </a:r>
            <a:endParaRPr lang="es-ES" altLang="en-US" sz="1000">
              <a:solidFill>
                <a:schemeClr val="tx1"/>
              </a:solidFill>
              <a:uFillTx/>
            </a:endParaRPr>
          </a:p>
          <a:p>
            <a:r>
              <a:rPr lang="es-ES" altLang="en-US" sz="1000">
                <a:solidFill>
                  <a:schemeClr val="tx1"/>
                </a:solidFill>
                <a:uFillTx/>
              </a:rPr>
              <a:t>Container</a:t>
            </a:r>
            <a:endParaRPr lang="es-ES" altLang="en-US" sz="1000">
              <a:solidFill>
                <a:schemeClr val="tx1"/>
              </a:solidFill>
              <a:uFillTx/>
            </a:endParaRPr>
          </a:p>
        </p:txBody>
      </p:sp>
      <p:cxnSp>
        <p:nvCxnSpPr>
          <p:cNvPr id="12" name="Straight Arrow Connector 11"/>
          <p:cNvCxnSpPr/>
          <p:nvPr/>
        </p:nvCxnSpPr>
        <p:spPr>
          <a:xfrm flipV="1">
            <a:off x="1524000" y="1504950"/>
            <a:ext cx="914400" cy="381000"/>
          </a:xfrm>
          <a:prstGeom prst="straightConnector1">
            <a:avLst/>
          </a:prstGeom>
          <a:ln w="12700" cap="flat" cmpd="sng">
            <a:solidFill>
              <a:schemeClr val="tx1"/>
            </a:solidFill>
            <a:prstDash val="sysDot"/>
            <a:round/>
            <a:tailEnd type="none"/>
          </a:ln>
        </p:spPr>
      </p:cxnSp>
      <p:cxnSp>
        <p:nvCxnSpPr>
          <p:cNvPr id="17" name="Straight Arrow Connector 16"/>
          <p:cNvCxnSpPr>
            <a:stCxn id="11" idx="5"/>
          </p:cNvCxnSpPr>
          <p:nvPr/>
        </p:nvCxnSpPr>
        <p:spPr>
          <a:xfrm>
            <a:off x="1793240" y="2005965"/>
            <a:ext cx="3083560" cy="489585"/>
          </a:xfrm>
          <a:prstGeom prst="straightConnector1">
            <a:avLst/>
          </a:prstGeom>
          <a:ln w="12700" cap="flat" cmpd="sng">
            <a:solidFill>
              <a:schemeClr val="tx1"/>
            </a:solidFill>
            <a:prstDash val="sysDot"/>
            <a:round/>
            <a:tailEnd type="none"/>
          </a:ln>
        </p:spPr>
      </p:cxnSp>
      <p:cxnSp>
        <p:nvCxnSpPr>
          <p:cNvPr id="18" name="Straight Arrow Connector 17"/>
          <p:cNvCxnSpPr/>
          <p:nvPr/>
        </p:nvCxnSpPr>
        <p:spPr>
          <a:xfrm>
            <a:off x="1752600" y="2114550"/>
            <a:ext cx="990600" cy="381000"/>
          </a:xfrm>
          <a:prstGeom prst="straightConnector1">
            <a:avLst/>
          </a:prstGeom>
          <a:ln w="12700" cap="flat" cmpd="sng">
            <a:solidFill>
              <a:schemeClr val="tx1"/>
            </a:solidFill>
            <a:prstDash val="sysDot"/>
            <a:round/>
            <a:tailEnd type="none"/>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IoC in Spring</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GB" sz="1200" dirty="0">
                <a:latin typeface="Arial" panose="020B0604020202020204"/>
              </a:rPr>
              <a:t>Spring manages your dependencies.</a:t>
            </a:r>
            <a:endParaRPr lang="es-ES" altLang="en-GB" sz="1200" dirty="0">
              <a:latin typeface="Arial" panose="020B0604020202020204"/>
            </a:endParaRPr>
          </a:p>
          <a:p>
            <a:r>
              <a:rPr lang="es-ES" altLang="en-GB" sz="1200" dirty="0">
                <a:latin typeface="Arial" panose="020B0604020202020204"/>
              </a:rPr>
              <a:t>Objects injected at runtime not in compile time.</a:t>
            </a:r>
            <a:endParaRPr lang="es-ES" altLang="en-GB" sz="1200" dirty="0">
              <a:latin typeface="Arial" panose="020B0604020202020204"/>
            </a:endParaRPr>
          </a:p>
          <a:p>
            <a:r>
              <a:rPr lang="es-ES" altLang="en-GB" sz="1200" dirty="0">
                <a:latin typeface="Arial" panose="020B0604020202020204"/>
              </a:rPr>
              <a:t>An object accepts dependencies for construction instead of you constructing them.</a:t>
            </a:r>
            <a:endParaRPr lang="es-ES" altLang="en-GB" sz="1200" dirty="0">
              <a:latin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Benifits of IoC</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GB" sz="1200">
                <a:latin typeface="Arial" panose="020B0604020202020204"/>
                <a:sym typeface="+mn-ea"/>
              </a:rPr>
              <a:t>When you use IoC,</a:t>
            </a:r>
            <a:r>
              <a:rPr lang="es-ES" altLang="en-GB" sz="1200" dirty="0">
                <a:latin typeface="Arial" panose="020B0604020202020204"/>
              </a:rPr>
              <a:t>  it reduces noise in your code  because you are not constructing objects.</a:t>
            </a:r>
            <a:endParaRPr lang="es-ES" altLang="en-GB" sz="1200" dirty="0">
              <a:latin typeface="Arial" panose="020B0604020202020204"/>
            </a:endParaRPr>
          </a:p>
          <a:p>
            <a:r>
              <a:rPr lang="es-ES" altLang="en-GB" sz="1200" dirty="0">
                <a:latin typeface="Arial" panose="020B0604020202020204"/>
              </a:rPr>
              <a:t>It also reduces object coupling because you are handed your dependency into your object, you are not as tightly coupled to it because you actually dont need to know how its constructed at compile time or at writing of code time.</a:t>
            </a:r>
            <a:endParaRPr lang="es-ES" altLang="en-GB" sz="1200" dirty="0">
              <a:latin typeface="Arial" panose="020B0604020202020204"/>
            </a:endParaRPr>
          </a:p>
          <a:p>
            <a:r>
              <a:rPr lang="es-ES" altLang="en-GB" sz="1200" dirty="0">
                <a:latin typeface="Arial" panose="020B0604020202020204"/>
              </a:rPr>
              <a:t>It also reduces the defects that arise from incorrect construction</a:t>
            </a:r>
            <a:endParaRPr lang="es-ES" altLang="en-GB" sz="1200" dirty="0">
              <a:latin typeface="Arial" panose="020B0604020202020204"/>
            </a:endParaRPr>
          </a:p>
          <a:p>
            <a:r>
              <a:rPr lang="es-ES" altLang="en-GB" sz="1200" dirty="0">
                <a:latin typeface="Arial" panose="020B0604020202020204"/>
              </a:rPr>
              <a:t>By allowing the IoC to handle construction, you can focus on API contract of your dependencies. This allows interfaces to be dependecies instead of concrete objects. Again this allows you to have cleaner code that is less coupled to your dependent objects.</a:t>
            </a:r>
            <a:endParaRPr lang="es-ES" altLang="en-GB" sz="1200" dirty="0">
              <a:latin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Application Context</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GB" sz="1200" dirty="0">
                <a:latin typeface="Arial" panose="020B0604020202020204"/>
              </a:rPr>
              <a:t>Its a central element that we deal with when developing an application.</a:t>
            </a:r>
            <a:endParaRPr lang="es-ES" altLang="en-GB" sz="1200" dirty="0">
              <a:latin typeface="Arial" panose="020B0604020202020204"/>
            </a:endParaRPr>
          </a:p>
          <a:p>
            <a:r>
              <a:rPr lang="es-ES" altLang="en-GB" sz="1200" dirty="0">
                <a:latin typeface="Arial" panose="020B0604020202020204"/>
              </a:rPr>
              <a:t>Encapsulates the BeanFactory and provides the user access to BeanFactory under controlled situation.</a:t>
            </a:r>
            <a:endParaRPr lang="es-ES" altLang="en-GB" sz="1200" dirty="0">
              <a:latin typeface="Arial" panose="020B0604020202020204"/>
            </a:endParaRPr>
          </a:p>
          <a:p>
            <a:r>
              <a:rPr lang="es-ES" altLang="en-GB" sz="1200" dirty="0">
                <a:latin typeface="Arial" panose="020B0604020202020204"/>
              </a:rPr>
              <a:t>It provides metadata for bean creation. No matter the mechanism you used to configure your bean, the application context serves to take that configuration and allow the framework to use it to build the IOC container itself.</a:t>
            </a:r>
            <a:endParaRPr lang="es-ES" altLang="en-GB" sz="1200" dirty="0">
              <a:latin typeface="Arial" panose="020B0604020202020204"/>
            </a:endParaRPr>
          </a:p>
          <a:p>
            <a:r>
              <a:rPr lang="es-ES" altLang="en-GB" sz="1200" dirty="0">
                <a:latin typeface="Arial" panose="020B0604020202020204"/>
              </a:rPr>
              <a:t>It also ensures the bean will be created in appropiate order.</a:t>
            </a:r>
            <a:endParaRPr lang="es-ES" altLang="en-GB" sz="1200" dirty="0">
              <a:latin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IOC Container</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200" dirty="0">
                <a:latin typeface="Arial" panose="020B0604020202020204"/>
              </a:rPr>
              <a:t>An IoC container is a common characteristic of frameworks that implement IoC.</a:t>
            </a:r>
            <a:endParaRPr lang="en-GB" sz="1200" dirty="0">
              <a:latin typeface="Arial" panose="020B0604020202020204"/>
            </a:endParaRPr>
          </a:p>
          <a:p>
            <a:r>
              <a:rPr lang="en-GB" sz="1200" dirty="0">
                <a:latin typeface="Arial" panose="020B0604020202020204"/>
              </a:rPr>
              <a:t>In the Spring framework, </a:t>
            </a:r>
            <a:r>
              <a:rPr lang="es-ES" altLang="en-GB" sz="1200">
                <a:latin typeface="Arial" panose="020B0604020202020204"/>
                <a:sym typeface="+mn-ea"/>
              </a:rPr>
              <a:t>BeanFatory provides inversion of control container.</a:t>
            </a:r>
            <a:r>
              <a:rPr lang="en-GB" sz="1200" dirty="0">
                <a:latin typeface="Arial" panose="020B0604020202020204"/>
              </a:rPr>
              <a:t> The Spring container is responsible for instantiating, configuring and assembling objects known as beans, as well as managing their life cycles.</a:t>
            </a:r>
            <a:endParaRPr lang="en-GB" sz="1200" dirty="0">
              <a:latin typeface="Arial" panose="020B0604020202020204"/>
            </a:endParaRPr>
          </a:p>
          <a:p>
            <a:r>
              <a:rPr lang="es-ES" altLang="en-GB" sz="1200" dirty="0">
                <a:latin typeface="Arial" panose="020B0604020202020204"/>
              </a:rPr>
              <a:t>It provides all the facilities for injection of beans at startup and runtime. while most beans are singleton and injected at startup, but there are other types of bean that gets handled differently. however all injection is handled by the BeanFactory.</a:t>
            </a:r>
            <a:endParaRPr lang="es-ES" altLang="en-GB" sz="1200" dirty="0">
              <a:latin typeface="Arial" panose="020B0604020202020204"/>
            </a:endParaRPr>
          </a:p>
          <a:p>
            <a:r>
              <a:rPr lang="es-ES" altLang="en-GB" sz="1200" dirty="0">
                <a:latin typeface="Arial" panose="020B0604020202020204"/>
              </a:rPr>
              <a:t>BeanFactory handles all singleton beans in the application.</a:t>
            </a:r>
            <a:endParaRPr lang="es-ES" altLang="en-GB" sz="1200" dirty="0">
              <a:latin typeface="Arial" panose="020B0604020202020204"/>
            </a:endParaRPr>
          </a:p>
          <a:p>
            <a:endParaRPr lang="es-ES" altLang="en-GB" sz="1200" dirty="0">
              <a:latin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Use of Java Based Config</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Its most current type configuration method used today. Xml config is still valid but not often used and it has been removed from most example of Spring.io</a:t>
            </a:r>
            <a:endParaRPr lang="es-ES" altLang="en-US" sz="1200" dirty="0">
              <a:latin typeface="Arial" panose="020B0604020202020204"/>
            </a:endParaRPr>
          </a:p>
          <a:p>
            <a:r>
              <a:rPr lang="es-ES" altLang="en-US" sz="1200" dirty="0">
                <a:latin typeface="Arial" panose="020B0604020202020204"/>
              </a:rPr>
              <a:t>Java config provides native language syntax</a:t>
            </a:r>
            <a:endParaRPr lang="es-ES" altLang="en-US" sz="1200" dirty="0">
              <a:latin typeface="Arial" panose="020B0604020202020204"/>
            </a:endParaRPr>
          </a:p>
          <a:p>
            <a:r>
              <a:rPr lang="es-ES" altLang="en-US" sz="1200" dirty="0">
                <a:latin typeface="Arial" panose="020B0604020202020204"/>
              </a:rPr>
              <a:t>It also provides the compile time checking of object creation and syntax(configuration) because it uses native language. Compile time checking is very important specially when you use xml syntax when you have to run the application to test the actual configuration.</a:t>
            </a:r>
            <a:endParaRPr lang="es-ES" altLang="en-US" sz="1200" dirty="0">
              <a:latin typeface="Arial" panose="020B0604020202020204"/>
            </a:endParaRPr>
          </a:p>
          <a:p>
            <a:r>
              <a:rPr lang="es-ES" altLang="en-US" sz="1200" dirty="0">
                <a:latin typeface="Arial" panose="020B0604020202020204"/>
              </a:rPr>
              <a:t>Easier IDE integration</a:t>
            </a:r>
            <a:endParaRPr lang="es-ES" altLang="en-US" sz="1200" dirty="0">
              <a:latin typeface="Arial" panose="020B0604020202020204"/>
            </a:endParaRPr>
          </a:p>
          <a:p>
            <a:endParaRPr lang="es-ES" altLang="en-US" sz="1200" dirty="0">
              <a:latin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Working with Environment</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Most application can not be deployed in one data center anymore and robust configuration pattern is needed to support this. The use of environment variables and properties is the common ways to injecting data into a running application to flex by things like data center or environment.</a:t>
            </a:r>
            <a:endParaRPr lang="es-ES" altLang="en-US" sz="1200" dirty="0">
              <a:latin typeface="Arial" panose="020B0604020202020204"/>
            </a:endParaRPr>
          </a:p>
          <a:p>
            <a:r>
              <a:rPr lang="es-ES" altLang="en-US" sz="1200" dirty="0">
                <a:latin typeface="Arial" panose="020B0604020202020204"/>
              </a:rPr>
              <a:t>Spring provides environment abstraction that allows you to build applications that flex configuration based on the environment variables.</a:t>
            </a:r>
            <a:endParaRPr lang="es-ES" altLang="en-US" sz="1200" dirty="0">
              <a:latin typeface="Arial" panose="020B0604020202020204"/>
            </a:endParaRPr>
          </a:p>
          <a:p>
            <a:r>
              <a:rPr lang="es-ES" altLang="en-US" sz="1200" dirty="0">
                <a:latin typeface="Arial" panose="020B0604020202020204"/>
              </a:rPr>
              <a:t>The environment of Spring is populated by default by environment variables</a:t>
            </a:r>
            <a:endParaRPr lang="es-ES" altLang="en-US" sz="1200" dirty="0">
              <a:latin typeface="Arial" panose="020B0604020202020204"/>
            </a:endParaRPr>
          </a:p>
          <a:p>
            <a:r>
              <a:rPr lang="es-ES" altLang="en-US" sz="1200" dirty="0">
                <a:latin typeface="Arial" panose="020B0604020202020204"/>
              </a:rPr>
              <a:t>The environment construct is also populated and can be supplimented by properties via runtime or by properties file among other things.</a:t>
            </a:r>
            <a:endParaRPr lang="es-ES" altLang="en-US" sz="1200" dirty="0">
              <a:latin typeface="Arial" panose="020B0604020202020204"/>
            </a:endParaRPr>
          </a:p>
          <a:p>
            <a:r>
              <a:rPr lang="es-ES" altLang="en-US" sz="1200" dirty="0">
                <a:latin typeface="Arial" panose="020B0604020202020204"/>
              </a:rPr>
              <a:t>Powerful tool specially in a cloud native and traditional applications when dealing with multiple environment.</a:t>
            </a:r>
            <a:endParaRPr lang="es-ES" altLang="en-US" sz="1200" dirty="0">
              <a:latin typeface="Arial" panose="020B0604020202020204"/>
            </a:endParaRPr>
          </a:p>
          <a:p>
            <a:r>
              <a:rPr lang="es-ES" altLang="en-US" sz="1200" dirty="0">
                <a:latin typeface="Arial" panose="020B0604020202020204"/>
              </a:rPr>
              <a:t>You can use a mixture of properties and environment variables to manipulate configurations as you migrate from Dev to test or from Data center to Data center. This is how we manage things like URLs of other services, log levels, and various other runtime configurations within a microservice environment.</a:t>
            </a:r>
            <a:endParaRPr lang="es-ES" altLang="en-US" sz="1200" dirty="0">
              <a:latin typeface="Arial" panose="020B0604020202020204"/>
            </a:endParaRPr>
          </a:p>
          <a:p>
            <a:endParaRPr lang="es-ES" altLang="en-US" sz="1200" dirty="0">
              <a:latin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Spring expression Language	</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SpEL gives you the ability to use expression in your configuration to cofigure your objects.</a:t>
            </a:r>
            <a:endParaRPr lang="es-ES" altLang="en-US" sz="1200" dirty="0">
              <a:latin typeface="Arial" panose="020B0604020202020204"/>
            </a:endParaRPr>
          </a:p>
          <a:p>
            <a:endParaRPr lang="es-ES" altLang="en-US" sz="1200" dirty="0">
              <a:latin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Bean Scopes - Singleton Scope</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Default scope of every bean is Singleton.</a:t>
            </a:r>
            <a:endParaRPr lang="es-ES" altLang="en-US" sz="1200" dirty="0">
              <a:latin typeface="Arial" panose="020B0604020202020204"/>
            </a:endParaRPr>
          </a:p>
          <a:p>
            <a:r>
              <a:rPr lang="es-ES" altLang="en-US" sz="1200" dirty="0">
                <a:latin typeface="Arial" panose="020B0604020202020204"/>
              </a:rPr>
              <a:t>One instance of the object per context definition</a:t>
            </a:r>
            <a:endParaRPr lang="es-ES" altLang="en-US" sz="1200" dirty="0">
              <a:latin typeface="Arial" panose="020B0604020202020204"/>
            </a:endParaRPr>
          </a:p>
          <a:p>
            <a:r>
              <a:rPr lang="es-ES" altLang="en-US" sz="1200" dirty="0">
                <a:latin typeface="Arial" panose="020B0604020202020204"/>
              </a:rPr>
              <a:t>Be careful about the state because you have one instance of the class and all state becomes available to all instances of the object. Even there is one instance , every class that has its as a dependency could potentially have access to that state.</a:t>
            </a:r>
            <a:endParaRPr lang="es-ES" altLang="en-US" sz="1200" dirty="0">
              <a:latin typeface="Arial" panose="020B0604020202020204"/>
            </a:endParaRPr>
          </a:p>
          <a:p>
            <a:r>
              <a:rPr lang="es-ES" altLang="en-US" sz="1200" dirty="0">
                <a:latin typeface="Arial" panose="020B0604020202020204"/>
              </a:rPr>
              <a:t>Keep in mind how state impacts behaviour of methods as some other thread may change your data, or you may change it for some other thread. </a:t>
            </a:r>
            <a:endParaRPr lang="es-ES" altLang="en-US" sz="1200" dirty="0">
              <a:latin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Bean Scopes - Prototype</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New instance every time its referenced. </a:t>
            </a:r>
            <a:endParaRPr lang="es-ES" altLang="en-US" sz="1200" dirty="0">
              <a:latin typeface="Arial" panose="020B0604020202020204"/>
            </a:endParaRPr>
          </a:p>
          <a:p>
            <a:r>
              <a:rPr lang="es-ES" altLang="en-US" sz="1200" dirty="0">
                <a:latin typeface="Arial" panose="020B0604020202020204"/>
              </a:rPr>
              <a:t>Once the instances are no longer needed it becomes available for garbage collector.</a:t>
            </a:r>
            <a:endParaRPr lang="es-ES" altLang="en-US" sz="1200" dirty="0">
              <a:latin typeface="Arial" panose="020B0604020202020204"/>
            </a:endParaRPr>
          </a:p>
          <a:p>
            <a:r>
              <a:rPr lang="es-ES" altLang="en-US" sz="1200" dirty="0">
                <a:latin typeface="Arial" panose="020B0604020202020204"/>
              </a:rPr>
              <a:t>Definition of prototype is stored on IOC container when needed instances are created based on the definitions, Spring then hands that instance over and releases its own handle.</a:t>
            </a:r>
            <a:endParaRPr lang="es-ES" altLang="en-US" sz="1200" dirty="0">
              <a:latin typeface="Arial" panose="020B0604020202020204"/>
            </a:endParaRPr>
          </a:p>
          <a:p>
            <a:r>
              <a:rPr lang="es-ES" altLang="en-US" sz="1200" dirty="0">
                <a:latin typeface="Arial" panose="020B0604020202020204"/>
              </a:rPr>
              <a:t>Never stored as instantiated object in IOC container</a:t>
            </a:r>
            <a:endParaRPr lang="es-ES" altLang="en-US" sz="1200" dirty="0">
              <a:latin typeface="Arial" panose="020B0604020202020204"/>
            </a:endParaRPr>
          </a:p>
          <a:p>
            <a:r>
              <a:rPr lang="es-ES" altLang="en-US" sz="1200" dirty="0">
                <a:latin typeface="Arial" panose="020B0604020202020204"/>
              </a:rPr>
              <a:t>very useful for transient data or types that flex based on application state.</a:t>
            </a:r>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Spring Level 1</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Setting up a Spring Project using htttp://start.spring.io</a:t>
            </a:r>
            <a:endParaRPr lang="en-GB" sz="1400" dirty="0">
              <a:latin typeface="Arial" panose="020B0604020202020204"/>
            </a:endParaRPr>
          </a:p>
          <a:p>
            <a:r>
              <a:rPr lang="en-GB" sz="1400" dirty="0">
                <a:latin typeface="Arial" panose="020B0604020202020204"/>
              </a:rPr>
              <a:t>Understanding Tight Coupling using the Binary Search Algorithm Example</a:t>
            </a:r>
            <a:endParaRPr lang="en-GB" sz="1400" dirty="0">
              <a:latin typeface="Arial" panose="020B0604020202020204"/>
            </a:endParaRPr>
          </a:p>
          <a:p>
            <a:r>
              <a:rPr lang="en-GB" sz="1400" dirty="0">
                <a:latin typeface="Arial" panose="020B0604020202020204"/>
              </a:rPr>
              <a:t>Making the Binary Search Algorithm Example Loosely Coupled</a:t>
            </a:r>
            <a:endParaRPr lang="en-GB" sz="1400" dirty="0">
              <a:latin typeface="Arial" panose="020B0604020202020204"/>
            </a:endParaRPr>
          </a:p>
          <a:p>
            <a:r>
              <a:rPr lang="en-GB" sz="1400" dirty="0">
                <a:latin typeface="Arial" panose="020B0604020202020204"/>
              </a:rPr>
              <a:t>Using Spring to Manage Dependencies - @Component, @Autowired</a:t>
            </a:r>
            <a:endParaRPr lang="en-GB" sz="1400" dirty="0">
              <a:latin typeface="Arial" panose="020B0604020202020204"/>
            </a:endParaRPr>
          </a:p>
          <a:p>
            <a:r>
              <a:rPr lang="en-GB" sz="1400" dirty="0">
                <a:latin typeface="Arial" panose="020B0604020202020204"/>
              </a:rPr>
              <a:t>What is happening in the background?</a:t>
            </a:r>
            <a:endParaRPr lang="en-GB" sz="1400" dirty="0">
              <a:latin typeface="Arial" panose="020B0604020202020204"/>
            </a:endParaRPr>
          </a:p>
          <a:p>
            <a:r>
              <a:rPr lang="en-GB" sz="1400" dirty="0">
                <a:latin typeface="Arial" panose="020B0604020202020204"/>
              </a:rPr>
              <a:t>Dynamic auto wiring and Troubleshooting - @Primary</a:t>
            </a:r>
            <a:endParaRPr lang="en-GB" sz="1400" dirty="0">
              <a:latin typeface="Arial" panose="020B0604020202020204"/>
            </a:endParaRPr>
          </a:p>
          <a:p>
            <a:r>
              <a:rPr lang="en-GB" sz="1400" dirty="0">
                <a:latin typeface="Arial" panose="020B0604020202020204"/>
              </a:rPr>
              <a:t>Constructor and Setter Injection</a:t>
            </a:r>
            <a:endParaRPr lang="en-GB" sz="1400" dirty="0">
              <a:latin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Bean Scopes - Session</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Very similar to Prototype Bean</a:t>
            </a:r>
            <a:endParaRPr lang="es-ES" altLang="en-US" sz="1200" dirty="0">
              <a:latin typeface="Arial" panose="020B0604020202020204"/>
            </a:endParaRPr>
          </a:p>
          <a:p>
            <a:r>
              <a:rPr lang="es-ES" altLang="en-US" sz="1200" dirty="0">
                <a:latin typeface="Arial" panose="020B0604020202020204"/>
              </a:rPr>
              <a:t>Applied only in web environment</a:t>
            </a:r>
            <a:endParaRPr lang="es-ES" altLang="en-US" sz="1200" dirty="0">
              <a:latin typeface="Arial" panose="020B0604020202020204"/>
            </a:endParaRPr>
          </a:p>
          <a:p>
            <a:r>
              <a:rPr lang="es-ES" altLang="en-US" sz="1200" dirty="0">
                <a:latin typeface="Arial" panose="020B0604020202020204"/>
              </a:rPr>
              <a:t>One instance of the bean per user session. This allows session data seperate from other session when needed.</a:t>
            </a:r>
            <a:endParaRPr lang="es-ES" altLang="en-US" sz="1200" dirty="0">
              <a:latin typeface="Arial" panose="020B0604020202020204"/>
            </a:endParaRPr>
          </a:p>
          <a:p>
            <a:r>
              <a:rPr lang="es-ES" altLang="en-US" sz="1200" dirty="0">
                <a:latin typeface="Arial" panose="020B0604020202020204"/>
              </a:rPr>
              <a:t>Definition is stored in IOC container but instance never stored.</a:t>
            </a:r>
            <a:endParaRPr lang="es-ES" altLang="en-US" sz="1200" dirty="0">
              <a:latin typeface="Arial" panose="020B0604020202020204"/>
            </a:endParaRPr>
          </a:p>
          <a:p>
            <a:r>
              <a:rPr lang="es-ES" altLang="en-US" sz="1200" dirty="0">
                <a:latin typeface="Arial" panose="020B0604020202020204"/>
              </a:rPr>
              <a:t>When session goes out of scope that bean is available for garbage collection.</a:t>
            </a:r>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Bean Scopes - Request</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Only applied to  web environment.</a:t>
            </a:r>
            <a:endParaRPr lang="es-ES" altLang="en-US" sz="1200" dirty="0">
              <a:latin typeface="Arial" panose="020B0604020202020204"/>
            </a:endParaRPr>
          </a:p>
          <a:p>
            <a:r>
              <a:rPr lang="es-ES" altLang="en-US" sz="1200" dirty="0">
                <a:latin typeface="Arial" panose="020B0604020202020204"/>
              </a:rPr>
              <a:t>One instance of the bean per request</a:t>
            </a:r>
            <a:endParaRPr lang="es-ES" altLang="en-US" sz="1200" dirty="0">
              <a:latin typeface="Arial" panose="020B0604020202020204"/>
            </a:endParaRPr>
          </a:p>
          <a:p>
            <a:r>
              <a:rPr lang="es-ES" altLang="en-US" sz="1200" dirty="0">
                <a:latin typeface="Arial" panose="020B0604020202020204"/>
              </a:rPr>
              <a:t>Definition is stored in IOC container but instance is not stored.</a:t>
            </a:r>
            <a:endParaRPr lang="es-ES" altLang="en-US" sz="1200" dirty="0">
              <a:latin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Component Scanning</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In Spring Boot Autoconfiguration is partially achieved through component scanning mixed with other configuration.</a:t>
            </a:r>
            <a:endParaRPr lang="es-ES" altLang="en-US" sz="1200" dirty="0">
              <a:latin typeface="Arial" panose="020B0604020202020204"/>
            </a:endParaRPr>
          </a:p>
          <a:p>
            <a:r>
              <a:rPr lang="es-ES" altLang="en-US" sz="1200" dirty="0">
                <a:latin typeface="Arial" panose="020B0604020202020204"/>
              </a:rPr>
              <a:t>External configuration is not needed as component scanning solve the configuration for u.</a:t>
            </a:r>
            <a:endParaRPr lang="es-ES" altLang="en-US" sz="1200" dirty="0">
              <a:latin typeface="Arial" panose="020B0604020202020204"/>
            </a:endParaRPr>
          </a:p>
          <a:p>
            <a:r>
              <a:rPr lang="es-ES" altLang="en-US" sz="1200" dirty="0">
                <a:latin typeface="Arial" panose="020B0604020202020204"/>
              </a:rPr>
              <a:t>Root annonation of Component scanning is @Component</a:t>
            </a:r>
            <a:endParaRPr lang="es-ES" altLang="en-US" sz="1200" dirty="0">
              <a:latin typeface="Arial" panose="020B0604020202020204"/>
            </a:endParaRPr>
          </a:p>
          <a:p>
            <a:r>
              <a:rPr lang="es-ES" altLang="en-US" sz="1200" dirty="0">
                <a:latin typeface="Arial" panose="020B0604020202020204"/>
              </a:rPr>
              <a:t>@Component indicates that a class should be loaded into the BeanFactory and inspection of the class itself.</a:t>
            </a:r>
            <a:endParaRPr lang="es-ES" altLang="en-US" sz="1200" dirty="0">
              <a:latin typeface="Arial" panose="020B0604020202020204"/>
            </a:endParaRPr>
          </a:p>
          <a:p>
            <a:r>
              <a:rPr lang="es-ES" altLang="en-US" sz="1200" dirty="0">
                <a:latin typeface="Arial" panose="020B0604020202020204"/>
              </a:rPr>
              <a:t>Serveral stereotypes of @Component annotation like @service ( you can write your own aspect to add behaviour to your classes based on type)</a:t>
            </a:r>
            <a:endParaRPr lang="es-ES" altLang="en-US" sz="1200" dirty="0">
              <a:latin typeface="Arial" panose="020B0604020202020204"/>
            </a:endParaRPr>
          </a:p>
          <a:p>
            <a:r>
              <a:rPr lang="es-ES" altLang="en-US" sz="1200" dirty="0">
                <a:latin typeface="Arial" panose="020B0604020202020204"/>
              </a:rPr>
              <a:t>Component scanning scan the base package and its subpackages and load configuration automatically for each bean it finds. It uses other annotations to direct IOC container to build dependency graph.</a:t>
            </a:r>
            <a:endParaRPr lang="es-ES" altLang="en-US" sz="1200" dirty="0">
              <a:latin typeface="Arial" panose="020B0604020202020204"/>
            </a:endParaRPr>
          </a:p>
          <a:p>
            <a:r>
              <a:rPr lang="es-ES" altLang="en-US" sz="1200" dirty="0">
                <a:latin typeface="Arial" panose="020B0604020202020204"/>
              </a:rPr>
              <a:t>Dependency injection is achieved through component scanning. mainly by @Autowired ( this instructs IOC container to inject a bean into the needed value at that point)</a:t>
            </a:r>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s-ES" altLang="en-GB" dirty="0">
                <a:latin typeface="Arial" panose="020B0604020202020204"/>
              </a:rPr>
              <a:t>Starting Component Scanning</a:t>
            </a:r>
            <a:endParaRPr lang="es-ES" altLang="en-GB"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s-ES" altLang="en-US" sz="1200" dirty="0">
                <a:latin typeface="Arial" panose="020B0604020202020204"/>
              </a:rPr>
              <a:t>To start component scanning you need some form of Java or XML based configuration.</a:t>
            </a:r>
            <a:endParaRPr lang="es-ES" altLang="en-US" sz="1200" dirty="0">
              <a:latin typeface="Arial" panose="020B0604020202020204"/>
            </a:endParaRPr>
          </a:p>
          <a:p>
            <a:r>
              <a:rPr lang="es-ES" altLang="en-US" sz="1200" dirty="0">
                <a:latin typeface="Arial" panose="020B0604020202020204"/>
              </a:rPr>
              <a:t> If you are using spring boot , you are getting auto-configuration through this special method by special annotation @SpringBootApplication.</a:t>
            </a:r>
            <a:endParaRPr lang="es-ES" altLang="en-US" sz="1200" dirty="0">
              <a:latin typeface="Arial" panose="020B0604020202020204"/>
            </a:endParaRPr>
          </a:p>
          <a:p>
            <a:r>
              <a:rPr lang="es-ES" altLang="en-US" sz="1200" dirty="0">
                <a:latin typeface="Arial" panose="020B0604020202020204"/>
              </a:rPr>
              <a:t>The Base package is defined in this configuration.</a:t>
            </a:r>
            <a:endParaRPr lang="es-ES" altLang="en-US" sz="1200" dirty="0">
              <a:latin typeface="Arial" panose="020B0604020202020204"/>
            </a:endParaRPr>
          </a:p>
          <a:p>
            <a:r>
              <a:rPr lang="es-ES" altLang="en-US" sz="1200" dirty="0">
                <a:latin typeface="Arial" panose="020B0604020202020204"/>
              </a:rPr>
              <a:t>Scanning occurs during the startup</a:t>
            </a:r>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a:p>
            <a:endParaRPr lang="es-ES" altLang="en-US" sz="1200" dirty="0">
              <a:latin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sz="2800" dirty="0">
                <a:latin typeface="Arial" panose="020B0604020202020204"/>
              </a:rPr>
              <a:t>Manage dependency By Spring Framework</a:t>
            </a:r>
            <a:endParaRPr lang="en-US" sz="2800"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To be able to best use of Spring we need to tell 3 different things:</a:t>
            </a:r>
            <a:endParaRPr lang="en-GB" sz="1400" dirty="0">
              <a:latin typeface="Arial" panose="020B0604020202020204"/>
            </a:endParaRPr>
          </a:p>
          <a:p>
            <a:pPr lvl="1"/>
            <a:r>
              <a:rPr lang="en-GB" dirty="0">
                <a:latin typeface="Arial" panose="020B0604020202020204"/>
              </a:rPr>
              <a:t>What are the beans?</a:t>
            </a:r>
            <a:endParaRPr lang="en-GB" dirty="0">
              <a:latin typeface="Arial" panose="020B0604020202020204"/>
            </a:endParaRPr>
          </a:p>
          <a:p>
            <a:pPr lvl="1"/>
            <a:r>
              <a:rPr lang="en-GB" dirty="0">
                <a:latin typeface="Arial" panose="020B0604020202020204"/>
              </a:rPr>
              <a:t>What are the dependencies for a bean?</a:t>
            </a:r>
            <a:endParaRPr lang="en-GB" dirty="0">
              <a:latin typeface="Arial" panose="020B0604020202020204"/>
            </a:endParaRPr>
          </a:p>
          <a:p>
            <a:pPr lvl="1"/>
            <a:r>
              <a:rPr lang="en-GB" dirty="0">
                <a:latin typeface="Arial" panose="020B0604020202020204"/>
              </a:rPr>
              <a:t>Where to search for beans?</a:t>
            </a:r>
            <a:endParaRPr lang="en-GB" dirty="0">
              <a:latin typeface="Arial" panose="020B060402020202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sz="2800" dirty="0">
                <a:latin typeface="Arial" panose="020B0604020202020204"/>
              </a:rPr>
              <a:t>Different stereotypes in Spring</a:t>
            </a:r>
            <a:endParaRPr lang="en-US" sz="2800" dirty="0">
              <a:latin typeface="Arial" panose="020B0604020202020204"/>
            </a:endParaRPr>
          </a:p>
        </p:txBody>
      </p:sp>
      <p:sp>
        <p:nvSpPr>
          <p:cNvPr id="3" name="Content Placeholder 2"/>
          <p:cNvSpPr>
            <a:spLocks noGrp="1"/>
          </p:cNvSpPr>
          <p:nvPr>
            <p:ph idx="1"/>
          </p:nvPr>
        </p:nvSpPr>
        <p:spPr>
          <a:xfrm>
            <a:off x="762000" y="924762"/>
            <a:ext cx="7620000" cy="4313987"/>
          </a:xfrm>
        </p:spPr>
        <p:txBody>
          <a:bodyPr vert="horz" rtlCol="0">
            <a:noAutofit/>
          </a:bodyPr>
          <a:lstStyle/>
          <a:p>
            <a:r>
              <a:rPr lang="en-GB" sz="1100" dirty="0">
                <a:latin typeface="Arial" panose="020B0604020202020204"/>
              </a:rPr>
              <a:t>@Component</a:t>
            </a:r>
            <a:endParaRPr lang="en-GB" sz="1100" dirty="0">
              <a:latin typeface="Arial" panose="020B0604020202020204"/>
            </a:endParaRPr>
          </a:p>
          <a:p>
            <a:pPr lvl="1"/>
            <a:r>
              <a:rPr lang="en-GB" sz="1100" dirty="0">
                <a:latin typeface="Arial" panose="020B0604020202020204"/>
              </a:rPr>
              <a:t>Defines generic component</a:t>
            </a:r>
            <a:endParaRPr lang="en-GB" sz="1100" dirty="0">
              <a:latin typeface="Arial" panose="020B0604020202020204"/>
            </a:endParaRPr>
          </a:p>
          <a:p>
            <a:r>
              <a:rPr lang="en-GB" sz="1100" dirty="0">
                <a:latin typeface="Arial" panose="020B0604020202020204"/>
              </a:rPr>
              <a:t>@Repository</a:t>
            </a:r>
            <a:endParaRPr lang="en-GB" sz="1100" dirty="0">
              <a:latin typeface="Arial" panose="020B0604020202020204"/>
            </a:endParaRPr>
          </a:p>
          <a:p>
            <a:pPr lvl="1"/>
            <a:r>
              <a:rPr lang="en-GB" sz="1100" dirty="0">
                <a:latin typeface="Arial" panose="020B0604020202020204"/>
              </a:rPr>
              <a:t>Encapsulating storage, retrieval, search behaviour typically from relational database</a:t>
            </a:r>
            <a:endParaRPr lang="en-GB" sz="1100" dirty="0">
              <a:latin typeface="Arial" panose="020B0604020202020204"/>
            </a:endParaRPr>
          </a:p>
          <a:p>
            <a:pPr lvl="1"/>
            <a:r>
              <a:rPr lang="en-GB" sz="1100" dirty="0">
                <a:latin typeface="Arial" panose="020B0604020202020204"/>
              </a:rPr>
              <a:t>Related to getting the data</a:t>
            </a:r>
            <a:endParaRPr lang="en-GB" sz="1100" dirty="0">
              <a:latin typeface="Arial" panose="020B0604020202020204"/>
            </a:endParaRPr>
          </a:p>
          <a:p>
            <a:r>
              <a:rPr lang="en-GB" sz="1100" dirty="0">
                <a:latin typeface="Arial" panose="020B0604020202020204"/>
              </a:rPr>
              <a:t>@Service</a:t>
            </a:r>
            <a:endParaRPr lang="en-GB" sz="1100" dirty="0">
              <a:latin typeface="Arial" panose="020B0604020202020204"/>
            </a:endParaRPr>
          </a:p>
          <a:p>
            <a:pPr lvl="1"/>
            <a:r>
              <a:rPr lang="en-GB" sz="1100" dirty="0">
                <a:latin typeface="Arial" panose="020B0604020202020204"/>
              </a:rPr>
              <a:t>Business service facade</a:t>
            </a:r>
            <a:endParaRPr lang="en-GB" sz="1100" dirty="0">
              <a:latin typeface="Arial" panose="020B0604020202020204"/>
            </a:endParaRPr>
          </a:p>
          <a:p>
            <a:r>
              <a:rPr lang="en-GB" sz="1100" dirty="0">
                <a:latin typeface="Arial" panose="020B0604020202020204"/>
              </a:rPr>
              <a:t>@Controller</a:t>
            </a:r>
            <a:endParaRPr lang="en-GB" sz="1100" dirty="0">
              <a:latin typeface="Arial" panose="020B0604020202020204"/>
            </a:endParaRPr>
          </a:p>
          <a:p>
            <a:pPr lvl="1"/>
            <a:r>
              <a:rPr lang="en-GB" sz="1100" dirty="0">
                <a:latin typeface="Arial" panose="020B0604020202020204"/>
              </a:rPr>
              <a:t>Controller in MVC pattern</a:t>
            </a:r>
            <a:endParaRPr lang="en-GB" sz="1100" dirty="0">
              <a:latin typeface="Arial" panose="020B0604020202020204"/>
            </a:endParaRPr>
          </a:p>
          <a:p>
            <a:r>
              <a:rPr lang="en-GB" sz="1100" dirty="0">
                <a:latin typeface="Arial" panose="020B0604020202020204"/>
              </a:rPr>
              <a:t>@Controller, @Repository and @Service</a:t>
            </a:r>
            <a:endParaRPr lang="en-GB" sz="1100" dirty="0">
              <a:latin typeface="Arial" panose="020B0604020202020204"/>
            </a:endParaRPr>
          </a:p>
          <a:p>
            <a:pPr lvl="1"/>
            <a:r>
              <a:rPr lang="en-GB" sz="1100" dirty="0">
                <a:latin typeface="Arial" panose="020B0604020202020204"/>
              </a:rPr>
              <a:t>Allow you to classify components into different categories and u can apply different logic on each of the categories.</a:t>
            </a:r>
            <a:endParaRPr lang="en-GB" sz="1100" dirty="0">
              <a:latin typeface="Arial" panose="020B0604020202020204"/>
            </a:endParaRPr>
          </a:p>
          <a:p>
            <a:pPr lvl="1"/>
            <a:r>
              <a:rPr lang="en-GB" sz="1100" dirty="0">
                <a:latin typeface="Arial" panose="020B0604020202020204"/>
              </a:rPr>
              <a:t>Spring provides a default exception translation facilities if u use @repository, there are lot of </a:t>
            </a:r>
            <a:r>
              <a:rPr lang="en-GB" sz="1100" dirty="0" err="1">
                <a:latin typeface="Arial" panose="020B0604020202020204"/>
              </a:rPr>
              <a:t>jdbc</a:t>
            </a:r>
            <a:r>
              <a:rPr lang="en-GB" sz="1100" dirty="0">
                <a:latin typeface="Arial" panose="020B0604020202020204"/>
              </a:rPr>
              <a:t> exceptions, Spring classifies them and translates them only if you work with @repository annotation. On your database component if you put @Component annotation you can not be able to use this feature</a:t>
            </a:r>
            <a:endParaRPr lang="en-GB" sz="1100" dirty="0">
              <a:latin typeface="Arial" panose="020B0604020202020204"/>
            </a:endParaRPr>
          </a:p>
          <a:p>
            <a:pPr lvl="1"/>
            <a:r>
              <a:rPr lang="en-GB" sz="1100" dirty="0">
                <a:latin typeface="Arial" panose="020B0604020202020204"/>
              </a:rPr>
              <a:t>If you want to log every thing that’s coming into your business layer, in that kind of scenario you would identify everything with @service annotation, you can use AOP to identify that and log all the contents</a:t>
            </a:r>
            <a:endParaRPr lang="en-GB" sz="1100" dirty="0">
              <a:latin typeface="Arial" panose="020B0604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sz="2800" dirty="0">
                <a:latin typeface="Arial" panose="020B0604020202020204"/>
              </a:rPr>
              <a:t>Types of </a:t>
            </a:r>
            <a:r>
              <a:rPr lang="en-GB" sz="2800" dirty="0" err="1">
                <a:latin typeface="Arial" panose="020B0604020202020204"/>
              </a:rPr>
              <a:t>depencency</a:t>
            </a:r>
            <a:r>
              <a:rPr lang="en-GB" sz="2800" dirty="0">
                <a:latin typeface="Arial" panose="020B0604020202020204"/>
              </a:rPr>
              <a:t> injection</a:t>
            </a:r>
            <a:endParaRPr lang="en-US" sz="2800" dirty="0">
              <a:latin typeface="Arial" panose="020B0604020202020204"/>
            </a:endParaRPr>
          </a:p>
        </p:txBody>
      </p:sp>
      <p:sp>
        <p:nvSpPr>
          <p:cNvPr id="3" name="Content Placeholder 2"/>
          <p:cNvSpPr>
            <a:spLocks noGrp="1"/>
          </p:cNvSpPr>
          <p:nvPr>
            <p:ph idx="1"/>
          </p:nvPr>
        </p:nvSpPr>
        <p:spPr>
          <a:xfrm>
            <a:off x="762000" y="924763"/>
            <a:ext cx="7620000" cy="3932988"/>
          </a:xfrm>
        </p:spPr>
        <p:txBody>
          <a:bodyPr vert="horz" rtlCol="0">
            <a:noAutofit/>
          </a:bodyPr>
          <a:lstStyle/>
          <a:p>
            <a:r>
              <a:rPr lang="en-GB" sz="1100" dirty="0">
                <a:latin typeface="Arial" panose="020B0604020202020204"/>
              </a:rPr>
              <a:t>Constructor Injection</a:t>
            </a:r>
            <a:endParaRPr lang="en-GB" sz="1100" dirty="0">
              <a:latin typeface="Arial" panose="020B0604020202020204"/>
            </a:endParaRPr>
          </a:p>
          <a:p>
            <a:r>
              <a:rPr lang="en-GB" sz="1100" dirty="0">
                <a:latin typeface="Arial" panose="020B0604020202020204"/>
              </a:rPr>
              <a:t>Property Injection</a:t>
            </a:r>
            <a:endParaRPr lang="en-GB" sz="1100" dirty="0">
              <a:latin typeface="Arial" panose="020B0604020202020204"/>
            </a:endParaRPr>
          </a:p>
          <a:p>
            <a:pPr lvl="1"/>
            <a:r>
              <a:rPr lang="en-GB" sz="900" dirty="0">
                <a:latin typeface="Arial" panose="020B0604020202020204"/>
              </a:rPr>
              <a:t>Field Injection</a:t>
            </a:r>
            <a:endParaRPr lang="en-GB" sz="900" dirty="0">
              <a:latin typeface="Arial" panose="020B0604020202020204"/>
            </a:endParaRPr>
          </a:p>
          <a:p>
            <a:pPr lvl="1"/>
            <a:r>
              <a:rPr lang="en-GB" sz="900" dirty="0">
                <a:latin typeface="Arial" panose="020B0604020202020204"/>
              </a:rPr>
              <a:t>Setter Injection</a:t>
            </a:r>
            <a:endParaRPr lang="en-GB" sz="900" dirty="0">
              <a:latin typeface="Arial" panose="020B0604020202020204"/>
            </a:endParaRPr>
          </a:p>
          <a:p>
            <a:r>
              <a:rPr lang="en-US" sz="1100" dirty="0">
                <a:latin typeface="Arial" panose="020B0604020202020204"/>
              </a:rPr>
              <a:t>To make it simple, let us say that we can use constructor based dependency injection for mandatory dependencies and setter based injection for optional dependencies. It is a rule of thumb!!</a:t>
            </a:r>
            <a:endParaRPr lang="en-US" sz="1100" dirty="0">
              <a:latin typeface="Arial" panose="020B0604020202020204"/>
            </a:endParaRPr>
          </a:p>
          <a:p>
            <a:r>
              <a:rPr lang="en-US" sz="1100" dirty="0">
                <a:latin typeface="Arial" panose="020B0604020202020204"/>
              </a:rPr>
              <a:t>If you want to instantiate a class, you always do it with its constructor. So, if you are using constructor based injection, the only way to instantiate the class is through that constructor. If you pass the dependency through constructor it becomes evident that it is a mandatory dependency.</a:t>
            </a:r>
            <a:endParaRPr lang="en-US" sz="1100" dirty="0">
              <a:latin typeface="Arial" panose="020B0604020202020204"/>
            </a:endParaRPr>
          </a:p>
          <a:p>
            <a:r>
              <a:rPr lang="en-US" sz="1100" dirty="0">
                <a:latin typeface="Arial" panose="020B0604020202020204"/>
              </a:rPr>
              <a:t>On the other hand, if you have a setter method in a POJO class, you may or may not set value for your class variable using that setter method. It is completely based on your need. i.e. it is optional. So if you pass the dependency through setter method of a class it implicitly means that it is an optional dependency. Hope this is clear!!</a:t>
            </a:r>
            <a:endParaRPr lang="en-US" sz="1100" dirty="0">
              <a:latin typeface="Arial" panose="020B0604020202020204"/>
            </a:endParaRPr>
          </a:p>
          <a:p>
            <a:r>
              <a:rPr lang="en-US" sz="1100" dirty="0">
                <a:latin typeface="Arial" panose="020B0604020202020204"/>
              </a:rPr>
              <a:t>Since </a:t>
            </a:r>
            <a:r>
              <a:rPr lang="en-US" sz="1100" dirty="0" err="1">
                <a:latin typeface="Arial" panose="020B0604020202020204"/>
              </a:rPr>
              <a:t>ServiceRepository</a:t>
            </a:r>
            <a:r>
              <a:rPr lang="en-US" sz="1100" dirty="0">
                <a:latin typeface="Arial" panose="020B0604020202020204"/>
              </a:rPr>
              <a:t> cannot function usefully without </a:t>
            </a:r>
            <a:r>
              <a:rPr lang="en-US" sz="1100" dirty="0" err="1">
                <a:latin typeface="Arial" panose="020B0604020202020204"/>
              </a:rPr>
              <a:t>IService</a:t>
            </a:r>
            <a:r>
              <a:rPr lang="en-US" sz="1100" dirty="0">
                <a:latin typeface="Arial" panose="020B0604020202020204"/>
              </a:rPr>
              <a:t>, it makes sense to have it injected via the constructor.</a:t>
            </a:r>
            <a:endParaRPr lang="en-US" sz="1100" dirty="0">
              <a:latin typeface="Arial" panose="020B0604020202020204"/>
            </a:endParaRPr>
          </a:p>
          <a:p>
            <a:r>
              <a:rPr lang="en-US" sz="1100" dirty="0">
                <a:latin typeface="Arial" panose="020B0604020202020204"/>
              </a:rPr>
              <a:t>The same </a:t>
            </a:r>
            <a:r>
              <a:rPr lang="en-US" sz="1100" dirty="0" err="1">
                <a:latin typeface="Arial" panose="020B0604020202020204"/>
              </a:rPr>
              <a:t>ServiceRepository</a:t>
            </a:r>
            <a:r>
              <a:rPr lang="en-US" sz="1100" dirty="0">
                <a:latin typeface="Arial" panose="020B0604020202020204"/>
              </a:rPr>
              <a:t> class may use a Logger to do tracing. The </a:t>
            </a:r>
            <a:r>
              <a:rPr lang="en-US" sz="1100" dirty="0" err="1">
                <a:latin typeface="Arial" panose="020B0604020202020204"/>
              </a:rPr>
              <a:t>ILogger</a:t>
            </a:r>
            <a:r>
              <a:rPr lang="en-US" sz="1100" dirty="0">
                <a:latin typeface="Arial" panose="020B0604020202020204"/>
              </a:rPr>
              <a:t> can be injected via Property injection.</a:t>
            </a:r>
            <a:endParaRPr lang="en-GB" sz="1100" dirty="0">
              <a:latin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Level 3 : Spring Boot</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Basics of Auto Configuration and Spring Boot Magic</a:t>
            </a:r>
            <a:endParaRPr lang="en-GB" sz="1400" dirty="0">
              <a:latin typeface="Arial" panose="020B0604020202020204"/>
            </a:endParaRPr>
          </a:p>
          <a:p>
            <a:r>
              <a:rPr lang="en-GB" sz="1400" dirty="0">
                <a:latin typeface="Arial" panose="020B0604020202020204"/>
              </a:rPr>
              <a:t>Spring Boot Starter Projects</a:t>
            </a:r>
            <a:endParaRPr lang="en-GB" sz="1400" dirty="0">
              <a:latin typeface="Arial" panose="020B0604020202020204"/>
            </a:endParaRPr>
          </a:p>
          <a:p>
            <a:r>
              <a:rPr lang="en-GB" sz="1400" dirty="0">
                <a:latin typeface="Arial" panose="020B0604020202020204"/>
              </a:rPr>
              <a:t>Spring Initializer</a:t>
            </a:r>
            <a:endParaRPr lang="en-GB" sz="1400" dirty="0">
              <a:latin typeface="Arial" panose="020B0604020202020204"/>
            </a:endParaRPr>
          </a:p>
          <a:p>
            <a:r>
              <a:rPr lang="en-GB" sz="1400" dirty="0">
                <a:latin typeface="Arial" panose="020B0604020202020204"/>
              </a:rPr>
              <a:t>REST Service Content Negotiation with JSON and XML</a:t>
            </a:r>
            <a:endParaRPr lang="en-GB" sz="1400" dirty="0">
              <a:latin typeface="Arial" panose="020B0604020202020204"/>
            </a:endParaRPr>
          </a:p>
          <a:p>
            <a:r>
              <a:rPr lang="en-GB" sz="1400" dirty="0">
                <a:latin typeface="Arial" panose="020B0604020202020204"/>
              </a:rPr>
              <a:t>Embedded servlet containers : Tomcat, Jetty and Undertow</a:t>
            </a:r>
            <a:endParaRPr lang="en-GB" sz="1400" dirty="0">
              <a:latin typeface="Arial" panose="020B0604020202020204"/>
            </a:endParaRPr>
          </a:p>
          <a:p>
            <a:r>
              <a:rPr lang="en-GB" sz="1400" dirty="0">
                <a:latin typeface="Arial" panose="020B0604020202020204"/>
              </a:rPr>
              <a:t>Writing Unit and Integration tests using Spring Boot Starter Test</a:t>
            </a:r>
            <a:endParaRPr lang="en-GB" sz="1400" dirty="0">
              <a:latin typeface="Arial" panose="020B0604020202020204"/>
            </a:endParaRPr>
          </a:p>
          <a:p>
            <a:r>
              <a:rPr lang="en-GB" sz="1400" dirty="0">
                <a:latin typeface="Arial" panose="020B0604020202020204"/>
              </a:rPr>
              <a:t>Profiles and Dynamic Configuration with Spring Boot</a:t>
            </a:r>
            <a:endParaRPr lang="en-GB" sz="1400" dirty="0">
              <a:latin typeface="Arial" panose="020B0604020202020204"/>
            </a:endParaRPr>
          </a:p>
          <a:p>
            <a:r>
              <a:rPr lang="en-GB" sz="1400" dirty="0">
                <a:latin typeface="Arial" panose="020B0604020202020204"/>
              </a:rPr>
              <a:t>Spring Boot Data JPA</a:t>
            </a:r>
            <a:endParaRPr lang="en-GB" sz="1400" dirty="0">
              <a:latin typeface="Arial" panose="020B0604020202020204"/>
            </a:endParaRPr>
          </a:p>
          <a:p>
            <a:r>
              <a:rPr lang="en-GB" sz="1400" dirty="0">
                <a:latin typeface="Arial" panose="020B0604020202020204"/>
              </a:rPr>
              <a:t>Spring Boot Actuator</a:t>
            </a:r>
            <a:endParaRPr lang="en-GB" sz="1400" dirty="0">
              <a:latin typeface="Arial" panose="020B0604020202020204"/>
            </a:endParaRPr>
          </a:p>
          <a:p>
            <a:r>
              <a:rPr lang="en-GB" sz="1400" dirty="0">
                <a:latin typeface="Arial" panose="020B0604020202020204"/>
              </a:rPr>
              <a:t>Spring Boot Developer Tools and Live Reload</a:t>
            </a:r>
            <a:endParaRPr lang="en-GB" sz="1400" dirty="0">
              <a:latin typeface="Arial" panose="020B060402020202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Spring Boot Starter Parent</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200" dirty="0">
                <a:latin typeface="Arial" panose="020B0604020202020204"/>
              </a:rPr>
              <a:t>Starter Parents define:</a:t>
            </a:r>
            <a:endParaRPr lang="en-GB" sz="1200" dirty="0">
              <a:latin typeface="Arial" panose="020B0604020202020204"/>
            </a:endParaRPr>
          </a:p>
          <a:p>
            <a:pPr lvl="1"/>
            <a:r>
              <a:rPr lang="en-GB" sz="1200" dirty="0">
                <a:latin typeface="Arial" panose="020B0604020202020204"/>
              </a:rPr>
              <a:t>Dependency Versioning</a:t>
            </a:r>
            <a:endParaRPr lang="en-GB" sz="1200" dirty="0">
              <a:latin typeface="Arial" panose="020B0604020202020204"/>
            </a:endParaRPr>
          </a:p>
          <a:p>
            <a:pPr lvl="1"/>
            <a:r>
              <a:rPr lang="en-GB" sz="1200" dirty="0">
                <a:latin typeface="Arial" panose="020B0604020202020204"/>
              </a:rPr>
              <a:t>Plugins</a:t>
            </a:r>
            <a:endParaRPr lang="en-GB" sz="1200" dirty="0">
              <a:latin typeface="Arial" panose="020B0604020202020204"/>
            </a:endParaRPr>
          </a:p>
          <a:p>
            <a:pPr lvl="1"/>
            <a:r>
              <a:rPr lang="en-GB" sz="1200" dirty="0">
                <a:latin typeface="Arial" panose="020B0604020202020204"/>
              </a:rPr>
              <a:t>Java Version</a:t>
            </a:r>
            <a:endParaRPr lang="en-GB" sz="1200" dirty="0">
              <a:latin typeface="Arial" panose="020B0604020202020204"/>
            </a:endParaRPr>
          </a:p>
          <a:p>
            <a:pPr marL="0" indent="0">
              <a:buNone/>
            </a:pPr>
            <a:r>
              <a:rPr lang="en-GB" sz="1200" b="1" u="sng" dirty="0">
                <a:latin typeface="Arial" panose="020B0604020202020204"/>
              </a:rPr>
              <a:t>Dependency Versioning</a:t>
            </a:r>
            <a:endParaRPr lang="en-GB" sz="1200" b="1" u="sng" dirty="0">
              <a:latin typeface="Arial" panose="020B0604020202020204"/>
            </a:endParaRPr>
          </a:p>
          <a:p>
            <a:r>
              <a:rPr lang="en-GB" sz="1200" dirty="0">
                <a:latin typeface="Arial" panose="020B0604020202020204"/>
              </a:rPr>
              <a:t>Spring Boot Starter Parent inherits from Spring boot dependencies. Spring boot dependency define all the version of different things. Spring boot ensures all these versions of framework are compatible with each other. I don’t need to verify whether the Specific dependency is match with it or not. </a:t>
            </a:r>
            <a:endParaRPr lang="en-GB" sz="1200" dirty="0">
              <a:latin typeface="Arial" panose="020B0604020202020204"/>
            </a:endParaRPr>
          </a:p>
          <a:p>
            <a:r>
              <a:rPr lang="en-GB" sz="1200" dirty="0">
                <a:latin typeface="Arial" panose="020B0604020202020204"/>
              </a:rPr>
              <a:t>Let say I upgrade from one version  of Spring to another version of Spring, all that I need to do that upgrade my Spring boot version  and I would get the latest version of all the jars which are compatible to each other.</a:t>
            </a:r>
            <a:endParaRPr lang="en-GB" sz="1200" dirty="0">
              <a:latin typeface="Arial" panose="020B0604020202020204"/>
            </a:endParaRPr>
          </a:p>
          <a:p>
            <a:r>
              <a:rPr lang="en-GB" sz="1200" dirty="0">
                <a:latin typeface="Arial" panose="020B0604020202020204"/>
              </a:rPr>
              <a:t>We can override the java version as well as any dependency version which is defined in Spring boot dependency project.</a:t>
            </a:r>
            <a:endParaRPr lang="en-GB" sz="1200" dirty="0">
              <a:latin typeface="Arial" panose="020B0604020202020204"/>
            </a:endParaRPr>
          </a:p>
          <a:p>
            <a:pPr marL="0" indent="0">
              <a:buNone/>
            </a:pPr>
            <a:endParaRPr lang="en-GB" sz="1000" dirty="0">
              <a:latin typeface="Arial" panose="020B0604020202020204"/>
            </a:endParaRPr>
          </a:p>
          <a:p>
            <a:endParaRPr lang="en-GB" sz="1200" dirty="0">
              <a:latin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Spring Boot Starter Parent</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pPr marL="0" indent="0">
              <a:buNone/>
            </a:pPr>
            <a:r>
              <a:rPr lang="en-GB" sz="1200" b="1" u="sng" dirty="0">
                <a:latin typeface="Arial" panose="020B0604020202020204"/>
              </a:rPr>
              <a:t>Other Starter Projects</a:t>
            </a:r>
            <a:endParaRPr lang="en-GB" sz="1200" b="1" u="sng" dirty="0">
              <a:latin typeface="Arial" panose="020B0604020202020204"/>
            </a:endParaRPr>
          </a:p>
          <a:p>
            <a:r>
              <a:rPr lang="en-GB" sz="1100" dirty="0">
                <a:latin typeface="Arial" panose="020B0604020202020204"/>
              </a:rPr>
              <a:t>spring-boot-starter-web-services ( develop webservices based on SOAP)</a:t>
            </a:r>
            <a:endParaRPr lang="en-GB" sz="1100" dirty="0">
              <a:latin typeface="Arial" panose="020B0604020202020204"/>
            </a:endParaRPr>
          </a:p>
          <a:p>
            <a:r>
              <a:rPr lang="en-GB" sz="1100" dirty="0">
                <a:latin typeface="Arial" panose="020B0604020202020204"/>
              </a:rPr>
              <a:t>spring-boot-starter-test (brings in Junit, Mockito and also Spring Unit Test framework)</a:t>
            </a:r>
            <a:endParaRPr lang="en-GB" sz="1100" dirty="0">
              <a:latin typeface="Arial" panose="020B0604020202020204"/>
            </a:endParaRPr>
          </a:p>
          <a:p>
            <a:r>
              <a:rPr lang="en-GB" sz="1100" dirty="0">
                <a:latin typeface="Arial" panose="020B0604020202020204"/>
              </a:rPr>
              <a:t>spring-boot-starter-</a:t>
            </a:r>
            <a:r>
              <a:rPr lang="en-GB" sz="1100" dirty="0" err="1">
                <a:latin typeface="Arial" panose="020B0604020202020204"/>
              </a:rPr>
              <a:t>jdbc</a:t>
            </a:r>
            <a:r>
              <a:rPr lang="en-GB" sz="1100" dirty="0">
                <a:latin typeface="Arial" panose="020B0604020202020204"/>
              </a:rPr>
              <a:t> (Brings in Basic </a:t>
            </a:r>
            <a:r>
              <a:rPr lang="en-GB" sz="1100" dirty="0" err="1">
                <a:latin typeface="Arial" panose="020B0604020202020204"/>
              </a:rPr>
              <a:t>Jdbc</a:t>
            </a:r>
            <a:r>
              <a:rPr lang="en-GB" sz="1100" dirty="0">
                <a:latin typeface="Arial" panose="020B0604020202020204"/>
              </a:rPr>
              <a:t> and Spring </a:t>
            </a:r>
            <a:r>
              <a:rPr lang="en-GB" sz="1100" dirty="0" err="1">
                <a:latin typeface="Arial" panose="020B0604020202020204"/>
              </a:rPr>
              <a:t>Jdbc</a:t>
            </a:r>
            <a:r>
              <a:rPr lang="en-GB" sz="1100" dirty="0">
                <a:latin typeface="Arial" panose="020B0604020202020204"/>
              </a:rPr>
              <a:t> as well)</a:t>
            </a:r>
            <a:endParaRPr lang="en-GB" sz="1100" dirty="0">
              <a:latin typeface="Arial" panose="020B0604020202020204"/>
            </a:endParaRPr>
          </a:p>
          <a:p>
            <a:r>
              <a:rPr lang="en-GB" sz="1100" dirty="0">
                <a:latin typeface="Arial" panose="020B0604020202020204"/>
              </a:rPr>
              <a:t>spring-boot-starter-security ( Brings in Spring Security along with </a:t>
            </a:r>
            <a:r>
              <a:rPr lang="en-GB" sz="1100" dirty="0" err="1">
                <a:latin typeface="Arial" panose="020B0604020202020204"/>
              </a:rPr>
              <a:t>AutoConfiguration</a:t>
            </a:r>
            <a:r>
              <a:rPr lang="en-GB" sz="1100" dirty="0">
                <a:latin typeface="Arial" panose="020B0604020202020204"/>
              </a:rPr>
              <a:t> of that)</a:t>
            </a:r>
            <a:endParaRPr lang="en-GB" sz="1100" dirty="0">
              <a:latin typeface="Arial" panose="020B0604020202020204"/>
            </a:endParaRPr>
          </a:p>
          <a:p>
            <a:r>
              <a:rPr lang="en-GB" sz="1100" dirty="0">
                <a:latin typeface="Arial" panose="020B0604020202020204"/>
              </a:rPr>
              <a:t>spring-boot-starter-data-</a:t>
            </a:r>
            <a:r>
              <a:rPr lang="en-GB" sz="1100" dirty="0" err="1">
                <a:latin typeface="Arial" panose="020B0604020202020204"/>
              </a:rPr>
              <a:t>jpa</a:t>
            </a:r>
            <a:endParaRPr lang="en-GB" sz="1100" dirty="0">
              <a:latin typeface="Arial" panose="020B0604020202020204"/>
            </a:endParaRPr>
          </a:p>
          <a:p>
            <a:r>
              <a:rPr lang="en-GB" sz="1100" dirty="0">
                <a:latin typeface="Arial" panose="020B0604020202020204"/>
              </a:rPr>
              <a:t>spring-boot-starter-data-rest</a:t>
            </a:r>
            <a:endParaRPr lang="en-GB" sz="1100" dirty="0">
              <a:latin typeface="Arial" panose="020B0604020202020204"/>
            </a:endParaRPr>
          </a:p>
          <a:p>
            <a:r>
              <a:rPr lang="en-GB" sz="1100" dirty="0">
                <a:latin typeface="Arial" panose="020B0604020202020204"/>
              </a:rPr>
              <a:t>More at  </a:t>
            </a:r>
            <a:r>
              <a:rPr lang="en-GB" sz="1100" u="sng" dirty="0">
                <a:latin typeface="Arial" panose="020B0604020202020204"/>
              </a:rPr>
              <a:t>https://docs.spring.io/spring-boot/docs/current-SNAPSHOT/reference/htmlsingle/#using-boot-starter</a:t>
            </a:r>
            <a:endParaRPr lang="en-GB" sz="1100" u="sng" dirty="0">
              <a:latin typeface="Arial" panose="020B0604020202020204"/>
            </a:endParaRPr>
          </a:p>
          <a:p>
            <a:endParaRPr lang="en-GB" sz="1200" dirty="0">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Spring Level 2</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Dependency Injection - A few more examples</a:t>
            </a:r>
            <a:endParaRPr lang="en-GB" sz="1400" dirty="0">
              <a:latin typeface="Arial" panose="020B0604020202020204"/>
            </a:endParaRPr>
          </a:p>
          <a:p>
            <a:r>
              <a:rPr lang="en-GB" sz="1400" dirty="0" err="1">
                <a:latin typeface="Arial" panose="020B0604020202020204"/>
              </a:rPr>
              <a:t>Autowiring</a:t>
            </a:r>
            <a:r>
              <a:rPr lang="en-GB" sz="1400" dirty="0">
                <a:latin typeface="Arial" panose="020B0604020202020204"/>
              </a:rPr>
              <a:t> in Depth - by Name and @Primary</a:t>
            </a:r>
            <a:endParaRPr lang="en-GB" sz="1400" dirty="0">
              <a:latin typeface="Arial" panose="020B0604020202020204"/>
            </a:endParaRPr>
          </a:p>
          <a:p>
            <a:r>
              <a:rPr lang="en-GB" sz="1400" dirty="0" err="1">
                <a:latin typeface="Arial" panose="020B0604020202020204"/>
              </a:rPr>
              <a:t>Autowiring</a:t>
            </a:r>
            <a:r>
              <a:rPr lang="en-GB" sz="1400" dirty="0">
                <a:latin typeface="Arial" panose="020B0604020202020204"/>
              </a:rPr>
              <a:t> in Depth - @Qualifier annotation</a:t>
            </a:r>
            <a:endParaRPr lang="en-GB" sz="1400" dirty="0">
              <a:latin typeface="Arial" panose="020B0604020202020204"/>
            </a:endParaRPr>
          </a:p>
          <a:p>
            <a:r>
              <a:rPr lang="en-GB" sz="1400" dirty="0">
                <a:latin typeface="Arial" panose="020B0604020202020204"/>
              </a:rPr>
              <a:t>Scope of a Bean - Prototype and Singleton</a:t>
            </a:r>
            <a:endParaRPr lang="en-GB" sz="1400" dirty="0">
              <a:latin typeface="Arial" panose="020B0604020202020204"/>
            </a:endParaRPr>
          </a:p>
          <a:p>
            <a:r>
              <a:rPr lang="en-GB" sz="1400" dirty="0">
                <a:latin typeface="Arial" panose="020B0604020202020204"/>
              </a:rPr>
              <a:t>Complex scenarios with Scope of a Spring Bean - Mix of Prototype and Singleton</a:t>
            </a:r>
            <a:endParaRPr lang="en-GB" sz="1400" dirty="0">
              <a:latin typeface="Arial" panose="020B0604020202020204"/>
            </a:endParaRPr>
          </a:p>
          <a:p>
            <a:r>
              <a:rPr lang="en-GB" sz="1400" dirty="0">
                <a:latin typeface="Arial" panose="020B0604020202020204"/>
              </a:rPr>
              <a:t>Using Component Scan to scan for beans</a:t>
            </a:r>
            <a:endParaRPr lang="en-GB" sz="1400" dirty="0">
              <a:latin typeface="Arial" panose="020B0604020202020204"/>
            </a:endParaRPr>
          </a:p>
          <a:p>
            <a:r>
              <a:rPr lang="en-GB" sz="1400" dirty="0">
                <a:latin typeface="Arial" panose="020B0604020202020204"/>
              </a:rPr>
              <a:t>Lifecycle of a Bean - @PostConstruct and @PreDestroy</a:t>
            </a:r>
            <a:endParaRPr lang="en-GB" sz="1400" dirty="0">
              <a:latin typeface="Arial" panose="020B0604020202020204"/>
            </a:endParaRPr>
          </a:p>
          <a:p>
            <a:r>
              <a:rPr lang="en-GB" sz="1400" dirty="0">
                <a:latin typeface="Arial" panose="020B0604020202020204"/>
              </a:rPr>
              <a:t>IOC Container vs Application Context vs Bean Factory</a:t>
            </a:r>
            <a:endParaRPr lang="en-GB" sz="1400" dirty="0">
              <a:latin typeface="Arial" panose="020B0604020202020204"/>
            </a:endParaRPr>
          </a:p>
          <a:p>
            <a:r>
              <a:rPr lang="en-GB" sz="1400" dirty="0">
                <a:latin typeface="Arial" panose="020B0604020202020204"/>
              </a:rPr>
              <a:t>@Component vs @Service vs @Repository vs @Controller</a:t>
            </a:r>
            <a:endParaRPr lang="en-GB" sz="1400" dirty="0">
              <a:latin typeface="Arial" panose="020B0604020202020204"/>
            </a:endParaRPr>
          </a:p>
          <a:p>
            <a:r>
              <a:rPr lang="en-GB" sz="1400" dirty="0">
                <a:latin typeface="Arial" panose="020B0604020202020204"/>
              </a:rPr>
              <a:t>Read values from external properties file</a:t>
            </a:r>
            <a:endParaRPr lang="en-GB" sz="1400" dirty="0">
              <a:latin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sz="2800" dirty="0">
                <a:latin typeface="Arial" panose="020B0604020202020204"/>
              </a:rPr>
              <a:t>Understanding the magic of Spring Boot</a:t>
            </a:r>
            <a:endParaRPr lang="en-US" sz="2800"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pPr marL="0" indent="0">
              <a:buNone/>
            </a:pPr>
            <a:r>
              <a:rPr lang="en-GB" b="1" u="sng" dirty="0">
                <a:latin typeface="Arial" panose="020B0604020202020204"/>
              </a:rPr>
              <a:t>Spring Boot starter web</a:t>
            </a:r>
            <a:endParaRPr lang="en-GB" b="1" u="sng" dirty="0">
              <a:latin typeface="Arial" panose="020B0604020202020204"/>
            </a:endParaRPr>
          </a:p>
          <a:p>
            <a:r>
              <a:rPr lang="en-GB" sz="1100" dirty="0">
                <a:latin typeface="Arial" panose="020B0604020202020204"/>
              </a:rPr>
              <a:t>Commonly used to develop either rest services or typical spring </a:t>
            </a:r>
            <a:r>
              <a:rPr lang="en-GB" sz="1100" dirty="0" err="1">
                <a:latin typeface="Arial" panose="020B0604020202020204"/>
              </a:rPr>
              <a:t>mvc</a:t>
            </a:r>
            <a:r>
              <a:rPr lang="en-GB" sz="1100" dirty="0">
                <a:latin typeface="Arial" panose="020B0604020202020204"/>
              </a:rPr>
              <a:t> based web app.</a:t>
            </a:r>
            <a:endParaRPr lang="en-GB" sz="1100" dirty="0">
              <a:latin typeface="Arial" panose="020B0604020202020204"/>
            </a:endParaRPr>
          </a:p>
          <a:p>
            <a:r>
              <a:rPr lang="en-GB" sz="1100" dirty="0">
                <a:latin typeface="Arial" panose="020B0604020202020204"/>
              </a:rPr>
              <a:t>What version of spring-boot-starter-web is used?</a:t>
            </a:r>
            <a:endParaRPr lang="en-GB" sz="1100" dirty="0">
              <a:latin typeface="Arial" panose="020B0604020202020204"/>
            </a:endParaRPr>
          </a:p>
          <a:p>
            <a:r>
              <a:rPr lang="en-GB" sz="1100" dirty="0">
                <a:latin typeface="Arial" panose="020B0604020202020204"/>
              </a:rPr>
              <a:t>What dependencies does Spring boot Starter web brings in?</a:t>
            </a:r>
            <a:endParaRPr lang="en-GB" sz="1100" dirty="0">
              <a:latin typeface="Arial" panose="020B0604020202020204"/>
            </a:endParaRPr>
          </a:p>
          <a:p>
            <a:r>
              <a:rPr lang="en-GB" sz="1100" dirty="0">
                <a:latin typeface="Arial" panose="020B0604020202020204"/>
              </a:rPr>
              <a:t>What Autoconfiguration does Spring boot starter web brings in?</a:t>
            </a:r>
            <a:endParaRPr lang="en-GB" sz="1100" dirty="0">
              <a:latin typeface="Arial" panose="020B0604020202020204"/>
            </a:endParaRPr>
          </a:p>
          <a:p>
            <a:r>
              <a:rPr lang="en-GB" sz="1100" dirty="0">
                <a:latin typeface="Arial" panose="020B0604020202020204"/>
              </a:rPr>
              <a:t>Spring Boot auto-configuration attempts to automatically configure your Spring application based on the jar dependencies that you have added. </a:t>
            </a:r>
            <a:endParaRPr lang="en-GB" sz="1100" dirty="0">
              <a:latin typeface="Arial" panose="020B0604020202020204"/>
            </a:endParaRPr>
          </a:p>
          <a:p>
            <a:r>
              <a:rPr lang="en-GB" sz="1100" dirty="0">
                <a:latin typeface="Arial" panose="020B0604020202020204"/>
              </a:rPr>
              <a:t>For example, if HSQLDB is on your </a:t>
            </a:r>
            <a:r>
              <a:rPr lang="en-GB" sz="1100" dirty="0" err="1">
                <a:latin typeface="Arial" panose="020B0604020202020204"/>
              </a:rPr>
              <a:t>classpath</a:t>
            </a:r>
            <a:r>
              <a:rPr lang="en-GB" sz="1100" dirty="0">
                <a:latin typeface="Arial" panose="020B0604020202020204"/>
              </a:rPr>
              <a:t>, and you have not manually configured any database connection beans, then Spring Boot auto-configures an in-memory database.</a:t>
            </a:r>
            <a:endParaRPr lang="en-GB" sz="1100" dirty="0">
              <a:latin typeface="Arial" panose="020B0604020202020204"/>
            </a:endParaRPr>
          </a:p>
          <a:p>
            <a:r>
              <a:rPr lang="en-GB" sz="1100" dirty="0">
                <a:latin typeface="Arial" panose="020B0604020202020204"/>
              </a:rPr>
              <a:t>In Spring Boot application we don’t need to manually configure Dispatcher Servlet, so dispatcher servlet comes in through autoconfiguration</a:t>
            </a:r>
            <a:endParaRPr lang="en-GB" sz="1100" dirty="0">
              <a:latin typeface="Arial" panose="020B0604020202020204"/>
            </a:endParaRPr>
          </a:p>
          <a:p>
            <a:endParaRPr lang="en-GB" sz="1100" dirty="0">
              <a:latin typeface="Arial" panose="020B0604020202020204"/>
            </a:endParaRPr>
          </a:p>
          <a:p>
            <a:endParaRPr lang="en-GB" dirty="0">
              <a:latin typeface="Arial" panose="020B06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vs Spring Boot</a:t>
            </a:r>
            <a:endParaRPr lang="en-US" dirty="0">
              <a:latin typeface="Arial" panose="020B0604020202020204"/>
            </a:endParaRPr>
          </a:p>
        </p:txBody>
      </p:sp>
      <p:sp>
        <p:nvSpPr>
          <p:cNvPr id="3" name="Content Placeholder 2"/>
          <p:cNvSpPr>
            <a:spLocks noGrp="1"/>
          </p:cNvSpPr>
          <p:nvPr>
            <p:ph idx="1"/>
          </p:nvPr>
        </p:nvSpPr>
        <p:spPr>
          <a:xfrm>
            <a:off x="800100" y="599798"/>
            <a:ext cx="7620000" cy="4543702"/>
          </a:xfrm>
        </p:spPr>
        <p:txBody>
          <a:bodyPr vert="horz" rtlCol="0">
            <a:noAutofit/>
          </a:bodyPr>
          <a:lstStyle/>
          <a:p>
            <a:pPr marL="0" indent="0">
              <a:buNone/>
            </a:pPr>
            <a:r>
              <a:rPr lang="en-GB" sz="1200" b="1" u="sng" dirty="0">
                <a:latin typeface="Arial" panose="020B0604020202020204"/>
              </a:rPr>
              <a:t>Spring</a:t>
            </a:r>
            <a:endParaRPr lang="en-GB" sz="1200" b="1" u="sng" dirty="0">
              <a:latin typeface="Arial" panose="020B0604020202020204"/>
            </a:endParaRPr>
          </a:p>
          <a:p>
            <a:r>
              <a:rPr lang="en-GB" sz="1100" dirty="0">
                <a:latin typeface="Arial" panose="020B0604020202020204"/>
              </a:rPr>
              <a:t>Spring is just a dependency injection framework. Spring focuses on the "plumbing" of enterprise applications so that teams can focus on application-level business logic, without unnecessary ties to specific deployment environments.</a:t>
            </a:r>
            <a:endParaRPr lang="en-GB" sz="1100" dirty="0">
              <a:latin typeface="Arial" panose="020B0604020202020204"/>
            </a:endParaRPr>
          </a:p>
          <a:p>
            <a:r>
              <a:rPr lang="en-GB" sz="1100" dirty="0">
                <a:latin typeface="Arial" panose="020B0604020202020204"/>
              </a:rPr>
              <a:t>First half of the 2000 decade! EJBs</a:t>
            </a:r>
            <a:endParaRPr lang="en-GB" sz="1100" dirty="0">
              <a:latin typeface="Arial" panose="020B0604020202020204"/>
            </a:endParaRPr>
          </a:p>
          <a:p>
            <a:r>
              <a:rPr lang="en-GB" sz="1100" dirty="0">
                <a:latin typeface="Arial" panose="020B0604020202020204"/>
              </a:rPr>
              <a:t>EJBs were NOT easy to develop.</a:t>
            </a:r>
            <a:endParaRPr lang="en-GB" sz="1100" dirty="0">
              <a:latin typeface="Arial" panose="020B0604020202020204"/>
            </a:endParaRPr>
          </a:p>
          <a:p>
            <a:pPr lvl="1"/>
            <a:r>
              <a:rPr lang="en-GB" sz="900" dirty="0">
                <a:latin typeface="Arial" panose="020B0604020202020204"/>
              </a:rPr>
              <a:t>Write a lot of xml and plumbing code to get EJBs running</a:t>
            </a:r>
            <a:endParaRPr lang="en-GB" sz="900" dirty="0">
              <a:latin typeface="Arial" panose="020B0604020202020204"/>
            </a:endParaRPr>
          </a:p>
          <a:p>
            <a:pPr lvl="1"/>
            <a:r>
              <a:rPr lang="en-GB" sz="900" dirty="0">
                <a:latin typeface="Arial" panose="020B0604020202020204"/>
              </a:rPr>
              <a:t>Impossible to Unit Test</a:t>
            </a:r>
            <a:endParaRPr lang="en-GB" sz="900" dirty="0">
              <a:latin typeface="Arial" panose="020B0604020202020204"/>
            </a:endParaRPr>
          </a:p>
          <a:p>
            <a:pPr lvl="1"/>
            <a:r>
              <a:rPr lang="en-GB" sz="900" dirty="0">
                <a:latin typeface="Arial" panose="020B0604020202020204"/>
              </a:rPr>
              <a:t>Alternative - Writing simple JDBC Code involved a lot of plumbing</a:t>
            </a:r>
            <a:endParaRPr lang="en-GB" sz="900" dirty="0">
              <a:latin typeface="Arial" panose="020B0604020202020204"/>
            </a:endParaRPr>
          </a:p>
          <a:p>
            <a:r>
              <a:rPr lang="en-GB" sz="1100" dirty="0">
                <a:latin typeface="Arial" panose="020B0604020202020204"/>
              </a:rPr>
              <a:t>Spring framework started with aim of making Java EE development simpler.</a:t>
            </a:r>
            <a:endParaRPr lang="en-GB" sz="1100" dirty="0">
              <a:latin typeface="Arial" panose="020B0604020202020204"/>
            </a:endParaRPr>
          </a:p>
          <a:p>
            <a:pPr lvl="1"/>
            <a:r>
              <a:rPr lang="en-GB" sz="900" dirty="0">
                <a:latin typeface="Arial" panose="020B0604020202020204"/>
              </a:rPr>
              <a:t>Goals</a:t>
            </a:r>
            <a:endParaRPr lang="en-GB" sz="900" dirty="0">
              <a:latin typeface="Arial" panose="020B0604020202020204"/>
            </a:endParaRPr>
          </a:p>
          <a:p>
            <a:pPr lvl="1"/>
            <a:r>
              <a:rPr lang="en-GB" sz="900" dirty="0">
                <a:latin typeface="Arial" panose="020B0604020202020204"/>
              </a:rPr>
              <a:t>Make applications testable. i.e. easier to write unit tests</a:t>
            </a:r>
            <a:endParaRPr lang="en-GB" sz="900" dirty="0">
              <a:latin typeface="Arial" panose="020B0604020202020204"/>
            </a:endParaRPr>
          </a:p>
          <a:p>
            <a:pPr lvl="1"/>
            <a:r>
              <a:rPr lang="en-GB" sz="900" dirty="0">
                <a:latin typeface="Arial" panose="020B0604020202020204"/>
              </a:rPr>
              <a:t>Reduce plumbing code of JDBC and JMS</a:t>
            </a:r>
            <a:endParaRPr lang="en-GB" sz="900" dirty="0">
              <a:latin typeface="Arial" panose="020B0604020202020204"/>
            </a:endParaRPr>
          </a:p>
          <a:p>
            <a:pPr lvl="1"/>
            <a:r>
              <a:rPr lang="en-GB" sz="900" dirty="0">
                <a:latin typeface="Arial" panose="020B0604020202020204"/>
              </a:rPr>
              <a:t>Simple architecture. Minus EJB.</a:t>
            </a:r>
            <a:endParaRPr lang="en-GB" sz="900" dirty="0">
              <a:latin typeface="Arial" panose="020B0604020202020204"/>
            </a:endParaRPr>
          </a:p>
          <a:p>
            <a:pPr lvl="1"/>
            <a:r>
              <a:rPr lang="en-GB" sz="900" dirty="0">
                <a:latin typeface="Arial" panose="020B0604020202020204"/>
              </a:rPr>
              <a:t>Integrates well with other popular frameworks.</a:t>
            </a:r>
            <a:endParaRPr lang="en-GB" sz="900" dirty="0">
              <a:latin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vs Spring Boot</a:t>
            </a:r>
            <a:endParaRPr lang="en-US" dirty="0">
              <a:latin typeface="Arial" panose="020B0604020202020204"/>
            </a:endParaRPr>
          </a:p>
        </p:txBody>
      </p:sp>
      <p:sp>
        <p:nvSpPr>
          <p:cNvPr id="3" name="Content Placeholder 2"/>
          <p:cNvSpPr>
            <a:spLocks noGrp="1"/>
          </p:cNvSpPr>
          <p:nvPr>
            <p:ph idx="1"/>
          </p:nvPr>
        </p:nvSpPr>
        <p:spPr>
          <a:xfrm>
            <a:off x="800100" y="599798"/>
            <a:ext cx="7620000" cy="4543702"/>
          </a:xfrm>
        </p:spPr>
        <p:txBody>
          <a:bodyPr vert="horz" rtlCol="0">
            <a:noAutofit/>
          </a:bodyPr>
          <a:lstStyle/>
          <a:p>
            <a:pPr marL="0" indent="0">
              <a:buNone/>
            </a:pPr>
            <a:r>
              <a:rPr lang="en-GB" sz="1100" b="1" dirty="0">
                <a:latin typeface="Arial" panose="020B0604020202020204"/>
              </a:rPr>
              <a:t>Applications with Spring Framework</a:t>
            </a:r>
            <a:endParaRPr lang="en-GB" sz="1100" b="1" dirty="0">
              <a:latin typeface="Arial" panose="020B0604020202020204"/>
            </a:endParaRPr>
          </a:p>
          <a:p>
            <a:r>
              <a:rPr lang="en-GB" sz="1100" dirty="0">
                <a:latin typeface="Arial" panose="020B0604020202020204"/>
              </a:rPr>
              <a:t>Over the next few years, a number of applications were developed with Spring Framework</a:t>
            </a:r>
            <a:endParaRPr lang="en-GB" sz="1100" dirty="0">
              <a:latin typeface="Arial" panose="020B0604020202020204"/>
            </a:endParaRPr>
          </a:p>
          <a:p>
            <a:r>
              <a:rPr lang="en-GB" sz="1100" dirty="0">
                <a:latin typeface="Arial" panose="020B0604020202020204"/>
              </a:rPr>
              <a:t>Testable but</a:t>
            </a:r>
            <a:endParaRPr lang="en-GB" sz="1100" dirty="0">
              <a:latin typeface="Arial" panose="020B0604020202020204"/>
            </a:endParaRPr>
          </a:p>
          <a:p>
            <a:r>
              <a:rPr lang="en-GB" sz="1100" dirty="0">
                <a:latin typeface="Arial" panose="020B0604020202020204"/>
              </a:rPr>
              <a:t>Lot of configuration (XML and Java)</a:t>
            </a:r>
            <a:endParaRPr lang="en-GB" sz="1100" dirty="0">
              <a:latin typeface="Arial" panose="020B0604020202020204"/>
            </a:endParaRPr>
          </a:p>
          <a:p>
            <a:r>
              <a:rPr lang="en-GB" sz="1100" dirty="0">
                <a:latin typeface="Arial" panose="020B0604020202020204"/>
              </a:rPr>
              <a:t>Developing Spring Based application need configuration of a lot of beans!</a:t>
            </a:r>
            <a:endParaRPr lang="en-GB" sz="1100" dirty="0">
              <a:latin typeface="Arial" panose="020B0604020202020204"/>
            </a:endParaRPr>
          </a:p>
          <a:p>
            <a:r>
              <a:rPr lang="en-GB" sz="1100" dirty="0">
                <a:latin typeface="Arial" panose="020B0604020202020204"/>
              </a:rPr>
              <a:t>Integration with other frameworks need configuration as well!</a:t>
            </a:r>
            <a:endParaRPr lang="en-GB" sz="1100" dirty="0">
              <a:latin typeface="Arial" panose="020B0604020202020204"/>
            </a:endParaRPr>
          </a:p>
          <a:p>
            <a:r>
              <a:rPr lang="en-GB" sz="1100" dirty="0">
                <a:latin typeface="Arial" panose="020B0604020202020204"/>
              </a:rPr>
              <a:t>In the last few years, focus is moving from monolith applications to microservices. We need to be able to start project quickly. Minimum or Zero start up time</a:t>
            </a:r>
            <a:endParaRPr lang="en-GB" sz="1100" dirty="0">
              <a:latin typeface="Arial" panose="020B0604020202020204"/>
            </a:endParaRPr>
          </a:p>
          <a:p>
            <a:r>
              <a:rPr lang="en-GB" sz="1100" dirty="0">
                <a:latin typeface="Arial" panose="020B0604020202020204"/>
              </a:rPr>
              <a:t>Framework Setup</a:t>
            </a:r>
            <a:endParaRPr lang="en-GB" sz="1100" dirty="0">
              <a:latin typeface="Arial" panose="020B0604020202020204"/>
            </a:endParaRPr>
          </a:p>
          <a:p>
            <a:r>
              <a:rPr lang="en-GB" sz="1100" dirty="0">
                <a:latin typeface="Arial" panose="020B0604020202020204"/>
              </a:rPr>
              <a:t>Deployment - Configurability</a:t>
            </a:r>
            <a:endParaRPr lang="en-GB" sz="1100" dirty="0">
              <a:latin typeface="Arial" panose="020B0604020202020204"/>
            </a:endParaRPr>
          </a:p>
          <a:p>
            <a:r>
              <a:rPr lang="en-GB" sz="1100" dirty="0">
                <a:latin typeface="Arial" panose="020B0604020202020204"/>
              </a:rPr>
              <a:t>Logging, Transaction Management</a:t>
            </a:r>
            <a:endParaRPr lang="en-GB" sz="1100" dirty="0">
              <a:latin typeface="Arial" panose="020B0604020202020204"/>
            </a:endParaRPr>
          </a:p>
          <a:p>
            <a:r>
              <a:rPr lang="en-GB" sz="1100" dirty="0">
                <a:latin typeface="Arial" panose="020B0604020202020204"/>
              </a:rPr>
              <a:t>Monitoring</a:t>
            </a:r>
            <a:endParaRPr lang="en-GB" sz="1100" dirty="0">
              <a:latin typeface="Arial" panose="020B0604020202020204"/>
            </a:endParaRPr>
          </a:p>
          <a:p>
            <a:r>
              <a:rPr lang="en-GB" sz="1100" dirty="0">
                <a:latin typeface="Arial" panose="020B0604020202020204"/>
              </a:rPr>
              <a:t>Web Server Configuration</a:t>
            </a:r>
            <a:endParaRPr lang="en-GB" sz="1100" dirty="0">
              <a:latin typeface="Arial" panose="020B0604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vs Spring Boot</a:t>
            </a:r>
            <a:endParaRPr lang="en-US" dirty="0">
              <a:latin typeface="Arial" panose="020B0604020202020204"/>
            </a:endParaRPr>
          </a:p>
        </p:txBody>
      </p:sp>
      <p:sp>
        <p:nvSpPr>
          <p:cNvPr id="3" name="Content Placeholder 2"/>
          <p:cNvSpPr>
            <a:spLocks noGrp="1"/>
          </p:cNvSpPr>
          <p:nvPr>
            <p:ph idx="1"/>
          </p:nvPr>
        </p:nvSpPr>
        <p:spPr>
          <a:xfrm>
            <a:off x="800100" y="599798"/>
            <a:ext cx="7620000" cy="4105552"/>
          </a:xfrm>
        </p:spPr>
        <p:txBody>
          <a:bodyPr vert="horz" rtlCol="0">
            <a:noAutofit/>
          </a:bodyPr>
          <a:lstStyle/>
          <a:p>
            <a:pPr marL="0" indent="0" algn="l">
              <a:buNone/>
            </a:pPr>
            <a:r>
              <a:rPr lang="en-GB" sz="1400" b="1" u="sng" dirty="0">
                <a:latin typeface="Arial" panose="020B0604020202020204"/>
              </a:rPr>
              <a:t>Spring Boot</a:t>
            </a:r>
            <a:endParaRPr lang="en-GB" sz="1400" b="1" u="sng" dirty="0">
              <a:latin typeface="Arial" panose="020B0604020202020204"/>
            </a:endParaRPr>
          </a:p>
          <a:p>
            <a:pPr algn="l">
              <a:buFont typeface="Arial" panose="020B0604020202020204" pitchFamily="34" charset="0"/>
              <a:buChar char="•"/>
            </a:pPr>
            <a:r>
              <a:rPr lang="en-GB" sz="1200" dirty="0">
                <a:latin typeface="Arial" panose="020B0604020202020204"/>
              </a:rPr>
              <a:t>Spring Boot makes it easy to create stand-alone, production-grade Spring based Applications that you can “just run”.</a:t>
            </a:r>
            <a:endParaRPr lang="en-GB" sz="1200" dirty="0">
              <a:latin typeface="Arial" panose="020B0604020202020204"/>
            </a:endParaRPr>
          </a:p>
          <a:p>
            <a:pPr algn="l">
              <a:buFont typeface="Arial" panose="020B0604020202020204" pitchFamily="34" charset="0"/>
              <a:buChar char="•"/>
            </a:pPr>
            <a:r>
              <a:rPr lang="en-GB" sz="1200" dirty="0">
                <a:latin typeface="Arial" panose="020B0604020202020204"/>
              </a:rPr>
              <a:t>We take an opinionated view of the Spring platform and third-party libraries so you can get started with minimum fuss.</a:t>
            </a:r>
            <a:endParaRPr lang="en-GB" sz="1200" dirty="0">
              <a:latin typeface="Arial" panose="020B0604020202020204"/>
            </a:endParaRPr>
          </a:p>
          <a:p>
            <a:pPr algn="l">
              <a:buFont typeface="Arial" panose="020B0604020202020204" pitchFamily="34" charset="0"/>
              <a:buChar char="•"/>
            </a:pPr>
            <a:r>
              <a:rPr lang="en-GB" sz="1200" dirty="0">
                <a:latin typeface="Arial" panose="020B0604020202020204"/>
              </a:rPr>
              <a:t>Example Problem Statements</a:t>
            </a:r>
            <a:endParaRPr lang="en-GB" sz="1200" dirty="0">
              <a:latin typeface="Arial" panose="020B0604020202020204"/>
            </a:endParaRPr>
          </a:p>
          <a:p>
            <a:pPr algn="l">
              <a:buFont typeface="Arial" panose="020B0604020202020204" pitchFamily="34" charset="0"/>
              <a:buChar char="•"/>
            </a:pPr>
            <a:r>
              <a:rPr lang="en-GB" sz="1200" dirty="0">
                <a:latin typeface="Arial" panose="020B0604020202020204"/>
              </a:rPr>
              <a:t>You want to add Hibernate to your project. You </a:t>
            </a:r>
            <a:r>
              <a:rPr lang="en-GB" sz="1200" dirty="0" err="1">
                <a:latin typeface="Arial" panose="020B0604020202020204"/>
              </a:rPr>
              <a:t>dont</a:t>
            </a:r>
            <a:r>
              <a:rPr lang="en-GB" sz="1200" dirty="0">
                <a:latin typeface="Arial" panose="020B0604020202020204"/>
              </a:rPr>
              <a:t> worry about configuring a data source and a session factory. I will do if for you!</a:t>
            </a:r>
            <a:endParaRPr lang="en-GB" sz="1200" dirty="0">
              <a:latin typeface="Arial" panose="020B0604020202020204"/>
            </a:endParaRPr>
          </a:p>
          <a:p>
            <a:pPr algn="l">
              <a:buFont typeface="Arial" panose="020B0604020202020204" pitchFamily="34" charset="0"/>
              <a:buChar char="•"/>
            </a:pPr>
            <a:r>
              <a:rPr lang="en-GB" sz="1200" dirty="0">
                <a:latin typeface="Arial" panose="020B0604020202020204"/>
              </a:rPr>
              <a:t>Goals</a:t>
            </a:r>
            <a:endParaRPr lang="en-GB" sz="1200" dirty="0">
              <a:latin typeface="Arial" panose="020B0604020202020204"/>
            </a:endParaRPr>
          </a:p>
          <a:p>
            <a:pPr marL="742950" lvl="1" indent="-285750" algn="l">
              <a:buFont typeface="Arial" panose="020B0604020202020204" pitchFamily="34" charset="0"/>
              <a:buChar char="•"/>
            </a:pPr>
            <a:r>
              <a:rPr lang="en-GB" sz="1200" dirty="0">
                <a:solidFill>
                  <a:schemeClr val="tx1"/>
                </a:solidFill>
                <a:latin typeface="Arial" panose="020B0604020202020204"/>
              </a:rPr>
              <a:t>Provide quick start for projects with Spring.</a:t>
            </a:r>
            <a:endParaRPr lang="en-GB" sz="1200" dirty="0">
              <a:solidFill>
                <a:schemeClr val="tx1"/>
              </a:solidFill>
              <a:latin typeface="Arial" panose="020B0604020202020204"/>
            </a:endParaRPr>
          </a:p>
          <a:p>
            <a:pPr marL="742950" lvl="1" indent="-285750" algn="l">
              <a:buFont typeface="Arial" panose="020B0604020202020204" pitchFamily="34" charset="0"/>
              <a:buChar char="•"/>
            </a:pPr>
            <a:r>
              <a:rPr lang="en-GB" sz="1200" dirty="0">
                <a:solidFill>
                  <a:schemeClr val="tx1"/>
                </a:solidFill>
                <a:latin typeface="Arial" panose="020B0604020202020204"/>
              </a:rPr>
              <a:t>Be opinionated but provide options.</a:t>
            </a:r>
            <a:endParaRPr lang="en-GB" sz="1200" dirty="0">
              <a:solidFill>
                <a:schemeClr val="tx1"/>
              </a:solidFill>
              <a:latin typeface="Arial" panose="020B0604020202020204"/>
            </a:endParaRPr>
          </a:p>
          <a:p>
            <a:pPr marL="742950" lvl="1" indent="-285750" algn="l">
              <a:buFont typeface="Arial" panose="020B0604020202020204" pitchFamily="34" charset="0"/>
              <a:buChar char="•"/>
            </a:pPr>
            <a:r>
              <a:rPr lang="en-GB" sz="1200" dirty="0">
                <a:solidFill>
                  <a:schemeClr val="tx1"/>
                </a:solidFill>
                <a:latin typeface="Arial" panose="020B0604020202020204"/>
              </a:rPr>
              <a:t>Provide a range of non-functional features that are common to large classes of projects (e.g. embedded servers, security, metrics, health checks, externalized configuration)</a:t>
            </a:r>
            <a:endParaRPr lang="en-GB" sz="1200" dirty="0">
              <a:solidFill>
                <a:schemeClr val="tx1"/>
              </a:solidFill>
              <a:latin typeface="Arial" panose="020B0604020202020204"/>
            </a:endParaRPr>
          </a:p>
          <a:p>
            <a:pPr lvl="1"/>
            <a:endParaRPr lang="en-GB" sz="900" dirty="0">
              <a:latin typeface="Arial" panose="020B0604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What Spring Boot is really not?</a:t>
            </a:r>
            <a:endParaRPr lang="en-US" dirty="0">
              <a:latin typeface="Arial" panose="020B0604020202020204"/>
            </a:endParaRPr>
          </a:p>
        </p:txBody>
      </p:sp>
      <p:sp>
        <p:nvSpPr>
          <p:cNvPr id="3" name="Content Placeholder 2"/>
          <p:cNvSpPr>
            <a:spLocks noGrp="1"/>
          </p:cNvSpPr>
          <p:nvPr>
            <p:ph idx="1"/>
          </p:nvPr>
        </p:nvSpPr>
        <p:spPr>
          <a:xfrm>
            <a:off x="800100" y="599798"/>
            <a:ext cx="7620000" cy="4105552"/>
          </a:xfrm>
        </p:spPr>
        <p:txBody>
          <a:bodyPr vert="horz" rtlCol="0">
            <a:noAutofit/>
          </a:bodyPr>
          <a:lstStyle/>
          <a:p>
            <a:r>
              <a:rPr lang="en-GB" sz="1400" dirty="0">
                <a:latin typeface="Arial" panose="020B0604020202020204"/>
              </a:rPr>
              <a:t>It’s not an app or a web server – provides good integration with embedded</a:t>
            </a:r>
            <a:endParaRPr lang="en-GB" sz="1400" dirty="0">
              <a:latin typeface="Arial" panose="020B0604020202020204"/>
            </a:endParaRPr>
          </a:p>
          <a:p>
            <a:r>
              <a:rPr lang="en-GB" sz="1400" dirty="0">
                <a:latin typeface="Arial" panose="020B0604020202020204"/>
              </a:rPr>
              <a:t>Does not implement any specific framework - for example, JPA or JMS</a:t>
            </a:r>
            <a:endParaRPr lang="en-GB" sz="1400" dirty="0">
              <a:latin typeface="Arial" panose="020B0604020202020204"/>
            </a:endParaRPr>
          </a:p>
          <a:p>
            <a:r>
              <a:rPr lang="en-GB" sz="1400" dirty="0">
                <a:latin typeface="Arial" panose="020B0604020202020204"/>
              </a:rPr>
              <a:t>It provides wrapper on it which helps you to integrate with all framework</a:t>
            </a:r>
            <a:endParaRPr lang="en-GB" sz="1400" dirty="0">
              <a:latin typeface="Arial" panose="020B0604020202020204"/>
            </a:endParaRPr>
          </a:p>
          <a:p>
            <a:r>
              <a:rPr lang="en-GB" sz="1400" dirty="0">
                <a:latin typeface="Arial" panose="020B0604020202020204"/>
              </a:rPr>
              <a:t>Does not generate code</a:t>
            </a:r>
            <a:endParaRPr lang="en-GB" sz="900" dirty="0">
              <a:latin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Create Rest Services</a:t>
            </a:r>
            <a:endParaRPr lang="en-US" dirty="0">
              <a:latin typeface="Arial" panose="020B0604020202020204"/>
            </a:endParaRPr>
          </a:p>
        </p:txBody>
      </p:sp>
      <p:sp>
        <p:nvSpPr>
          <p:cNvPr id="3" name="Content Placeholder 2"/>
          <p:cNvSpPr>
            <a:spLocks noGrp="1"/>
          </p:cNvSpPr>
          <p:nvPr>
            <p:ph idx="1"/>
          </p:nvPr>
        </p:nvSpPr>
        <p:spPr>
          <a:xfrm>
            <a:off x="800100" y="599798"/>
            <a:ext cx="7620000" cy="4105552"/>
          </a:xfrm>
        </p:spPr>
        <p:txBody>
          <a:bodyPr vert="horz" rtlCol="0">
            <a:noAutofit/>
          </a:bodyPr>
          <a:lstStyle/>
          <a:p>
            <a:r>
              <a:rPr lang="en-GB" sz="1400" dirty="0">
                <a:latin typeface="Arial" panose="020B0604020202020204"/>
              </a:rPr>
              <a:t>We want to prepare for creating a Rest Service</a:t>
            </a:r>
            <a:endParaRPr lang="en-GB" sz="1400" dirty="0">
              <a:latin typeface="Arial" panose="020B0604020202020204"/>
            </a:endParaRPr>
          </a:p>
          <a:p>
            <a:r>
              <a:rPr lang="en-GB" sz="1400" dirty="0">
                <a:latin typeface="Arial" panose="020B0604020202020204"/>
              </a:rPr>
              <a:t>Survey</a:t>
            </a:r>
            <a:endParaRPr lang="en-GB" sz="1400" dirty="0">
              <a:latin typeface="Arial" panose="020B0604020202020204"/>
            </a:endParaRPr>
          </a:p>
          <a:p>
            <a:r>
              <a:rPr lang="en-GB" sz="1400" dirty="0">
                <a:latin typeface="Arial" panose="020B0604020202020204"/>
              </a:rPr>
              <a:t>Question</a:t>
            </a:r>
            <a:endParaRPr lang="en-GB" sz="1400" dirty="0">
              <a:latin typeface="Arial" panose="020B0604020202020204"/>
            </a:endParaRPr>
          </a:p>
          <a:p>
            <a:r>
              <a:rPr lang="en-GB" sz="1400" dirty="0" err="1">
                <a:latin typeface="Arial" panose="020B0604020202020204"/>
              </a:rPr>
              <a:t>SurveyService</a:t>
            </a:r>
            <a:endParaRPr lang="en-GB" sz="1400" dirty="0">
              <a:latin typeface="Arial" panose="020B0604020202020204"/>
            </a:endParaRPr>
          </a:p>
          <a:p>
            <a:r>
              <a:rPr lang="en-GB" sz="1400" dirty="0">
                <a:latin typeface="Arial" panose="020B0604020202020204"/>
              </a:rPr>
              <a:t>We use hard-coded data to get started</a:t>
            </a:r>
            <a:endParaRPr lang="en-GB" sz="900" dirty="0">
              <a:latin typeface="Arial" panose="020B0604020202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Understand Rest Service</a:t>
            </a:r>
            <a:endParaRPr lang="en-US" dirty="0">
              <a:latin typeface="Arial" panose="020B0604020202020204"/>
            </a:endParaRPr>
          </a:p>
        </p:txBody>
      </p:sp>
      <p:sp>
        <p:nvSpPr>
          <p:cNvPr id="3" name="Content Placeholder 2"/>
          <p:cNvSpPr>
            <a:spLocks noGrp="1"/>
          </p:cNvSpPr>
          <p:nvPr>
            <p:ph idx="1"/>
          </p:nvPr>
        </p:nvSpPr>
        <p:spPr>
          <a:xfrm>
            <a:off x="800100" y="599798"/>
            <a:ext cx="7620000" cy="4105552"/>
          </a:xfrm>
        </p:spPr>
        <p:txBody>
          <a:bodyPr vert="horz" rtlCol="0">
            <a:noAutofit/>
          </a:bodyPr>
          <a:lstStyle/>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What is REST?</a:t>
            </a:r>
            <a:endParaRPr lang="en-GB" sz="1400" b="0" i="0" dirty="0">
              <a:solidFill>
                <a:srgbClr val="24292E"/>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sz="1200" b="0" i="0" dirty="0">
                <a:solidFill>
                  <a:srgbClr val="24292E"/>
                </a:solidFill>
                <a:effectLst/>
                <a:latin typeface="Arial" panose="020B0604020202020204" pitchFamily="34" charset="0"/>
                <a:cs typeface="Arial" panose="020B0604020202020204" pitchFamily="34" charset="0"/>
              </a:rPr>
              <a:t>Architectural style for the web. REST specifies a set of constraints.</a:t>
            </a:r>
            <a:endParaRPr lang="en-GB" sz="12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Client - Server : Server (service provider) should be different from a client (service consumer).</a:t>
            </a:r>
            <a:endParaRPr lang="en-GB" sz="14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Enables loose coupling and independent evolution of server and client as new technologies emerge.</a:t>
            </a:r>
            <a:endParaRPr lang="en-GB" sz="14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Each service should be stateless.</a:t>
            </a:r>
            <a:endParaRPr lang="en-GB" sz="14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Each Resource has a resource identifier.</a:t>
            </a:r>
            <a:endParaRPr lang="en-GB" sz="14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It should be possible to cache response.</a:t>
            </a:r>
            <a:endParaRPr lang="en-GB" sz="14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Consumer of the service may not have a direct connection to the Service Provider. Response might be sent from a middle layer cache.</a:t>
            </a:r>
            <a:endParaRPr lang="en-GB" sz="14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rgbClr val="24292E"/>
                </a:solidFill>
                <a:effectLst/>
                <a:latin typeface="Arial" panose="020B0604020202020204" pitchFamily="34" charset="0"/>
                <a:cs typeface="Arial" panose="020B0604020202020204" pitchFamily="34" charset="0"/>
              </a:rPr>
              <a:t>A resource can have multiple representations. Resource can modified through a message in any of the these representations.</a:t>
            </a:r>
            <a:endParaRPr lang="en-GB" b="0" i="0" dirty="0">
              <a:solidFill>
                <a:srgbClr val="24292E"/>
              </a:solidFill>
              <a:effectLst/>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Endpoints for </a:t>
            </a:r>
            <a:r>
              <a:rPr lang="en-GB">
                <a:latin typeface="Arial" panose="020B0604020202020204"/>
              </a:rPr>
              <a:t>Rest Services</a:t>
            </a:r>
            <a:endParaRPr lang="en-US" dirty="0">
              <a:latin typeface="Arial" panose="020B0604020202020204"/>
            </a:endParaRPr>
          </a:p>
        </p:txBody>
      </p:sp>
      <p:sp>
        <p:nvSpPr>
          <p:cNvPr id="3" name="Content Placeholder 2"/>
          <p:cNvSpPr>
            <a:spLocks noGrp="1"/>
          </p:cNvSpPr>
          <p:nvPr>
            <p:ph idx="1"/>
          </p:nvPr>
        </p:nvSpPr>
        <p:spPr>
          <a:xfrm>
            <a:off x="800100" y="599798"/>
            <a:ext cx="7620000" cy="4105552"/>
          </a:xfrm>
        </p:spPr>
        <p:txBody>
          <a:bodyPr vert="horz" rtlCol="0">
            <a:noAutofit/>
          </a:bodyPr>
          <a:lstStyle/>
          <a:p>
            <a:pPr algn="l">
              <a:buFont typeface="Arial" panose="020B0604020202020204" pitchFamily="34" charset="0"/>
              <a:buChar char="•"/>
            </a:pPr>
            <a:r>
              <a:rPr lang="en-GB" b="1" i="0" u="sng" dirty="0">
                <a:solidFill>
                  <a:srgbClr val="24292E"/>
                </a:solidFill>
                <a:effectLst/>
                <a:latin typeface="Arial" panose="020B0604020202020204" pitchFamily="34" charset="0"/>
                <a:cs typeface="Arial" panose="020B0604020202020204" pitchFamily="34" charset="0"/>
              </a:rPr>
              <a:t>/surveys:</a:t>
            </a:r>
            <a:endParaRPr lang="en-GB" b="1" i="0" u="sng" dirty="0">
              <a:solidFill>
                <a:srgbClr val="24292E"/>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b="0" i="0" dirty="0">
                <a:solidFill>
                  <a:srgbClr val="24292E"/>
                </a:solidFill>
                <a:effectLst/>
                <a:latin typeface="Arial" panose="020B0604020202020204" pitchFamily="34" charset="0"/>
                <a:cs typeface="Arial" panose="020B0604020202020204" pitchFamily="34" charset="0"/>
              </a:rPr>
              <a:t>GET </a:t>
            </a:r>
            <a:endParaRPr lang="en-GB" dirty="0">
              <a:solidFill>
                <a:srgbClr val="24292E"/>
              </a:solidFill>
              <a:latin typeface="Arial" panose="020B0604020202020204" pitchFamily="34" charset="0"/>
              <a:cs typeface="Arial" panose="020B0604020202020204" pitchFamily="34" charset="0"/>
              <a:sym typeface="Wingdings" panose="05000000000000000000" pitchFamily="2" charset="2"/>
            </a:endParaRPr>
          </a:p>
          <a:p>
            <a:pPr lvl="1">
              <a:buFont typeface="Arial" panose="020B0604020202020204" pitchFamily="34" charset="0"/>
              <a:buChar char="•"/>
            </a:pPr>
            <a:r>
              <a:rPr lang="en-GB" b="0" i="0" dirty="0">
                <a:solidFill>
                  <a:srgbClr val="24292E"/>
                </a:solidFill>
                <a:effectLst/>
                <a:latin typeface="Arial" panose="020B0604020202020204" pitchFamily="34" charset="0"/>
                <a:cs typeface="Arial" panose="020B0604020202020204" pitchFamily="34" charset="0"/>
              </a:rPr>
              <a:t>Get all surveys</a:t>
            </a:r>
            <a:endParaRPr lang="en-GB"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b="1" i="0" u="sng" dirty="0">
                <a:solidFill>
                  <a:srgbClr val="24292E"/>
                </a:solidFill>
                <a:effectLst/>
                <a:latin typeface="Arial" panose="020B0604020202020204" pitchFamily="34" charset="0"/>
                <a:cs typeface="Arial" panose="020B0604020202020204" pitchFamily="34" charset="0"/>
              </a:rPr>
              <a:t>/surveys/{</a:t>
            </a:r>
            <a:r>
              <a:rPr lang="en-GB" b="1" i="0" u="sng" dirty="0" err="1">
                <a:solidFill>
                  <a:srgbClr val="24292E"/>
                </a:solidFill>
                <a:effectLst/>
                <a:latin typeface="Arial" panose="020B0604020202020204" pitchFamily="34" charset="0"/>
                <a:cs typeface="Arial" panose="020B0604020202020204" pitchFamily="34" charset="0"/>
              </a:rPr>
              <a:t>surveyId</a:t>
            </a:r>
            <a:r>
              <a:rPr lang="en-GB" b="1" i="0" u="sng" dirty="0">
                <a:solidFill>
                  <a:srgbClr val="24292E"/>
                </a:solidFill>
                <a:effectLst/>
                <a:latin typeface="Arial" panose="020B0604020202020204" pitchFamily="34" charset="0"/>
                <a:cs typeface="Arial" panose="020B0604020202020204" pitchFamily="34" charset="0"/>
              </a:rPr>
              <a:t>}/questions</a:t>
            </a:r>
            <a:endParaRPr lang="en-GB" b="1" i="0" u="sng" dirty="0">
              <a:solidFill>
                <a:srgbClr val="24292E"/>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solidFill>
                  <a:srgbClr val="24292E"/>
                </a:solidFill>
                <a:latin typeface="Arial" panose="020B0604020202020204" pitchFamily="34" charset="0"/>
                <a:cs typeface="Arial" panose="020B0604020202020204" pitchFamily="34" charset="0"/>
              </a:rPr>
              <a:t>GET</a:t>
            </a:r>
            <a:endParaRPr lang="en-GB" i="0" dirty="0">
              <a:solidFill>
                <a:srgbClr val="24292E"/>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solidFill>
                  <a:srgbClr val="24292E"/>
                </a:solidFill>
                <a:latin typeface="Arial" panose="020B0604020202020204" pitchFamily="34" charset="0"/>
                <a:cs typeface="Arial" panose="020B0604020202020204" pitchFamily="34" charset="0"/>
                <a:sym typeface="Wingdings" panose="05000000000000000000" pitchFamily="2" charset="2"/>
              </a:rPr>
              <a:t>Retrieve questions for a Specific Survey</a:t>
            </a:r>
            <a:endParaRPr lang="en-GB" dirty="0">
              <a:solidFill>
                <a:srgbClr val="24292E"/>
              </a:solidFill>
              <a:latin typeface="Arial" panose="020B0604020202020204" pitchFamily="34" charset="0"/>
              <a:cs typeface="Arial" panose="020B0604020202020204" pitchFamily="34" charset="0"/>
              <a:sym typeface="Wingdings" panose="05000000000000000000" pitchFamily="2" charset="2"/>
            </a:endParaRPr>
          </a:p>
          <a:p>
            <a:pPr algn="l">
              <a:buFont typeface="Arial" panose="020B0604020202020204" pitchFamily="34" charset="0"/>
              <a:buChar char="•"/>
            </a:pPr>
            <a:r>
              <a:rPr lang="en-GB" b="1" i="0" u="sng" dirty="0">
                <a:solidFill>
                  <a:srgbClr val="24292E"/>
                </a:solidFill>
                <a:effectLst/>
                <a:latin typeface="Arial" panose="020B0604020202020204" pitchFamily="34" charset="0"/>
                <a:cs typeface="Arial" panose="020B0604020202020204" pitchFamily="34" charset="0"/>
              </a:rPr>
              <a:t>/surveys/{</a:t>
            </a:r>
            <a:r>
              <a:rPr lang="en-GB" b="1" i="0" u="sng" dirty="0" err="1">
                <a:solidFill>
                  <a:srgbClr val="24292E"/>
                </a:solidFill>
                <a:effectLst/>
                <a:latin typeface="Arial" panose="020B0604020202020204" pitchFamily="34" charset="0"/>
                <a:cs typeface="Arial" panose="020B0604020202020204" pitchFamily="34" charset="0"/>
              </a:rPr>
              <a:t>surveyId</a:t>
            </a:r>
            <a:r>
              <a:rPr lang="en-GB" b="1" i="0" u="sng" dirty="0">
                <a:solidFill>
                  <a:srgbClr val="24292E"/>
                </a:solidFill>
                <a:effectLst/>
                <a:latin typeface="Arial" panose="020B0604020202020204" pitchFamily="34" charset="0"/>
                <a:cs typeface="Arial" panose="020B0604020202020204" pitchFamily="34" charset="0"/>
              </a:rPr>
              <a:t>}/questions/{</a:t>
            </a:r>
            <a:r>
              <a:rPr lang="en-GB" b="1" i="0" u="sng" dirty="0" err="1">
                <a:solidFill>
                  <a:srgbClr val="24292E"/>
                </a:solidFill>
                <a:effectLst/>
                <a:latin typeface="Arial" panose="020B0604020202020204" pitchFamily="34" charset="0"/>
                <a:cs typeface="Arial" panose="020B0604020202020204" pitchFamily="34" charset="0"/>
              </a:rPr>
              <a:t>questionId</a:t>
            </a:r>
            <a:r>
              <a:rPr lang="en-GB" b="1" i="0" u="sng" dirty="0">
                <a:solidFill>
                  <a:srgbClr val="24292E"/>
                </a:solidFill>
                <a:effectLst/>
                <a:latin typeface="Arial" panose="020B0604020202020204" pitchFamily="34" charset="0"/>
                <a:cs typeface="Arial" panose="020B0604020202020204" pitchFamily="34" charset="0"/>
              </a:rPr>
              <a:t>}</a:t>
            </a:r>
            <a:endParaRPr lang="en-GB" b="1" i="0" u="sng" dirty="0">
              <a:solidFill>
                <a:srgbClr val="24292E"/>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solidFill>
                  <a:srgbClr val="24292E"/>
                </a:solidFill>
                <a:latin typeface="Arial" panose="020B0604020202020204" pitchFamily="34" charset="0"/>
                <a:cs typeface="Arial" panose="020B0604020202020204" pitchFamily="34" charset="0"/>
                <a:sym typeface="Wingdings" panose="05000000000000000000" pitchFamily="2" charset="2"/>
              </a:rPr>
              <a:t>GET</a:t>
            </a:r>
            <a:endParaRPr lang="en-GB" b="0" i="0" dirty="0">
              <a:solidFill>
                <a:srgbClr val="24292E"/>
              </a:solidFill>
              <a:effectLst/>
              <a:latin typeface="Arial" panose="020B0604020202020204" pitchFamily="34" charset="0"/>
              <a:cs typeface="Arial" panose="020B0604020202020204" pitchFamily="34" charset="0"/>
              <a:sym typeface="Wingdings" panose="05000000000000000000" pitchFamily="2" charset="2"/>
            </a:endParaRPr>
          </a:p>
          <a:p>
            <a:pPr lvl="1">
              <a:buFont typeface="Arial" panose="020B0604020202020204" pitchFamily="34" charset="0"/>
              <a:buChar char="•"/>
            </a:pPr>
            <a:r>
              <a:rPr lang="en-GB" dirty="0">
                <a:solidFill>
                  <a:srgbClr val="24292E"/>
                </a:solidFill>
                <a:latin typeface="Arial" panose="020B0604020202020204" pitchFamily="34" charset="0"/>
                <a:cs typeface="Arial" panose="020B0604020202020204" pitchFamily="34" charset="0"/>
                <a:sym typeface="Wingdings" panose="05000000000000000000" pitchFamily="2" charset="2"/>
              </a:rPr>
              <a:t>R</a:t>
            </a:r>
            <a:r>
              <a:rPr lang="en-GB" b="0" i="0" dirty="0">
                <a:solidFill>
                  <a:srgbClr val="24292E"/>
                </a:solidFill>
                <a:effectLst/>
                <a:latin typeface="Arial" panose="020B0604020202020204" pitchFamily="34" charset="0"/>
                <a:cs typeface="Arial" panose="020B0604020202020204" pitchFamily="34" charset="0"/>
                <a:sym typeface="Wingdings" panose="05000000000000000000" pitchFamily="2" charset="2"/>
              </a:rPr>
              <a:t>etrieve details for a specific question of a specific survey</a:t>
            </a:r>
            <a:endParaRPr lang="en-GB" b="0" i="0" dirty="0">
              <a:solidFill>
                <a:srgbClr val="24292E"/>
              </a:solidFill>
              <a:effectLst/>
              <a:latin typeface="Arial" panose="020B0604020202020204" pitchFamily="34" charset="0"/>
              <a:cs typeface="Arial" panose="020B0604020202020204" pitchFamily="34" charset="0"/>
              <a:sym typeface="Wingdings" panose="05000000000000000000" pitchFamily="2" charset="2"/>
            </a:endParaRPr>
          </a:p>
          <a:p>
            <a:pPr algn="l">
              <a:buFont typeface="Arial" panose="020B0604020202020204" pitchFamily="34" charset="0"/>
              <a:buChar char="•"/>
            </a:pPr>
            <a:r>
              <a:rPr lang="en-GB" b="1" i="0" u="sng" dirty="0">
                <a:solidFill>
                  <a:srgbClr val="24292E"/>
                </a:solidFill>
                <a:effectLst/>
                <a:latin typeface="Arial" panose="020B0604020202020204" pitchFamily="34" charset="0"/>
                <a:cs typeface="Arial" panose="020B0604020202020204" pitchFamily="34" charset="0"/>
              </a:rPr>
              <a:t>/surveys/{</a:t>
            </a:r>
            <a:r>
              <a:rPr lang="en-GB" b="1" i="0" u="sng" dirty="0" err="1">
                <a:solidFill>
                  <a:srgbClr val="24292E"/>
                </a:solidFill>
                <a:effectLst/>
                <a:latin typeface="Arial" panose="020B0604020202020204" pitchFamily="34" charset="0"/>
                <a:cs typeface="Arial" panose="020B0604020202020204" pitchFamily="34" charset="0"/>
              </a:rPr>
              <a:t>surveyId</a:t>
            </a:r>
            <a:r>
              <a:rPr lang="en-GB" b="1" i="0" u="sng" dirty="0">
                <a:solidFill>
                  <a:srgbClr val="24292E"/>
                </a:solidFill>
                <a:effectLst/>
                <a:latin typeface="Arial" panose="020B0604020202020204" pitchFamily="34" charset="0"/>
                <a:cs typeface="Arial" panose="020B0604020202020204" pitchFamily="34" charset="0"/>
              </a:rPr>
              <a:t>}/questions</a:t>
            </a:r>
            <a:endParaRPr lang="en-GB" b="1" i="0" u="sng" dirty="0">
              <a:solidFill>
                <a:srgbClr val="24292E"/>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solidFill>
                  <a:srgbClr val="24292E"/>
                </a:solidFill>
                <a:latin typeface="Arial" panose="020B0604020202020204" pitchFamily="34" charset="0"/>
                <a:cs typeface="Arial" panose="020B0604020202020204" pitchFamily="34" charset="0"/>
                <a:sym typeface="Wingdings" panose="05000000000000000000" pitchFamily="2" charset="2"/>
              </a:rPr>
              <a:t>POST</a:t>
            </a:r>
            <a:endParaRPr lang="en-GB" b="0" i="0" dirty="0">
              <a:solidFill>
                <a:srgbClr val="24292E"/>
              </a:solidFill>
              <a:effectLst/>
              <a:latin typeface="Arial" panose="020B0604020202020204" pitchFamily="34" charset="0"/>
              <a:cs typeface="Arial" panose="020B0604020202020204" pitchFamily="34" charset="0"/>
              <a:sym typeface="Wingdings" panose="05000000000000000000" pitchFamily="2" charset="2"/>
            </a:endParaRPr>
          </a:p>
          <a:p>
            <a:pPr lvl="1">
              <a:buFont typeface="Arial" panose="020B0604020202020204" pitchFamily="34" charset="0"/>
              <a:buChar char="•"/>
            </a:pPr>
            <a:r>
              <a:rPr lang="en-GB" dirty="0">
                <a:solidFill>
                  <a:srgbClr val="24292E"/>
                </a:solidFill>
                <a:latin typeface="Arial" panose="020B0604020202020204" pitchFamily="34" charset="0"/>
                <a:cs typeface="Arial" panose="020B0604020202020204" pitchFamily="34" charset="0"/>
                <a:sym typeface="Wingdings" panose="05000000000000000000" pitchFamily="2" charset="2"/>
              </a:rPr>
              <a:t>Add a question</a:t>
            </a:r>
            <a:endParaRPr lang="en-GB" b="0" i="0" dirty="0">
              <a:solidFill>
                <a:srgbClr val="24292E"/>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endParaRPr lang="en-GB" b="0" i="0" dirty="0">
              <a:solidFill>
                <a:srgbClr val="24292E"/>
              </a:solidFill>
              <a:effectLst/>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Add a new question</a:t>
            </a:r>
            <a:endParaRPr lang="en-US" dirty="0">
              <a:latin typeface="Arial" panose="020B0604020202020204"/>
            </a:endParaRPr>
          </a:p>
        </p:txBody>
      </p:sp>
      <p:sp>
        <p:nvSpPr>
          <p:cNvPr id="3" name="Content Placeholder 2"/>
          <p:cNvSpPr>
            <a:spLocks noGrp="1"/>
          </p:cNvSpPr>
          <p:nvPr>
            <p:ph idx="1"/>
          </p:nvPr>
        </p:nvSpPr>
        <p:spPr>
          <a:xfrm>
            <a:off x="800100" y="599798"/>
            <a:ext cx="7620000" cy="4105552"/>
          </a:xfrm>
        </p:spPr>
        <p:txBody>
          <a:bodyPr vert="horz" rtlCol="0">
            <a:noAutofit/>
          </a:bodyPr>
          <a:lstStyle/>
          <a:p>
            <a:r>
              <a:rPr lang="en-GB" sz="1100" dirty="0">
                <a:latin typeface="Arial" panose="020B0604020202020204"/>
              </a:rPr>
              <a:t>Create a REST Service to add a new question to survey</a:t>
            </a:r>
            <a:endParaRPr lang="en-GB" sz="1100" dirty="0">
              <a:latin typeface="Arial" panose="020B0604020202020204"/>
            </a:endParaRPr>
          </a:p>
          <a:p>
            <a:r>
              <a:rPr lang="en-GB" sz="1100" dirty="0">
                <a:latin typeface="Arial" panose="020B0604020202020204"/>
              </a:rPr>
              <a:t>@PostMapping("/surveys/{surveyId}/questions")</a:t>
            </a:r>
            <a:endParaRPr lang="en-GB" sz="1100" dirty="0">
              <a:latin typeface="Arial" panose="020B0604020202020204"/>
            </a:endParaRPr>
          </a:p>
          <a:p>
            <a:r>
              <a:rPr lang="en-GB" sz="1100" dirty="0">
                <a:latin typeface="Arial" panose="020B0604020202020204"/>
              </a:rPr>
              <a:t>@RequestBody Question </a:t>
            </a:r>
            <a:r>
              <a:rPr lang="en-GB" sz="1100" dirty="0" err="1">
                <a:latin typeface="Arial" panose="020B0604020202020204"/>
              </a:rPr>
              <a:t>question</a:t>
            </a:r>
            <a:endParaRPr lang="en-GB" sz="1100" dirty="0">
              <a:latin typeface="Arial" panose="020B0604020202020204"/>
            </a:endParaRPr>
          </a:p>
          <a:p>
            <a:r>
              <a:rPr lang="en-GB" sz="1100" dirty="0">
                <a:latin typeface="Arial" panose="020B0604020202020204"/>
              </a:rPr>
              <a:t>What should be Response Status for create?</a:t>
            </a:r>
            <a:endParaRPr lang="en-GB" sz="1100" dirty="0">
              <a:latin typeface="Arial" panose="020B0604020202020204"/>
            </a:endParaRPr>
          </a:p>
          <a:p>
            <a:r>
              <a:rPr lang="en-GB" sz="1100" dirty="0" err="1">
                <a:latin typeface="Arial" panose="020B0604020202020204"/>
              </a:rPr>
              <a:t>ResponseEntity.created</a:t>
            </a:r>
            <a:r>
              <a:rPr lang="en-GB" sz="1100" dirty="0">
                <a:latin typeface="Arial" panose="020B0604020202020204"/>
              </a:rPr>
              <a:t>(location).build()</a:t>
            </a:r>
            <a:endParaRPr lang="en-GB" sz="1100" dirty="0">
              <a:latin typeface="Arial" panose="020B0604020202020204"/>
            </a:endParaRPr>
          </a:p>
          <a:p>
            <a:r>
              <a:rPr lang="en-GB" sz="1100" dirty="0" err="1">
                <a:latin typeface="Arial" panose="020B0604020202020204"/>
              </a:rPr>
              <a:t>ResponseEntity.noContent</a:t>
            </a:r>
            <a:r>
              <a:rPr lang="en-GB" sz="1100" dirty="0">
                <a:latin typeface="Arial" panose="020B0604020202020204"/>
              </a:rPr>
              <a:t>().build()</a:t>
            </a:r>
            <a:endParaRPr lang="en-GB" sz="1100" dirty="0">
              <a:latin typeface="Arial" panose="020B0604020202020204"/>
            </a:endParaRPr>
          </a:p>
          <a:p>
            <a:r>
              <a:rPr lang="en-GB" sz="1100" dirty="0">
                <a:latin typeface="Arial" panose="020B0604020202020204"/>
              </a:rPr>
              <a:t>Using Postman : https://www.getpostman.com</a:t>
            </a:r>
            <a:endParaRPr lang="en-GB" sz="1100" dirty="0">
              <a:latin typeface="Arial" panose="020B0604020202020204"/>
            </a:endParaRPr>
          </a:p>
          <a:p>
            <a:r>
              <a:rPr lang="en-GB" sz="1100" dirty="0">
                <a:latin typeface="Arial" panose="020B0604020202020204"/>
              </a:rPr>
              <a:t>URL to POST to - </a:t>
            </a:r>
            <a:r>
              <a:rPr lang="en-GB" sz="1100" dirty="0">
                <a:latin typeface="Arial" panose="020B0604020202020204"/>
                <a:hlinkClick r:id="rId1"/>
              </a:rPr>
              <a:t>http://localhost:8080/surveys/Survey1/questions</a:t>
            </a:r>
            <a:r>
              <a:rPr lang="en-GB" sz="1100" dirty="0">
                <a:latin typeface="Arial" panose="020B0604020202020204"/>
              </a:rPr>
              <a:t> </a:t>
            </a:r>
            <a:endParaRPr lang="en-GB" sz="1100" dirty="0">
              <a:latin typeface="Arial" panose="020B0604020202020204"/>
            </a:endParaRPr>
          </a:p>
          <a:p>
            <a:pPr algn="l"/>
            <a:r>
              <a:rPr lang="en-GB" sz="1100" dirty="0">
                <a:latin typeface="Arial" panose="020B0604020202020204"/>
              </a:rPr>
              <a:t>Sample Body for POST Request</a:t>
            </a:r>
            <a:br>
              <a:rPr lang="en-GB" sz="1100" dirty="0">
                <a:latin typeface="Arial" panose="020B0604020202020204"/>
              </a:rPr>
            </a:br>
            <a:r>
              <a:rPr lang="en-GB" sz="1100" dirty="0">
                <a:latin typeface="Arial" panose="020B0604020202020204"/>
              </a:rPr>
              <a:t>{"</a:t>
            </a:r>
            <a:r>
              <a:rPr lang="en-GB" sz="1100" dirty="0" err="1">
                <a:latin typeface="Arial" panose="020B0604020202020204"/>
              </a:rPr>
              <a:t>description":"Second</a:t>
            </a:r>
            <a:r>
              <a:rPr lang="en-GB" sz="1100" dirty="0">
                <a:latin typeface="Arial" panose="020B0604020202020204"/>
              </a:rPr>
              <a:t> Most Populous Country in the World", "</a:t>
            </a:r>
            <a:r>
              <a:rPr lang="en-GB" sz="1100" dirty="0" err="1">
                <a:latin typeface="Arial" panose="020B0604020202020204"/>
              </a:rPr>
              <a:t>correctAnswer</a:t>
            </a:r>
            <a:r>
              <a:rPr lang="en-GB" sz="1100" dirty="0">
                <a:latin typeface="Arial" panose="020B0604020202020204"/>
              </a:rPr>
              <a:t>":"</a:t>
            </a:r>
            <a:r>
              <a:rPr lang="en-GB" sz="1100" dirty="0" err="1">
                <a:latin typeface="Arial" panose="020B0604020202020204"/>
              </a:rPr>
              <a:t>India","options</a:t>
            </a:r>
            <a:r>
              <a:rPr lang="en-GB" sz="1100" dirty="0">
                <a:latin typeface="Arial" panose="020B0604020202020204"/>
              </a:rPr>
              <a:t>":["</a:t>
            </a:r>
            <a:r>
              <a:rPr lang="en-GB" sz="1100" dirty="0" err="1">
                <a:latin typeface="Arial" panose="020B0604020202020204"/>
              </a:rPr>
              <a:t>India","Russia","United</a:t>
            </a:r>
            <a:r>
              <a:rPr lang="en-GB" sz="1100" dirty="0">
                <a:latin typeface="Arial" panose="020B0604020202020204"/>
              </a:rPr>
              <a:t> </a:t>
            </a:r>
            <a:r>
              <a:rPr lang="en-GB" sz="1100" dirty="0" err="1">
                <a:latin typeface="Arial" panose="020B0604020202020204"/>
              </a:rPr>
              <a:t>States","China</a:t>
            </a:r>
            <a:r>
              <a:rPr lang="en-GB" sz="1100" dirty="0">
                <a:latin typeface="Arial" panose="020B0604020202020204"/>
              </a:rPr>
              <a:t>"]}</a:t>
            </a:r>
            <a:endParaRPr lang="en-GB" sz="1100" dirty="0">
              <a:latin typeface="Arial" panose="020B0604020202020204"/>
            </a:endParaRPr>
          </a:p>
          <a:p>
            <a:endParaRPr lang="en-GB" sz="1100" dirty="0">
              <a:latin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Boot Actuator</a:t>
            </a:r>
            <a:endParaRPr lang="en-US" dirty="0">
              <a:latin typeface="Arial" panose="020B0604020202020204"/>
            </a:endParaRPr>
          </a:p>
        </p:txBody>
      </p:sp>
      <p:sp>
        <p:nvSpPr>
          <p:cNvPr id="3" name="Content Placeholder 2"/>
          <p:cNvSpPr>
            <a:spLocks noGrp="1"/>
          </p:cNvSpPr>
          <p:nvPr>
            <p:ph idx="1"/>
          </p:nvPr>
        </p:nvSpPr>
        <p:spPr>
          <a:xfrm>
            <a:off x="800100" y="599798"/>
            <a:ext cx="7620000" cy="4105552"/>
          </a:xfrm>
        </p:spPr>
        <p:txBody>
          <a:bodyPr vert="horz" rtlCol="0">
            <a:noAutofit/>
          </a:bodyPr>
          <a:lstStyle/>
          <a:p>
            <a:r>
              <a:rPr lang="en-GB" sz="1100" dirty="0">
                <a:latin typeface="Arial" panose="020B0604020202020204"/>
              </a:rPr>
              <a:t>Exposed lot of end point and this endpoint provides lot of details to monitor the health of the application of rest services. Spring boot actuator exposes Metadata services.</a:t>
            </a:r>
            <a:endParaRPr lang="en-GB" sz="1100" dirty="0">
              <a:latin typeface="Arial" panose="020B0604020202020204"/>
            </a:endParaRPr>
          </a:p>
          <a:p>
            <a:pPr marL="457200" lvl="1" indent="0">
              <a:buNone/>
            </a:pPr>
            <a:r>
              <a:rPr lang="en-US" sz="1100" dirty="0">
                <a:solidFill>
                  <a:schemeClr val="tx1"/>
                </a:solidFill>
                <a:latin typeface="Arial" panose="020B0604020202020204"/>
              </a:rPr>
              <a:t>- /env, /metrics, /trace, /dump, /shutdown, /beans, / </a:t>
            </a:r>
            <a:r>
              <a:rPr lang="en-US" sz="1100" dirty="0" err="1">
                <a:solidFill>
                  <a:schemeClr val="tx1"/>
                </a:solidFill>
                <a:latin typeface="Arial" panose="020B0604020202020204"/>
              </a:rPr>
              <a:t>autoconfig</a:t>
            </a:r>
            <a:r>
              <a:rPr lang="en-US" sz="1100" dirty="0">
                <a:solidFill>
                  <a:schemeClr val="tx1"/>
                </a:solidFill>
                <a:latin typeface="Arial" panose="020B0604020202020204"/>
              </a:rPr>
              <a:t>, /</a:t>
            </a:r>
            <a:r>
              <a:rPr lang="en-US" sz="1100" dirty="0" err="1">
                <a:solidFill>
                  <a:schemeClr val="tx1"/>
                </a:solidFill>
                <a:latin typeface="Arial" panose="020B0604020202020204"/>
              </a:rPr>
              <a:t>configprops</a:t>
            </a:r>
            <a:r>
              <a:rPr lang="en-US" sz="1100" dirty="0">
                <a:solidFill>
                  <a:schemeClr val="tx1"/>
                </a:solidFill>
                <a:latin typeface="Arial" panose="020B0604020202020204"/>
              </a:rPr>
              <a:t>, /mappings</a:t>
            </a:r>
            <a:endParaRPr lang="en-GB" sz="1100" dirty="0">
              <a:solidFill>
                <a:schemeClr val="tx1"/>
              </a:solidFill>
              <a:latin typeface="Arial" panose="020B0604020202020204"/>
            </a:endParaRPr>
          </a:p>
          <a:p>
            <a:r>
              <a:rPr lang="en-GB" sz="1100" dirty="0">
                <a:latin typeface="Arial" panose="020B0604020202020204"/>
              </a:rPr>
              <a:t>HAL Browser provides UI around Spring Boot actuator services/ we can browse through all the rest services. </a:t>
            </a:r>
            <a:endParaRPr lang="en-GB" sz="1100" dirty="0">
              <a:latin typeface="Arial" panose="020B0604020202020204"/>
            </a:endParaRPr>
          </a:p>
          <a:p>
            <a:r>
              <a:rPr lang="en-GB" sz="1100" dirty="0">
                <a:latin typeface="Arial" panose="020B0604020202020204"/>
                <a:hlinkClick r:id="rId1"/>
              </a:rPr>
              <a:t>http://localhost:8080/actuator/</a:t>
            </a:r>
            <a:r>
              <a:rPr lang="en-GB" sz="1100" dirty="0">
                <a:latin typeface="Arial" panose="020B0604020202020204"/>
              </a:rPr>
              <a:t> </a:t>
            </a:r>
            <a:endParaRPr lang="en-GB" sz="1100" dirty="0">
              <a:latin typeface="Arial" panose="020B0604020202020204"/>
            </a:endParaRPr>
          </a:p>
          <a:p>
            <a:r>
              <a:rPr lang="en-GB" sz="1100" dirty="0">
                <a:latin typeface="Arial" panose="020B0604020202020204"/>
                <a:hlinkClick r:id="rId2"/>
              </a:rPr>
              <a:t>http://localhost:8080/browser/index.html#/actuator</a:t>
            </a:r>
            <a:endParaRPr lang="en-GB" sz="1100" dirty="0">
              <a:latin typeface="Arial" panose="020B0604020202020204"/>
            </a:endParaRPr>
          </a:p>
          <a:p>
            <a:r>
              <a:rPr lang="en-GB" sz="1100" dirty="0">
                <a:latin typeface="Arial" panose="020B0604020202020204"/>
              </a:rPr>
              <a:t>We can think of that Spring boot actuator is one which provides data and HAL browser is one which provides UI, so you can browse through the data.</a:t>
            </a:r>
            <a:endParaRPr lang="en-GB" sz="1100" dirty="0">
              <a:latin typeface="Arial" panose="020B0604020202020204"/>
            </a:endParaRPr>
          </a:p>
          <a:p>
            <a:endParaRPr lang="en-GB" sz="1100" dirty="0">
              <a:latin typeface="Arial" panose="020B0604020202020204"/>
            </a:endParaRPr>
          </a:p>
          <a:p>
            <a:endParaRPr lang="en-GB" sz="1100" dirty="0">
              <a:latin typeface="Arial" panose="020B0604020202020204"/>
            </a:endParaRPr>
          </a:p>
        </p:txBody>
      </p:sp>
      <p:sp>
        <p:nvSpPr>
          <p:cNvPr id="6" name="Rectangle 5"/>
          <p:cNvSpPr/>
          <p:nvPr/>
        </p:nvSpPr>
        <p:spPr>
          <a:xfrm>
            <a:off x="457200" y="3333750"/>
            <a:ext cx="4343400" cy="10668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r>
              <a:rPr lang="en-US" sz="1200" dirty="0">
                <a:latin typeface="Arial" panose="020B0604020202020204" pitchFamily="34" charset="0"/>
                <a:cs typeface="Arial" panose="020B0604020202020204" pitchFamily="34" charset="0"/>
              </a:rPr>
              <a:t> &lt;dependency&gt;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&lt;</a:t>
            </a:r>
            <a:r>
              <a:rPr lang="en-US" sz="1200" dirty="0" err="1">
                <a:latin typeface="Arial" panose="020B0604020202020204" pitchFamily="34" charset="0"/>
                <a:cs typeface="Arial" panose="020B0604020202020204" pitchFamily="34" charset="0"/>
              </a:rPr>
              <a:t>groupId</a:t>
            </a:r>
            <a:r>
              <a:rPr lang="en-US" sz="1200" dirty="0">
                <a:latin typeface="Arial" panose="020B0604020202020204" pitchFamily="34" charset="0"/>
                <a:cs typeface="Arial" panose="020B0604020202020204" pitchFamily="34" charset="0"/>
              </a:rPr>
              <a:t>&gt;</a:t>
            </a:r>
            <a:r>
              <a:rPr lang="en-US" sz="1200" dirty="0" err="1">
                <a:latin typeface="Arial" panose="020B0604020202020204" pitchFamily="34" charset="0"/>
                <a:cs typeface="Arial" panose="020B0604020202020204" pitchFamily="34" charset="0"/>
              </a:rPr>
              <a:t>org.springframework.boot</a:t>
            </a:r>
            <a:r>
              <a:rPr lang="en-US" sz="1200" dirty="0">
                <a:latin typeface="Arial" panose="020B0604020202020204" pitchFamily="34" charset="0"/>
                <a:cs typeface="Arial" panose="020B0604020202020204" pitchFamily="34" charset="0"/>
              </a:rPr>
              <a:t>&lt;/</a:t>
            </a:r>
            <a:r>
              <a:rPr lang="en-US" sz="1200" dirty="0" err="1">
                <a:latin typeface="Arial" panose="020B0604020202020204" pitchFamily="34" charset="0"/>
                <a:cs typeface="Arial" panose="020B0604020202020204" pitchFamily="34" charset="0"/>
              </a:rPr>
              <a:t>groupId</a:t>
            </a:r>
            <a:r>
              <a:rPr lang="en-US" sz="1200" dirty="0">
                <a:latin typeface="Arial" panose="020B0604020202020204" pitchFamily="34" charset="0"/>
                <a:cs typeface="Arial" panose="020B0604020202020204" pitchFamily="34" charset="0"/>
              </a:rPr>
              <a:t>&gt;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&lt;</a:t>
            </a:r>
            <a:r>
              <a:rPr lang="en-US" sz="1200" dirty="0" err="1">
                <a:latin typeface="Arial" panose="020B0604020202020204" pitchFamily="34" charset="0"/>
                <a:cs typeface="Arial" panose="020B0604020202020204" pitchFamily="34" charset="0"/>
              </a:rPr>
              <a:t>artifactId</a:t>
            </a:r>
            <a:r>
              <a:rPr lang="en-US" sz="1200" dirty="0">
                <a:latin typeface="Arial" panose="020B0604020202020204" pitchFamily="34" charset="0"/>
                <a:cs typeface="Arial" panose="020B0604020202020204" pitchFamily="34" charset="0"/>
              </a:rPr>
              <a:t>&gt;spring-boot-starter-actuator&lt;/</a:t>
            </a:r>
            <a:r>
              <a:rPr lang="en-US" sz="1200" dirty="0" err="1">
                <a:latin typeface="Arial" panose="020B0604020202020204" pitchFamily="34" charset="0"/>
                <a:cs typeface="Arial" panose="020B0604020202020204" pitchFamily="34" charset="0"/>
              </a:rPr>
              <a:t>artifactId</a:t>
            </a:r>
            <a:r>
              <a:rPr lang="en-US" sz="1200" dirty="0">
                <a:latin typeface="Arial" panose="020B0604020202020204" pitchFamily="34" charset="0"/>
                <a:cs typeface="Arial" panose="020B0604020202020204" pitchFamily="34" charset="0"/>
              </a:rPr>
              <a:t>&gt;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&lt;/dependency&gt;</a:t>
            </a:r>
            <a:endParaRPr lang="en-US" sz="1200" dirty="0">
              <a:latin typeface="Arial" panose="020B0604020202020204" pitchFamily="34" charset="0"/>
              <a:cs typeface="Arial" panose="020B0604020202020204" pitchFamily="34" charset="0"/>
            </a:endParaRPr>
          </a:p>
        </p:txBody>
      </p:sp>
      <p:sp>
        <p:nvSpPr>
          <p:cNvPr id="9" name="Rectangle 8"/>
          <p:cNvSpPr/>
          <p:nvPr/>
        </p:nvSpPr>
        <p:spPr>
          <a:xfrm>
            <a:off x="4953000" y="3333750"/>
            <a:ext cx="3962400" cy="10668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r>
              <a:rPr lang="en-US" sz="1200" dirty="0">
                <a:latin typeface="Arial" panose="020B0604020202020204" pitchFamily="34" charset="0"/>
                <a:cs typeface="Arial" panose="020B0604020202020204" pitchFamily="34" charset="0"/>
              </a:rPr>
              <a:t> &lt;dependency&gt;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&lt;</a:t>
            </a:r>
            <a:r>
              <a:rPr lang="en-US" sz="1200" dirty="0" err="1">
                <a:latin typeface="Arial" panose="020B0604020202020204" pitchFamily="34" charset="0"/>
                <a:cs typeface="Arial" panose="020B0604020202020204" pitchFamily="34" charset="0"/>
              </a:rPr>
              <a:t>groupId</a:t>
            </a:r>
            <a:r>
              <a:rPr lang="en-US" sz="1200" dirty="0">
                <a:latin typeface="Arial" panose="020B0604020202020204" pitchFamily="34" charset="0"/>
                <a:cs typeface="Arial" panose="020B0604020202020204" pitchFamily="34" charset="0"/>
              </a:rPr>
              <a:t>&gt;</a:t>
            </a:r>
            <a:r>
              <a:rPr lang="en-US" sz="1200" dirty="0" err="1">
                <a:latin typeface="Arial" panose="020B0604020202020204" pitchFamily="34" charset="0"/>
                <a:cs typeface="Arial" panose="020B0604020202020204" pitchFamily="34" charset="0"/>
              </a:rPr>
              <a:t>org.springframework.data</a:t>
            </a:r>
            <a:r>
              <a:rPr lang="en-US" sz="1200" dirty="0">
                <a:latin typeface="Arial" panose="020B0604020202020204" pitchFamily="34" charset="0"/>
                <a:cs typeface="Arial" panose="020B0604020202020204" pitchFamily="34" charset="0"/>
              </a:rPr>
              <a:t>&lt;/</a:t>
            </a:r>
            <a:r>
              <a:rPr lang="en-US" sz="1200" dirty="0" err="1">
                <a:latin typeface="Arial" panose="020B0604020202020204" pitchFamily="34" charset="0"/>
                <a:cs typeface="Arial" panose="020B0604020202020204" pitchFamily="34" charset="0"/>
              </a:rPr>
              <a:t>groupId</a:t>
            </a:r>
            <a:r>
              <a:rPr lang="en-US" sz="1200" dirty="0">
                <a:latin typeface="Arial" panose="020B0604020202020204" pitchFamily="34" charset="0"/>
                <a:cs typeface="Arial" panose="020B0604020202020204" pitchFamily="34" charset="0"/>
              </a:rPr>
              <a:t>&gt;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&lt;</a:t>
            </a:r>
            <a:r>
              <a:rPr lang="en-US" sz="1200" dirty="0" err="1">
                <a:latin typeface="Arial" panose="020B0604020202020204" pitchFamily="34" charset="0"/>
                <a:cs typeface="Arial" panose="020B0604020202020204" pitchFamily="34" charset="0"/>
              </a:rPr>
              <a:t>artifactId</a:t>
            </a:r>
            <a:r>
              <a:rPr lang="en-US" sz="1200" dirty="0">
                <a:latin typeface="Arial" panose="020B0604020202020204" pitchFamily="34" charset="0"/>
                <a:cs typeface="Arial" panose="020B0604020202020204" pitchFamily="34" charset="0"/>
              </a:rPr>
              <a:t>&gt;spring-data-rest-</a:t>
            </a:r>
            <a:r>
              <a:rPr lang="en-US" sz="1200" dirty="0" err="1">
                <a:latin typeface="Arial" panose="020B0604020202020204" pitchFamily="34" charset="0"/>
                <a:cs typeface="Arial" panose="020B0604020202020204" pitchFamily="34" charset="0"/>
              </a:rPr>
              <a:t>hal</a:t>
            </a:r>
            <a:r>
              <a:rPr lang="en-US" sz="1200" dirty="0">
                <a:latin typeface="Arial" panose="020B0604020202020204" pitchFamily="34" charset="0"/>
                <a:cs typeface="Arial" panose="020B0604020202020204" pitchFamily="34" charset="0"/>
              </a:rPr>
              <a:t>-browser&lt;/</a:t>
            </a:r>
            <a:r>
              <a:rPr lang="en-US" sz="1200" dirty="0" err="1">
                <a:latin typeface="Arial" panose="020B0604020202020204" pitchFamily="34" charset="0"/>
                <a:cs typeface="Arial" panose="020B0604020202020204" pitchFamily="34" charset="0"/>
              </a:rPr>
              <a:t>artifactId</a:t>
            </a:r>
            <a:r>
              <a:rPr lang="en-US" sz="1200" dirty="0">
                <a:latin typeface="Arial" panose="020B0604020202020204" pitchFamily="34" charset="0"/>
                <a:cs typeface="Arial" panose="020B0604020202020204" pitchFamily="34" charset="0"/>
              </a:rPr>
              <a:t>&gt;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&lt;/dependency&gt;</a:t>
            </a:r>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What is Spring framework?</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Dependency Injection framework.</a:t>
            </a:r>
            <a:endParaRPr lang="en-GB" sz="1400" dirty="0">
              <a:latin typeface="Arial" panose="020B0604020202020204"/>
            </a:endParaRPr>
          </a:p>
          <a:p>
            <a:r>
              <a:rPr lang="en-GB" sz="1400" dirty="0">
                <a:latin typeface="Arial" panose="020B0604020202020204"/>
              </a:rPr>
              <a:t>What is Dependency?</a:t>
            </a:r>
            <a:endParaRPr lang="en-GB" sz="1400" dirty="0">
              <a:latin typeface="Arial" panose="020B0604020202020204"/>
            </a:endParaRPr>
          </a:p>
          <a:p>
            <a:r>
              <a:rPr lang="en-GB" sz="1400" dirty="0">
                <a:latin typeface="Arial" panose="020B0604020202020204"/>
              </a:rPr>
              <a:t>What is Dependency Injection?</a:t>
            </a:r>
            <a:endParaRPr lang="en-GB" sz="1400" dirty="0">
              <a:latin typeface="Arial" panose="020B060402020202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Boot Actuator</a:t>
            </a:r>
            <a:endParaRPr lang="en-US" dirty="0">
              <a:latin typeface="Arial" panose="020B0604020202020204"/>
            </a:endParaRPr>
          </a:p>
        </p:txBody>
      </p:sp>
      <p:sp>
        <p:nvSpPr>
          <p:cNvPr id="3" name="Content Placeholder 2"/>
          <p:cNvSpPr>
            <a:spLocks noGrp="1"/>
          </p:cNvSpPr>
          <p:nvPr>
            <p:ph idx="1"/>
          </p:nvPr>
        </p:nvSpPr>
        <p:spPr>
          <a:xfrm>
            <a:off x="800100" y="599798"/>
            <a:ext cx="7620000" cy="4486552"/>
          </a:xfrm>
        </p:spPr>
        <p:txBody>
          <a:bodyPr vert="horz" rtlCol="0">
            <a:noAutofit/>
          </a:bodyPr>
          <a:lstStyle/>
          <a:p>
            <a:r>
              <a:rPr lang="en-GB" sz="1000" b="1" u="sng" dirty="0">
                <a:latin typeface="Arial" panose="020B0604020202020204"/>
              </a:rPr>
              <a:t>/</a:t>
            </a:r>
            <a:r>
              <a:rPr lang="en-GB" sz="1000" b="1" u="sng" dirty="0" err="1">
                <a:latin typeface="Arial" panose="020B0604020202020204"/>
              </a:rPr>
              <a:t>heapdump</a:t>
            </a:r>
            <a:r>
              <a:rPr lang="en-GB" sz="1000" b="1" u="sng" dirty="0">
                <a:latin typeface="Arial" panose="020B0604020202020204"/>
              </a:rPr>
              <a:t> </a:t>
            </a:r>
            <a:r>
              <a:rPr lang="en-GB" sz="1000" dirty="0">
                <a:latin typeface="Arial" panose="020B0604020202020204"/>
              </a:rPr>
              <a:t>: </a:t>
            </a:r>
            <a:endParaRPr lang="en-GB" sz="1000" dirty="0">
              <a:latin typeface="Arial" panose="020B0604020202020204"/>
            </a:endParaRPr>
          </a:p>
          <a:p>
            <a:pPr lvl="1"/>
            <a:r>
              <a:rPr lang="en-GB" sz="1000" dirty="0">
                <a:latin typeface="Arial" panose="020B0604020202020204"/>
              </a:rPr>
              <a:t>If there is application crash or something similar, heap dump is going to find out what’s going on.</a:t>
            </a:r>
            <a:endParaRPr lang="en-GB" sz="1000" dirty="0">
              <a:latin typeface="Arial" panose="020B0604020202020204"/>
            </a:endParaRPr>
          </a:p>
          <a:p>
            <a:r>
              <a:rPr lang="en-GB" sz="1000" b="1" u="sng" dirty="0">
                <a:latin typeface="Arial" panose="020B0604020202020204"/>
              </a:rPr>
              <a:t>/</a:t>
            </a:r>
            <a:r>
              <a:rPr lang="en-GB" sz="1000" b="1" u="sng" dirty="0" err="1">
                <a:latin typeface="Arial" panose="020B0604020202020204"/>
              </a:rPr>
              <a:t>configprops</a:t>
            </a:r>
            <a:r>
              <a:rPr lang="en-GB" sz="1000" b="1" u="sng" dirty="0">
                <a:latin typeface="Arial" panose="020B0604020202020204"/>
              </a:rPr>
              <a:t>:</a:t>
            </a:r>
            <a:r>
              <a:rPr lang="en-GB" sz="1000" dirty="0">
                <a:latin typeface="Arial" panose="020B0604020202020204"/>
              </a:rPr>
              <a:t> </a:t>
            </a:r>
            <a:endParaRPr lang="en-GB" sz="1000" dirty="0">
              <a:latin typeface="Arial" panose="020B0604020202020204"/>
            </a:endParaRPr>
          </a:p>
          <a:p>
            <a:pPr lvl="1"/>
            <a:r>
              <a:rPr lang="en-GB" sz="1000" dirty="0">
                <a:latin typeface="Arial" panose="020B0604020202020204"/>
              </a:rPr>
              <a:t>All the config properties will show and what are the different things that can be configured from the </a:t>
            </a:r>
            <a:r>
              <a:rPr lang="en-GB" sz="1000" dirty="0" err="1">
                <a:latin typeface="Arial" panose="020B0604020202020204"/>
              </a:rPr>
              <a:t>application.properties</a:t>
            </a:r>
            <a:r>
              <a:rPr lang="en-GB" sz="1000" dirty="0">
                <a:latin typeface="Arial" panose="020B0604020202020204"/>
              </a:rPr>
              <a:t>. </a:t>
            </a:r>
            <a:endParaRPr lang="en-GB" sz="1000" dirty="0">
              <a:latin typeface="Arial" panose="020B0604020202020204"/>
            </a:endParaRPr>
          </a:p>
          <a:p>
            <a:pPr lvl="1"/>
            <a:r>
              <a:rPr lang="en-GB" sz="1000" b="1" u="sng" dirty="0">
                <a:latin typeface="Arial" panose="020B0604020202020204"/>
              </a:rPr>
              <a:t>Example</a:t>
            </a:r>
            <a:r>
              <a:rPr lang="en-GB" sz="1000" dirty="0">
                <a:latin typeface="Arial" panose="020B0604020202020204"/>
              </a:rPr>
              <a:t> : </a:t>
            </a:r>
            <a:r>
              <a:rPr lang="en-GB" sz="1000" dirty="0" err="1">
                <a:latin typeface="Arial" panose="020B0604020202020204"/>
              </a:rPr>
              <a:t>spring.devtools.livereload</a:t>
            </a:r>
            <a:r>
              <a:rPr lang="en-GB" sz="1000" dirty="0">
                <a:latin typeface="Arial" panose="020B0604020202020204"/>
              </a:rPr>
              <a:t>: false</a:t>
            </a:r>
            <a:endParaRPr lang="en-GB" sz="1000" dirty="0">
              <a:latin typeface="Arial" panose="020B0604020202020204"/>
            </a:endParaRPr>
          </a:p>
          <a:p>
            <a:r>
              <a:rPr lang="en-GB" sz="1000" dirty="0">
                <a:latin typeface="Arial" panose="020B0604020202020204"/>
              </a:rPr>
              <a:t>/</a:t>
            </a:r>
            <a:r>
              <a:rPr lang="en-GB" sz="1000" b="1" u="sng" dirty="0">
                <a:latin typeface="Arial" panose="020B0604020202020204"/>
              </a:rPr>
              <a:t>beans</a:t>
            </a:r>
            <a:r>
              <a:rPr lang="en-GB" sz="1000" dirty="0">
                <a:latin typeface="Arial" panose="020B0604020202020204"/>
              </a:rPr>
              <a:t>: </a:t>
            </a:r>
            <a:endParaRPr lang="en-GB" sz="1000" dirty="0">
              <a:latin typeface="Arial" panose="020B0604020202020204"/>
            </a:endParaRPr>
          </a:p>
          <a:p>
            <a:pPr lvl="1"/>
            <a:r>
              <a:rPr lang="en-GB" sz="1000" dirty="0">
                <a:latin typeface="Arial" panose="020B0604020202020204"/>
              </a:rPr>
              <a:t>All the Spring beans created and configured inside the application.</a:t>
            </a:r>
            <a:endParaRPr lang="en-GB" sz="1000" dirty="0">
              <a:latin typeface="Arial" panose="020B0604020202020204"/>
            </a:endParaRPr>
          </a:p>
          <a:p>
            <a:r>
              <a:rPr lang="en-GB" sz="1000" b="1" u="sng" dirty="0">
                <a:latin typeface="Arial" panose="020B0604020202020204"/>
              </a:rPr>
              <a:t>/</a:t>
            </a:r>
            <a:r>
              <a:rPr lang="en-GB" sz="1000" b="1" u="sng" dirty="0" err="1">
                <a:latin typeface="Arial" panose="020B0604020202020204"/>
              </a:rPr>
              <a:t>autoconfig</a:t>
            </a:r>
            <a:r>
              <a:rPr lang="en-GB" sz="1000" b="1" u="sng" dirty="0">
                <a:latin typeface="Arial" panose="020B0604020202020204"/>
              </a:rPr>
              <a:t>:</a:t>
            </a:r>
            <a:endParaRPr lang="en-GB" sz="1000" b="1" u="sng" dirty="0">
              <a:latin typeface="Arial" panose="020B0604020202020204"/>
            </a:endParaRPr>
          </a:p>
          <a:p>
            <a:pPr lvl="1"/>
            <a:r>
              <a:rPr lang="en-GB" sz="1000" dirty="0">
                <a:latin typeface="Arial" panose="020B0604020202020204"/>
              </a:rPr>
              <a:t>It will show what are the autoconfiguration stuffs active now using positive matches.</a:t>
            </a:r>
            <a:endParaRPr lang="en-GB" sz="1000" dirty="0">
              <a:latin typeface="Arial" panose="020B0604020202020204"/>
            </a:endParaRPr>
          </a:p>
          <a:p>
            <a:pPr lvl="1"/>
            <a:r>
              <a:rPr lang="en-GB" sz="1000" dirty="0">
                <a:latin typeface="Arial" panose="020B0604020202020204"/>
              </a:rPr>
              <a:t>It will show all the negative matches which conditions are not executed.</a:t>
            </a:r>
            <a:endParaRPr lang="en-GB" sz="1000" dirty="0">
              <a:latin typeface="Arial" panose="020B0604020202020204"/>
            </a:endParaRPr>
          </a:p>
          <a:p>
            <a:r>
              <a:rPr lang="en-GB" sz="1000" b="1" u="sng" dirty="0">
                <a:latin typeface="Arial" panose="020B0604020202020204"/>
              </a:rPr>
              <a:t>/trace:</a:t>
            </a:r>
            <a:endParaRPr lang="en-GB" sz="1000" b="1" u="sng" dirty="0">
              <a:latin typeface="Arial" panose="020B0604020202020204"/>
            </a:endParaRPr>
          </a:p>
          <a:p>
            <a:pPr lvl="1"/>
            <a:r>
              <a:rPr lang="en-GB" sz="1000" dirty="0">
                <a:latin typeface="Arial" panose="020B0604020202020204"/>
              </a:rPr>
              <a:t>Shows trace log for last few request</a:t>
            </a:r>
            <a:endParaRPr lang="en-GB" sz="1000" dirty="0">
              <a:latin typeface="Arial" panose="020B0604020202020204"/>
            </a:endParaRPr>
          </a:p>
          <a:p>
            <a:pPr lvl="1"/>
            <a:r>
              <a:rPr lang="en-GB" sz="1000" dirty="0">
                <a:latin typeface="Arial" panose="020B0604020202020204"/>
              </a:rPr>
              <a:t>It will show the details of the request , when was it executed , what is the method , what is the request, what was the response that sent back. What is the status of it, all the details we can see as a part of trace.</a:t>
            </a:r>
            <a:endParaRPr lang="en-GB" sz="1000" dirty="0">
              <a:latin typeface="Arial" panose="020B0604020202020204"/>
            </a:endParaRPr>
          </a:p>
          <a:p>
            <a:r>
              <a:rPr lang="en-GB" sz="1000" b="1" u="sng" dirty="0">
                <a:latin typeface="Arial" panose="020B0604020202020204"/>
              </a:rPr>
              <a:t>/health:</a:t>
            </a:r>
            <a:endParaRPr lang="en-GB" sz="1000" b="1" u="sng" dirty="0">
              <a:latin typeface="Arial" panose="020B0604020202020204"/>
            </a:endParaRPr>
          </a:p>
          <a:p>
            <a:pPr lvl="1"/>
            <a:r>
              <a:rPr lang="en-GB" sz="1000" dirty="0">
                <a:latin typeface="Arial" panose="020B0604020202020204"/>
              </a:rPr>
              <a:t>It shows the disk free space</a:t>
            </a:r>
            <a:endParaRPr lang="en-GB" sz="1000" dirty="0">
              <a:latin typeface="Arial" panose="020B0604020202020204"/>
            </a:endParaRPr>
          </a:p>
          <a:p>
            <a:pPr lvl="1"/>
            <a:r>
              <a:rPr lang="en-GB" sz="1000" dirty="0">
                <a:latin typeface="Arial" panose="020B0604020202020204"/>
              </a:rPr>
              <a:t>Total space of the disk, how much is free, what is the threshold warning , things like that.</a:t>
            </a:r>
            <a:endParaRPr lang="en-GB" sz="1000" dirty="0">
              <a:latin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Boot Actuator</a:t>
            </a:r>
            <a:endParaRPr lang="en-US" dirty="0">
              <a:latin typeface="Arial" panose="020B0604020202020204"/>
            </a:endParaRPr>
          </a:p>
        </p:txBody>
      </p:sp>
      <p:sp>
        <p:nvSpPr>
          <p:cNvPr id="3" name="Content Placeholder 2"/>
          <p:cNvSpPr>
            <a:spLocks noGrp="1"/>
          </p:cNvSpPr>
          <p:nvPr>
            <p:ph idx="1"/>
          </p:nvPr>
        </p:nvSpPr>
        <p:spPr>
          <a:xfrm>
            <a:off x="800100" y="599798"/>
            <a:ext cx="7620000" cy="4486552"/>
          </a:xfrm>
        </p:spPr>
        <p:txBody>
          <a:bodyPr vert="horz" rtlCol="0">
            <a:noAutofit/>
          </a:bodyPr>
          <a:lstStyle/>
          <a:p>
            <a:r>
              <a:rPr lang="en-GB" sz="1200" b="1" u="sng" dirty="0">
                <a:latin typeface="Arial" panose="020B0604020202020204"/>
              </a:rPr>
              <a:t>/mapping:</a:t>
            </a:r>
            <a:endParaRPr lang="en-GB" sz="1200" b="1" u="sng" dirty="0">
              <a:latin typeface="Arial" panose="020B0604020202020204"/>
            </a:endParaRPr>
          </a:p>
          <a:p>
            <a:pPr lvl="1"/>
            <a:r>
              <a:rPr lang="en-GB" sz="1000" dirty="0">
                <a:latin typeface="Arial" panose="020B0604020202020204"/>
              </a:rPr>
              <a:t>What are the different mapping things like the services being exposed.</a:t>
            </a:r>
            <a:endParaRPr lang="en-GB" sz="1000" b="1" u="sng" dirty="0">
              <a:latin typeface="Arial" panose="020B0604020202020204"/>
            </a:endParaRPr>
          </a:p>
          <a:p>
            <a:r>
              <a:rPr lang="en-GB" sz="1200" b="1" u="sng" dirty="0">
                <a:latin typeface="Arial" panose="020B0604020202020204"/>
              </a:rPr>
              <a:t>/env:</a:t>
            </a:r>
            <a:endParaRPr lang="en-GB" sz="1200" b="1" u="sng" dirty="0">
              <a:latin typeface="Arial" panose="020B0604020202020204"/>
            </a:endParaRPr>
          </a:p>
          <a:p>
            <a:pPr lvl="1"/>
            <a:r>
              <a:rPr lang="en-GB" sz="1000" dirty="0">
                <a:latin typeface="Arial" panose="020B0604020202020204"/>
              </a:rPr>
              <a:t>All the details of environment like what version of java being used, what is its configuration, what is the class path, details about the system and little bit about application configuration.</a:t>
            </a:r>
            <a:endParaRPr lang="en-GB" sz="1200" b="1" u="sng" dirty="0">
              <a:latin typeface="Arial" panose="020B0604020202020204"/>
            </a:endParaRPr>
          </a:p>
          <a:p>
            <a:r>
              <a:rPr lang="en-GB" sz="1200" b="1" u="sng" dirty="0">
                <a:latin typeface="Arial" panose="020B0604020202020204"/>
              </a:rPr>
              <a:t>/metrics </a:t>
            </a:r>
            <a:r>
              <a:rPr lang="en-GB" sz="1000" dirty="0">
                <a:latin typeface="Arial" panose="020B0604020202020204"/>
              </a:rPr>
              <a:t>:</a:t>
            </a:r>
            <a:endParaRPr lang="en-GB" sz="1000" dirty="0">
              <a:latin typeface="Arial" panose="020B0604020202020204"/>
            </a:endParaRPr>
          </a:p>
          <a:p>
            <a:pPr lvl="1"/>
            <a:r>
              <a:rPr lang="en-GB" sz="1000" dirty="0">
                <a:latin typeface="Arial" panose="020B0604020202020204"/>
              </a:rPr>
              <a:t>It provides all the dynamic information of the application</a:t>
            </a:r>
            <a:endParaRPr lang="en-GB" sz="1000" dirty="0">
              <a:latin typeface="Arial" panose="020B0604020202020204"/>
            </a:endParaRPr>
          </a:p>
          <a:p>
            <a:pPr lvl="1"/>
            <a:r>
              <a:rPr lang="en-GB" sz="1000" dirty="0">
                <a:latin typeface="Arial" panose="020B0604020202020204"/>
              </a:rPr>
              <a:t>How much memory made available, </a:t>
            </a:r>
            <a:endParaRPr lang="en-GB" sz="1000" dirty="0">
              <a:latin typeface="Arial" panose="020B0604020202020204"/>
            </a:endParaRPr>
          </a:p>
          <a:p>
            <a:pPr lvl="1"/>
            <a:r>
              <a:rPr lang="en-GB" sz="1000" dirty="0">
                <a:latin typeface="Arial" panose="020B0604020202020204"/>
              </a:rPr>
              <a:t>How much memory is free</a:t>
            </a:r>
            <a:endParaRPr lang="en-GB" sz="1000" dirty="0">
              <a:latin typeface="Arial" panose="020B0604020202020204"/>
            </a:endParaRPr>
          </a:p>
          <a:p>
            <a:pPr lvl="1"/>
            <a:r>
              <a:rPr lang="en-GB" sz="1000" dirty="0">
                <a:latin typeface="Arial" panose="020B0604020202020204"/>
              </a:rPr>
              <a:t>All the dynamic information , threads and all that kind of stuffs</a:t>
            </a:r>
            <a:endParaRPr lang="en-GB" sz="1000" dirty="0">
              <a:latin typeface="Arial" panose="020B0604020202020204"/>
            </a:endParaRPr>
          </a:p>
          <a:p>
            <a:pPr lvl="1"/>
            <a:r>
              <a:rPr lang="en-GB" sz="1000" dirty="0">
                <a:latin typeface="Arial" panose="020B0604020202020204"/>
              </a:rPr>
              <a:t>It provides the information that defines how many times a specific URL is being called.</a:t>
            </a:r>
            <a:endParaRPr lang="en-GB" sz="1000" dirty="0">
              <a:latin typeface="Arial" panose="020B0604020202020204"/>
            </a:endParaRPr>
          </a:p>
          <a:p>
            <a:pPr lvl="1"/>
            <a:r>
              <a:rPr lang="en-GB" sz="1000" dirty="0">
                <a:latin typeface="Arial" panose="020B0604020202020204"/>
              </a:rPr>
              <a:t>Keeps track of how many times a specific response type is given back for a specific URL.</a:t>
            </a:r>
            <a:endParaRPr lang="en-GB" sz="1000" dirty="0">
              <a:latin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Embedded Servlet Container</a:t>
            </a:r>
            <a:endParaRPr lang="en-US" dirty="0">
              <a:latin typeface="Arial" panose="020B0604020202020204"/>
            </a:endParaRPr>
          </a:p>
        </p:txBody>
      </p:sp>
      <p:sp>
        <p:nvSpPr>
          <p:cNvPr id="3" name="Content Placeholder 2"/>
          <p:cNvSpPr>
            <a:spLocks noGrp="1"/>
          </p:cNvSpPr>
          <p:nvPr>
            <p:ph idx="1"/>
          </p:nvPr>
        </p:nvSpPr>
        <p:spPr>
          <a:xfrm>
            <a:off x="800100" y="599798"/>
            <a:ext cx="7620000" cy="4486552"/>
          </a:xfrm>
        </p:spPr>
        <p:txBody>
          <a:bodyPr vert="horz" rtlCol="0">
            <a:noAutofit/>
          </a:bodyPr>
          <a:lstStyle/>
          <a:p>
            <a:r>
              <a:rPr lang="en-GB" sz="1000" dirty="0">
                <a:latin typeface="Arial" panose="020B0604020202020204"/>
              </a:rPr>
              <a:t>What we are used to we create a war file and deploy it in web server, that usually we will be doing before Spring Boot.</a:t>
            </a:r>
            <a:endParaRPr lang="en-GB" sz="1000" dirty="0">
              <a:latin typeface="Arial" panose="020B0604020202020204"/>
            </a:endParaRPr>
          </a:p>
          <a:p>
            <a:r>
              <a:rPr lang="en-GB" sz="1000" dirty="0">
                <a:latin typeface="Arial" panose="020B0604020202020204"/>
              </a:rPr>
              <a:t>Spring Boot comes in with the idea of embedded servlet container. So Servlet container like tomcat is embedded in application directly. So we would only need to create jar instead of war. </a:t>
            </a:r>
            <a:endParaRPr lang="en-GB" sz="1000" dirty="0">
              <a:latin typeface="Arial" panose="020B0604020202020204"/>
            </a:endParaRPr>
          </a:p>
          <a:p>
            <a:r>
              <a:rPr lang="en-GB" sz="1000" dirty="0">
                <a:latin typeface="Arial" panose="020B0604020202020204"/>
              </a:rPr>
              <a:t>Now configuration of your server is part of your application itself. To deploy in environment, you need to install webserver in the environment, because its part of the application, so you directly go and run as simple java application. </a:t>
            </a:r>
            <a:endParaRPr lang="en-GB" sz="1000" dirty="0">
              <a:latin typeface="Arial" panose="020B0604020202020204"/>
            </a:endParaRPr>
          </a:p>
          <a:p>
            <a:r>
              <a:rPr lang="en-GB" sz="1000" dirty="0">
                <a:latin typeface="Arial" panose="020B0604020202020204"/>
              </a:rPr>
              <a:t>Only thing you need to run Spring Boot Application Jars is JDK.</a:t>
            </a:r>
            <a:endParaRPr lang="en-GB" sz="1000" dirty="0">
              <a:latin typeface="Arial" panose="020B0604020202020204"/>
            </a:endParaRPr>
          </a:p>
          <a:p>
            <a:r>
              <a:rPr lang="en-GB" sz="1000" dirty="0">
                <a:latin typeface="Arial" panose="020B0604020202020204"/>
              </a:rPr>
              <a:t>Spring Boot starter web has dependency on tomcat, because tomcat is default embedded servlet container</a:t>
            </a:r>
            <a:endParaRPr lang="en-GB" sz="1000" dirty="0">
              <a:latin typeface="Arial" panose="020B0604020202020204"/>
            </a:endParaRPr>
          </a:p>
          <a:p>
            <a:r>
              <a:rPr lang="en-GB" sz="1000" dirty="0">
                <a:latin typeface="Arial" panose="020B0604020202020204"/>
              </a:rPr>
              <a:t>If you want to change the embedded servlet container then you need to exclude tomcat and include another embedded servlet container dependency</a:t>
            </a:r>
            <a:endParaRPr lang="en-GB" sz="1000" dirty="0">
              <a:latin typeface="Arial" panose="020B0604020202020204"/>
            </a:endParaRPr>
          </a:p>
          <a:p>
            <a:endParaRPr lang="en-GB" sz="1000" dirty="0">
              <a:latin typeface="Arial" panose="020B0604020202020204"/>
            </a:endParaRPr>
          </a:p>
          <a:p>
            <a:endParaRPr lang="en-GB" sz="1000" dirty="0">
              <a:latin typeface="Arial" panose="020B0604020202020204"/>
            </a:endParaRPr>
          </a:p>
        </p:txBody>
      </p:sp>
      <p:sp>
        <p:nvSpPr>
          <p:cNvPr id="4" name="Rectangle 3"/>
          <p:cNvSpPr/>
          <p:nvPr/>
        </p:nvSpPr>
        <p:spPr>
          <a:xfrm>
            <a:off x="1371600" y="2914650"/>
            <a:ext cx="5562600" cy="19431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r>
              <a:rPr lang="en-US" sz="900" dirty="0">
                <a:solidFill>
                  <a:schemeClr val="tx1"/>
                </a:solidFill>
                <a:latin typeface="Arial" panose="020B0604020202020204" pitchFamily="34" charset="0"/>
                <a:cs typeface="Arial" panose="020B0604020202020204" pitchFamily="34" charset="0"/>
              </a:rPr>
              <a:t>&lt;dependency&gt;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a:t>
            </a:r>
            <a:r>
              <a:rPr lang="en-US" sz="900" dirty="0" err="1">
                <a:solidFill>
                  <a:schemeClr val="tx1"/>
                </a:solidFill>
                <a:latin typeface="Arial" panose="020B0604020202020204" pitchFamily="34" charset="0"/>
                <a:cs typeface="Arial" panose="020B0604020202020204" pitchFamily="34" charset="0"/>
              </a:rPr>
              <a:t>groupId</a:t>
            </a:r>
            <a:r>
              <a:rPr lang="en-US" sz="900" dirty="0">
                <a:solidFill>
                  <a:schemeClr val="tx1"/>
                </a:solidFill>
                <a:latin typeface="Arial" panose="020B0604020202020204" pitchFamily="34" charset="0"/>
                <a:cs typeface="Arial" panose="020B0604020202020204" pitchFamily="34" charset="0"/>
              </a:rPr>
              <a:t>&gt;</a:t>
            </a:r>
            <a:r>
              <a:rPr lang="en-US" sz="900" dirty="0" err="1">
                <a:solidFill>
                  <a:schemeClr val="tx1"/>
                </a:solidFill>
                <a:latin typeface="Arial" panose="020B0604020202020204" pitchFamily="34" charset="0"/>
                <a:cs typeface="Arial" panose="020B0604020202020204" pitchFamily="34" charset="0"/>
              </a:rPr>
              <a:t>org.springframework.boot</a:t>
            </a:r>
            <a:r>
              <a:rPr lang="en-US" sz="900" dirty="0">
                <a:solidFill>
                  <a:schemeClr val="tx1"/>
                </a:solidFill>
                <a:latin typeface="Arial" panose="020B0604020202020204" pitchFamily="34" charset="0"/>
                <a:cs typeface="Arial" panose="020B0604020202020204" pitchFamily="34" charset="0"/>
              </a:rPr>
              <a:t>&lt;/</a:t>
            </a:r>
            <a:r>
              <a:rPr lang="en-US" sz="900" dirty="0" err="1">
                <a:solidFill>
                  <a:schemeClr val="tx1"/>
                </a:solidFill>
                <a:latin typeface="Arial" panose="020B0604020202020204" pitchFamily="34" charset="0"/>
                <a:cs typeface="Arial" panose="020B0604020202020204" pitchFamily="34" charset="0"/>
              </a:rPr>
              <a:t>groupId</a:t>
            </a:r>
            <a:r>
              <a:rPr lang="en-US" sz="900" dirty="0">
                <a:solidFill>
                  <a:schemeClr val="tx1"/>
                </a:solidFill>
                <a:latin typeface="Arial" panose="020B0604020202020204" pitchFamily="34" charset="0"/>
                <a:cs typeface="Arial" panose="020B0604020202020204" pitchFamily="34" charset="0"/>
              </a:rPr>
              <a:t>&gt;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a:t>
            </a:r>
            <a:r>
              <a:rPr lang="en-US" sz="900" dirty="0" err="1">
                <a:solidFill>
                  <a:schemeClr val="tx1"/>
                </a:solidFill>
                <a:latin typeface="Arial" panose="020B0604020202020204" pitchFamily="34" charset="0"/>
                <a:cs typeface="Arial" panose="020B0604020202020204" pitchFamily="34" charset="0"/>
              </a:rPr>
              <a:t>artifactId</a:t>
            </a:r>
            <a:r>
              <a:rPr lang="en-US" sz="900" dirty="0">
                <a:solidFill>
                  <a:schemeClr val="tx1"/>
                </a:solidFill>
                <a:latin typeface="Arial" panose="020B0604020202020204" pitchFamily="34" charset="0"/>
                <a:cs typeface="Arial" panose="020B0604020202020204" pitchFamily="34" charset="0"/>
              </a:rPr>
              <a:t>&gt;spring-boot-starter-web&lt;/</a:t>
            </a:r>
            <a:r>
              <a:rPr lang="en-US" sz="900" dirty="0" err="1">
                <a:solidFill>
                  <a:schemeClr val="tx1"/>
                </a:solidFill>
                <a:latin typeface="Arial" panose="020B0604020202020204" pitchFamily="34" charset="0"/>
                <a:cs typeface="Arial" panose="020B0604020202020204" pitchFamily="34" charset="0"/>
              </a:rPr>
              <a:t>artifactId</a:t>
            </a:r>
            <a:r>
              <a:rPr lang="en-US" sz="900" dirty="0">
                <a:solidFill>
                  <a:schemeClr val="tx1"/>
                </a:solidFill>
                <a:latin typeface="Arial" panose="020B0604020202020204" pitchFamily="34" charset="0"/>
                <a:cs typeface="Arial" panose="020B0604020202020204" pitchFamily="34" charset="0"/>
              </a:rPr>
              <a:t>&gt;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&lt;exclusions&gt;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&lt;exclusion&gt;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a:t>
            </a:r>
            <a:r>
              <a:rPr lang="en-US" sz="900" dirty="0" err="1">
                <a:solidFill>
                  <a:schemeClr val="tx1"/>
                </a:solidFill>
                <a:latin typeface="Arial" panose="020B0604020202020204" pitchFamily="34" charset="0"/>
                <a:cs typeface="Arial" panose="020B0604020202020204" pitchFamily="34" charset="0"/>
              </a:rPr>
              <a:t>groupId</a:t>
            </a:r>
            <a:r>
              <a:rPr lang="en-US" sz="900" dirty="0">
                <a:solidFill>
                  <a:schemeClr val="tx1"/>
                </a:solidFill>
                <a:latin typeface="Arial" panose="020B0604020202020204" pitchFamily="34" charset="0"/>
                <a:cs typeface="Arial" panose="020B0604020202020204" pitchFamily="34" charset="0"/>
              </a:rPr>
              <a:t>&gt;</a:t>
            </a:r>
            <a:r>
              <a:rPr lang="en-US" sz="900" dirty="0" err="1">
                <a:solidFill>
                  <a:schemeClr val="tx1"/>
                </a:solidFill>
                <a:latin typeface="Arial" panose="020B0604020202020204" pitchFamily="34" charset="0"/>
                <a:cs typeface="Arial" panose="020B0604020202020204" pitchFamily="34" charset="0"/>
              </a:rPr>
              <a:t>org.springframework.boot</a:t>
            </a:r>
            <a:r>
              <a:rPr lang="en-US" sz="900" dirty="0">
                <a:solidFill>
                  <a:schemeClr val="tx1"/>
                </a:solidFill>
                <a:latin typeface="Arial" panose="020B0604020202020204" pitchFamily="34" charset="0"/>
                <a:cs typeface="Arial" panose="020B0604020202020204" pitchFamily="34" charset="0"/>
              </a:rPr>
              <a:t>&lt;/</a:t>
            </a:r>
            <a:r>
              <a:rPr lang="en-US" sz="900" dirty="0" err="1">
                <a:solidFill>
                  <a:schemeClr val="tx1"/>
                </a:solidFill>
                <a:latin typeface="Arial" panose="020B0604020202020204" pitchFamily="34" charset="0"/>
                <a:cs typeface="Arial" panose="020B0604020202020204" pitchFamily="34" charset="0"/>
              </a:rPr>
              <a:t>groupId</a:t>
            </a:r>
            <a:r>
              <a:rPr lang="en-US" sz="900" dirty="0">
                <a:solidFill>
                  <a:schemeClr val="tx1"/>
                </a:solidFill>
                <a:latin typeface="Arial" panose="020B0604020202020204" pitchFamily="34" charset="0"/>
                <a:cs typeface="Arial" panose="020B0604020202020204" pitchFamily="34" charset="0"/>
              </a:rPr>
              <a:t>&gt;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a:t>
            </a:r>
            <a:r>
              <a:rPr lang="en-US" sz="900" dirty="0" err="1">
                <a:solidFill>
                  <a:schemeClr val="tx1"/>
                </a:solidFill>
                <a:latin typeface="Arial" panose="020B0604020202020204" pitchFamily="34" charset="0"/>
                <a:cs typeface="Arial" panose="020B0604020202020204" pitchFamily="34" charset="0"/>
              </a:rPr>
              <a:t>artifactId</a:t>
            </a:r>
            <a:r>
              <a:rPr lang="en-US" sz="900" dirty="0">
                <a:solidFill>
                  <a:schemeClr val="tx1"/>
                </a:solidFill>
                <a:latin typeface="Arial" panose="020B0604020202020204" pitchFamily="34" charset="0"/>
                <a:cs typeface="Arial" panose="020B0604020202020204" pitchFamily="34" charset="0"/>
              </a:rPr>
              <a:t>&gt;spring-boot-starter-tomcat&lt;/</a:t>
            </a:r>
            <a:r>
              <a:rPr lang="en-US" sz="900" dirty="0" err="1">
                <a:solidFill>
                  <a:schemeClr val="tx1"/>
                </a:solidFill>
                <a:latin typeface="Arial" panose="020B0604020202020204" pitchFamily="34" charset="0"/>
                <a:cs typeface="Arial" panose="020B0604020202020204" pitchFamily="34" charset="0"/>
              </a:rPr>
              <a:t>artifactId</a:t>
            </a:r>
            <a:r>
              <a:rPr lang="en-US" sz="900" dirty="0">
                <a:solidFill>
                  <a:schemeClr val="tx1"/>
                </a:solidFill>
                <a:latin typeface="Arial" panose="020B0604020202020204" pitchFamily="34" charset="0"/>
                <a:cs typeface="Arial" panose="020B0604020202020204" pitchFamily="34" charset="0"/>
              </a:rPr>
              <a:t>&gt;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&lt;/exclusion&gt;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&lt;/exclusions&gt;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&lt;/dependency&gt;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&lt;dependency&gt;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a:t>
            </a:r>
            <a:r>
              <a:rPr lang="en-US" sz="900" dirty="0" err="1">
                <a:solidFill>
                  <a:schemeClr val="tx1"/>
                </a:solidFill>
                <a:latin typeface="Arial" panose="020B0604020202020204" pitchFamily="34" charset="0"/>
                <a:cs typeface="Arial" panose="020B0604020202020204" pitchFamily="34" charset="0"/>
              </a:rPr>
              <a:t>groupId</a:t>
            </a:r>
            <a:r>
              <a:rPr lang="en-US" sz="900" dirty="0">
                <a:solidFill>
                  <a:schemeClr val="tx1"/>
                </a:solidFill>
                <a:latin typeface="Arial" panose="020B0604020202020204" pitchFamily="34" charset="0"/>
                <a:cs typeface="Arial" panose="020B0604020202020204" pitchFamily="34" charset="0"/>
              </a:rPr>
              <a:t>&gt;</a:t>
            </a:r>
            <a:r>
              <a:rPr lang="en-US" sz="900" dirty="0" err="1">
                <a:solidFill>
                  <a:schemeClr val="tx1"/>
                </a:solidFill>
                <a:latin typeface="Arial" panose="020B0604020202020204" pitchFamily="34" charset="0"/>
                <a:cs typeface="Arial" panose="020B0604020202020204" pitchFamily="34" charset="0"/>
              </a:rPr>
              <a:t>org.springframework.boot</a:t>
            </a:r>
            <a:r>
              <a:rPr lang="en-US" sz="900" dirty="0">
                <a:solidFill>
                  <a:schemeClr val="tx1"/>
                </a:solidFill>
                <a:latin typeface="Arial" panose="020B0604020202020204" pitchFamily="34" charset="0"/>
                <a:cs typeface="Arial" panose="020B0604020202020204" pitchFamily="34" charset="0"/>
              </a:rPr>
              <a:t>&lt;/</a:t>
            </a:r>
            <a:r>
              <a:rPr lang="en-US" sz="900" dirty="0" err="1">
                <a:solidFill>
                  <a:schemeClr val="tx1"/>
                </a:solidFill>
                <a:latin typeface="Arial" panose="020B0604020202020204" pitchFamily="34" charset="0"/>
                <a:cs typeface="Arial" panose="020B0604020202020204" pitchFamily="34" charset="0"/>
              </a:rPr>
              <a:t>groupId</a:t>
            </a:r>
            <a:r>
              <a:rPr lang="en-US" sz="900" dirty="0">
                <a:solidFill>
                  <a:schemeClr val="tx1"/>
                </a:solidFill>
                <a:latin typeface="Arial" panose="020B0604020202020204" pitchFamily="34" charset="0"/>
                <a:cs typeface="Arial" panose="020B0604020202020204" pitchFamily="34" charset="0"/>
              </a:rPr>
              <a:t>&gt;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    &lt;</a:t>
            </a:r>
            <a:r>
              <a:rPr lang="en-US" sz="900" dirty="0" err="1">
                <a:solidFill>
                  <a:schemeClr val="tx1"/>
                </a:solidFill>
                <a:latin typeface="Arial" panose="020B0604020202020204" pitchFamily="34" charset="0"/>
                <a:cs typeface="Arial" panose="020B0604020202020204" pitchFamily="34" charset="0"/>
              </a:rPr>
              <a:t>artifactId</a:t>
            </a:r>
            <a:r>
              <a:rPr lang="en-US" sz="900" dirty="0">
                <a:solidFill>
                  <a:schemeClr val="tx1"/>
                </a:solidFill>
                <a:latin typeface="Arial" panose="020B0604020202020204" pitchFamily="34" charset="0"/>
                <a:cs typeface="Arial" panose="020B0604020202020204" pitchFamily="34" charset="0"/>
              </a:rPr>
              <a:t>&gt;spring-boot-starter-jetty&lt;/</a:t>
            </a:r>
            <a:r>
              <a:rPr lang="en-US" sz="900" dirty="0" err="1">
                <a:solidFill>
                  <a:schemeClr val="tx1"/>
                </a:solidFill>
                <a:latin typeface="Arial" panose="020B0604020202020204" pitchFamily="34" charset="0"/>
                <a:cs typeface="Arial" panose="020B0604020202020204" pitchFamily="34" charset="0"/>
              </a:rPr>
              <a:t>artifactId</a:t>
            </a:r>
            <a:r>
              <a:rPr lang="en-US" sz="900" dirty="0">
                <a:solidFill>
                  <a:schemeClr val="tx1"/>
                </a:solidFill>
                <a:latin typeface="Arial" panose="020B0604020202020204" pitchFamily="34" charset="0"/>
                <a:cs typeface="Arial" panose="020B0604020202020204" pitchFamily="34" charset="0"/>
              </a:rPr>
              <a:t>&gt;</a:t>
            </a:r>
            <a:endParaRPr lang="en-US" sz="900" dirty="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&lt;/dependency&gt;</a:t>
            </a:r>
            <a:endParaRPr lang="en-US" sz="9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Embedded Servlet Container</a:t>
            </a:r>
            <a:endParaRPr lang="en-US" dirty="0">
              <a:latin typeface="Arial" panose="020B0604020202020204"/>
            </a:endParaRPr>
          </a:p>
        </p:txBody>
      </p:sp>
      <p:sp>
        <p:nvSpPr>
          <p:cNvPr id="3" name="Content Placeholder 2"/>
          <p:cNvSpPr>
            <a:spLocks noGrp="1"/>
          </p:cNvSpPr>
          <p:nvPr>
            <p:ph idx="1"/>
          </p:nvPr>
        </p:nvSpPr>
        <p:spPr>
          <a:xfrm>
            <a:off x="800100" y="599798"/>
            <a:ext cx="7620000" cy="4486552"/>
          </a:xfrm>
        </p:spPr>
        <p:txBody>
          <a:bodyPr vert="horz" rtlCol="0">
            <a:noAutofit/>
          </a:bodyPr>
          <a:lstStyle/>
          <a:p>
            <a:r>
              <a:rPr lang="en-GB" sz="1000" dirty="0">
                <a:latin typeface="Arial" panose="020B0604020202020204"/>
              </a:rPr>
              <a:t>Spring Boot comes in with Support for 3 different embedded servlet containers:</a:t>
            </a:r>
            <a:endParaRPr lang="en-GB" sz="1000" dirty="0">
              <a:latin typeface="Arial" panose="020B0604020202020204"/>
            </a:endParaRPr>
          </a:p>
          <a:p>
            <a:pPr lvl="1"/>
            <a:r>
              <a:rPr lang="en-GB" sz="1000" dirty="0">
                <a:solidFill>
                  <a:schemeClr val="tx1"/>
                </a:solidFill>
                <a:latin typeface="Arial" panose="020B0604020202020204"/>
              </a:rPr>
              <a:t>Tomcat</a:t>
            </a:r>
            <a:endParaRPr lang="en-GB" sz="1000" dirty="0">
              <a:solidFill>
                <a:schemeClr val="tx1"/>
              </a:solidFill>
              <a:latin typeface="Arial" panose="020B0604020202020204"/>
            </a:endParaRPr>
          </a:p>
          <a:p>
            <a:pPr lvl="1"/>
            <a:r>
              <a:rPr lang="en-GB" sz="1000" dirty="0">
                <a:solidFill>
                  <a:schemeClr val="tx1"/>
                </a:solidFill>
                <a:latin typeface="Arial" panose="020B0604020202020204"/>
              </a:rPr>
              <a:t>Jetty</a:t>
            </a:r>
            <a:endParaRPr lang="en-GB" sz="1000" dirty="0">
              <a:solidFill>
                <a:schemeClr val="tx1"/>
              </a:solidFill>
              <a:latin typeface="Arial" panose="020B0604020202020204"/>
            </a:endParaRPr>
          </a:p>
          <a:p>
            <a:pPr lvl="1"/>
            <a:r>
              <a:rPr lang="en-GB" sz="1000" dirty="0">
                <a:solidFill>
                  <a:schemeClr val="tx1"/>
                </a:solidFill>
                <a:latin typeface="Arial" panose="020B0604020202020204"/>
              </a:rPr>
              <a:t>Undertow</a:t>
            </a:r>
            <a:endParaRPr lang="en-GB" sz="1000" dirty="0">
              <a:solidFill>
                <a:schemeClr val="tx1"/>
              </a:solidFill>
              <a:latin typeface="Arial" panose="020B0604020202020204"/>
            </a:endParaRPr>
          </a:p>
          <a:p>
            <a:r>
              <a:rPr lang="en-GB" sz="1000" dirty="0">
                <a:latin typeface="Arial" panose="020B0604020202020204"/>
              </a:rPr>
              <a:t>Change the server port by using below configuration in </a:t>
            </a:r>
            <a:r>
              <a:rPr lang="en-GB" sz="1000" dirty="0" err="1">
                <a:latin typeface="Arial" panose="020B0604020202020204"/>
              </a:rPr>
              <a:t>application.properties</a:t>
            </a:r>
            <a:r>
              <a:rPr lang="en-GB" sz="1000" dirty="0">
                <a:latin typeface="Arial" panose="020B0604020202020204"/>
              </a:rPr>
              <a:t> file:  </a:t>
            </a:r>
            <a:r>
              <a:rPr lang="en-GB" sz="1000" dirty="0" err="1">
                <a:solidFill>
                  <a:schemeClr val="tx1"/>
                </a:solidFill>
                <a:latin typeface="Arial" panose="020B0604020202020204"/>
              </a:rPr>
              <a:t>server.port</a:t>
            </a:r>
            <a:endParaRPr lang="en-GB" sz="1000" dirty="0">
              <a:solidFill>
                <a:schemeClr val="tx1"/>
              </a:solidFill>
              <a:latin typeface="Arial" panose="020B0604020202020204"/>
            </a:endParaRPr>
          </a:p>
          <a:p>
            <a:r>
              <a:rPr lang="en-GB" sz="1000" dirty="0">
                <a:latin typeface="Arial" panose="020B0604020202020204"/>
              </a:rPr>
              <a:t>Find out from documentation ( </a:t>
            </a:r>
            <a:r>
              <a:rPr lang="en-GB" sz="1000" u="sng" dirty="0">
                <a:solidFill>
                  <a:schemeClr val="accent3">
                    <a:lumMod val="75000"/>
                  </a:schemeClr>
                </a:solidFill>
                <a:latin typeface="Arial" panose="020B0604020202020204"/>
              </a:rPr>
              <a:t>https://docs.spring.io/spring-boot/docs/current/reference/html/howto-embedded-web-servers.html</a:t>
            </a:r>
            <a:r>
              <a:rPr lang="en-GB" sz="1000" dirty="0">
                <a:latin typeface="Arial" panose="020B0604020202020204"/>
              </a:rPr>
              <a:t>) , how to switch to undertow! </a:t>
            </a:r>
            <a:endParaRPr lang="en-GB" sz="1000" dirty="0">
              <a:solidFill>
                <a:schemeClr val="tx1"/>
              </a:solidFill>
              <a:latin typeface="Arial"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Adding Dynamic Configuration</a:t>
            </a:r>
            <a:endParaRPr lang="en-US" dirty="0">
              <a:latin typeface="Arial" panose="020B0604020202020204"/>
            </a:endParaRPr>
          </a:p>
        </p:txBody>
      </p:sp>
      <p:sp>
        <p:nvSpPr>
          <p:cNvPr id="3" name="Content Placeholder 2"/>
          <p:cNvSpPr>
            <a:spLocks noGrp="1"/>
          </p:cNvSpPr>
          <p:nvPr>
            <p:ph idx="1"/>
          </p:nvPr>
        </p:nvSpPr>
        <p:spPr>
          <a:xfrm>
            <a:off x="800100" y="599798"/>
            <a:ext cx="7620000" cy="3876952"/>
          </a:xfrm>
        </p:spPr>
        <p:txBody>
          <a:bodyPr vert="horz" rtlCol="0">
            <a:noAutofit/>
          </a:bodyPr>
          <a:lstStyle/>
          <a:p>
            <a:r>
              <a:rPr lang="en-GB" sz="1000" b="1" u="sng" dirty="0">
                <a:latin typeface="Arial" panose="020B0604020202020204"/>
              </a:rPr>
              <a:t>Add message text in </a:t>
            </a:r>
            <a:r>
              <a:rPr lang="en-GB" sz="1000" b="1" u="sng" dirty="0" err="1">
                <a:latin typeface="Arial" panose="020B0604020202020204"/>
              </a:rPr>
              <a:t>application.properties</a:t>
            </a:r>
            <a:endParaRPr lang="en-GB" sz="1000" b="1" u="sng" dirty="0">
              <a:latin typeface="Arial" panose="020B0604020202020204"/>
            </a:endParaRPr>
          </a:p>
          <a:p>
            <a:endParaRPr lang="en-GB" sz="1000" dirty="0">
              <a:solidFill>
                <a:schemeClr val="tx1"/>
              </a:solidFill>
              <a:latin typeface="Arial" panose="020B0604020202020204"/>
            </a:endParaRPr>
          </a:p>
          <a:p>
            <a:endParaRPr lang="en-GB" sz="1000" dirty="0">
              <a:latin typeface="Arial" panose="020B0604020202020204"/>
            </a:endParaRPr>
          </a:p>
          <a:p>
            <a:endParaRPr lang="en-GB" sz="1000" dirty="0">
              <a:solidFill>
                <a:schemeClr val="tx1"/>
              </a:solidFill>
              <a:latin typeface="Arial" panose="020B0604020202020204"/>
            </a:endParaRPr>
          </a:p>
          <a:p>
            <a:r>
              <a:rPr lang="en-GB" sz="1000" b="1" u="sng" dirty="0">
                <a:latin typeface="Arial" panose="020B0604020202020204"/>
              </a:rPr>
              <a:t>WelcomeController.java</a:t>
            </a:r>
            <a:endParaRPr lang="en-GB" sz="1000" b="1" u="sng" dirty="0">
              <a:solidFill>
                <a:schemeClr val="tx1"/>
              </a:solidFill>
              <a:latin typeface="Arial" panose="020B0604020202020204"/>
            </a:endParaRPr>
          </a:p>
          <a:p>
            <a:endParaRPr lang="en-GB" sz="1000" dirty="0">
              <a:solidFill>
                <a:schemeClr val="tx1"/>
              </a:solidFill>
              <a:latin typeface="Arial" panose="020B0604020202020204"/>
            </a:endParaRPr>
          </a:p>
        </p:txBody>
      </p:sp>
      <p:sp>
        <p:nvSpPr>
          <p:cNvPr id="4" name="Rectangle 3"/>
          <p:cNvSpPr/>
          <p:nvPr/>
        </p:nvSpPr>
        <p:spPr>
          <a:xfrm>
            <a:off x="1295400" y="971550"/>
            <a:ext cx="4876800" cy="6096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r>
              <a:rPr lang="en-GB" sz="1000" dirty="0" err="1">
                <a:latin typeface="Arial" panose="020B0604020202020204" pitchFamily="34" charset="0"/>
                <a:cs typeface="Arial" panose="020B0604020202020204" pitchFamily="34" charset="0"/>
              </a:rPr>
              <a:t>logging.level.org.springframework</a:t>
            </a:r>
            <a:r>
              <a:rPr lang="en-GB" sz="1000" dirty="0">
                <a:latin typeface="Arial" panose="020B0604020202020204" pitchFamily="34" charset="0"/>
                <a:cs typeface="Arial" panose="020B0604020202020204" pitchFamily="34" charset="0"/>
              </a:rPr>
              <a:t>: DEBUG</a:t>
            </a:r>
            <a:endParaRPr lang="en-GB" sz="1000" dirty="0">
              <a:latin typeface="Arial" panose="020B0604020202020204" pitchFamily="34" charset="0"/>
              <a:cs typeface="Arial" panose="020B0604020202020204" pitchFamily="34" charset="0"/>
            </a:endParaRPr>
          </a:p>
          <a:p>
            <a:r>
              <a:rPr lang="en-GB" sz="1000" dirty="0" err="1">
                <a:latin typeface="Arial" panose="020B0604020202020204" pitchFamily="34" charset="0"/>
                <a:cs typeface="Arial" panose="020B0604020202020204" pitchFamily="34" charset="0"/>
              </a:rPr>
              <a:t>logging.level.org.springframework.web.servlet</a:t>
            </a:r>
            <a:r>
              <a:rPr lang="en-GB" sz="1000" dirty="0">
                <a:latin typeface="Arial" panose="020B0604020202020204" pitchFamily="34" charset="0"/>
                <a:cs typeface="Arial" panose="020B0604020202020204" pitchFamily="34" charset="0"/>
              </a:rPr>
              <a:t>: DEBUG</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app.name=</a:t>
            </a:r>
            <a:r>
              <a:rPr lang="en-GB" sz="1000" dirty="0" err="1">
                <a:latin typeface="Arial" panose="020B0604020202020204" pitchFamily="34" charset="0"/>
                <a:cs typeface="Arial" panose="020B0604020202020204" pitchFamily="34" charset="0"/>
              </a:rPr>
              <a:t>SurveyApplication</a:t>
            </a:r>
            <a:endParaRPr lang="en-GB" sz="1000" dirty="0">
              <a:latin typeface="Arial" panose="020B0604020202020204" pitchFamily="34" charset="0"/>
              <a:cs typeface="Arial" panose="020B0604020202020204" pitchFamily="34" charset="0"/>
            </a:endParaRPr>
          </a:p>
          <a:p>
            <a:r>
              <a:rPr lang="en-GB" sz="1000" dirty="0" err="1">
                <a:latin typeface="Arial" panose="020B0604020202020204" pitchFamily="34" charset="0"/>
                <a:cs typeface="Arial" panose="020B0604020202020204" pitchFamily="34" charset="0"/>
              </a:rPr>
              <a:t>welcome.message</a:t>
            </a:r>
            <a:r>
              <a:rPr lang="en-GB" sz="1000" dirty="0">
                <a:latin typeface="Arial" panose="020B0604020202020204" pitchFamily="34" charset="0"/>
                <a:cs typeface="Arial" panose="020B0604020202020204" pitchFamily="34" charset="0"/>
              </a:rPr>
              <a:t>=Welcome message from property file! Welcome to ${app.name}</a:t>
            </a:r>
            <a:endParaRPr lang="en-GB" sz="1000" dirty="0">
              <a:latin typeface="Arial" panose="020B0604020202020204" pitchFamily="34" charset="0"/>
              <a:cs typeface="Arial" panose="020B0604020202020204" pitchFamily="34" charset="0"/>
            </a:endParaRPr>
          </a:p>
        </p:txBody>
      </p:sp>
      <p:sp>
        <p:nvSpPr>
          <p:cNvPr id="7" name="Rectangle 6"/>
          <p:cNvSpPr/>
          <p:nvPr/>
        </p:nvSpPr>
        <p:spPr>
          <a:xfrm>
            <a:off x="1219200" y="2266950"/>
            <a:ext cx="4953000" cy="18288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r>
              <a:rPr lang="en-US" sz="1000" dirty="0">
                <a:latin typeface="Arial" panose="020B0604020202020204" pitchFamily="34" charset="0"/>
                <a:cs typeface="Arial" panose="020B0604020202020204" pitchFamily="34" charset="0"/>
              </a:rPr>
              <a:t>@RestController</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public class </a:t>
            </a:r>
            <a:r>
              <a:rPr lang="en-US" sz="1000" dirty="0" err="1">
                <a:latin typeface="Arial" panose="020B0604020202020204" pitchFamily="34" charset="0"/>
                <a:cs typeface="Arial" panose="020B0604020202020204" pitchFamily="34" charset="0"/>
              </a:rPr>
              <a:t>WelcomeController</a:t>
            </a:r>
            <a:r>
              <a:rPr lang="en-US" sz="1000" dirty="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//Auto wiring</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@Autowired</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private </a:t>
            </a:r>
            <a:r>
              <a:rPr lang="en-US" sz="1000" dirty="0" err="1">
                <a:latin typeface="Arial" panose="020B0604020202020204" pitchFamily="34" charset="0"/>
                <a:cs typeface="Arial" panose="020B0604020202020204" pitchFamily="34" charset="0"/>
              </a:rPr>
              <a:t>WelcomeService</a:t>
            </a:r>
            <a:r>
              <a:rPr lang="en-US" sz="1000" dirty="0">
                <a:latin typeface="Arial" panose="020B0604020202020204" pitchFamily="34" charset="0"/>
                <a:cs typeface="Arial" panose="020B0604020202020204" pitchFamily="34" charset="0"/>
              </a:rPr>
              <a:t> service;</a:t>
            </a:r>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@RequestMapping("/welcome")</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public String welcome() {</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return </a:t>
            </a:r>
            <a:r>
              <a:rPr lang="en-US" sz="1000" dirty="0" err="1">
                <a:latin typeface="Arial" panose="020B0604020202020204" pitchFamily="34" charset="0"/>
                <a:cs typeface="Arial" panose="020B0604020202020204" pitchFamily="34" charset="0"/>
              </a:rPr>
              <a:t>service.retrieveWelcomeMessage</a:t>
            </a:r>
            <a:r>
              <a:rPr lang="en-US" sz="1000" dirty="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Adding Dynamic Configuration</a:t>
            </a:r>
            <a:endParaRPr lang="en-US" dirty="0">
              <a:latin typeface="Arial" panose="020B0604020202020204"/>
            </a:endParaRPr>
          </a:p>
        </p:txBody>
      </p:sp>
      <p:sp>
        <p:nvSpPr>
          <p:cNvPr id="3" name="Content Placeholder 2"/>
          <p:cNvSpPr>
            <a:spLocks noGrp="1"/>
          </p:cNvSpPr>
          <p:nvPr>
            <p:ph idx="1"/>
          </p:nvPr>
        </p:nvSpPr>
        <p:spPr>
          <a:xfrm>
            <a:off x="800100" y="599798"/>
            <a:ext cx="7620000" cy="4334152"/>
          </a:xfrm>
        </p:spPr>
        <p:txBody>
          <a:bodyPr vert="horz" rtlCol="0">
            <a:noAutofit/>
          </a:bodyPr>
          <a:lstStyle/>
          <a:p>
            <a:r>
              <a:rPr lang="en-GB" sz="1000" b="1" u="sng" dirty="0">
                <a:latin typeface="Arial" panose="020B0604020202020204"/>
              </a:rPr>
              <a:t>WelcomeService.java</a:t>
            </a:r>
            <a:endParaRPr lang="en-GB" sz="1000" b="1" u="sng" dirty="0">
              <a:latin typeface="Arial" panose="020B0604020202020204"/>
            </a:endParaRPr>
          </a:p>
          <a:p>
            <a:endParaRPr lang="en-GB" sz="1000" dirty="0">
              <a:solidFill>
                <a:schemeClr val="tx1"/>
              </a:solidFill>
              <a:latin typeface="Arial" panose="020B0604020202020204"/>
            </a:endParaRPr>
          </a:p>
          <a:p>
            <a:endParaRPr lang="en-GB" sz="1000" dirty="0">
              <a:latin typeface="Arial" panose="020B0604020202020204"/>
            </a:endParaRPr>
          </a:p>
          <a:p>
            <a:endParaRPr lang="en-GB" sz="1000" dirty="0">
              <a:solidFill>
                <a:schemeClr val="tx1"/>
              </a:solidFill>
              <a:latin typeface="Arial" panose="020B0604020202020204"/>
            </a:endParaRPr>
          </a:p>
          <a:p>
            <a:endParaRPr lang="en-GB" sz="1000" dirty="0">
              <a:latin typeface="Arial" panose="020B0604020202020204"/>
            </a:endParaRPr>
          </a:p>
          <a:p>
            <a:endParaRPr lang="en-GB" sz="1000" dirty="0">
              <a:solidFill>
                <a:schemeClr val="tx1"/>
              </a:solidFill>
              <a:latin typeface="Arial" panose="020B0604020202020204"/>
            </a:endParaRPr>
          </a:p>
          <a:p>
            <a:endParaRPr lang="en-GB" sz="1000" dirty="0">
              <a:latin typeface="Arial" panose="020B0604020202020204"/>
            </a:endParaRPr>
          </a:p>
          <a:p>
            <a:endParaRPr lang="en-GB" sz="1000" dirty="0">
              <a:solidFill>
                <a:schemeClr val="tx1"/>
              </a:solidFill>
              <a:latin typeface="Arial" panose="020B0604020202020204"/>
            </a:endParaRPr>
          </a:p>
          <a:p>
            <a:r>
              <a:rPr lang="en-GB" sz="1000" b="1" u="sng" dirty="0">
                <a:solidFill>
                  <a:schemeClr val="tx1"/>
                </a:solidFill>
                <a:latin typeface="Arial" panose="020B0604020202020204"/>
              </a:rPr>
              <a:t>Passing message text from program arguments: </a:t>
            </a:r>
            <a:endParaRPr lang="en-GB" sz="1000" b="1" u="sng" dirty="0">
              <a:solidFill>
                <a:schemeClr val="tx1"/>
              </a:solidFill>
              <a:latin typeface="Arial" panose="020B0604020202020204"/>
            </a:endParaRPr>
          </a:p>
          <a:p>
            <a:endParaRPr lang="en-GB" sz="1000" b="1" u="sng" dirty="0">
              <a:latin typeface="Arial" panose="020B0604020202020204"/>
            </a:endParaRPr>
          </a:p>
          <a:p>
            <a:endParaRPr lang="en-GB" sz="1000" b="1" u="sng" dirty="0">
              <a:latin typeface="Arial" panose="020B0604020202020204"/>
            </a:endParaRPr>
          </a:p>
          <a:p>
            <a:endParaRPr lang="en-GB" sz="1000" b="1" u="sng" dirty="0">
              <a:latin typeface="Arial" panose="020B0604020202020204"/>
            </a:endParaRPr>
          </a:p>
          <a:p>
            <a:r>
              <a:rPr lang="en-GB" sz="1000" dirty="0">
                <a:latin typeface="Arial" panose="020B0604020202020204"/>
              </a:rPr>
              <a:t>Command Line argument has higher priority than whatever its configured in the </a:t>
            </a:r>
            <a:r>
              <a:rPr lang="en-GB" sz="1000" dirty="0" err="1">
                <a:latin typeface="Arial" panose="020B0604020202020204"/>
              </a:rPr>
              <a:t>application.properties</a:t>
            </a:r>
            <a:r>
              <a:rPr lang="en-GB" sz="1000" dirty="0">
                <a:latin typeface="Arial" panose="020B0604020202020204"/>
              </a:rPr>
              <a:t> in the class path.</a:t>
            </a:r>
            <a:endParaRPr lang="en-GB" sz="1000" dirty="0">
              <a:latin typeface="Arial" panose="020B0604020202020204"/>
            </a:endParaRPr>
          </a:p>
          <a:p>
            <a:endParaRPr lang="en-GB" sz="1000" dirty="0">
              <a:latin typeface="Arial" panose="020B0604020202020204"/>
            </a:endParaRPr>
          </a:p>
          <a:p>
            <a:endParaRPr lang="en-GB" sz="1000" dirty="0">
              <a:solidFill>
                <a:schemeClr val="tx1"/>
              </a:solidFill>
              <a:latin typeface="Arial" panose="020B0604020202020204"/>
            </a:endParaRPr>
          </a:p>
        </p:txBody>
      </p:sp>
      <p:sp>
        <p:nvSpPr>
          <p:cNvPr id="4" name="Rectangle 3"/>
          <p:cNvSpPr/>
          <p:nvPr/>
        </p:nvSpPr>
        <p:spPr>
          <a:xfrm>
            <a:off x="1295400" y="971550"/>
            <a:ext cx="4876800" cy="1981200"/>
          </a:xfrm>
          <a:prstGeom prst="rect">
            <a:avLst/>
          </a:prstGeom>
          <a:ln>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vert="horz" rtlCol="0" anchor="ctr"/>
          <a:lstStyle/>
          <a:p>
            <a:r>
              <a:rPr lang="en-GB" sz="1000" dirty="0">
                <a:latin typeface="Arial" panose="020B0604020202020204" pitchFamily="34" charset="0"/>
                <a:cs typeface="Arial" panose="020B0604020202020204" pitchFamily="34" charset="0"/>
              </a:rPr>
              <a:t>//Spring to manage this bean and create an instance of this</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@Component</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public class </a:t>
            </a:r>
            <a:r>
              <a:rPr lang="en-GB" sz="1000" dirty="0" err="1">
                <a:latin typeface="Arial" panose="020B0604020202020204" pitchFamily="34" charset="0"/>
                <a:cs typeface="Arial" panose="020B0604020202020204" pitchFamily="34" charset="0"/>
              </a:rPr>
              <a:t>WelcomeService</a:t>
            </a:r>
            <a:r>
              <a:rPr lang="en-GB"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	@Value("${welcome.message}")</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	private String </a:t>
            </a:r>
            <a:r>
              <a:rPr lang="en-GB" sz="1000" dirty="0" err="1">
                <a:latin typeface="Arial" panose="020B0604020202020204" pitchFamily="34" charset="0"/>
                <a:cs typeface="Arial" panose="020B0604020202020204" pitchFamily="34" charset="0"/>
              </a:rPr>
              <a:t>welcomeMessage</a:t>
            </a:r>
            <a:r>
              <a:rPr lang="en-GB"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	public String </a:t>
            </a:r>
            <a:r>
              <a:rPr lang="en-GB" sz="1000" dirty="0" err="1">
                <a:latin typeface="Arial" panose="020B0604020202020204" pitchFamily="34" charset="0"/>
                <a:cs typeface="Arial" panose="020B0604020202020204" pitchFamily="34" charset="0"/>
              </a:rPr>
              <a:t>retrieveWelcomeMessage</a:t>
            </a:r>
            <a:r>
              <a:rPr lang="en-GB"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		//Complex Method</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		return </a:t>
            </a:r>
            <a:r>
              <a:rPr lang="en-GB" sz="1000" dirty="0" err="1">
                <a:latin typeface="Arial" panose="020B0604020202020204" pitchFamily="34" charset="0"/>
                <a:cs typeface="Arial" panose="020B0604020202020204" pitchFamily="34" charset="0"/>
              </a:rPr>
              <a:t>welcomeMessage</a:t>
            </a:r>
            <a:r>
              <a:rPr lang="en-GB"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p:txBody>
      </p:sp>
      <p:sp>
        <p:nvSpPr>
          <p:cNvPr id="8" name="Rectangle 7"/>
          <p:cNvSpPr/>
          <p:nvPr/>
        </p:nvSpPr>
        <p:spPr>
          <a:xfrm>
            <a:off x="1295400" y="3419198"/>
            <a:ext cx="4038600" cy="58606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r>
              <a:rPr lang="en-GB" sz="1000" dirty="0">
                <a:latin typeface="Arial" panose="020B0604020202020204" pitchFamily="34" charset="0"/>
                <a:cs typeface="Arial" panose="020B0604020202020204" pitchFamily="34" charset="0"/>
              </a:rPr>
              <a:t>--</a:t>
            </a:r>
            <a:r>
              <a:rPr lang="en-GB" sz="1000" dirty="0" err="1">
                <a:latin typeface="Arial" panose="020B0604020202020204" pitchFamily="34" charset="0"/>
                <a:cs typeface="Arial" panose="020B0604020202020204" pitchFamily="34" charset="0"/>
              </a:rPr>
              <a:t>welcome.message</a:t>
            </a:r>
            <a:r>
              <a:rPr lang="en-GB" sz="1000" dirty="0">
                <a:latin typeface="Arial" panose="020B0604020202020204" pitchFamily="34" charset="0"/>
                <a:cs typeface="Arial" panose="020B0604020202020204" pitchFamily="34" charset="0"/>
              </a:rPr>
              <a:t>="</a:t>
            </a:r>
            <a:r>
              <a:rPr lang="en-GB" sz="1000" dirty="0" err="1">
                <a:latin typeface="Arial" panose="020B0604020202020204" pitchFamily="34" charset="0"/>
                <a:cs typeface="Arial" panose="020B0604020202020204" pitchFamily="34" charset="0"/>
              </a:rPr>
              <a:t>SomethingElse</a:t>
            </a:r>
            <a:r>
              <a:rPr lang="en-GB" sz="1000" dirty="0">
                <a:latin typeface="Arial" panose="020B0604020202020204" pitchFamily="34" charset="0"/>
                <a:cs typeface="Arial" panose="020B0604020202020204" pitchFamily="34" charset="0"/>
              </a:rPr>
              <a:t>" in Program Arguments</a:t>
            </a:r>
            <a:endParaRPr lang="en-GB" sz="1000"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Understand Spring Profiles</a:t>
            </a:r>
            <a:endParaRPr lang="en-US" dirty="0">
              <a:latin typeface="Arial" panose="020B0604020202020204"/>
            </a:endParaRPr>
          </a:p>
        </p:txBody>
      </p:sp>
      <p:sp>
        <p:nvSpPr>
          <p:cNvPr id="3" name="Content Placeholder 2"/>
          <p:cNvSpPr>
            <a:spLocks noGrp="1"/>
          </p:cNvSpPr>
          <p:nvPr>
            <p:ph idx="1"/>
          </p:nvPr>
        </p:nvSpPr>
        <p:spPr>
          <a:xfrm>
            <a:off x="800100" y="599798"/>
            <a:ext cx="7620000" cy="4486552"/>
          </a:xfrm>
        </p:spPr>
        <p:txBody>
          <a:bodyPr vert="horz" rtlCol="0">
            <a:noAutofit/>
          </a:bodyPr>
          <a:lstStyle/>
          <a:p>
            <a:r>
              <a:rPr lang="en-GB" sz="1000" dirty="0">
                <a:solidFill>
                  <a:schemeClr val="tx1"/>
                </a:solidFill>
                <a:latin typeface="Arial" panose="020B0604020202020204"/>
              </a:rPr>
              <a:t>Easiest way to set up a profile by putting it to </a:t>
            </a:r>
            <a:r>
              <a:rPr lang="en-GB" sz="1000" dirty="0" err="1">
                <a:solidFill>
                  <a:schemeClr val="tx1"/>
                </a:solidFill>
                <a:latin typeface="Arial" panose="020B0604020202020204"/>
              </a:rPr>
              <a:t>application.properties</a:t>
            </a:r>
            <a:r>
              <a:rPr lang="en-GB" sz="1000" dirty="0">
                <a:latin typeface="Arial" panose="020B0604020202020204"/>
              </a:rPr>
              <a:t> </a:t>
            </a:r>
            <a:r>
              <a:rPr lang="en-GB" sz="1000" dirty="0">
                <a:latin typeface="Arial" panose="020B0604020202020204"/>
                <a:sym typeface="Wingdings" panose="05000000000000000000" pitchFamily="2" charset="2"/>
              </a:rPr>
              <a:t></a:t>
            </a:r>
            <a:r>
              <a:rPr lang="en-GB" sz="1000" dirty="0">
                <a:solidFill>
                  <a:schemeClr val="tx1"/>
                </a:solidFill>
                <a:latin typeface="Arial" panose="020B0604020202020204"/>
              </a:rPr>
              <a:t>  </a:t>
            </a:r>
            <a:r>
              <a:rPr lang="en-US" sz="1000" dirty="0" err="1">
                <a:solidFill>
                  <a:srgbClr val="0070C0"/>
                </a:solidFill>
                <a:latin typeface="Arial" panose="020B0604020202020204"/>
              </a:rPr>
              <a:t>spring.profiles.active</a:t>
            </a:r>
            <a:r>
              <a:rPr lang="en-US" sz="1000" dirty="0">
                <a:solidFill>
                  <a:srgbClr val="0070C0"/>
                </a:solidFill>
                <a:latin typeface="Arial" panose="020B0604020202020204"/>
              </a:rPr>
              <a:t>=prod</a:t>
            </a:r>
            <a:endParaRPr lang="en-US" sz="1000" dirty="0">
              <a:solidFill>
                <a:srgbClr val="0070C0"/>
              </a:solidFill>
              <a:latin typeface="Arial" panose="020B0604020202020204"/>
            </a:endParaRPr>
          </a:p>
          <a:p>
            <a:r>
              <a:rPr lang="en-US" sz="1000" dirty="0">
                <a:latin typeface="Arial" panose="020B0604020202020204"/>
              </a:rPr>
              <a:t>Using profile, we can different properties file and override it in different environment:   </a:t>
            </a:r>
            <a:r>
              <a:rPr lang="en-US" sz="1000" dirty="0">
                <a:solidFill>
                  <a:srgbClr val="0070C0"/>
                </a:solidFill>
                <a:latin typeface="Arial" panose="020B0604020202020204"/>
              </a:rPr>
              <a:t>application-{profile-name}.properties</a:t>
            </a:r>
            <a:endParaRPr lang="en-US" sz="1000" dirty="0">
              <a:solidFill>
                <a:srgbClr val="0070C0"/>
              </a:solidFill>
              <a:latin typeface="Arial" panose="020B0604020202020204"/>
            </a:endParaRPr>
          </a:p>
          <a:p>
            <a:r>
              <a:rPr lang="en-US" sz="1000" dirty="0">
                <a:latin typeface="Arial" panose="020B0604020202020204"/>
              </a:rPr>
              <a:t>If we set active profiles prod and have “</a:t>
            </a:r>
            <a:r>
              <a:rPr lang="en-US" sz="1000" dirty="0">
                <a:solidFill>
                  <a:srgbClr val="0070C0"/>
                </a:solidFill>
                <a:latin typeface="Arial" panose="020B0604020202020204"/>
              </a:rPr>
              <a:t>application-</a:t>
            </a:r>
            <a:r>
              <a:rPr lang="en-US" sz="1000" dirty="0" err="1">
                <a:solidFill>
                  <a:srgbClr val="0070C0"/>
                </a:solidFill>
                <a:latin typeface="Arial" panose="020B0604020202020204"/>
              </a:rPr>
              <a:t>prod.properties</a:t>
            </a:r>
            <a:r>
              <a:rPr lang="en-US" sz="1000" dirty="0">
                <a:latin typeface="Arial" panose="020B0604020202020204"/>
              </a:rPr>
              <a:t>” is present in class path. </a:t>
            </a:r>
            <a:endParaRPr lang="en-US" sz="1000" dirty="0">
              <a:latin typeface="Arial" panose="020B0604020202020204"/>
            </a:endParaRPr>
          </a:p>
          <a:p>
            <a:pPr marL="0" indent="0">
              <a:buNone/>
            </a:pPr>
            <a:r>
              <a:rPr lang="en-US" sz="1000" dirty="0">
                <a:latin typeface="Arial" panose="020B0604020202020204"/>
              </a:rPr>
              <a:t>          Then value in “</a:t>
            </a:r>
            <a:r>
              <a:rPr lang="en-US" sz="1000" dirty="0">
                <a:solidFill>
                  <a:srgbClr val="0070C0"/>
                </a:solidFill>
                <a:latin typeface="Arial" panose="020B0604020202020204"/>
              </a:rPr>
              <a:t>application-</a:t>
            </a:r>
            <a:r>
              <a:rPr lang="en-US" sz="1000" dirty="0" err="1">
                <a:solidFill>
                  <a:srgbClr val="0070C0"/>
                </a:solidFill>
                <a:latin typeface="Arial" panose="020B0604020202020204"/>
              </a:rPr>
              <a:t>prod.properties</a:t>
            </a:r>
            <a:r>
              <a:rPr lang="en-US" sz="1000" dirty="0">
                <a:latin typeface="Arial" panose="020B0604020202020204"/>
              </a:rPr>
              <a:t>” would be given preference over “</a:t>
            </a:r>
            <a:r>
              <a:rPr lang="en-US" sz="1000" dirty="0" err="1">
                <a:solidFill>
                  <a:srgbClr val="0070C0"/>
                </a:solidFill>
                <a:latin typeface="Arial" panose="020B0604020202020204"/>
              </a:rPr>
              <a:t>application.properties</a:t>
            </a:r>
            <a:r>
              <a:rPr lang="en-US" sz="1000" dirty="0">
                <a:latin typeface="Arial" panose="020B0604020202020204"/>
              </a:rPr>
              <a:t>”.</a:t>
            </a:r>
            <a:endParaRPr lang="en-US" sz="1000" dirty="0">
              <a:latin typeface="Arial" panose="020B0604020202020204"/>
            </a:endParaRPr>
          </a:p>
          <a:p>
            <a:r>
              <a:rPr lang="en-GB" sz="1000" dirty="0">
                <a:latin typeface="Arial" panose="020B0604020202020204"/>
              </a:rPr>
              <a:t>-</a:t>
            </a:r>
            <a:r>
              <a:rPr lang="en-GB" sz="1000" dirty="0" err="1">
                <a:latin typeface="Arial" panose="020B0604020202020204"/>
              </a:rPr>
              <a:t>Dspring.profiles.active</a:t>
            </a:r>
            <a:r>
              <a:rPr lang="en-GB" sz="1000" dirty="0">
                <a:latin typeface="Arial" panose="020B0604020202020204"/>
              </a:rPr>
              <a:t>=prod in VM Arguments</a:t>
            </a:r>
            <a:endParaRPr lang="en-GB" sz="1000" dirty="0">
              <a:latin typeface="Arial" panose="020B0604020202020204"/>
            </a:endParaRPr>
          </a:p>
          <a:p>
            <a:r>
              <a:rPr lang="en-GB" sz="1000" dirty="0">
                <a:latin typeface="Arial" panose="020B0604020202020204"/>
              </a:rPr>
              <a:t>We can create bean based on profile</a:t>
            </a:r>
            <a:endParaRPr lang="en-GB" sz="1000" dirty="0">
              <a:latin typeface="Arial" panose="020B0604020202020204"/>
            </a:endParaRPr>
          </a:p>
          <a:p>
            <a:endParaRPr lang="en-US" sz="1000" dirty="0">
              <a:latin typeface="Arial" panose="020B0604020202020204"/>
            </a:endParaRPr>
          </a:p>
          <a:p>
            <a:endParaRPr lang="en-US" sz="1000" dirty="0">
              <a:latin typeface="Arial" panose="020B0604020202020204"/>
            </a:endParaRPr>
          </a:p>
          <a:p>
            <a:endParaRPr lang="en-US" sz="1000" dirty="0">
              <a:latin typeface="Arial" panose="020B0604020202020204"/>
            </a:endParaRPr>
          </a:p>
          <a:p>
            <a:r>
              <a:rPr lang="en-GB" sz="1000" b="1" u="sng" dirty="0">
                <a:solidFill>
                  <a:schemeClr val="tx1"/>
                </a:solidFill>
                <a:latin typeface="Arial" panose="020B0604020202020204"/>
              </a:rPr>
              <a:t>Practical Use case of creating bean based on Profile</a:t>
            </a:r>
            <a:endParaRPr lang="en-GB" sz="1000" b="1" u="sng" dirty="0">
              <a:solidFill>
                <a:schemeClr val="tx1"/>
              </a:solidFill>
              <a:latin typeface="Arial" panose="020B0604020202020204"/>
            </a:endParaRPr>
          </a:p>
          <a:p>
            <a:r>
              <a:rPr lang="en-GB" sz="1000" dirty="0">
                <a:solidFill>
                  <a:schemeClr val="tx1"/>
                </a:solidFill>
                <a:latin typeface="Arial" panose="020B0604020202020204"/>
              </a:rPr>
              <a:t>We want to have caching which is different between different environment. In local environment, we don’t want </a:t>
            </a:r>
            <a:r>
              <a:rPr lang="en-GB" sz="1000" dirty="0" err="1">
                <a:solidFill>
                  <a:schemeClr val="tx1"/>
                </a:solidFill>
                <a:latin typeface="Arial" panose="020B0604020202020204"/>
              </a:rPr>
              <a:t>cacheing</a:t>
            </a:r>
            <a:r>
              <a:rPr lang="en-GB" sz="1000" dirty="0">
                <a:solidFill>
                  <a:schemeClr val="tx1"/>
                </a:solidFill>
                <a:latin typeface="Arial" panose="020B0604020202020204"/>
              </a:rPr>
              <a:t> at all.</a:t>
            </a:r>
            <a:r>
              <a:rPr lang="en-GB" sz="1000" dirty="0">
                <a:latin typeface="Arial" panose="020B0604020202020204"/>
              </a:rPr>
              <a:t> But in dev environment we want minor caching, In production environment, we want to use distributed cache. So here we can create multiple bean created in different profiles and based on the profile those beans are enabled.</a:t>
            </a:r>
            <a:endParaRPr lang="en-GB" sz="1000" dirty="0">
              <a:latin typeface="Arial" panose="020B0604020202020204"/>
            </a:endParaRPr>
          </a:p>
          <a:p>
            <a:endParaRPr lang="en-GB" sz="1000" dirty="0">
              <a:solidFill>
                <a:schemeClr val="tx1"/>
              </a:solidFill>
              <a:latin typeface="Arial" panose="020B0604020202020204"/>
            </a:endParaRPr>
          </a:p>
          <a:p>
            <a:endParaRPr lang="en-GB" sz="1000" dirty="0">
              <a:solidFill>
                <a:schemeClr val="tx1"/>
              </a:solidFill>
              <a:latin typeface="Arial" panose="020B0604020202020204"/>
            </a:endParaRPr>
          </a:p>
        </p:txBody>
      </p:sp>
      <p:sp>
        <p:nvSpPr>
          <p:cNvPr id="4" name="Rectangle 3"/>
          <p:cNvSpPr/>
          <p:nvPr/>
        </p:nvSpPr>
        <p:spPr>
          <a:xfrm>
            <a:off x="1219200" y="2419350"/>
            <a:ext cx="2057400" cy="9144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r>
              <a:rPr lang="en-GB" sz="1000" dirty="0">
                <a:solidFill>
                  <a:schemeClr val="tx1"/>
                </a:solidFill>
                <a:latin typeface="Arial" panose="020B0604020202020204"/>
              </a:rPr>
              <a:t>@Profile("prod")</a:t>
            </a:r>
            <a:endParaRPr lang="en-GB" sz="1000" dirty="0">
              <a:solidFill>
                <a:schemeClr val="tx1"/>
              </a:solidFill>
              <a:latin typeface="Arial" panose="020B0604020202020204"/>
            </a:endParaRPr>
          </a:p>
          <a:p>
            <a:r>
              <a:rPr lang="en-GB" sz="1000" dirty="0">
                <a:solidFill>
                  <a:schemeClr val="tx1"/>
                </a:solidFill>
                <a:latin typeface="Arial" panose="020B0604020202020204"/>
              </a:rPr>
              <a:t>@Bean</a:t>
            </a:r>
            <a:endParaRPr lang="en-GB" sz="1000" dirty="0">
              <a:solidFill>
                <a:schemeClr val="tx1"/>
              </a:solidFill>
              <a:latin typeface="Arial" panose="020B0604020202020204"/>
            </a:endParaRPr>
          </a:p>
          <a:p>
            <a:r>
              <a:rPr lang="en-GB" sz="1000" dirty="0">
                <a:solidFill>
                  <a:schemeClr val="tx1"/>
                </a:solidFill>
                <a:latin typeface="Arial" panose="020B0604020202020204"/>
              </a:rPr>
              <a:t>public String dummy() {</a:t>
            </a:r>
            <a:endParaRPr lang="en-GB" sz="1000" dirty="0">
              <a:solidFill>
                <a:schemeClr val="tx1"/>
              </a:solidFill>
              <a:latin typeface="Arial" panose="020B0604020202020204"/>
            </a:endParaRPr>
          </a:p>
          <a:p>
            <a:r>
              <a:rPr lang="en-GB" sz="1000" dirty="0">
                <a:solidFill>
                  <a:schemeClr val="tx1"/>
                </a:solidFill>
                <a:latin typeface="Arial" panose="020B0604020202020204"/>
              </a:rPr>
              <a:t>      return "something";</a:t>
            </a:r>
            <a:endParaRPr lang="en-GB" sz="1000" dirty="0">
              <a:solidFill>
                <a:schemeClr val="tx1"/>
              </a:solidFill>
              <a:latin typeface="Arial" panose="020B0604020202020204"/>
            </a:endParaRPr>
          </a:p>
          <a:p>
            <a:r>
              <a:rPr lang="en-GB" sz="1000" dirty="0">
                <a:solidFill>
                  <a:schemeClr val="tx1"/>
                </a:solidFill>
                <a:latin typeface="Arial" panose="020B0604020202020204"/>
              </a:rPr>
              <a:t>}</a:t>
            </a:r>
            <a:endParaRPr lang="en-US" sz="1000" dirty="0">
              <a:solidFill>
                <a:schemeClr val="tx1"/>
              </a:solidFill>
              <a:latin typeface="Arial" panose="020B0604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8972"/>
            <a:ext cx="7620000" cy="481325"/>
          </a:xfrm>
        </p:spPr>
        <p:txBody>
          <a:bodyPr rtlCol="0"/>
          <a:lstStyle/>
          <a:p>
            <a:r>
              <a:rPr lang="en-GB" dirty="0">
                <a:latin typeface="Arial" panose="020B0604020202020204"/>
              </a:rPr>
              <a:t>Type Safe Configuration</a:t>
            </a:r>
            <a:endParaRPr lang="en-US" dirty="0">
              <a:latin typeface="Arial" panose="020B0604020202020204"/>
            </a:endParaRPr>
          </a:p>
        </p:txBody>
      </p:sp>
      <p:pic>
        <p:nvPicPr>
          <p:cNvPr id="6" name="Picture 5"/>
          <p:cNvPicPr>
            <a:picLocks noChangeAspect="1"/>
          </p:cNvPicPr>
          <p:nvPr/>
        </p:nvPicPr>
        <p:blipFill>
          <a:blip r:embed="rId1"/>
          <a:stretch>
            <a:fillRect/>
          </a:stretch>
        </p:blipFill>
        <p:spPr>
          <a:xfrm>
            <a:off x="914400" y="666750"/>
            <a:ext cx="2743200" cy="421711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2"/>
          <a:stretch>
            <a:fillRect/>
          </a:stretch>
        </p:blipFill>
        <p:spPr>
          <a:xfrm>
            <a:off x="4495800" y="666750"/>
            <a:ext cx="4150179" cy="109033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3"/>
          <a:stretch>
            <a:fillRect/>
          </a:stretch>
        </p:blipFill>
        <p:spPr>
          <a:xfrm>
            <a:off x="4492412" y="1942511"/>
            <a:ext cx="4194387" cy="125847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4492412" y="3411421"/>
            <a:ext cx="4194387" cy="149234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Understand Spring Data JPA</a:t>
            </a:r>
            <a:endParaRPr lang="en-US" dirty="0">
              <a:latin typeface="Arial" panose="020B0604020202020204"/>
            </a:endParaRPr>
          </a:p>
        </p:txBody>
      </p:sp>
      <p:sp>
        <p:nvSpPr>
          <p:cNvPr id="3" name="Content Placeholder 2"/>
          <p:cNvSpPr>
            <a:spLocks noGrp="1"/>
          </p:cNvSpPr>
          <p:nvPr>
            <p:ph idx="1"/>
          </p:nvPr>
        </p:nvSpPr>
        <p:spPr>
          <a:xfrm>
            <a:off x="800100" y="599798"/>
            <a:ext cx="7620000" cy="4486552"/>
          </a:xfrm>
        </p:spPr>
        <p:txBody>
          <a:bodyPr vert="horz" rtlCol="0">
            <a:noAutofit/>
          </a:bodyPr>
          <a:lstStyle/>
          <a:p>
            <a:r>
              <a:rPr lang="en-GB" sz="1000" dirty="0">
                <a:latin typeface="Arial" panose="020B0604020202020204"/>
              </a:rPr>
              <a:t>JPA is Java Persistence API</a:t>
            </a:r>
            <a:endParaRPr lang="en-GB" sz="1000" dirty="0">
              <a:latin typeface="Arial" panose="020B0604020202020204"/>
            </a:endParaRPr>
          </a:p>
          <a:p>
            <a:r>
              <a:rPr lang="en-GB" sz="1000" dirty="0">
                <a:solidFill>
                  <a:schemeClr val="tx1"/>
                </a:solidFill>
                <a:latin typeface="Arial" panose="020B0604020202020204"/>
              </a:rPr>
              <a:t>It helps us to map an object to a database</a:t>
            </a:r>
            <a:endParaRPr lang="en-GB" sz="1000" dirty="0">
              <a:solidFill>
                <a:schemeClr val="tx1"/>
              </a:solidFill>
              <a:latin typeface="Arial" panose="020B0604020202020204"/>
            </a:endParaRPr>
          </a:p>
          <a:p>
            <a:r>
              <a:rPr lang="en-GB" sz="1000" dirty="0" err="1">
                <a:latin typeface="Arial" panose="020B0604020202020204"/>
              </a:rPr>
              <a:t>SpringDataJpa</a:t>
            </a:r>
            <a:r>
              <a:rPr lang="en-GB" sz="1000" dirty="0">
                <a:latin typeface="Arial" panose="020B0604020202020204"/>
              </a:rPr>
              <a:t> provides one more level of abstraction on top of JPA and it makes even more easier to store things down to the database.</a:t>
            </a:r>
            <a:endParaRPr lang="en-GB" sz="1000" dirty="0">
              <a:latin typeface="Arial" panose="020B0604020202020204"/>
            </a:endParaRPr>
          </a:p>
          <a:p>
            <a:r>
              <a:rPr lang="en-GB" sz="1000" dirty="0">
                <a:solidFill>
                  <a:schemeClr val="tx1"/>
                </a:solidFill>
                <a:latin typeface="Arial" panose="020B0604020202020204"/>
              </a:rPr>
              <a:t>Spring boot provides Spring data </a:t>
            </a:r>
            <a:r>
              <a:rPr lang="en-GB" sz="1000" dirty="0" err="1">
                <a:solidFill>
                  <a:schemeClr val="tx1"/>
                </a:solidFill>
                <a:latin typeface="Arial" panose="020B0604020202020204"/>
              </a:rPr>
              <a:t>Jpa</a:t>
            </a:r>
            <a:r>
              <a:rPr lang="en-GB" sz="1000" dirty="0">
                <a:solidFill>
                  <a:schemeClr val="tx1"/>
                </a:solidFill>
                <a:latin typeface="Arial" panose="020B0604020202020204"/>
              </a:rPr>
              <a:t> starter.</a:t>
            </a:r>
            <a:endParaRPr lang="en-GB" sz="1000" dirty="0">
              <a:solidFill>
                <a:schemeClr val="tx1"/>
              </a:solidFill>
              <a:latin typeface="Arial" panose="020B0604020202020204"/>
            </a:endParaRPr>
          </a:p>
          <a:p>
            <a:endParaRPr lang="en-GB" sz="1000" dirty="0">
              <a:solidFill>
                <a:schemeClr val="tx1"/>
              </a:solidFill>
              <a:latin typeface="Arial" panose="020B0604020202020204"/>
            </a:endParaRPr>
          </a:p>
          <a:p>
            <a:endParaRPr lang="en-GB" sz="1000" dirty="0">
              <a:solidFill>
                <a:schemeClr val="tx1"/>
              </a:solidFill>
              <a:latin typeface="Arial" panose="020B0604020202020204"/>
            </a:endParaRPr>
          </a:p>
          <a:p>
            <a:endParaRPr lang="en-GB" sz="1000" dirty="0">
              <a:latin typeface="Arial" panose="020B0604020202020204"/>
            </a:endParaRPr>
          </a:p>
          <a:p>
            <a:endParaRPr lang="en-GB" sz="1000" dirty="0">
              <a:solidFill>
                <a:schemeClr val="tx1"/>
              </a:solidFill>
              <a:latin typeface="Arial" panose="020B0604020202020204"/>
            </a:endParaRPr>
          </a:p>
          <a:p>
            <a:r>
              <a:rPr lang="en-GB" sz="1000" dirty="0">
                <a:latin typeface="Arial" panose="020B0604020202020204"/>
              </a:rPr>
              <a:t>After that It tries to autoconfigure in and at class path it search for embedded database but could find it as dependency not added. So we need to add dependency of embedded database (H2) in order to resolve this error.</a:t>
            </a:r>
            <a:endParaRPr lang="en-GB" sz="1000" dirty="0">
              <a:latin typeface="Arial" panose="020B0604020202020204"/>
            </a:endParaRPr>
          </a:p>
          <a:p>
            <a:endParaRPr lang="en-GB" sz="1000" dirty="0">
              <a:latin typeface="Arial" panose="020B0604020202020204"/>
            </a:endParaRPr>
          </a:p>
          <a:p>
            <a:endParaRPr lang="en-GB" sz="1000" dirty="0">
              <a:latin typeface="Arial" panose="020B0604020202020204"/>
            </a:endParaRPr>
          </a:p>
          <a:p>
            <a:endParaRPr lang="en-GB" sz="1000" dirty="0">
              <a:latin typeface="Arial" panose="020B0604020202020204"/>
            </a:endParaRPr>
          </a:p>
          <a:p>
            <a:r>
              <a:rPr lang="en-GB" sz="1000" dirty="0">
                <a:latin typeface="Arial" panose="020B0604020202020204"/>
              </a:rPr>
              <a:t>spring.datasource.url=jdbc:h2:mem:testdb</a:t>
            </a:r>
            <a:endParaRPr lang="en-GB" sz="1000" dirty="0">
              <a:latin typeface="Arial" panose="020B0604020202020204"/>
            </a:endParaRPr>
          </a:p>
          <a:p>
            <a:r>
              <a:rPr lang="en-GB" sz="1000" dirty="0" err="1">
                <a:latin typeface="Arial" panose="020B0604020202020204"/>
              </a:rPr>
              <a:t>spring.data.jpa.repositories.bootstrap</a:t>
            </a:r>
            <a:r>
              <a:rPr lang="en-GB" sz="1000" dirty="0">
                <a:latin typeface="Arial" panose="020B0604020202020204"/>
              </a:rPr>
              <a:t>-mode=default</a:t>
            </a:r>
            <a:endParaRPr lang="en-GB" sz="1000" dirty="0">
              <a:latin typeface="Arial" panose="020B0604020202020204"/>
            </a:endParaRPr>
          </a:p>
          <a:p>
            <a:endParaRPr lang="en-GB" sz="1000" dirty="0">
              <a:solidFill>
                <a:schemeClr val="tx1"/>
              </a:solidFill>
              <a:latin typeface="Arial" panose="020B0604020202020204"/>
            </a:endParaRPr>
          </a:p>
          <a:p>
            <a:endParaRPr lang="en-GB" sz="1000" dirty="0">
              <a:solidFill>
                <a:schemeClr val="tx1"/>
              </a:solidFill>
              <a:latin typeface="Arial" panose="020B0604020202020204"/>
            </a:endParaRPr>
          </a:p>
        </p:txBody>
      </p:sp>
      <p:sp>
        <p:nvSpPr>
          <p:cNvPr id="6" name="Rectangle 5"/>
          <p:cNvSpPr/>
          <p:nvPr/>
        </p:nvSpPr>
        <p:spPr>
          <a:xfrm>
            <a:off x="1219200" y="2038350"/>
            <a:ext cx="3733800" cy="914400"/>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r>
              <a:rPr lang="en-US" dirty="0"/>
              <a:t>    </a:t>
            </a:r>
            <a:r>
              <a:rPr lang="en-US" sz="1000" dirty="0">
                <a:solidFill>
                  <a:schemeClr val="tx1"/>
                </a:solidFill>
                <a:latin typeface="Arial" panose="020B0604020202020204"/>
              </a:rPr>
              <a:t>&lt;dependency&gt;</a:t>
            </a:r>
            <a:endParaRPr lang="en-US" sz="1000" dirty="0">
              <a:solidFill>
                <a:schemeClr val="tx1"/>
              </a:solidFill>
              <a:latin typeface="Arial" panose="020B0604020202020204"/>
            </a:endParaRPr>
          </a:p>
          <a:p>
            <a:r>
              <a:rPr lang="en-US" sz="1000" dirty="0">
                <a:solidFill>
                  <a:schemeClr val="tx1"/>
                </a:solidFill>
                <a:latin typeface="Arial" panose="020B0604020202020204"/>
              </a:rPr>
              <a:t>            &lt;</a:t>
            </a:r>
            <a:r>
              <a:rPr lang="en-US" sz="1000" dirty="0" err="1">
                <a:solidFill>
                  <a:schemeClr val="tx1"/>
                </a:solidFill>
                <a:latin typeface="Arial" panose="020B0604020202020204"/>
              </a:rPr>
              <a:t>groupId</a:t>
            </a:r>
            <a:r>
              <a:rPr lang="en-US" sz="1000" dirty="0">
                <a:solidFill>
                  <a:schemeClr val="tx1"/>
                </a:solidFill>
                <a:latin typeface="Arial" panose="020B0604020202020204"/>
              </a:rPr>
              <a:t>&gt;</a:t>
            </a:r>
            <a:r>
              <a:rPr lang="en-US" sz="1000" dirty="0" err="1">
                <a:solidFill>
                  <a:schemeClr val="tx1"/>
                </a:solidFill>
                <a:latin typeface="Arial" panose="020B0604020202020204"/>
              </a:rPr>
              <a:t>org.springframework.boot</a:t>
            </a:r>
            <a:r>
              <a:rPr lang="en-US" sz="1000" dirty="0">
                <a:solidFill>
                  <a:schemeClr val="tx1"/>
                </a:solidFill>
                <a:latin typeface="Arial" panose="020B0604020202020204"/>
              </a:rPr>
              <a:t>&lt;/</a:t>
            </a:r>
            <a:r>
              <a:rPr lang="en-US" sz="1000" dirty="0" err="1">
                <a:solidFill>
                  <a:schemeClr val="tx1"/>
                </a:solidFill>
                <a:latin typeface="Arial" panose="020B0604020202020204"/>
              </a:rPr>
              <a:t>groupId</a:t>
            </a:r>
            <a:r>
              <a:rPr lang="en-US" sz="1000" dirty="0">
                <a:solidFill>
                  <a:schemeClr val="tx1"/>
                </a:solidFill>
                <a:latin typeface="Arial" panose="020B0604020202020204"/>
              </a:rPr>
              <a:t>&gt;</a:t>
            </a:r>
            <a:endParaRPr lang="en-US" sz="1000" dirty="0">
              <a:solidFill>
                <a:schemeClr val="tx1"/>
              </a:solidFill>
              <a:latin typeface="Arial" panose="020B0604020202020204"/>
            </a:endParaRPr>
          </a:p>
          <a:p>
            <a:r>
              <a:rPr lang="en-US" sz="1000" dirty="0">
                <a:solidFill>
                  <a:schemeClr val="tx1"/>
                </a:solidFill>
                <a:latin typeface="Arial" panose="020B0604020202020204"/>
              </a:rPr>
              <a:t>            &lt;</a:t>
            </a:r>
            <a:r>
              <a:rPr lang="en-US" sz="1000" dirty="0" err="1">
                <a:solidFill>
                  <a:schemeClr val="tx1"/>
                </a:solidFill>
                <a:latin typeface="Arial" panose="020B0604020202020204"/>
              </a:rPr>
              <a:t>artifactId</a:t>
            </a:r>
            <a:r>
              <a:rPr lang="en-US" sz="1000" dirty="0">
                <a:solidFill>
                  <a:schemeClr val="tx1"/>
                </a:solidFill>
                <a:latin typeface="Arial" panose="020B0604020202020204"/>
              </a:rPr>
              <a:t>&gt;spring-boot-starter-data-</a:t>
            </a:r>
            <a:r>
              <a:rPr lang="en-US" sz="1000" dirty="0" err="1">
                <a:solidFill>
                  <a:schemeClr val="tx1"/>
                </a:solidFill>
                <a:latin typeface="Arial" panose="020B0604020202020204"/>
              </a:rPr>
              <a:t>jpa</a:t>
            </a:r>
            <a:r>
              <a:rPr lang="en-US" sz="1000" dirty="0">
                <a:solidFill>
                  <a:schemeClr val="tx1"/>
                </a:solidFill>
                <a:latin typeface="Arial" panose="020B0604020202020204"/>
              </a:rPr>
              <a:t>&lt;/</a:t>
            </a:r>
            <a:r>
              <a:rPr lang="en-US" sz="1000" dirty="0" err="1">
                <a:solidFill>
                  <a:schemeClr val="tx1"/>
                </a:solidFill>
                <a:latin typeface="Arial" panose="020B0604020202020204"/>
              </a:rPr>
              <a:t>artifactId</a:t>
            </a:r>
            <a:r>
              <a:rPr lang="en-US" sz="1000" dirty="0">
                <a:solidFill>
                  <a:schemeClr val="tx1"/>
                </a:solidFill>
                <a:latin typeface="Arial" panose="020B0604020202020204"/>
              </a:rPr>
              <a:t>&gt;</a:t>
            </a:r>
            <a:endParaRPr lang="en-US" sz="1000" dirty="0">
              <a:solidFill>
                <a:schemeClr val="tx1"/>
              </a:solidFill>
              <a:latin typeface="Arial" panose="020B0604020202020204"/>
            </a:endParaRPr>
          </a:p>
          <a:p>
            <a:r>
              <a:rPr lang="en-US" sz="1000" dirty="0">
                <a:solidFill>
                  <a:schemeClr val="tx1"/>
                </a:solidFill>
                <a:latin typeface="Arial" panose="020B0604020202020204"/>
              </a:rPr>
              <a:t>        &lt;/dependency&gt;</a:t>
            </a:r>
            <a:endParaRPr lang="en-US" sz="1000" dirty="0">
              <a:solidFill>
                <a:schemeClr val="tx1"/>
              </a:solidFill>
              <a:latin typeface="Arial" panose="020B0604020202020204"/>
            </a:endParaRPr>
          </a:p>
        </p:txBody>
      </p:sp>
      <p:sp>
        <p:nvSpPr>
          <p:cNvPr id="9" name="Rectangle 8"/>
          <p:cNvSpPr/>
          <p:nvPr/>
        </p:nvSpPr>
        <p:spPr>
          <a:xfrm>
            <a:off x="1219200" y="3790950"/>
            <a:ext cx="3733800" cy="752752"/>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r>
              <a:rPr lang="en-GB" dirty="0"/>
              <a:t>     </a:t>
            </a:r>
            <a:r>
              <a:rPr lang="en-GB" sz="1000" dirty="0">
                <a:solidFill>
                  <a:schemeClr val="tx1"/>
                </a:solidFill>
                <a:latin typeface="Arial" panose="020B0604020202020204"/>
              </a:rPr>
              <a:t>&lt;dependency&gt;</a:t>
            </a:r>
            <a:endParaRPr lang="en-GB" sz="1000" dirty="0">
              <a:solidFill>
                <a:schemeClr val="tx1"/>
              </a:solidFill>
              <a:latin typeface="Arial" panose="020B0604020202020204"/>
            </a:endParaRPr>
          </a:p>
          <a:p>
            <a:r>
              <a:rPr lang="en-GB" sz="1000" dirty="0">
                <a:solidFill>
                  <a:schemeClr val="tx1"/>
                </a:solidFill>
                <a:latin typeface="Arial" panose="020B0604020202020204"/>
              </a:rPr>
              <a:t>            &lt;</a:t>
            </a:r>
            <a:r>
              <a:rPr lang="en-GB" sz="1000" dirty="0" err="1">
                <a:solidFill>
                  <a:schemeClr val="tx1"/>
                </a:solidFill>
                <a:latin typeface="Arial" panose="020B0604020202020204"/>
              </a:rPr>
              <a:t>groupId</a:t>
            </a:r>
            <a:r>
              <a:rPr lang="en-GB" sz="1000" dirty="0">
                <a:solidFill>
                  <a:schemeClr val="tx1"/>
                </a:solidFill>
                <a:latin typeface="Arial" panose="020B0604020202020204"/>
              </a:rPr>
              <a:t>&gt;com.h2database&lt;/</a:t>
            </a:r>
            <a:r>
              <a:rPr lang="en-GB" sz="1000" dirty="0" err="1">
                <a:solidFill>
                  <a:schemeClr val="tx1"/>
                </a:solidFill>
                <a:latin typeface="Arial" panose="020B0604020202020204"/>
              </a:rPr>
              <a:t>groupId</a:t>
            </a:r>
            <a:r>
              <a:rPr lang="en-GB" sz="1000" dirty="0">
                <a:solidFill>
                  <a:schemeClr val="tx1"/>
                </a:solidFill>
                <a:latin typeface="Arial" panose="020B0604020202020204"/>
              </a:rPr>
              <a:t>&gt;</a:t>
            </a:r>
            <a:endParaRPr lang="en-GB" sz="1000" dirty="0">
              <a:solidFill>
                <a:schemeClr val="tx1"/>
              </a:solidFill>
              <a:latin typeface="Arial" panose="020B0604020202020204"/>
            </a:endParaRPr>
          </a:p>
          <a:p>
            <a:r>
              <a:rPr lang="en-GB" sz="1000" dirty="0">
                <a:solidFill>
                  <a:schemeClr val="tx1"/>
                </a:solidFill>
                <a:latin typeface="Arial" panose="020B0604020202020204"/>
              </a:rPr>
              <a:t>            &lt;</a:t>
            </a:r>
            <a:r>
              <a:rPr lang="en-GB" sz="1000" dirty="0" err="1">
                <a:solidFill>
                  <a:schemeClr val="tx1"/>
                </a:solidFill>
                <a:latin typeface="Arial" panose="020B0604020202020204"/>
              </a:rPr>
              <a:t>artifactId</a:t>
            </a:r>
            <a:r>
              <a:rPr lang="en-GB" sz="1000" dirty="0">
                <a:solidFill>
                  <a:schemeClr val="tx1"/>
                </a:solidFill>
                <a:latin typeface="Arial" panose="020B0604020202020204"/>
              </a:rPr>
              <a:t>&gt;h2&lt;/</a:t>
            </a:r>
            <a:r>
              <a:rPr lang="en-GB" sz="1000" dirty="0" err="1">
                <a:solidFill>
                  <a:schemeClr val="tx1"/>
                </a:solidFill>
                <a:latin typeface="Arial" panose="020B0604020202020204"/>
              </a:rPr>
              <a:t>artifactId</a:t>
            </a:r>
            <a:r>
              <a:rPr lang="en-GB" sz="1000" dirty="0">
                <a:solidFill>
                  <a:schemeClr val="tx1"/>
                </a:solidFill>
                <a:latin typeface="Arial" panose="020B0604020202020204"/>
              </a:rPr>
              <a:t>&gt;</a:t>
            </a:r>
            <a:endParaRPr lang="en-GB" sz="1000" dirty="0">
              <a:solidFill>
                <a:schemeClr val="tx1"/>
              </a:solidFill>
              <a:latin typeface="Arial" panose="020B0604020202020204"/>
            </a:endParaRPr>
          </a:p>
          <a:p>
            <a:r>
              <a:rPr lang="en-GB" sz="1000" dirty="0">
                <a:solidFill>
                  <a:schemeClr val="tx1"/>
                </a:solidFill>
                <a:latin typeface="Arial" panose="020B0604020202020204"/>
              </a:rPr>
              <a:t>        &lt;/dependency&gt;</a:t>
            </a:r>
            <a:endParaRPr lang="en-US" sz="1000" dirty="0">
              <a:solidFill>
                <a:schemeClr val="tx1"/>
              </a:solidFill>
              <a:latin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Create User Entity</a:t>
            </a:r>
            <a:endParaRPr lang="en-US" dirty="0">
              <a:latin typeface="Arial" panose="020B0604020202020204"/>
            </a:endParaRPr>
          </a:p>
        </p:txBody>
      </p:sp>
      <p:pic>
        <p:nvPicPr>
          <p:cNvPr id="5" name="Content Placeholder 4"/>
          <p:cNvPicPr>
            <a:picLocks noGrp="1" noChangeAspect="1"/>
          </p:cNvPicPr>
          <p:nvPr>
            <p:ph idx="1"/>
          </p:nvPr>
        </p:nvPicPr>
        <p:blipFill>
          <a:blip r:embed="rId1"/>
          <a:stretch>
            <a:fillRect/>
          </a:stretch>
        </p:blipFill>
        <p:spPr>
          <a:xfrm>
            <a:off x="838200" y="773642"/>
            <a:ext cx="6096000" cy="423650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Java EE Typical Architecture</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We have  typically web layer, business layer and data layer.</a:t>
            </a:r>
            <a:endParaRPr lang="en-GB" sz="1400" dirty="0">
              <a:latin typeface="Arial" panose="020B0604020202020204"/>
            </a:endParaRPr>
          </a:p>
          <a:p>
            <a:r>
              <a:rPr lang="en-GB" sz="1400" dirty="0">
                <a:latin typeface="Arial" panose="020B0604020202020204"/>
              </a:rPr>
              <a:t>Web layer is typically concerns UI of the application, how do you show stuff to the user?</a:t>
            </a:r>
            <a:endParaRPr lang="en-GB" sz="1400" dirty="0">
              <a:latin typeface="Arial" panose="020B0604020202020204"/>
            </a:endParaRPr>
          </a:p>
          <a:p>
            <a:r>
              <a:rPr lang="en-GB" sz="1400" dirty="0">
                <a:latin typeface="Arial" panose="020B0604020202020204"/>
              </a:rPr>
              <a:t>Business logic is present inside business layer.</a:t>
            </a:r>
            <a:endParaRPr lang="en-GB" sz="1400" dirty="0">
              <a:latin typeface="Arial" panose="020B0604020202020204"/>
            </a:endParaRPr>
          </a:p>
          <a:p>
            <a:r>
              <a:rPr lang="en-GB" sz="1400" dirty="0">
                <a:latin typeface="Arial" panose="020B0604020202020204"/>
              </a:rPr>
              <a:t>Data Layer takes care to the external interfaces as well as database.</a:t>
            </a:r>
            <a:endParaRPr lang="en-GB" sz="1400" dirty="0">
              <a:latin typeface="Arial" panose="020B0604020202020204"/>
            </a:endParaRPr>
          </a:p>
          <a:p>
            <a:r>
              <a:rPr lang="en-GB" sz="1400" dirty="0">
                <a:latin typeface="Arial" panose="020B0604020202020204"/>
              </a:rPr>
              <a:t>If Business layer needs some data it calls some class inside the data layer, so business layer is dependent on data layer.</a:t>
            </a:r>
            <a:endParaRPr lang="en-GB" sz="1400" dirty="0">
              <a:latin typeface="Arial" panose="020B0604020202020204"/>
            </a:endParaRPr>
          </a:p>
          <a:p>
            <a:r>
              <a:rPr lang="en-GB" sz="1400" dirty="0">
                <a:latin typeface="Arial" panose="020B0604020202020204"/>
              </a:rPr>
              <a:t>If you want to show some data on UI or if you want to save some data into database from user, the web layer first calls business layer</a:t>
            </a:r>
            <a:endParaRPr lang="en-GB" sz="1400" dirty="0">
              <a:latin typeface="Arial" panose="020B0604020202020204"/>
            </a:endParaRPr>
          </a:p>
          <a:p>
            <a:r>
              <a:rPr lang="en-GB" sz="1400" dirty="0">
                <a:latin typeface="Arial" panose="020B0604020202020204"/>
              </a:rPr>
              <a:t>So web layer is dependent on business layer and business layer is dependent on data layer.</a:t>
            </a:r>
            <a:endParaRPr lang="en-GB" sz="1400" dirty="0">
              <a:latin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Populate Entity at Start Up:</a:t>
            </a:r>
            <a:endParaRPr lang="en-US" dirty="0">
              <a:latin typeface="Arial" panose="020B0604020202020204"/>
            </a:endParaRPr>
          </a:p>
        </p:txBody>
      </p:sp>
      <p:pic>
        <p:nvPicPr>
          <p:cNvPr id="12" name="Picture 11"/>
          <p:cNvPicPr>
            <a:picLocks noChangeAspect="1"/>
          </p:cNvPicPr>
          <p:nvPr/>
        </p:nvPicPr>
        <p:blipFill>
          <a:blip r:embed="rId1"/>
          <a:stretch>
            <a:fillRect/>
          </a:stretch>
        </p:blipFill>
        <p:spPr>
          <a:xfrm>
            <a:off x="838200" y="742950"/>
            <a:ext cx="6148493" cy="419100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Interacting with DB using Repository</a:t>
            </a:r>
            <a:endParaRPr lang="en-US" dirty="0">
              <a:latin typeface="Arial" panose="020B0604020202020204"/>
            </a:endParaRPr>
          </a:p>
        </p:txBody>
      </p:sp>
      <p:pic>
        <p:nvPicPr>
          <p:cNvPr id="6" name="Content Placeholder 5"/>
          <p:cNvPicPr>
            <a:picLocks noGrp="1" noChangeAspect="1"/>
          </p:cNvPicPr>
          <p:nvPr>
            <p:ph idx="1"/>
          </p:nvPr>
        </p:nvPicPr>
        <p:blipFill>
          <a:blip r:embed="rId1"/>
          <a:stretch>
            <a:fillRect/>
          </a:stretch>
        </p:blipFill>
        <p:spPr>
          <a:xfrm>
            <a:off x="838200" y="895350"/>
            <a:ext cx="7019925" cy="12573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Interacting with DB using Repository</a:t>
            </a:r>
            <a:endParaRPr lang="en-US" dirty="0">
              <a:latin typeface="Arial" panose="020B0604020202020204"/>
            </a:endParaRPr>
          </a:p>
        </p:txBody>
      </p:sp>
      <p:sp>
        <p:nvSpPr>
          <p:cNvPr id="4" name="Content Placeholder 3"/>
          <p:cNvSpPr>
            <a:spLocks noGrp="1"/>
          </p:cNvSpPr>
          <p:nvPr>
            <p:ph idx="1"/>
          </p:nvPr>
        </p:nvSpPr>
        <p:spPr>
          <a:xfrm>
            <a:off x="609600" y="742950"/>
            <a:ext cx="7620000" cy="4114800"/>
          </a:xfrm>
        </p:spPr>
        <p:txBody>
          <a:bodyPr>
            <a:normAutofit/>
          </a:bodyPr>
          <a:lstStyle/>
          <a:p>
            <a:r>
              <a:rPr lang="en-US" sz="1200" dirty="0">
                <a:latin typeface="Arial" panose="020B0604020202020204" pitchFamily="34" charset="0"/>
                <a:cs typeface="Arial" panose="020B0604020202020204" pitchFamily="34" charset="0"/>
              </a:rPr>
              <a:t>Look at H2 Console : </a:t>
            </a:r>
            <a:r>
              <a:rPr lang="en-US" sz="1200" u="sng" dirty="0">
                <a:solidFill>
                  <a:srgbClr val="FF0000"/>
                </a:solidFill>
                <a:latin typeface="Arial" panose="020B0604020202020204" pitchFamily="34" charset="0"/>
                <a:cs typeface="Arial" panose="020B0604020202020204" pitchFamily="34" charset="0"/>
              </a:rPr>
              <a:t>http://localhost:8080/h2-console</a:t>
            </a:r>
            <a:endParaRPr lang="en-US" sz="1200" u="sng" dirty="0">
              <a:solidFill>
                <a:srgbClr val="FF000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Use </a:t>
            </a:r>
            <a:r>
              <a:rPr lang="en-US" sz="1200" dirty="0" err="1">
                <a:latin typeface="Arial" panose="020B0604020202020204" pitchFamily="34" charset="0"/>
                <a:cs typeface="Arial" panose="020B0604020202020204" pitchFamily="34" charset="0"/>
              </a:rPr>
              <a:t>db</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url</a:t>
            </a:r>
            <a:r>
              <a:rPr lang="en-US" sz="1200" dirty="0">
                <a:latin typeface="Arial" panose="020B0604020202020204" pitchFamily="34" charset="0"/>
                <a:cs typeface="Arial" panose="020B0604020202020204" pitchFamily="34" charset="0"/>
              </a:rPr>
              <a:t> - </a:t>
            </a:r>
            <a:r>
              <a:rPr lang="en-US" sz="1200" u="sng" dirty="0">
                <a:solidFill>
                  <a:srgbClr val="FF0000"/>
                </a:solidFill>
                <a:latin typeface="Arial" panose="020B0604020202020204" pitchFamily="34" charset="0"/>
                <a:cs typeface="Arial" panose="020B0604020202020204" pitchFamily="34" charset="0"/>
              </a:rPr>
              <a:t>jdbc:h2:mem:testdb</a:t>
            </a:r>
            <a:endParaRPr lang="en-US" sz="1200" u="sng" dirty="0">
              <a:solidFill>
                <a:srgbClr val="FF000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Add </a:t>
            </a:r>
            <a:r>
              <a:rPr lang="en-US" sz="1200" dirty="0" err="1">
                <a:latin typeface="Arial" panose="020B0604020202020204" pitchFamily="34" charset="0"/>
                <a:cs typeface="Arial" panose="020B0604020202020204" pitchFamily="34" charset="0"/>
              </a:rPr>
              <a:t>findByRole</a:t>
            </a:r>
            <a:r>
              <a:rPr lang="en-US" sz="1200" dirty="0">
                <a:latin typeface="Arial" panose="020B0604020202020204" pitchFamily="34" charset="0"/>
                <a:cs typeface="Arial" panose="020B0604020202020204" pitchFamily="34" charset="0"/>
              </a:rPr>
              <a:t> method</a:t>
            </a:r>
            <a:endParaRPr lang="en-US" sz="1200" dirty="0">
              <a:latin typeface="Arial" panose="020B0604020202020204" pitchFamily="34" charset="0"/>
              <a:cs typeface="Arial" panose="020B0604020202020204" pitchFamily="34" charset="0"/>
            </a:endParaRPr>
          </a:p>
          <a:p>
            <a:r>
              <a:rPr lang="en-US" sz="1200" dirty="0" err="1">
                <a:solidFill>
                  <a:srgbClr val="FF0000"/>
                </a:solidFill>
                <a:latin typeface="Arial" panose="020B0604020202020204" pitchFamily="34" charset="0"/>
                <a:cs typeface="Arial" panose="020B0604020202020204" pitchFamily="34" charset="0"/>
              </a:rPr>
              <a:t>spring.datasource.driver</a:t>
            </a:r>
            <a:r>
              <a:rPr lang="en-US" sz="1200" dirty="0">
                <a:solidFill>
                  <a:srgbClr val="FF0000"/>
                </a:solidFill>
                <a:latin typeface="Arial" panose="020B0604020202020204" pitchFamily="34" charset="0"/>
                <a:cs typeface="Arial" panose="020B0604020202020204" pitchFamily="34" charset="0"/>
              </a:rPr>
              <a:t>-class-name=</a:t>
            </a:r>
            <a:r>
              <a:rPr lang="en-US" sz="1200" dirty="0" err="1">
                <a:solidFill>
                  <a:srgbClr val="FF0000"/>
                </a:solidFill>
                <a:latin typeface="Arial" panose="020B0604020202020204" pitchFamily="34" charset="0"/>
                <a:cs typeface="Arial" panose="020B0604020202020204" pitchFamily="34" charset="0"/>
              </a:rPr>
              <a:t>com.mysql.jdbc.Driver</a:t>
            </a:r>
            <a:endParaRPr lang="en-US" sz="1200" dirty="0">
              <a:solidFill>
                <a:srgbClr val="FF0000"/>
              </a:solidFill>
              <a:latin typeface="Arial" panose="020B0604020202020204" pitchFamily="34" charset="0"/>
              <a:cs typeface="Arial" panose="020B0604020202020204" pitchFamily="34" charset="0"/>
            </a:endParaRPr>
          </a:p>
          <a:p>
            <a:r>
              <a:rPr lang="en-US" sz="1200" dirty="0">
                <a:solidFill>
                  <a:srgbClr val="FF0000"/>
                </a:solidFill>
                <a:latin typeface="Arial" panose="020B0604020202020204" pitchFamily="34" charset="0"/>
                <a:cs typeface="Arial" panose="020B0604020202020204" pitchFamily="34" charset="0"/>
              </a:rPr>
              <a:t>spring.datasource.url=</a:t>
            </a:r>
            <a:r>
              <a:rPr lang="en-US" sz="1200" dirty="0" err="1">
                <a:solidFill>
                  <a:srgbClr val="FF0000"/>
                </a:solidFill>
                <a:latin typeface="Arial" panose="020B0604020202020204" pitchFamily="34" charset="0"/>
                <a:cs typeface="Arial" panose="020B0604020202020204" pitchFamily="34" charset="0"/>
              </a:rPr>
              <a:t>jdbc:mysql</a:t>
            </a:r>
            <a:r>
              <a:rPr lang="en-US" sz="1200" dirty="0">
                <a:solidFill>
                  <a:srgbClr val="FF0000"/>
                </a:solidFill>
                <a:latin typeface="Arial" panose="020B0604020202020204" pitchFamily="34" charset="0"/>
                <a:cs typeface="Arial" panose="020B0604020202020204" pitchFamily="34" charset="0"/>
              </a:rPr>
              <a:t>://localhost:3306/test</a:t>
            </a:r>
            <a:endParaRPr lang="en-US" sz="1200" dirty="0">
              <a:solidFill>
                <a:srgbClr val="FF0000"/>
              </a:solidFill>
              <a:latin typeface="Arial" panose="020B0604020202020204" pitchFamily="34" charset="0"/>
              <a:cs typeface="Arial" panose="020B0604020202020204" pitchFamily="34" charset="0"/>
            </a:endParaRPr>
          </a:p>
          <a:p>
            <a:r>
              <a:rPr lang="en-US" sz="1200" dirty="0" err="1">
                <a:solidFill>
                  <a:srgbClr val="FF0000"/>
                </a:solidFill>
                <a:latin typeface="Arial" panose="020B0604020202020204" pitchFamily="34" charset="0"/>
                <a:cs typeface="Arial" panose="020B0604020202020204" pitchFamily="34" charset="0"/>
              </a:rPr>
              <a:t>spring.datasource.username</a:t>
            </a:r>
            <a:r>
              <a:rPr lang="en-US" sz="1200" dirty="0">
                <a:solidFill>
                  <a:srgbClr val="FF0000"/>
                </a:solidFill>
                <a:latin typeface="Arial" panose="020B0604020202020204" pitchFamily="34" charset="0"/>
                <a:cs typeface="Arial" panose="020B0604020202020204" pitchFamily="34" charset="0"/>
              </a:rPr>
              <a:t>=root</a:t>
            </a:r>
            <a:endParaRPr lang="en-US" sz="1200" dirty="0">
              <a:solidFill>
                <a:srgbClr val="FF0000"/>
              </a:solidFill>
              <a:latin typeface="Arial" panose="020B0604020202020204" pitchFamily="34" charset="0"/>
              <a:cs typeface="Arial" panose="020B0604020202020204" pitchFamily="34" charset="0"/>
            </a:endParaRPr>
          </a:p>
          <a:p>
            <a:r>
              <a:rPr lang="en-US" sz="1200" dirty="0" err="1">
                <a:solidFill>
                  <a:srgbClr val="FF0000"/>
                </a:solidFill>
                <a:latin typeface="Arial" panose="020B0604020202020204" pitchFamily="34" charset="0"/>
                <a:cs typeface="Arial" panose="020B0604020202020204" pitchFamily="34" charset="0"/>
              </a:rPr>
              <a:t>spring.datasource.password</a:t>
            </a:r>
            <a:r>
              <a:rPr lang="en-US" sz="1200" dirty="0">
                <a:solidFill>
                  <a:srgbClr val="FF0000"/>
                </a:solidFill>
                <a:latin typeface="Arial" panose="020B0604020202020204" pitchFamily="34" charset="0"/>
                <a:cs typeface="Arial" panose="020B0604020202020204" pitchFamily="34" charset="0"/>
              </a:rPr>
              <a:t>=admin</a:t>
            </a:r>
            <a:endParaRPr lang="en-US" sz="1200" dirty="0">
              <a:solidFill>
                <a:srgbClr val="FF0000"/>
              </a:solidFill>
              <a:latin typeface="Arial" panose="020B0604020202020204" pitchFamily="34" charset="0"/>
              <a:cs typeface="Arial" panose="020B0604020202020204" pitchFamily="34" charset="0"/>
            </a:endParaRPr>
          </a:p>
          <a:p>
            <a:r>
              <a:rPr lang="en-US" sz="1200" dirty="0" err="1">
                <a:solidFill>
                  <a:srgbClr val="FF0000"/>
                </a:solidFill>
                <a:latin typeface="Arial" panose="020B0604020202020204" pitchFamily="34" charset="0"/>
                <a:cs typeface="Arial" panose="020B0604020202020204" pitchFamily="34" charset="0"/>
              </a:rPr>
              <a:t>spring.datasource.initialize</a:t>
            </a:r>
            <a:r>
              <a:rPr lang="en-US" sz="1200" dirty="0">
                <a:solidFill>
                  <a:srgbClr val="FF0000"/>
                </a:solidFill>
                <a:latin typeface="Arial" panose="020B0604020202020204" pitchFamily="34" charset="0"/>
                <a:cs typeface="Arial" panose="020B0604020202020204" pitchFamily="34" charset="0"/>
              </a:rPr>
              <a:t>=true</a:t>
            </a:r>
            <a:endParaRPr lang="en-US" sz="1200" dirty="0">
              <a:solidFill>
                <a:srgbClr val="FF0000"/>
              </a:solidFill>
              <a:latin typeface="Arial" panose="020B0604020202020204" pitchFamily="34" charset="0"/>
              <a:cs typeface="Arial" panose="020B0604020202020204" pitchFamily="34" charset="0"/>
            </a:endParaRPr>
          </a:p>
          <a:p>
            <a:r>
              <a:rPr lang="en-US" sz="1200" dirty="0" err="1">
                <a:solidFill>
                  <a:srgbClr val="FF0000"/>
                </a:solidFill>
                <a:latin typeface="Arial" panose="020B0604020202020204" pitchFamily="34" charset="0"/>
                <a:cs typeface="Arial" panose="020B0604020202020204" pitchFamily="34" charset="0"/>
              </a:rPr>
              <a:t>spring.jpa.hibernate.ddl</a:t>
            </a:r>
            <a:r>
              <a:rPr lang="en-US" sz="1200" dirty="0">
                <a:solidFill>
                  <a:srgbClr val="FF0000"/>
                </a:solidFill>
                <a:latin typeface="Arial" panose="020B0604020202020204" pitchFamily="34" charset="0"/>
                <a:cs typeface="Arial" panose="020B0604020202020204" pitchFamily="34" charset="0"/>
              </a:rPr>
              <a:t>-auto=update</a:t>
            </a:r>
            <a:endParaRPr lang="en-US" sz="1200" dirty="0">
              <a:solidFill>
                <a:srgbClr val="FF0000"/>
              </a:solidFill>
              <a:latin typeface="Arial" panose="020B0604020202020204" pitchFamily="34" charset="0"/>
              <a:cs typeface="Arial" panose="020B0604020202020204" pitchFamily="34" charset="0"/>
            </a:endParaRPr>
          </a:p>
          <a:p>
            <a:r>
              <a:rPr lang="en-US" sz="1200" dirty="0" err="1">
                <a:solidFill>
                  <a:srgbClr val="FF0000"/>
                </a:solidFill>
                <a:latin typeface="Arial" panose="020B0604020202020204" pitchFamily="34" charset="0"/>
                <a:cs typeface="Arial" panose="020B0604020202020204" pitchFamily="34" charset="0"/>
              </a:rPr>
              <a:t>spring.jpa.show-sql</a:t>
            </a:r>
            <a:r>
              <a:rPr lang="en-US" sz="1200" dirty="0">
                <a:solidFill>
                  <a:srgbClr val="FF0000"/>
                </a:solidFill>
                <a:latin typeface="Arial" panose="020B0604020202020204" pitchFamily="34" charset="0"/>
                <a:cs typeface="Arial" panose="020B0604020202020204" pitchFamily="34" charset="0"/>
              </a:rPr>
              <a:t>=true</a:t>
            </a:r>
            <a:endParaRPr lang="en-US" sz="1200" dirty="0">
              <a:solidFill>
                <a:srgbClr val="FF0000"/>
              </a:solidFill>
              <a:latin typeface="Arial" panose="020B0604020202020204" pitchFamily="34" charset="0"/>
              <a:cs typeface="Arial" panose="020B0604020202020204" pitchFamily="34" charset="0"/>
            </a:endParaRPr>
          </a:p>
          <a:p>
            <a:pPr marL="0" indent="0">
              <a:buNone/>
            </a:pPr>
            <a:r>
              <a:rPr lang="en-US" sz="1200" u="sng" dirty="0">
                <a:latin typeface="Arial" panose="020B0604020202020204" pitchFamily="34" charset="0"/>
                <a:cs typeface="Arial" panose="020B0604020202020204" pitchFamily="34" charset="0"/>
              </a:rPr>
              <a:t>https://docs.spring.io/spring-data/jpa/docs/current/reference/html/#jpa.query-methods</a:t>
            </a:r>
            <a:endParaRPr lang="en-US" sz="1200" u="sng" dirty="0">
              <a:latin typeface="Arial" panose="020B060402020202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Simple Application using Spring Boot</a:t>
            </a:r>
            <a:endParaRPr lang="en-US" sz="2800" dirty="0">
              <a:latin typeface="Arial" panose="020B0604020202020204"/>
            </a:endParaRPr>
          </a:p>
        </p:txBody>
      </p:sp>
      <p:pic>
        <p:nvPicPr>
          <p:cNvPr id="10" name="Picture 9"/>
          <p:cNvPicPr>
            <a:picLocks noChangeAspect="1"/>
          </p:cNvPicPr>
          <p:nvPr/>
        </p:nvPicPr>
        <p:blipFill>
          <a:blip r:embed="rId1"/>
          <a:stretch>
            <a:fillRect/>
          </a:stretch>
        </p:blipFill>
        <p:spPr>
          <a:xfrm>
            <a:off x="914400" y="742950"/>
            <a:ext cx="7257621" cy="3124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Simple Application using Spring Boot</a:t>
            </a:r>
            <a:endParaRPr lang="en-US" sz="2800" dirty="0">
              <a:latin typeface="Arial" panose="020B0604020202020204"/>
            </a:endParaRPr>
          </a:p>
        </p:txBody>
      </p:sp>
      <p:pic>
        <p:nvPicPr>
          <p:cNvPr id="4" name="Picture 3"/>
          <p:cNvPicPr>
            <a:picLocks noChangeAspect="1"/>
          </p:cNvPicPr>
          <p:nvPr/>
        </p:nvPicPr>
        <p:blipFill>
          <a:blip r:embed="rId1"/>
          <a:stretch>
            <a:fillRect/>
          </a:stretch>
        </p:blipFill>
        <p:spPr>
          <a:xfrm>
            <a:off x="762000" y="895350"/>
            <a:ext cx="7772400" cy="254320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@SpringBootApplication </a:t>
            </a:r>
            <a:endParaRPr lang="en-US" sz="2800" dirty="0">
              <a:latin typeface="Arial" panose="020B0604020202020204"/>
            </a:endParaRPr>
          </a:p>
        </p:txBody>
      </p:sp>
      <p:sp>
        <p:nvSpPr>
          <p:cNvPr id="4" name="Content Placeholder 3"/>
          <p:cNvSpPr>
            <a:spLocks noGrp="1"/>
          </p:cNvSpPr>
          <p:nvPr>
            <p:ph idx="1"/>
          </p:nvPr>
        </p:nvSpPr>
        <p:spPr>
          <a:xfrm>
            <a:off x="797560" y="742950"/>
            <a:ext cx="7620000" cy="4267200"/>
          </a:xfrm>
        </p:spPr>
        <p:txBody>
          <a:bodyPr>
            <a:normAutofit/>
          </a:bodyPr>
          <a:lstStyle/>
          <a:p>
            <a:r>
              <a:rPr lang="en-GB" sz="1100" dirty="0">
                <a:latin typeface="Arial" panose="020B0604020202020204" pitchFamily="34" charset="0"/>
                <a:cs typeface="Arial" panose="020B0604020202020204" pitchFamily="34" charset="0"/>
              </a:rPr>
              <a:t>@SpringBootApplication is a convenience annotation that adds all of the following:</a:t>
            </a:r>
            <a:endParaRPr lang="en-GB" sz="1100" dirty="0">
              <a:latin typeface="Arial" panose="020B0604020202020204" pitchFamily="34" charset="0"/>
              <a:cs typeface="Arial" panose="020B0604020202020204" pitchFamily="34" charset="0"/>
            </a:endParaRPr>
          </a:p>
          <a:p>
            <a:pPr lvl="1"/>
            <a:r>
              <a:rPr lang="en-GB" sz="900" dirty="0">
                <a:latin typeface="Arial" panose="020B0604020202020204" pitchFamily="34" charset="0"/>
                <a:cs typeface="Arial" panose="020B0604020202020204" pitchFamily="34" charset="0"/>
              </a:rPr>
              <a:t>@Configuration: Tags the class as a source of bean definitions for the application context.</a:t>
            </a:r>
            <a:endParaRPr lang="en-GB" sz="900" dirty="0">
              <a:latin typeface="Arial" panose="020B0604020202020204" pitchFamily="34" charset="0"/>
              <a:cs typeface="Arial" panose="020B0604020202020204" pitchFamily="34" charset="0"/>
            </a:endParaRPr>
          </a:p>
          <a:p>
            <a:pPr lvl="1"/>
            <a:endParaRPr lang="en-GB" sz="900" dirty="0">
              <a:latin typeface="Arial" panose="020B0604020202020204" pitchFamily="34" charset="0"/>
              <a:cs typeface="Arial" panose="020B0604020202020204" pitchFamily="34" charset="0"/>
            </a:endParaRPr>
          </a:p>
          <a:p>
            <a:pPr lvl="1"/>
            <a:r>
              <a:rPr lang="en-GB" sz="900" dirty="0">
                <a:latin typeface="Arial" panose="020B0604020202020204" pitchFamily="34" charset="0"/>
                <a:cs typeface="Arial" panose="020B0604020202020204" pitchFamily="34" charset="0"/>
              </a:rPr>
              <a:t>@EnableAutoConfiguration: Tells Spring Boot to start adding beans based on </a:t>
            </a:r>
            <a:r>
              <a:rPr lang="en-GB" sz="900" dirty="0" err="1">
                <a:latin typeface="Arial" panose="020B0604020202020204" pitchFamily="34" charset="0"/>
                <a:cs typeface="Arial" panose="020B0604020202020204" pitchFamily="34" charset="0"/>
              </a:rPr>
              <a:t>classpath</a:t>
            </a:r>
            <a:r>
              <a:rPr lang="en-GB" sz="900" dirty="0">
                <a:latin typeface="Arial" panose="020B0604020202020204" pitchFamily="34" charset="0"/>
                <a:cs typeface="Arial" panose="020B0604020202020204" pitchFamily="34" charset="0"/>
              </a:rPr>
              <a:t> settings, other beans, and various property settings.</a:t>
            </a:r>
            <a:endParaRPr lang="en-GB" sz="900" dirty="0">
              <a:latin typeface="Arial" panose="020B0604020202020204" pitchFamily="34" charset="0"/>
              <a:cs typeface="Arial" panose="020B0604020202020204" pitchFamily="34" charset="0"/>
            </a:endParaRPr>
          </a:p>
          <a:p>
            <a:pPr lvl="1"/>
            <a:endParaRPr lang="en-GB" sz="900" dirty="0">
              <a:latin typeface="Arial" panose="020B0604020202020204" pitchFamily="34" charset="0"/>
              <a:cs typeface="Arial" panose="020B0604020202020204" pitchFamily="34" charset="0"/>
            </a:endParaRPr>
          </a:p>
          <a:p>
            <a:pPr lvl="1"/>
            <a:r>
              <a:rPr lang="en-GB" sz="900" dirty="0">
                <a:latin typeface="Arial" panose="020B0604020202020204" pitchFamily="34" charset="0"/>
                <a:cs typeface="Arial" panose="020B0604020202020204" pitchFamily="34" charset="0"/>
              </a:rPr>
              <a:t>@EnableWebMvc: Flags the application as a web application and activates key </a:t>
            </a:r>
            <a:r>
              <a:rPr lang="en-GB" sz="900" dirty="0" err="1">
                <a:latin typeface="Arial" panose="020B0604020202020204" pitchFamily="34" charset="0"/>
                <a:cs typeface="Arial" panose="020B0604020202020204" pitchFamily="34" charset="0"/>
              </a:rPr>
              <a:t>behaviors</a:t>
            </a:r>
            <a:r>
              <a:rPr lang="en-GB" sz="900" dirty="0">
                <a:latin typeface="Arial" panose="020B0604020202020204" pitchFamily="34" charset="0"/>
                <a:cs typeface="Arial" panose="020B0604020202020204" pitchFamily="34" charset="0"/>
              </a:rPr>
              <a:t>, such as setting up a </a:t>
            </a:r>
            <a:r>
              <a:rPr lang="en-GB" sz="900" dirty="0" err="1">
                <a:latin typeface="Arial" panose="020B0604020202020204" pitchFamily="34" charset="0"/>
                <a:cs typeface="Arial" panose="020B0604020202020204" pitchFamily="34" charset="0"/>
              </a:rPr>
              <a:t>DispatcherServlet</a:t>
            </a:r>
            <a:r>
              <a:rPr lang="en-GB" sz="900" dirty="0">
                <a:latin typeface="Arial" panose="020B0604020202020204" pitchFamily="34" charset="0"/>
                <a:cs typeface="Arial" panose="020B0604020202020204" pitchFamily="34" charset="0"/>
              </a:rPr>
              <a:t>. Spring Boot adds it automatically when it sees spring-</a:t>
            </a:r>
            <a:r>
              <a:rPr lang="en-GB" sz="900" dirty="0" err="1">
                <a:latin typeface="Arial" panose="020B0604020202020204" pitchFamily="34" charset="0"/>
                <a:cs typeface="Arial" panose="020B0604020202020204" pitchFamily="34" charset="0"/>
              </a:rPr>
              <a:t>webmvc</a:t>
            </a:r>
            <a:r>
              <a:rPr lang="en-GB" sz="900" dirty="0">
                <a:latin typeface="Arial" panose="020B0604020202020204" pitchFamily="34" charset="0"/>
                <a:cs typeface="Arial" panose="020B0604020202020204" pitchFamily="34" charset="0"/>
              </a:rPr>
              <a:t> on the </a:t>
            </a:r>
            <a:r>
              <a:rPr lang="en-GB" sz="900" dirty="0" err="1">
                <a:latin typeface="Arial" panose="020B0604020202020204" pitchFamily="34" charset="0"/>
                <a:cs typeface="Arial" panose="020B0604020202020204" pitchFamily="34" charset="0"/>
              </a:rPr>
              <a:t>classpath</a:t>
            </a:r>
            <a:r>
              <a:rPr lang="en-GB" sz="900" dirty="0">
                <a:latin typeface="Arial" panose="020B0604020202020204" pitchFamily="34" charset="0"/>
                <a:cs typeface="Arial" panose="020B0604020202020204" pitchFamily="34" charset="0"/>
              </a:rPr>
              <a:t>.</a:t>
            </a:r>
            <a:endParaRPr lang="en-GB" sz="900" dirty="0">
              <a:latin typeface="Arial" panose="020B0604020202020204" pitchFamily="34" charset="0"/>
              <a:cs typeface="Arial" panose="020B0604020202020204" pitchFamily="34" charset="0"/>
            </a:endParaRPr>
          </a:p>
          <a:p>
            <a:pPr lvl="1"/>
            <a:endParaRPr lang="en-GB" sz="900" dirty="0">
              <a:latin typeface="Arial" panose="020B0604020202020204" pitchFamily="34" charset="0"/>
              <a:cs typeface="Arial" panose="020B0604020202020204" pitchFamily="34" charset="0"/>
            </a:endParaRPr>
          </a:p>
          <a:p>
            <a:pPr lvl="1"/>
            <a:r>
              <a:rPr lang="en-GB" sz="900" dirty="0">
                <a:latin typeface="Arial" panose="020B0604020202020204" pitchFamily="34" charset="0"/>
                <a:cs typeface="Arial" panose="020B0604020202020204" pitchFamily="34" charset="0"/>
              </a:rPr>
              <a:t>@ComponentScan: Tells Spring to look for other components, configurations, and services in the </a:t>
            </a:r>
            <a:r>
              <a:rPr lang="en-GB" sz="900" dirty="0" err="1">
                <a:latin typeface="Arial" panose="020B0604020202020204" pitchFamily="34" charset="0"/>
                <a:cs typeface="Arial" panose="020B0604020202020204" pitchFamily="34" charset="0"/>
              </a:rPr>
              <a:t>the</a:t>
            </a:r>
            <a:r>
              <a:rPr lang="en-GB" sz="900" dirty="0">
                <a:latin typeface="Arial" panose="020B0604020202020204" pitchFamily="34" charset="0"/>
                <a:cs typeface="Arial" panose="020B0604020202020204" pitchFamily="34" charset="0"/>
              </a:rPr>
              <a:t> </a:t>
            </a:r>
            <a:r>
              <a:rPr lang="en-GB" sz="900" dirty="0" err="1">
                <a:latin typeface="Arial" panose="020B0604020202020204" pitchFamily="34" charset="0"/>
                <a:cs typeface="Arial" panose="020B0604020202020204" pitchFamily="34" charset="0"/>
              </a:rPr>
              <a:t>com.example.testingweb</a:t>
            </a:r>
            <a:r>
              <a:rPr lang="en-GB" sz="900" dirty="0">
                <a:latin typeface="Arial" panose="020B0604020202020204" pitchFamily="34" charset="0"/>
                <a:cs typeface="Arial" panose="020B0604020202020204" pitchFamily="34" charset="0"/>
              </a:rPr>
              <a:t> package, letting it find the </a:t>
            </a:r>
            <a:r>
              <a:rPr lang="en-GB" sz="900" dirty="0" err="1">
                <a:latin typeface="Arial" panose="020B0604020202020204" pitchFamily="34" charset="0"/>
                <a:cs typeface="Arial" panose="020B0604020202020204" pitchFamily="34" charset="0"/>
              </a:rPr>
              <a:t>HelloController</a:t>
            </a:r>
            <a:r>
              <a:rPr lang="en-GB" sz="900" dirty="0">
                <a:latin typeface="Arial" panose="020B0604020202020204" pitchFamily="34" charset="0"/>
                <a:cs typeface="Arial" panose="020B0604020202020204" pitchFamily="34" charset="0"/>
              </a:rPr>
              <a:t> class.</a:t>
            </a:r>
            <a:endParaRPr lang="en-US" sz="900" dirty="0">
              <a:latin typeface="Arial" panose="020B060402020202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5"/>
            <a:ext cx="7620000" cy="546305"/>
          </a:xfrm>
        </p:spPr>
        <p:txBody>
          <a:bodyPr rtlCol="0" anchor="b">
            <a:normAutofit fontScale="90000"/>
          </a:bodyPr>
          <a:lstStyle/>
          <a:p>
            <a:r>
              <a:rPr lang="en-GB" dirty="0"/>
              <a:t>@SpringBootTest </a:t>
            </a:r>
            <a:endParaRPr lang="en-US" dirty="0"/>
          </a:p>
        </p:txBody>
      </p:sp>
      <p:sp>
        <p:nvSpPr>
          <p:cNvPr id="4" name="Content Placeholder 3"/>
          <p:cNvSpPr>
            <a:spLocks noGrp="1"/>
          </p:cNvSpPr>
          <p:nvPr>
            <p:ph idx="1"/>
          </p:nvPr>
        </p:nvSpPr>
        <p:spPr>
          <a:xfrm>
            <a:off x="762000" y="1403352"/>
            <a:ext cx="3619500" cy="3069050"/>
          </a:xfrm>
        </p:spPr>
        <p:style>
          <a:lnRef idx="2">
            <a:schemeClr val="accent4"/>
          </a:lnRef>
          <a:fillRef idx="1">
            <a:schemeClr val="lt1"/>
          </a:fillRef>
          <a:effectRef idx="0">
            <a:schemeClr val="accent4"/>
          </a:effectRef>
          <a:fontRef idx="minor">
            <a:schemeClr val="dk1"/>
          </a:fontRef>
        </p:style>
        <p:txBody>
          <a:bodyPr>
            <a:normAutofit/>
          </a:bodyPr>
          <a:lstStyle/>
          <a:p>
            <a:r>
              <a:rPr lang="en-GB" sz="1400" dirty="0">
                <a:latin typeface="Arial" panose="020B0604020202020204" pitchFamily="34" charset="0"/>
                <a:cs typeface="Arial" panose="020B0604020202020204" pitchFamily="34" charset="0"/>
              </a:rPr>
              <a:t>The @SpringBootTest annotation tells Spring Boot to look for a main configuration class (one with @SpringBootApplication, for instance) and use that to start a Spring application context.</a:t>
            </a:r>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 You can run this test in your IDE or on the command line (by running ./</a:t>
            </a:r>
            <a:r>
              <a:rPr lang="en-GB" sz="1400" dirty="0" err="1">
                <a:latin typeface="Arial" panose="020B0604020202020204" pitchFamily="34" charset="0"/>
                <a:cs typeface="Arial" panose="020B0604020202020204" pitchFamily="34" charset="0"/>
              </a:rPr>
              <a:t>mvnw</a:t>
            </a:r>
            <a:r>
              <a:rPr lang="en-GB" sz="1400" dirty="0">
                <a:latin typeface="Arial" panose="020B0604020202020204" pitchFamily="34" charset="0"/>
                <a:cs typeface="Arial" panose="020B0604020202020204" pitchFamily="34" charset="0"/>
              </a:rPr>
              <a:t> test), and it should pass.</a:t>
            </a:r>
            <a:endParaRPr lang="en-US" sz="1400" dirty="0">
              <a:latin typeface="Arial" panose="020B0604020202020204" pitchFamily="34" charset="0"/>
              <a:cs typeface="Arial" panose="020B0604020202020204" pitchFamily="34" charset="0"/>
            </a:endParaRPr>
          </a:p>
        </p:txBody>
      </p:sp>
      <p:pic>
        <p:nvPicPr>
          <p:cNvPr id="7" name="Picture 6" descr="Graphical user interface, text, application, email&#10;&#10;Description automatically generated"/>
          <p:cNvPicPr>
            <a:picLocks noChangeAspect="1"/>
          </p:cNvPicPr>
          <p:nvPr/>
        </p:nvPicPr>
        <p:blipFill>
          <a:blip r:embed="rId1"/>
          <a:stretch>
            <a:fillRect/>
          </a:stretch>
        </p:blipFill>
        <p:spPr>
          <a:xfrm>
            <a:off x="4572000" y="1485266"/>
            <a:ext cx="4496770" cy="217296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Boot Integration Test</a:t>
            </a:r>
            <a:endParaRPr lang="en-US" dirty="0">
              <a:latin typeface="Arial" panose="020B0604020202020204"/>
            </a:endParaRPr>
          </a:p>
        </p:txBody>
      </p:sp>
      <p:sp>
        <p:nvSpPr>
          <p:cNvPr id="4" name="Content Placeholder 3"/>
          <p:cNvSpPr>
            <a:spLocks noGrp="1"/>
          </p:cNvSpPr>
          <p:nvPr>
            <p:ph idx="1"/>
          </p:nvPr>
        </p:nvSpPr>
        <p:spPr>
          <a:xfrm>
            <a:off x="762000" y="742950"/>
            <a:ext cx="7620000" cy="3048000"/>
          </a:xfrm>
        </p:spPr>
        <p:txBody>
          <a:bodyPr/>
          <a:lstStyle/>
          <a:p>
            <a:pPr marL="0" indent="0">
              <a:buNone/>
            </a:pPr>
            <a:r>
              <a:rPr lang="en-US" dirty="0"/>
              <a:t>         </a:t>
            </a:r>
            <a:r>
              <a:rPr lang="en-US" sz="1400" dirty="0">
                <a:latin typeface="Arial" panose="020B0604020202020204" pitchFamily="34" charset="0"/>
                <a:cs typeface="Arial" panose="020B0604020202020204" pitchFamily="34" charset="0"/>
              </a:rPr>
              <a:t>&lt;dependency&gt;</a:t>
            </a: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&lt;</a:t>
            </a:r>
            <a:r>
              <a:rPr lang="en-US" sz="1400" dirty="0" err="1">
                <a:latin typeface="Arial" panose="020B0604020202020204" pitchFamily="34" charset="0"/>
                <a:cs typeface="Arial" panose="020B0604020202020204" pitchFamily="34" charset="0"/>
              </a:rPr>
              <a:t>groupId</a:t>
            </a:r>
            <a:r>
              <a:rPr lang="en-US" sz="1400" dirty="0">
                <a:latin typeface="Arial" panose="020B0604020202020204" pitchFamily="34" charset="0"/>
                <a:cs typeface="Arial" panose="020B0604020202020204" pitchFamily="34" charset="0"/>
              </a:rPr>
              <a:t>&gt;</a:t>
            </a:r>
            <a:r>
              <a:rPr lang="en-US" sz="1400" dirty="0" err="1">
                <a:latin typeface="Arial" panose="020B0604020202020204" pitchFamily="34" charset="0"/>
                <a:cs typeface="Arial" panose="020B0604020202020204" pitchFamily="34" charset="0"/>
              </a:rPr>
              <a:t>org.springframework.boot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groupId</a:t>
            </a:r>
            <a:r>
              <a:rPr lang="en-US" sz="1400" dirty="0">
                <a:latin typeface="Arial" panose="020B0604020202020204" pitchFamily="34" charset="0"/>
                <a:cs typeface="Arial" panose="020B0604020202020204" pitchFamily="34" charset="0"/>
              </a:rPr>
              <a:t>&gt;</a:t>
            </a: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&lt;</a:t>
            </a:r>
            <a:r>
              <a:rPr lang="en-US" sz="1400" dirty="0" err="1">
                <a:latin typeface="Arial" panose="020B0604020202020204" pitchFamily="34" charset="0"/>
                <a:cs typeface="Arial" panose="020B0604020202020204" pitchFamily="34" charset="0"/>
              </a:rPr>
              <a:t>artifactId</a:t>
            </a:r>
            <a:r>
              <a:rPr lang="en-US" sz="1400" dirty="0">
                <a:latin typeface="Arial" panose="020B0604020202020204" pitchFamily="34" charset="0"/>
                <a:cs typeface="Arial" panose="020B0604020202020204" pitchFamily="34" charset="0"/>
              </a:rPr>
              <a:t>&gt;spring-boot-starter-test&lt;/</a:t>
            </a:r>
            <a:r>
              <a:rPr lang="en-US" sz="1400" dirty="0" err="1">
                <a:latin typeface="Arial" panose="020B0604020202020204" pitchFamily="34" charset="0"/>
                <a:cs typeface="Arial" panose="020B0604020202020204" pitchFamily="34" charset="0"/>
              </a:rPr>
              <a:t>artifactId</a:t>
            </a:r>
            <a:r>
              <a:rPr lang="en-US" sz="1400" dirty="0">
                <a:latin typeface="Arial" panose="020B0604020202020204" pitchFamily="34" charset="0"/>
                <a:cs typeface="Arial" panose="020B0604020202020204" pitchFamily="34" charset="0"/>
              </a:rPr>
              <a:t>&gt;</a:t>
            </a: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&lt;scope&gt;test&lt;/scope&gt;</a:t>
            </a: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&lt;/dependency&gt;</a:t>
            </a:r>
            <a:endParaRPr lang="en-US" sz="1400" dirty="0">
              <a:latin typeface="Arial" panose="020B0604020202020204" pitchFamily="34" charset="0"/>
              <a:cs typeface="Arial" panose="020B0604020202020204" pitchFamily="34" charset="0"/>
            </a:endParaRPr>
          </a:p>
          <a:p>
            <a:pPr marL="0" indent="0">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Spring Boot Integration Test</a:t>
            </a:r>
            <a:endParaRPr lang="en-US" dirty="0">
              <a:latin typeface="Arial" panose="020B0604020202020204"/>
            </a:endParaRPr>
          </a:p>
        </p:txBody>
      </p:sp>
      <p:sp>
        <p:nvSpPr>
          <p:cNvPr id="4" name="Content Placeholder 3"/>
          <p:cNvSpPr>
            <a:spLocks noGrp="1"/>
          </p:cNvSpPr>
          <p:nvPr>
            <p:ph idx="1"/>
          </p:nvPr>
        </p:nvSpPr>
        <p:spPr>
          <a:xfrm>
            <a:off x="762000" y="742950"/>
            <a:ext cx="7620000" cy="3048000"/>
          </a:xfrm>
        </p:spPr>
        <p:txBody>
          <a:bodyPr>
            <a:normAutofit/>
          </a:bodyPr>
          <a:lstStyle/>
          <a:p>
            <a:r>
              <a:rPr lang="en-GB" sz="1200" b="0" i="0" dirty="0">
                <a:solidFill>
                  <a:srgbClr val="333333"/>
                </a:solidFill>
                <a:effectLst/>
                <a:latin typeface="Arial" panose="020B0604020202020204" pitchFamily="34" charset="0"/>
                <a:cs typeface="Arial" panose="020B0604020202020204" pitchFamily="34" charset="0"/>
              </a:rPr>
              <a:t>It is nice to have a sanity check, but you should also write some tests that assert the behaviour of your application. To do that, you could start the application and listen for a connection (as it would do in production) and then send an HTTP request and assert the response.</a:t>
            </a:r>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Integration Test</a:t>
            </a:r>
            <a:endParaRPr lang="en-US" dirty="0">
              <a:latin typeface="Arial" panose="020B0604020202020204"/>
            </a:endParaRPr>
          </a:p>
        </p:txBody>
      </p:sp>
      <p:sp>
        <p:nvSpPr>
          <p:cNvPr id="4" name="Content Placeholder 3"/>
          <p:cNvSpPr>
            <a:spLocks noGrp="1"/>
          </p:cNvSpPr>
          <p:nvPr>
            <p:ph idx="1"/>
          </p:nvPr>
        </p:nvSpPr>
        <p:spPr>
          <a:xfrm>
            <a:off x="797560" y="742950"/>
            <a:ext cx="7620000" cy="4267200"/>
          </a:xfrm>
        </p:spPr>
        <p:txBody>
          <a:bodyPr>
            <a:normAutofit/>
          </a:bodyPr>
          <a:lstStyle/>
          <a:p>
            <a:pPr marL="0" indent="0">
              <a:buNone/>
            </a:pPr>
            <a:r>
              <a:rPr lang="en-GB" sz="1100" b="1" u="sng" dirty="0">
                <a:latin typeface="Arial" panose="020B0604020202020204" pitchFamily="34" charset="0"/>
                <a:cs typeface="Arial" panose="020B0604020202020204" pitchFamily="34" charset="0"/>
              </a:rPr>
              <a:t>Initialize and Launch Spring Boot Application </a:t>
            </a:r>
            <a:endParaRPr lang="en-GB" sz="1100" b="1" u="sng"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@RunWith(SpringRunner.class) – helps to launch a Spring Context</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@SpringBootTest(classes = </a:t>
            </a:r>
            <a:r>
              <a:rPr lang="en-GB" sz="1000" dirty="0" err="1">
                <a:latin typeface="Arial" panose="020B0604020202020204" pitchFamily="34" charset="0"/>
                <a:cs typeface="Arial" panose="020B0604020202020204" pitchFamily="34" charset="0"/>
              </a:rPr>
              <a:t>Application.class</a:t>
            </a:r>
            <a:r>
              <a:rPr lang="en-GB" sz="1000" dirty="0">
                <a:latin typeface="Arial" panose="020B0604020202020204" pitchFamily="34" charset="0"/>
                <a:cs typeface="Arial" panose="020B0604020202020204" pitchFamily="34" charset="0"/>
              </a:rPr>
              <a:t>, </a:t>
            </a:r>
            <a:r>
              <a:rPr lang="en-GB" sz="1000" dirty="0" err="1">
                <a:latin typeface="Arial" panose="020B0604020202020204" pitchFamily="34" charset="0"/>
                <a:cs typeface="Arial" panose="020B0604020202020204" pitchFamily="34" charset="0"/>
              </a:rPr>
              <a:t>webEnvironment</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SpringBootTest.WebEnvironment.RANDOM_PORT</a:t>
            </a:r>
            <a:r>
              <a:rPr lang="en-GB"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GB" sz="1000" dirty="0" err="1">
                <a:latin typeface="Arial" panose="020B0604020202020204" pitchFamily="34" charset="0"/>
                <a:cs typeface="Arial" panose="020B0604020202020204" pitchFamily="34" charset="0"/>
              </a:rPr>
              <a:t>SpringBootTest</a:t>
            </a:r>
            <a:r>
              <a:rPr lang="en-GB" sz="1000" dirty="0">
                <a:latin typeface="Arial" panose="020B0604020202020204" pitchFamily="34" charset="0"/>
                <a:cs typeface="Arial" panose="020B0604020202020204" pitchFamily="34" charset="0"/>
              </a:rPr>
              <a:t> helps in launching a </a:t>
            </a:r>
            <a:r>
              <a:rPr lang="en-GB" sz="1000" dirty="0" err="1">
                <a:latin typeface="Arial" panose="020B0604020202020204" pitchFamily="34" charset="0"/>
                <a:cs typeface="Arial" panose="020B0604020202020204" pitchFamily="34" charset="0"/>
              </a:rPr>
              <a:t>SpringBootApplication</a:t>
            </a:r>
            <a:r>
              <a:rPr lang="en-GB" sz="1000" dirty="0">
                <a:latin typeface="Arial" panose="020B0604020202020204" pitchFamily="34" charset="0"/>
                <a:cs typeface="Arial" panose="020B0604020202020204" pitchFamily="34" charset="0"/>
              </a:rPr>
              <a:t> in a test</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If  this tests are running as part of continuous integration, this might be running on different server and that server might be running test for multiple application. In that case, it will be good to use random port </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RANDOM_PORT -&gt; Creates web application context and set the server port 0, which means it will dynamically trigger listening on random port.</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Once we use </a:t>
            </a:r>
            <a:r>
              <a:rPr lang="en-GB" sz="1000" dirty="0" err="1">
                <a:latin typeface="Arial" panose="020B0604020202020204" pitchFamily="34" charset="0"/>
                <a:cs typeface="Arial" panose="020B0604020202020204" pitchFamily="34" charset="0"/>
              </a:rPr>
              <a:t>ramdom</a:t>
            </a:r>
            <a:r>
              <a:rPr lang="en-GB" sz="1000" dirty="0">
                <a:latin typeface="Arial" panose="020B0604020202020204" pitchFamily="34" charset="0"/>
                <a:cs typeface="Arial" panose="020B0604020202020204" pitchFamily="34" charset="0"/>
              </a:rPr>
              <a:t> port then we need to assign port using below annotation</a:t>
            </a:r>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@LocalServerPort  private int port;</a:t>
            </a:r>
            <a:endParaRPr lang="en-GB" sz="1000" dirty="0">
              <a:latin typeface="Arial" panose="020B0604020202020204" pitchFamily="34" charset="0"/>
              <a:cs typeface="Arial" panose="020B0604020202020204" pitchFamily="34" charset="0"/>
            </a:endParaRPr>
          </a:p>
          <a:p>
            <a:pPr marL="0" indent="0">
              <a:buNone/>
            </a:pPr>
            <a:r>
              <a:rPr lang="en-GB" sz="1000" b="1" u="sng" dirty="0">
                <a:latin typeface="Arial" panose="020B0604020202020204" pitchFamily="34" charset="0"/>
                <a:cs typeface="Arial" panose="020B0604020202020204" pitchFamily="34" charset="0"/>
              </a:rPr>
              <a:t>Invoke Service</a:t>
            </a:r>
            <a:endParaRPr lang="en-GB" sz="1000" b="1" u="sng"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Invoke URL : /surveys/Survey1/questions/Question1</a:t>
            </a:r>
            <a:endParaRPr lang="en-GB" sz="1000" dirty="0">
              <a:latin typeface="Arial" panose="020B0604020202020204" pitchFamily="34" charset="0"/>
              <a:cs typeface="Arial" panose="020B0604020202020204" pitchFamily="34" charset="0"/>
            </a:endParaRPr>
          </a:p>
          <a:p>
            <a:endParaRPr lang="en-US" sz="1100" b="1" u="sng"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What is dependency?</a:t>
            </a:r>
            <a:endParaRPr lang="en-US" dirty="0">
              <a:latin typeface="Arial" panose="020B0604020202020204"/>
            </a:endParaRPr>
          </a:p>
        </p:txBody>
      </p:sp>
      <p:sp>
        <p:nvSpPr>
          <p:cNvPr id="3" name="Content Placeholder 2"/>
          <p:cNvSpPr>
            <a:spLocks noGrp="1"/>
          </p:cNvSpPr>
          <p:nvPr>
            <p:ph idx="1"/>
          </p:nvPr>
        </p:nvSpPr>
        <p:spPr>
          <a:xfrm>
            <a:off x="762000" y="924763"/>
            <a:ext cx="7620000" cy="3551986"/>
          </a:xfrm>
        </p:spPr>
        <p:txBody>
          <a:bodyPr vert="horz" rtlCol="0">
            <a:noAutofit/>
          </a:bodyPr>
          <a:lstStyle/>
          <a:p>
            <a:r>
              <a:rPr lang="en-GB" sz="1400" dirty="0">
                <a:latin typeface="Arial" panose="020B0604020202020204"/>
              </a:rPr>
              <a:t>Dependency in programming is an approach where a class uses specific functionalities of another class.  </a:t>
            </a:r>
            <a:endParaRPr lang="en-GB" sz="1400" dirty="0">
              <a:latin typeface="Arial" panose="020B0604020202020204"/>
            </a:endParaRPr>
          </a:p>
          <a:p>
            <a:endParaRPr lang="en-GB" sz="1400" dirty="0">
              <a:latin typeface="Arial" panose="020B0604020202020204"/>
            </a:endParaRPr>
          </a:p>
          <a:p>
            <a:endParaRPr lang="en-GB" sz="1400" dirty="0">
              <a:latin typeface="Arial" panose="020B0604020202020204"/>
            </a:endParaRPr>
          </a:p>
          <a:p>
            <a:endParaRPr lang="en-GB" sz="1400" dirty="0">
              <a:latin typeface="Arial" panose="020B0604020202020204"/>
            </a:endParaRPr>
          </a:p>
          <a:p>
            <a:r>
              <a:rPr lang="en-GB" sz="1400" dirty="0" err="1">
                <a:latin typeface="Arial" panose="020B0604020202020204"/>
              </a:rPr>
              <a:t>ComplexBusinessService</a:t>
            </a:r>
            <a:r>
              <a:rPr lang="en-GB" sz="1400" dirty="0">
                <a:latin typeface="Arial" panose="020B0604020202020204"/>
              </a:rPr>
              <a:t> uses the </a:t>
            </a:r>
            <a:r>
              <a:rPr lang="en-GB" sz="1400" dirty="0" err="1">
                <a:latin typeface="Arial" panose="020B0604020202020204"/>
              </a:rPr>
              <a:t>SortAlgorithm</a:t>
            </a:r>
            <a:r>
              <a:rPr lang="en-GB" sz="1400" dirty="0">
                <a:latin typeface="Arial" panose="020B0604020202020204"/>
              </a:rPr>
              <a:t> to sort the numbers.</a:t>
            </a:r>
            <a:endParaRPr lang="en-GB" sz="1400" dirty="0">
              <a:latin typeface="Arial" panose="020B0604020202020204"/>
            </a:endParaRPr>
          </a:p>
          <a:p>
            <a:r>
              <a:rPr lang="en-GB" sz="1400" dirty="0" err="1">
                <a:latin typeface="Arial" panose="020B0604020202020204"/>
              </a:rPr>
              <a:t>ComplexBusinessService</a:t>
            </a:r>
            <a:r>
              <a:rPr lang="en-GB" sz="1400" dirty="0">
                <a:latin typeface="Arial" panose="020B0604020202020204"/>
              </a:rPr>
              <a:t> class depends on </a:t>
            </a:r>
            <a:r>
              <a:rPr lang="en-GB" sz="1400" dirty="0" err="1">
                <a:latin typeface="Arial" panose="020B0604020202020204"/>
              </a:rPr>
              <a:t>SortAlgorithm</a:t>
            </a:r>
            <a:endParaRPr lang="en-GB" sz="1400" dirty="0">
              <a:latin typeface="Arial" panose="020B0604020202020204"/>
            </a:endParaRPr>
          </a:p>
          <a:p>
            <a:r>
              <a:rPr lang="en-GB" sz="1400" dirty="0" err="1">
                <a:latin typeface="Arial" panose="020B0604020202020204"/>
              </a:rPr>
              <a:t>SortAlgorithm</a:t>
            </a:r>
            <a:r>
              <a:rPr lang="en-GB" sz="1400" dirty="0">
                <a:latin typeface="Arial" panose="020B0604020202020204"/>
              </a:rPr>
              <a:t> is a dependency of </a:t>
            </a:r>
            <a:r>
              <a:rPr lang="en-GB" sz="1400" dirty="0" err="1">
                <a:latin typeface="Arial" panose="020B0604020202020204"/>
              </a:rPr>
              <a:t>ComplexBusinessService</a:t>
            </a:r>
            <a:r>
              <a:rPr lang="en-GB" sz="1400" dirty="0">
                <a:latin typeface="Arial" panose="020B0604020202020204"/>
              </a:rPr>
              <a:t> class.</a:t>
            </a:r>
            <a:endParaRPr lang="en-GB" sz="1400" dirty="0">
              <a:latin typeface="Arial" panose="020B0604020202020204"/>
            </a:endParaRPr>
          </a:p>
          <a:p>
            <a:r>
              <a:rPr lang="en-GB" sz="1400" dirty="0">
                <a:latin typeface="Arial" panose="020B0604020202020204"/>
              </a:rPr>
              <a:t>In a real time application, we have lot of classes and lot of dependencies.</a:t>
            </a:r>
            <a:endParaRPr lang="en-GB" sz="1400" dirty="0">
              <a:latin typeface="Arial" panose="020B0604020202020204"/>
            </a:endParaRPr>
          </a:p>
        </p:txBody>
      </p:sp>
      <p:sp>
        <p:nvSpPr>
          <p:cNvPr id="4" name="Rectangle 3"/>
          <p:cNvSpPr/>
          <p:nvPr/>
        </p:nvSpPr>
        <p:spPr>
          <a:xfrm>
            <a:off x="1371600" y="1504950"/>
            <a:ext cx="4572000" cy="838200"/>
          </a:xfrm>
          <a:prstGeom prst="rect">
            <a:avLst/>
          </a:prstGeom>
        </p:spPr>
        <p:style>
          <a:lnRef idx="2">
            <a:schemeClr val="accent3"/>
          </a:lnRef>
          <a:fillRef idx="1">
            <a:schemeClr val="lt1"/>
          </a:fillRef>
          <a:effectRef idx="0">
            <a:schemeClr val="accent3"/>
          </a:effectRef>
          <a:fontRef idx="minor">
            <a:schemeClr val="dk1"/>
          </a:fontRef>
        </p:style>
        <p:txBody>
          <a:bodyPr vert="horz" rtlCol="0" anchor="ctr"/>
          <a:lstStyle/>
          <a:p>
            <a:pPr marL="0" indent="0">
              <a:buNone/>
            </a:pPr>
            <a:r>
              <a:rPr lang="en-GB" sz="1400" dirty="0">
                <a:latin typeface="Arial" panose="020B0604020202020204"/>
              </a:rPr>
              <a:t>        </a:t>
            </a:r>
            <a:r>
              <a:rPr lang="en-GB" sz="14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4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400" dirty="0">
                <a:solidFill>
                  <a:schemeClr val="tx2">
                    <a:lumMod val="50000"/>
                    <a:lumOff val="50000"/>
                  </a:schemeClr>
                </a:solidFill>
                <a:latin typeface="Arial" panose="020B0604020202020204" pitchFamily="34" charset="0"/>
                <a:cs typeface="Arial" panose="020B0604020202020204" pitchFamily="34" charset="0"/>
              </a:rPr>
              <a:t> {</a:t>
            </a: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400" dirty="0">
                <a:solidFill>
                  <a:schemeClr val="tx2">
                    <a:lumMod val="50000"/>
                    <a:lumOff val="50000"/>
                  </a:schemeClr>
                </a:solidFill>
                <a:latin typeface="Arial" panose="020B0604020202020204" pitchFamily="34" charset="0"/>
                <a:cs typeface="Arial" panose="020B0604020202020204" pitchFamily="34" charset="0"/>
              </a:rPr>
              <a:t>          </a:t>
            </a:r>
            <a:r>
              <a:rPr lang="en-GB" sz="14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400" dirty="0">
                <a:solidFill>
                  <a:schemeClr val="tx2">
                    <a:lumMod val="50000"/>
                    <a:lumOff val="50000"/>
                  </a:schemeClr>
                </a:solidFill>
                <a:latin typeface="Arial" panose="020B0604020202020204" pitchFamily="34" charset="0"/>
                <a:cs typeface="Arial" panose="020B0604020202020204" pitchFamily="34" charset="0"/>
              </a:rPr>
              <a:t> </a:t>
            </a:r>
            <a:r>
              <a:rPr lang="en-GB" sz="14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400" dirty="0">
                <a:solidFill>
                  <a:schemeClr val="tx2">
                    <a:lumMod val="50000"/>
                    <a:lumOff val="50000"/>
                  </a:schemeClr>
                </a:solidFill>
                <a:latin typeface="Arial" panose="020B0604020202020204" pitchFamily="34" charset="0"/>
                <a:cs typeface="Arial" panose="020B0604020202020204" pitchFamily="34" charset="0"/>
              </a:rPr>
              <a:t>;</a:t>
            </a: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400" dirty="0">
                <a:solidFill>
                  <a:schemeClr val="tx2">
                    <a:lumMod val="50000"/>
                    <a:lumOff val="50000"/>
                  </a:schemeClr>
                </a:solidFill>
                <a:latin typeface="Arial" panose="020B0604020202020204" pitchFamily="34" charset="0"/>
                <a:cs typeface="Arial" panose="020B0604020202020204" pitchFamily="34" charset="0"/>
              </a:rPr>
              <a:t>}</a:t>
            </a:r>
            <a:endParaRPr lang="en-US" sz="1400" dirty="0">
              <a:solidFill>
                <a:schemeClr val="tx2">
                  <a:lumMod val="50000"/>
                  <a:lumOff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Un refactored Snippet</a:t>
            </a:r>
            <a:endParaRPr lang="en-US" dirty="0">
              <a:latin typeface="Arial" panose="020B0604020202020204"/>
            </a:endParaRPr>
          </a:p>
        </p:txBody>
      </p:sp>
      <p:pic>
        <p:nvPicPr>
          <p:cNvPr id="7" name="Picture 6"/>
          <p:cNvPicPr>
            <a:picLocks noChangeAspect="1"/>
          </p:cNvPicPr>
          <p:nvPr/>
        </p:nvPicPr>
        <p:blipFill>
          <a:blip r:embed="rId1"/>
          <a:stretch>
            <a:fillRect/>
          </a:stretch>
        </p:blipFill>
        <p:spPr>
          <a:xfrm>
            <a:off x="914400" y="661629"/>
            <a:ext cx="6324600" cy="434852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Refactored Snippet</a:t>
            </a:r>
            <a:endParaRPr lang="en-US" dirty="0">
              <a:latin typeface="Arial" panose="020B0604020202020204"/>
            </a:endParaRPr>
          </a:p>
        </p:txBody>
      </p:sp>
      <p:pic>
        <p:nvPicPr>
          <p:cNvPr id="4" name="Picture 3"/>
          <p:cNvPicPr>
            <a:picLocks noChangeAspect="1"/>
          </p:cNvPicPr>
          <p:nvPr/>
        </p:nvPicPr>
        <p:blipFill>
          <a:blip r:embed="rId1"/>
          <a:stretch>
            <a:fillRect/>
          </a:stretch>
        </p:blipFill>
        <p:spPr>
          <a:xfrm>
            <a:off x="762000" y="614086"/>
            <a:ext cx="6477000" cy="428009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dirty="0">
                <a:latin typeface="Arial" panose="020B0604020202020204"/>
              </a:rPr>
              <a:t>Test Retrieve All questions</a:t>
            </a:r>
            <a:endParaRPr lang="en-US" dirty="0">
              <a:latin typeface="Arial" panose="020B0604020202020204"/>
            </a:endParaRPr>
          </a:p>
        </p:txBody>
      </p:sp>
      <p:pic>
        <p:nvPicPr>
          <p:cNvPr id="5" name="Content Placeholder 4"/>
          <p:cNvPicPr>
            <a:picLocks noGrp="1" noChangeAspect="1"/>
          </p:cNvPicPr>
          <p:nvPr>
            <p:ph idx="1"/>
          </p:nvPr>
        </p:nvPicPr>
        <p:blipFill>
          <a:blip r:embed="rId1"/>
          <a:stretch>
            <a:fillRect/>
          </a:stretch>
        </p:blipFill>
        <p:spPr>
          <a:xfrm>
            <a:off x="914400" y="666750"/>
            <a:ext cx="7168332" cy="4267200"/>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Test for Create Question (Post Request)</a:t>
            </a:r>
            <a:endParaRPr lang="en-US" sz="2800" dirty="0">
              <a:latin typeface="Arial" panose="020B0604020202020204"/>
            </a:endParaRPr>
          </a:p>
        </p:txBody>
      </p:sp>
      <p:sp>
        <p:nvSpPr>
          <p:cNvPr id="4" name="Content Placeholder 3"/>
          <p:cNvSpPr>
            <a:spLocks noGrp="1"/>
          </p:cNvSpPr>
          <p:nvPr>
            <p:ph idx="1"/>
          </p:nvPr>
        </p:nvSpPr>
        <p:spPr>
          <a:xfrm>
            <a:off x="762000" y="742950"/>
            <a:ext cx="7620000" cy="3048000"/>
          </a:xfrm>
        </p:spPr>
        <p:txBody>
          <a:bodyPr/>
          <a:lstStyle/>
          <a:p>
            <a:pPr marL="0" indent="0">
              <a:buNone/>
            </a:pPr>
            <a:r>
              <a:rPr lang="en-US" dirty="0"/>
              <a:t>   </a:t>
            </a:r>
            <a:endParaRPr lang="en-US" dirty="0"/>
          </a:p>
        </p:txBody>
      </p:sp>
      <p:pic>
        <p:nvPicPr>
          <p:cNvPr id="6" name="Picture 5"/>
          <p:cNvPicPr>
            <a:picLocks noChangeAspect="1"/>
          </p:cNvPicPr>
          <p:nvPr/>
        </p:nvPicPr>
        <p:blipFill>
          <a:blip r:embed="rId1"/>
          <a:stretch>
            <a:fillRect/>
          </a:stretch>
        </p:blipFill>
        <p:spPr>
          <a:xfrm>
            <a:off x="838200" y="831717"/>
            <a:ext cx="6858000" cy="415261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Unit test with Spring Boot and Mockito</a:t>
            </a:r>
            <a:endParaRPr lang="en-US" sz="2800" dirty="0">
              <a:latin typeface="Arial" panose="020B0604020202020204"/>
            </a:endParaRPr>
          </a:p>
        </p:txBody>
      </p:sp>
      <p:sp>
        <p:nvSpPr>
          <p:cNvPr id="4" name="Content Placeholder 3"/>
          <p:cNvSpPr>
            <a:spLocks noGrp="1"/>
          </p:cNvSpPr>
          <p:nvPr>
            <p:ph idx="1"/>
          </p:nvPr>
        </p:nvSpPr>
        <p:spPr>
          <a:xfrm>
            <a:off x="797560" y="742950"/>
            <a:ext cx="7620000" cy="4267200"/>
          </a:xfrm>
        </p:spPr>
        <p:txBody>
          <a:bodyPr>
            <a:normAutofit/>
          </a:bodyPr>
          <a:lstStyle/>
          <a:p>
            <a:r>
              <a:rPr lang="en-GB" sz="1100" dirty="0">
                <a:latin typeface="Arial" panose="020B0604020202020204" pitchFamily="34" charset="0"/>
                <a:cs typeface="Arial" panose="020B0604020202020204" pitchFamily="34" charset="0"/>
              </a:rPr>
              <a:t>Write a Unit Test for retrieving a specific question from a survey.</a:t>
            </a:r>
            <a:endParaRPr lang="en-GB" sz="1100" dirty="0">
              <a:latin typeface="Arial" panose="020B0604020202020204" pitchFamily="34" charset="0"/>
              <a:cs typeface="Arial" panose="020B0604020202020204" pitchFamily="34" charset="0"/>
            </a:endParaRPr>
          </a:p>
          <a:p>
            <a:r>
              <a:rPr lang="en-GB" sz="1100" dirty="0">
                <a:latin typeface="Arial" panose="020B0604020202020204" pitchFamily="34" charset="0"/>
                <a:cs typeface="Arial" panose="020B0604020202020204" pitchFamily="34" charset="0"/>
              </a:rPr>
              <a:t>Different between Unit Test and Integration Test</a:t>
            </a:r>
            <a:endParaRPr lang="en-GB" sz="1100" dirty="0">
              <a:latin typeface="Arial" panose="020B0604020202020204" pitchFamily="34" charset="0"/>
              <a:cs typeface="Arial" panose="020B0604020202020204" pitchFamily="34" charset="0"/>
            </a:endParaRPr>
          </a:p>
          <a:p>
            <a:r>
              <a:rPr lang="en-GB" sz="1100" dirty="0">
                <a:latin typeface="Arial" panose="020B0604020202020204" pitchFamily="34" charset="0"/>
                <a:cs typeface="Arial" panose="020B0604020202020204" pitchFamily="34" charset="0"/>
              </a:rPr>
              <a:t>Basics of Mocking</a:t>
            </a:r>
            <a:endParaRPr lang="en-GB" sz="1100" dirty="0">
              <a:latin typeface="Arial" panose="020B0604020202020204" pitchFamily="34" charset="0"/>
              <a:cs typeface="Arial" panose="020B0604020202020204" pitchFamily="34" charset="0"/>
            </a:endParaRPr>
          </a:p>
          <a:p>
            <a:r>
              <a:rPr lang="en-GB" sz="1100" dirty="0" err="1">
                <a:latin typeface="Arial" panose="020B0604020202020204" pitchFamily="34" charset="0"/>
                <a:cs typeface="Arial" panose="020B0604020202020204" pitchFamily="34" charset="0"/>
              </a:rPr>
              <a:t>MockMvc</a:t>
            </a:r>
            <a:r>
              <a:rPr lang="en-GB" sz="1100" dirty="0">
                <a:latin typeface="Arial" panose="020B0604020202020204" pitchFamily="34" charset="0"/>
                <a:cs typeface="Arial" panose="020B0604020202020204" pitchFamily="34" charset="0"/>
              </a:rPr>
              <a:t> framework</a:t>
            </a:r>
            <a:endParaRPr lang="en-GB" sz="1100" dirty="0">
              <a:latin typeface="Arial" panose="020B0604020202020204" pitchFamily="34" charset="0"/>
              <a:cs typeface="Arial" panose="020B0604020202020204" pitchFamily="34" charset="0"/>
            </a:endParaRPr>
          </a:p>
          <a:p>
            <a:r>
              <a:rPr lang="en-GB" sz="1100" dirty="0">
                <a:latin typeface="Arial" panose="020B0604020202020204" pitchFamily="34" charset="0"/>
                <a:cs typeface="Arial" panose="020B0604020202020204" pitchFamily="34" charset="0"/>
              </a:rPr>
              <a:t>@MockBean</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Introduction to JPA</a:t>
            </a:r>
            <a:endParaRPr lang="en-US" sz="2800" dirty="0">
              <a:latin typeface="Arial" panose="020B0604020202020204"/>
            </a:endParaRPr>
          </a:p>
        </p:txBody>
      </p:sp>
      <p:sp>
        <p:nvSpPr>
          <p:cNvPr id="4" name="Content Placeholder 3"/>
          <p:cNvSpPr>
            <a:spLocks noGrp="1"/>
          </p:cNvSpPr>
          <p:nvPr>
            <p:ph idx="1"/>
          </p:nvPr>
        </p:nvSpPr>
        <p:spPr>
          <a:xfrm>
            <a:off x="797560" y="742950"/>
            <a:ext cx="7620000" cy="4267200"/>
          </a:xfrm>
        </p:spPr>
        <p:txBody>
          <a:bodyPr>
            <a:normAutofit/>
          </a:bodyPr>
          <a:lstStyle/>
          <a:p>
            <a:pPr marL="0" indent="0">
              <a:buNone/>
            </a:pPr>
            <a:r>
              <a:rPr lang="en-GB" sz="1100" b="1" u="sng" dirty="0">
                <a:latin typeface="Arial" panose="020B0604020202020204" pitchFamily="34" charset="0"/>
                <a:cs typeface="Arial" panose="020B0604020202020204" pitchFamily="34" charset="0"/>
              </a:rPr>
              <a:t>We will try to understand how JPA solve the problem of Object relational mapping</a:t>
            </a:r>
            <a:r>
              <a:rPr lang="en-GB" sz="1100" dirty="0">
                <a:latin typeface="Arial" panose="020B0604020202020204" pitchFamily="34" charset="0"/>
                <a:cs typeface="Arial" panose="020B0604020202020204" pitchFamily="34" charset="0"/>
              </a:rPr>
              <a:t>: The way application classes designed is different from the way we designed the tables. JPA provides mapping between application classes and table using Entities, Relationships. We will something called Entity Manager to manage your entities. </a:t>
            </a:r>
            <a:endParaRPr lang="en-GB" sz="1100" dirty="0">
              <a:latin typeface="Arial" panose="020B0604020202020204" pitchFamily="34" charset="0"/>
              <a:cs typeface="Arial" panose="020B0604020202020204" pitchFamily="34" charset="0"/>
            </a:endParaRPr>
          </a:p>
          <a:p>
            <a:pPr marL="0" indent="0">
              <a:buNone/>
            </a:pPr>
            <a:r>
              <a:rPr lang="en-GB" sz="1100" dirty="0">
                <a:latin typeface="Arial" panose="020B0604020202020204" pitchFamily="34" charset="0"/>
                <a:cs typeface="Arial" panose="020B0604020202020204" pitchFamily="34" charset="0"/>
              </a:rPr>
              <a:t>I would want to save Task to database, I create Task object give it to Entity Manager and save it to database.</a:t>
            </a:r>
            <a:endParaRPr lang="en-GB" sz="1100" dirty="0">
              <a:latin typeface="Arial" panose="020B0604020202020204" pitchFamily="34" charset="0"/>
              <a:cs typeface="Arial" panose="020B0604020202020204" pitchFamily="34" charset="0"/>
            </a:endParaRPr>
          </a:p>
          <a:p>
            <a:endParaRPr lang="en-GB" sz="1100" dirty="0">
              <a:latin typeface="Arial" panose="020B0604020202020204" pitchFamily="34" charset="0"/>
              <a:cs typeface="Arial" panose="020B0604020202020204" pitchFamily="34" charset="0"/>
            </a:endParaRPr>
          </a:p>
          <a:p>
            <a:endParaRPr lang="en-GB"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p:txBody>
      </p:sp>
      <p:sp>
        <p:nvSpPr>
          <p:cNvPr id="3" name="Rectangle 2"/>
          <p:cNvSpPr/>
          <p:nvPr/>
        </p:nvSpPr>
        <p:spPr>
          <a:xfrm>
            <a:off x="1431503" y="1766993"/>
            <a:ext cx="1066800" cy="609600"/>
          </a:xfrm>
          <a:prstGeom prst="rect">
            <a:avLst/>
          </a:prstGeom>
        </p:spPr>
        <p:style>
          <a:lnRef idx="2">
            <a:schemeClr val="accent4"/>
          </a:lnRef>
          <a:fillRef idx="1">
            <a:schemeClr val="lt1"/>
          </a:fillRef>
          <a:effectRef idx="0">
            <a:schemeClr val="accent4"/>
          </a:effectRef>
          <a:fontRef idx="minor">
            <a:schemeClr val="dk1"/>
          </a:fontRef>
        </p:style>
        <p:txBody>
          <a:bodyPr vert="horz" rtlCol="0" anchor="ctr"/>
          <a:lstStyle/>
          <a:p>
            <a:pPr algn="ctr"/>
            <a:r>
              <a:rPr lang="en-GB" sz="1200" dirty="0">
                <a:latin typeface="Arial" panose="020B0604020202020204" pitchFamily="34" charset="0"/>
                <a:cs typeface="Arial" panose="020B0604020202020204" pitchFamily="34" charset="0"/>
              </a:rPr>
              <a:t>Application Classes</a:t>
            </a:r>
            <a:endParaRPr lang="en-US" sz="1200" dirty="0">
              <a:latin typeface="Arial" panose="020B0604020202020204" pitchFamily="34" charset="0"/>
              <a:cs typeface="Arial" panose="020B0604020202020204" pitchFamily="34" charset="0"/>
            </a:endParaRPr>
          </a:p>
        </p:txBody>
      </p:sp>
      <p:sp>
        <p:nvSpPr>
          <p:cNvPr id="5" name="Rectangle 4"/>
          <p:cNvSpPr/>
          <p:nvPr/>
        </p:nvSpPr>
        <p:spPr>
          <a:xfrm>
            <a:off x="1435306" y="2638977"/>
            <a:ext cx="1066800" cy="609600"/>
          </a:xfrm>
          <a:prstGeom prst="rect">
            <a:avLst/>
          </a:prstGeom>
        </p:spPr>
        <p:style>
          <a:lnRef idx="2">
            <a:schemeClr val="accent4"/>
          </a:lnRef>
          <a:fillRef idx="1">
            <a:schemeClr val="lt1"/>
          </a:fillRef>
          <a:effectRef idx="0">
            <a:schemeClr val="accent4"/>
          </a:effectRef>
          <a:fontRef idx="minor">
            <a:schemeClr val="dk1"/>
          </a:fontRef>
        </p:style>
        <p:txBody>
          <a:bodyPr vert="horz" rtlCol="0" anchor="ctr"/>
          <a:lstStyle/>
          <a:p>
            <a:pPr algn="ctr"/>
            <a:r>
              <a:rPr lang="en-GB" sz="1200" dirty="0">
                <a:latin typeface="Arial" panose="020B0604020202020204" pitchFamily="34" charset="0"/>
                <a:cs typeface="Arial" panose="020B0604020202020204" pitchFamily="34" charset="0"/>
              </a:rPr>
              <a:t>JPA Magic</a:t>
            </a:r>
            <a:endParaRPr lang="en-US" sz="1200" dirty="0">
              <a:latin typeface="Arial" panose="020B0604020202020204" pitchFamily="34" charset="0"/>
              <a:cs typeface="Arial" panose="020B0604020202020204" pitchFamily="34" charset="0"/>
            </a:endParaRPr>
          </a:p>
        </p:txBody>
      </p:sp>
      <p:sp>
        <p:nvSpPr>
          <p:cNvPr id="6" name="Rectangle 5"/>
          <p:cNvSpPr/>
          <p:nvPr/>
        </p:nvSpPr>
        <p:spPr>
          <a:xfrm>
            <a:off x="1431503" y="3512866"/>
            <a:ext cx="1066800" cy="609600"/>
          </a:xfrm>
          <a:prstGeom prst="rect">
            <a:avLst/>
          </a:prstGeom>
        </p:spPr>
        <p:style>
          <a:lnRef idx="2">
            <a:schemeClr val="accent4"/>
          </a:lnRef>
          <a:fillRef idx="1">
            <a:schemeClr val="lt1"/>
          </a:fillRef>
          <a:effectRef idx="0">
            <a:schemeClr val="accent4"/>
          </a:effectRef>
          <a:fontRef idx="minor">
            <a:schemeClr val="dk1"/>
          </a:fontRef>
        </p:style>
        <p:txBody>
          <a:bodyPr vert="horz" rtlCol="0" anchor="ctr"/>
          <a:lstStyle/>
          <a:p>
            <a:pPr algn="ctr"/>
            <a:r>
              <a:rPr lang="en-GB" sz="1200" dirty="0" err="1">
                <a:latin typeface="Arial" panose="020B0604020202020204" pitchFamily="34" charset="0"/>
                <a:cs typeface="Arial" panose="020B0604020202020204" pitchFamily="34" charset="0"/>
              </a:rPr>
              <a:t>Jdbc</a:t>
            </a:r>
            <a:r>
              <a:rPr lang="en-GB" sz="1200" dirty="0">
                <a:latin typeface="Arial" panose="020B0604020202020204" pitchFamily="34" charset="0"/>
                <a:cs typeface="Arial" panose="020B0604020202020204" pitchFamily="34" charset="0"/>
              </a:rPr>
              <a:t> Queries</a:t>
            </a:r>
            <a:endParaRPr lang="en-US" sz="1200" dirty="0">
              <a:latin typeface="Arial" panose="020B0604020202020204" pitchFamily="34" charset="0"/>
              <a:cs typeface="Arial" panose="020B0604020202020204" pitchFamily="34" charset="0"/>
            </a:endParaRPr>
          </a:p>
        </p:txBody>
      </p:sp>
      <p:sp>
        <p:nvSpPr>
          <p:cNvPr id="7" name="Rectangle 6"/>
          <p:cNvSpPr/>
          <p:nvPr/>
        </p:nvSpPr>
        <p:spPr>
          <a:xfrm>
            <a:off x="1431503" y="4344339"/>
            <a:ext cx="1066800" cy="609600"/>
          </a:xfrm>
          <a:prstGeom prst="rect">
            <a:avLst/>
          </a:prstGeom>
        </p:spPr>
        <p:style>
          <a:lnRef idx="2">
            <a:schemeClr val="accent4"/>
          </a:lnRef>
          <a:fillRef idx="1">
            <a:schemeClr val="lt1"/>
          </a:fillRef>
          <a:effectRef idx="0">
            <a:schemeClr val="accent4"/>
          </a:effectRef>
          <a:fontRef idx="minor">
            <a:schemeClr val="dk1"/>
          </a:fontRef>
        </p:style>
        <p:txBody>
          <a:bodyPr vert="horz" rtlCol="0" anchor="ctr"/>
          <a:lstStyle/>
          <a:p>
            <a:pPr algn="ctr"/>
            <a:r>
              <a:rPr lang="en-GB" sz="1200" dirty="0">
                <a:latin typeface="Arial" panose="020B0604020202020204" pitchFamily="34" charset="0"/>
                <a:cs typeface="Arial" panose="020B0604020202020204" pitchFamily="34" charset="0"/>
              </a:rPr>
              <a:t>Database Server</a:t>
            </a:r>
            <a:endParaRPr lang="en-US" sz="1200" dirty="0">
              <a:latin typeface="Arial" panose="020B0604020202020204" pitchFamily="34" charset="0"/>
              <a:cs typeface="Arial" panose="020B0604020202020204" pitchFamily="34" charset="0"/>
            </a:endParaRPr>
          </a:p>
        </p:txBody>
      </p:sp>
      <p:cxnSp>
        <p:nvCxnSpPr>
          <p:cNvPr id="11" name="Straight Arrow Connector 10"/>
          <p:cNvCxnSpPr>
            <a:stCxn id="5" idx="2"/>
            <a:endCxn id="6" idx="0"/>
          </p:cNvCxnSpPr>
          <p:nvPr/>
        </p:nvCxnSpPr>
        <p:spPr>
          <a:xfrm flipH="1">
            <a:off x="1964903" y="3248577"/>
            <a:ext cx="3803" cy="264289"/>
          </a:xfrm>
          <a:prstGeom prst="straightConnector1">
            <a:avLst/>
          </a:prstGeom>
          <a:ln w="19050" cap="flat">
            <a:solidFill>
              <a:schemeClr val="accent1">
                <a:lumMod val="75000"/>
              </a:schemeClr>
            </a:solidFill>
            <a:prstDash val="solid"/>
            <a:round/>
            <a:tailEnd type="triangle"/>
          </a:ln>
        </p:spPr>
      </p:cxnSp>
      <p:cxnSp>
        <p:nvCxnSpPr>
          <p:cNvPr id="13" name="Straight Arrow Connector 12"/>
          <p:cNvCxnSpPr>
            <a:stCxn id="3" idx="2"/>
            <a:endCxn id="5" idx="0"/>
          </p:cNvCxnSpPr>
          <p:nvPr/>
        </p:nvCxnSpPr>
        <p:spPr>
          <a:xfrm>
            <a:off x="1964903" y="2376593"/>
            <a:ext cx="3803" cy="262384"/>
          </a:xfrm>
          <a:prstGeom prst="straightConnector1">
            <a:avLst/>
          </a:prstGeom>
          <a:ln w="19050" cap="flat">
            <a:solidFill>
              <a:schemeClr val="accent1">
                <a:lumMod val="75000"/>
              </a:schemeClr>
            </a:solidFill>
            <a:prstDash val="solid"/>
            <a:round/>
            <a:tailEnd type="triangle"/>
          </a:ln>
        </p:spPr>
      </p:cxnSp>
      <p:cxnSp>
        <p:nvCxnSpPr>
          <p:cNvPr id="15" name="Straight Arrow Connector 14"/>
          <p:cNvCxnSpPr>
            <a:stCxn id="6" idx="2"/>
            <a:endCxn id="7" idx="0"/>
          </p:cNvCxnSpPr>
          <p:nvPr/>
        </p:nvCxnSpPr>
        <p:spPr>
          <a:xfrm>
            <a:off x="1964903" y="4122466"/>
            <a:ext cx="0" cy="221873"/>
          </a:xfrm>
          <a:prstGeom prst="straightConnector1">
            <a:avLst/>
          </a:prstGeom>
          <a:ln w="19050" cap="flat">
            <a:solidFill>
              <a:schemeClr val="accent1">
                <a:lumMod val="75000"/>
              </a:schemeClr>
            </a:solidFill>
            <a:prstDash val="solid"/>
            <a:round/>
            <a:tailEnd type="triangle"/>
          </a:ln>
        </p:spPr>
      </p:cxnSp>
      <p:sp>
        <p:nvSpPr>
          <p:cNvPr id="23" name="Rectangle 22"/>
          <p:cNvSpPr/>
          <p:nvPr/>
        </p:nvSpPr>
        <p:spPr>
          <a:xfrm>
            <a:off x="4135332" y="1793028"/>
            <a:ext cx="759460" cy="304800"/>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Employee</a:t>
            </a:r>
            <a:endParaRPr lang="en-US" sz="1000" dirty="0">
              <a:latin typeface="Arial" panose="020B0604020202020204" pitchFamily="34" charset="0"/>
              <a:cs typeface="Arial" panose="020B0604020202020204" pitchFamily="34" charset="0"/>
            </a:endParaRPr>
          </a:p>
        </p:txBody>
      </p:sp>
      <p:sp>
        <p:nvSpPr>
          <p:cNvPr id="24" name="Rectangle 23"/>
          <p:cNvSpPr/>
          <p:nvPr/>
        </p:nvSpPr>
        <p:spPr>
          <a:xfrm>
            <a:off x="2649432" y="1793028"/>
            <a:ext cx="1295400" cy="304800"/>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lstStyle/>
          <a:p>
            <a:pPr algn="ctr"/>
            <a:r>
              <a:rPr lang="en-GB" sz="1000" dirty="0" err="1">
                <a:latin typeface="Arial" panose="020B0604020202020204" pitchFamily="34" charset="0"/>
                <a:cs typeface="Arial" panose="020B0604020202020204" pitchFamily="34" charset="0"/>
              </a:rPr>
              <a:t>FullTimeEmployee</a:t>
            </a:r>
            <a:endParaRPr lang="en-US" sz="1000" dirty="0">
              <a:latin typeface="Arial" panose="020B0604020202020204" pitchFamily="34" charset="0"/>
              <a:cs typeface="Arial" panose="020B0604020202020204" pitchFamily="34" charset="0"/>
            </a:endParaRPr>
          </a:p>
        </p:txBody>
      </p:sp>
      <p:sp>
        <p:nvSpPr>
          <p:cNvPr id="25" name="Rectangle 24"/>
          <p:cNvSpPr/>
          <p:nvPr/>
        </p:nvSpPr>
        <p:spPr>
          <a:xfrm>
            <a:off x="5060104" y="1792181"/>
            <a:ext cx="1252220" cy="304800"/>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lstStyle/>
          <a:p>
            <a:pPr algn="ctr"/>
            <a:r>
              <a:rPr lang="en-GB" sz="1000" dirty="0" err="1">
                <a:latin typeface="Arial" panose="020B0604020202020204" pitchFamily="34" charset="0"/>
                <a:cs typeface="Arial" panose="020B0604020202020204" pitchFamily="34" charset="0"/>
              </a:rPr>
              <a:t>PartTimeEmploye</a:t>
            </a:r>
            <a:endParaRPr lang="en-US" sz="1000" dirty="0">
              <a:latin typeface="Arial" panose="020B0604020202020204" pitchFamily="34" charset="0"/>
              <a:cs typeface="Arial" panose="020B0604020202020204" pitchFamily="34" charset="0"/>
            </a:endParaRPr>
          </a:p>
        </p:txBody>
      </p:sp>
      <p:sp>
        <p:nvSpPr>
          <p:cNvPr id="26" name="Rectangle 25"/>
          <p:cNvSpPr/>
          <p:nvPr/>
        </p:nvSpPr>
        <p:spPr>
          <a:xfrm>
            <a:off x="6501343" y="1784561"/>
            <a:ext cx="759460" cy="304800"/>
          </a:xfrm>
          <a:prstGeom prst="rect">
            <a:avLst/>
          </a:prstGeom>
        </p:spPr>
        <p:style>
          <a:lnRef idx="2">
            <a:schemeClr val="accent1"/>
          </a:lnRef>
          <a:fillRef idx="1">
            <a:schemeClr val="lt1"/>
          </a:fillRef>
          <a:effectRef idx="0">
            <a:schemeClr val="accent1"/>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Task</a:t>
            </a:r>
            <a:endParaRPr lang="en-US" sz="1000" dirty="0">
              <a:latin typeface="Arial" panose="020B0604020202020204" pitchFamily="34" charset="0"/>
              <a:cs typeface="Arial" panose="020B0604020202020204" pitchFamily="34" charset="0"/>
            </a:endParaRPr>
          </a:p>
        </p:txBody>
      </p:sp>
      <p:sp>
        <p:nvSpPr>
          <p:cNvPr id="27" name="Rectangle 26"/>
          <p:cNvSpPr/>
          <p:nvPr/>
        </p:nvSpPr>
        <p:spPr>
          <a:xfrm>
            <a:off x="2635883" y="2638977"/>
            <a:ext cx="1295400" cy="304800"/>
          </a:xfrm>
          <a:prstGeom prst="rect">
            <a:avLst/>
          </a:prstGeom>
        </p:spPr>
        <p:style>
          <a:lnRef idx="2">
            <a:schemeClr val="accent2"/>
          </a:lnRef>
          <a:fillRef idx="1">
            <a:schemeClr val="lt1"/>
          </a:fillRef>
          <a:effectRef idx="0">
            <a:schemeClr val="accent2"/>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Relationships</a:t>
            </a:r>
            <a:endParaRPr lang="en-US" sz="1000" dirty="0">
              <a:latin typeface="Arial" panose="020B0604020202020204" pitchFamily="34" charset="0"/>
              <a:cs typeface="Arial" panose="020B0604020202020204" pitchFamily="34" charset="0"/>
            </a:endParaRPr>
          </a:p>
        </p:txBody>
      </p:sp>
      <p:sp>
        <p:nvSpPr>
          <p:cNvPr id="28" name="Rectangle 27"/>
          <p:cNvSpPr/>
          <p:nvPr/>
        </p:nvSpPr>
        <p:spPr>
          <a:xfrm>
            <a:off x="4036907" y="2638977"/>
            <a:ext cx="759452" cy="304800"/>
          </a:xfrm>
          <a:prstGeom prst="rect">
            <a:avLst/>
          </a:prstGeom>
        </p:spPr>
        <p:style>
          <a:lnRef idx="2">
            <a:schemeClr val="accent2"/>
          </a:lnRef>
          <a:fillRef idx="1">
            <a:schemeClr val="lt1"/>
          </a:fillRef>
          <a:effectRef idx="0">
            <a:schemeClr val="accent2"/>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Entities</a:t>
            </a:r>
            <a:endParaRPr lang="en-US" sz="1000" dirty="0">
              <a:latin typeface="Arial" panose="020B0604020202020204" pitchFamily="34" charset="0"/>
              <a:cs typeface="Arial" panose="020B0604020202020204" pitchFamily="34" charset="0"/>
            </a:endParaRPr>
          </a:p>
        </p:txBody>
      </p:sp>
      <p:sp>
        <p:nvSpPr>
          <p:cNvPr id="29" name="Rectangle 28"/>
          <p:cNvSpPr/>
          <p:nvPr/>
        </p:nvSpPr>
        <p:spPr>
          <a:xfrm>
            <a:off x="4878076" y="2641434"/>
            <a:ext cx="759452" cy="304800"/>
          </a:xfrm>
          <a:prstGeom prst="rect">
            <a:avLst/>
          </a:prstGeom>
        </p:spPr>
        <p:style>
          <a:lnRef idx="2">
            <a:schemeClr val="accent2"/>
          </a:lnRef>
          <a:fillRef idx="1">
            <a:schemeClr val="lt1"/>
          </a:fillRef>
          <a:effectRef idx="0">
            <a:schemeClr val="accent2"/>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Mapping</a:t>
            </a:r>
            <a:endParaRPr lang="en-US" sz="1000" dirty="0">
              <a:latin typeface="Arial" panose="020B0604020202020204" pitchFamily="34" charset="0"/>
              <a:cs typeface="Arial" panose="020B0604020202020204" pitchFamily="34" charset="0"/>
            </a:endParaRPr>
          </a:p>
        </p:txBody>
      </p:sp>
      <p:sp>
        <p:nvSpPr>
          <p:cNvPr id="30" name="Rectangle 29"/>
          <p:cNvSpPr/>
          <p:nvPr/>
        </p:nvSpPr>
        <p:spPr>
          <a:xfrm>
            <a:off x="5743152" y="2650660"/>
            <a:ext cx="1038648" cy="304800"/>
          </a:xfrm>
          <a:prstGeom prst="rect">
            <a:avLst/>
          </a:prstGeom>
        </p:spPr>
        <p:style>
          <a:lnRef idx="2">
            <a:schemeClr val="accent2"/>
          </a:lnRef>
          <a:fillRef idx="1">
            <a:schemeClr val="lt1"/>
          </a:fillRef>
          <a:effectRef idx="0">
            <a:schemeClr val="accent2"/>
          </a:effectRef>
          <a:fontRef idx="minor">
            <a:schemeClr val="dk1"/>
          </a:fontRef>
        </p:style>
        <p:txBody>
          <a:bodyPr vert="horz" rtlCol="0" anchor="ctr"/>
          <a:lstStyle/>
          <a:p>
            <a:pPr algn="ctr"/>
            <a:r>
              <a:rPr lang="en-GB" sz="1000" dirty="0" err="1">
                <a:latin typeface="Arial" panose="020B0604020202020204" pitchFamily="34" charset="0"/>
                <a:cs typeface="Arial" panose="020B0604020202020204" pitchFamily="34" charset="0"/>
              </a:rPr>
              <a:t>EntityManager</a:t>
            </a:r>
            <a:endParaRPr lang="en-US" sz="1000" dirty="0">
              <a:latin typeface="Arial" panose="020B0604020202020204" pitchFamily="34" charset="0"/>
              <a:cs typeface="Arial" panose="020B0604020202020204" pitchFamily="34" charset="0"/>
            </a:endParaRPr>
          </a:p>
        </p:txBody>
      </p:sp>
      <p:sp>
        <p:nvSpPr>
          <p:cNvPr id="31" name="Rectangle 30"/>
          <p:cNvSpPr/>
          <p:nvPr/>
        </p:nvSpPr>
        <p:spPr>
          <a:xfrm>
            <a:off x="6887424" y="2638977"/>
            <a:ext cx="503976" cy="304800"/>
          </a:xfrm>
          <a:prstGeom prst="rect">
            <a:avLst/>
          </a:prstGeom>
        </p:spPr>
        <p:style>
          <a:lnRef idx="2">
            <a:schemeClr val="accent2"/>
          </a:lnRef>
          <a:fillRef idx="1">
            <a:schemeClr val="lt1"/>
          </a:fillRef>
          <a:effectRef idx="0">
            <a:schemeClr val="accent2"/>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JPQL</a:t>
            </a:r>
            <a:endParaRPr lang="en-US" sz="1000" dirty="0">
              <a:latin typeface="Arial" panose="020B0604020202020204" pitchFamily="34" charset="0"/>
              <a:cs typeface="Arial" panose="020B0604020202020204" pitchFamily="34" charset="0"/>
            </a:endParaRPr>
          </a:p>
        </p:txBody>
      </p:sp>
      <p:sp>
        <p:nvSpPr>
          <p:cNvPr id="32" name="Rectangle 31"/>
          <p:cNvSpPr/>
          <p:nvPr/>
        </p:nvSpPr>
        <p:spPr>
          <a:xfrm>
            <a:off x="7469080" y="2650660"/>
            <a:ext cx="948480" cy="304800"/>
          </a:xfrm>
          <a:prstGeom prst="rect">
            <a:avLst/>
          </a:prstGeom>
        </p:spPr>
        <p:style>
          <a:lnRef idx="2">
            <a:schemeClr val="accent2"/>
          </a:lnRef>
          <a:fillRef idx="1">
            <a:schemeClr val="lt1"/>
          </a:fillRef>
          <a:effectRef idx="0">
            <a:schemeClr val="accent2"/>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Criteria </a:t>
            </a:r>
            <a:r>
              <a:rPr lang="en-GB" sz="1000" dirty="0" err="1">
                <a:latin typeface="Arial" panose="020B0604020202020204" pitchFamily="34" charset="0"/>
                <a:cs typeface="Arial" panose="020B0604020202020204" pitchFamily="34" charset="0"/>
              </a:rPr>
              <a:t>Api</a:t>
            </a:r>
            <a:endParaRPr lang="en-US" sz="1000" dirty="0">
              <a:latin typeface="Arial" panose="020B0604020202020204" pitchFamily="34" charset="0"/>
              <a:cs typeface="Arial" panose="020B0604020202020204" pitchFamily="34" charset="0"/>
            </a:endParaRPr>
          </a:p>
        </p:txBody>
      </p:sp>
      <p:sp>
        <p:nvSpPr>
          <p:cNvPr id="33" name="Rectangle 32"/>
          <p:cNvSpPr/>
          <p:nvPr/>
        </p:nvSpPr>
        <p:spPr>
          <a:xfrm>
            <a:off x="4139350" y="4407917"/>
            <a:ext cx="759460" cy="303953"/>
          </a:xfrm>
          <a:prstGeom prst="rect">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TASKS</a:t>
            </a:r>
            <a:endParaRPr lang="en-US" sz="1000" dirty="0">
              <a:latin typeface="Arial" panose="020B0604020202020204" pitchFamily="34" charset="0"/>
              <a:cs typeface="Arial" panose="020B0604020202020204" pitchFamily="34" charset="0"/>
            </a:endParaRPr>
          </a:p>
        </p:txBody>
      </p:sp>
      <p:sp>
        <p:nvSpPr>
          <p:cNvPr id="34" name="Rectangle 33"/>
          <p:cNvSpPr/>
          <p:nvPr/>
        </p:nvSpPr>
        <p:spPr>
          <a:xfrm>
            <a:off x="2600746" y="4407070"/>
            <a:ext cx="1436161" cy="304800"/>
          </a:xfrm>
          <a:prstGeom prst="rect">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EMPLOYEE_TASKS</a:t>
            </a:r>
            <a:endParaRPr lang="en-US" sz="1000" dirty="0">
              <a:latin typeface="Arial" panose="020B0604020202020204" pitchFamily="34" charset="0"/>
              <a:cs typeface="Arial" panose="020B0604020202020204" pitchFamily="34" charset="0"/>
            </a:endParaRPr>
          </a:p>
        </p:txBody>
      </p:sp>
      <p:sp>
        <p:nvSpPr>
          <p:cNvPr id="35" name="Rectangle 34"/>
          <p:cNvSpPr/>
          <p:nvPr/>
        </p:nvSpPr>
        <p:spPr>
          <a:xfrm>
            <a:off x="5011418" y="4407070"/>
            <a:ext cx="1252220" cy="304800"/>
          </a:xfrm>
          <a:prstGeom prst="rect">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EMPLOYEE</a:t>
            </a:r>
            <a:endParaRPr lang="en-US" sz="1000" dirty="0">
              <a:latin typeface="Arial" panose="020B0604020202020204" pitchFamily="34" charset="0"/>
              <a:cs typeface="Arial" panose="020B0604020202020204" pitchFamily="34" charset="0"/>
            </a:endParaRPr>
          </a:p>
        </p:txBody>
      </p:sp>
      <p:sp>
        <p:nvSpPr>
          <p:cNvPr id="36" name="Rectangle 35"/>
          <p:cNvSpPr/>
          <p:nvPr/>
        </p:nvSpPr>
        <p:spPr>
          <a:xfrm>
            <a:off x="6376246" y="4395640"/>
            <a:ext cx="759460" cy="312420"/>
          </a:xfrm>
          <a:prstGeom prst="rect">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lang="en-GB" sz="1000" dirty="0">
                <a:latin typeface="Arial" panose="020B0604020202020204" pitchFamily="34" charset="0"/>
                <a:cs typeface="Arial" panose="020B0604020202020204" pitchFamily="34" charset="0"/>
              </a:rPr>
              <a:t>TABLES</a:t>
            </a:r>
            <a:endParaRPr lang="en-US" sz="1000" dirty="0">
              <a:latin typeface="Arial" panose="020B0604020202020204" pitchFamily="34" charset="0"/>
              <a:cs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Object Relation Impedance mismatch</a:t>
            </a:r>
            <a:endParaRPr lang="en-US" sz="2800" dirty="0">
              <a:latin typeface="Arial" panose="020B0604020202020204"/>
            </a:endParaRPr>
          </a:p>
        </p:txBody>
      </p:sp>
      <p:sp>
        <p:nvSpPr>
          <p:cNvPr id="4" name="Content Placeholder 3"/>
          <p:cNvSpPr>
            <a:spLocks noGrp="1"/>
          </p:cNvSpPr>
          <p:nvPr>
            <p:ph idx="1"/>
          </p:nvPr>
        </p:nvSpPr>
        <p:spPr>
          <a:xfrm>
            <a:off x="797560" y="742950"/>
            <a:ext cx="7620000" cy="4267200"/>
          </a:xfrm>
        </p:spPr>
        <p:txBody>
          <a:bodyPr>
            <a:normAutofit/>
          </a:bodyPr>
          <a:lstStyle/>
          <a:p>
            <a:r>
              <a:rPr lang="en-GB" sz="1100" dirty="0">
                <a:latin typeface="Arial" panose="020B0604020202020204" pitchFamily="34" charset="0"/>
                <a:cs typeface="Arial" panose="020B0604020202020204" pitchFamily="34" charset="0"/>
              </a:rPr>
              <a:t>In Java Side we have objects and Database side we have tables how do we store data from objects to tables , the way you design java program using OOP, we use object-oriented concepts. How ever in the data base we use something called normalization.</a:t>
            </a:r>
            <a:endParaRPr lang="en-GB" sz="1100" dirty="0">
              <a:latin typeface="Arial" panose="020B0604020202020204" pitchFamily="34" charset="0"/>
              <a:cs typeface="Arial" panose="020B0604020202020204" pitchFamily="34" charset="0"/>
            </a:endParaRPr>
          </a:p>
          <a:p>
            <a:r>
              <a:rPr lang="en-GB" sz="1100" dirty="0">
                <a:latin typeface="Arial" panose="020B0604020202020204" pitchFamily="34" charset="0"/>
                <a:cs typeface="Arial" panose="020B0604020202020204" pitchFamily="34" charset="0"/>
              </a:rPr>
              <a:t>The way , we have designed objects,  is different from the way the relational databases are designed. The results is an impedance mismatch. </a:t>
            </a:r>
            <a:endParaRPr lang="en-GB" sz="1100" dirty="0">
              <a:latin typeface="Arial" panose="020B0604020202020204" pitchFamily="34" charset="0"/>
              <a:cs typeface="Arial" panose="020B0604020202020204" pitchFamily="34" charset="0"/>
            </a:endParaRPr>
          </a:p>
          <a:p>
            <a:pPr lvl="1"/>
            <a:r>
              <a:rPr lang="en-GB" sz="900" dirty="0">
                <a:latin typeface="Arial" panose="020B0604020202020204" pitchFamily="34" charset="0"/>
                <a:cs typeface="Arial" panose="020B0604020202020204" pitchFamily="34" charset="0"/>
              </a:rPr>
              <a:t>Object Oriented programming consists of concepts like encapsulation, inheritance, interfaces and polymorphism.</a:t>
            </a:r>
            <a:endParaRPr lang="en-GB" sz="900" dirty="0">
              <a:latin typeface="Arial" panose="020B0604020202020204" pitchFamily="34" charset="0"/>
              <a:cs typeface="Arial" panose="020B0604020202020204" pitchFamily="34" charset="0"/>
            </a:endParaRPr>
          </a:p>
          <a:p>
            <a:pPr lvl="1"/>
            <a:r>
              <a:rPr lang="en-GB" sz="900" dirty="0">
                <a:latin typeface="Arial" panose="020B0604020202020204" pitchFamily="34" charset="0"/>
                <a:cs typeface="Arial" panose="020B0604020202020204" pitchFamily="34" charset="0"/>
              </a:rPr>
              <a:t>Relational databases are made up of tables with concepts like normalization.</a:t>
            </a:r>
            <a:endParaRPr lang="en-US" sz="900" dirty="0">
              <a:latin typeface="Arial" panose="020B0604020202020204" pitchFamily="34" charset="0"/>
              <a:cs typeface="Arial" panose="020B0604020202020204" pitchFamily="34" charset="0"/>
            </a:endParaRPr>
          </a:p>
          <a:p>
            <a:pPr marL="0" indent="0">
              <a:buNone/>
            </a:pPr>
            <a:r>
              <a:rPr lang="en-GB" sz="1100" b="1" u="sng" dirty="0">
                <a:latin typeface="Arial" panose="020B0604020202020204" pitchFamily="34" charset="0"/>
                <a:cs typeface="Arial" panose="020B0604020202020204" pitchFamily="34" charset="0"/>
              </a:rPr>
              <a:t>Example of Object Relational Impedance mismatch</a:t>
            </a:r>
            <a:r>
              <a:rPr lang="en-GB" sz="1100" dirty="0">
                <a:latin typeface="Arial" panose="020B0604020202020204" pitchFamily="34" charset="0"/>
                <a:cs typeface="Arial" panose="020B0604020202020204" pitchFamily="34" charset="0"/>
              </a:rPr>
              <a:t>: </a:t>
            </a:r>
            <a:endParaRPr lang="en-GB" sz="1100" dirty="0">
              <a:latin typeface="Arial" panose="020B0604020202020204" pitchFamily="34" charset="0"/>
              <a:cs typeface="Arial" panose="020B0604020202020204" pitchFamily="34" charset="0"/>
            </a:endParaRPr>
          </a:p>
          <a:p>
            <a:pPr marL="0" indent="0">
              <a:buNone/>
            </a:pPr>
            <a:r>
              <a:rPr lang="en-GB" sz="1100" dirty="0">
                <a:latin typeface="Arial" panose="020B0604020202020204" pitchFamily="34" charset="0"/>
                <a:cs typeface="Arial" panose="020B0604020202020204" pitchFamily="34" charset="0"/>
              </a:rPr>
              <a:t>I have Employee and Task . Each employee can have multiple task and each task can be shared between multiple employee. There is a many to many relationship between them. Let’s consider an example of impedance mismatch.</a:t>
            </a:r>
            <a:endParaRPr lang="en-GB" sz="1100" dirty="0">
              <a:latin typeface="Arial" panose="020B0604020202020204" pitchFamily="34" charset="0"/>
              <a:cs typeface="Arial" panose="020B0604020202020204" pitchFamily="34" charset="0"/>
            </a:endParaRPr>
          </a:p>
          <a:p>
            <a:pPr marL="0" indent="0">
              <a:buNone/>
            </a:pPr>
            <a:endParaRPr lang="en-GB" sz="1100" dirty="0">
              <a:latin typeface="Arial" panose="020B0604020202020204" pitchFamily="34" charset="0"/>
              <a:cs typeface="Arial" panose="020B0604020202020204" pitchFamily="34" charset="0"/>
            </a:endParaRPr>
          </a:p>
          <a:p>
            <a:pPr marL="0" indent="0">
              <a:buNone/>
            </a:pPr>
            <a:endParaRPr lang="en-GB" sz="1100" dirty="0">
              <a:latin typeface="Arial" panose="020B0604020202020204" pitchFamily="34" charset="0"/>
              <a:cs typeface="Arial" panose="020B0604020202020204" pitchFamily="34" charset="0"/>
            </a:endParaRPr>
          </a:p>
          <a:p>
            <a:endParaRPr lang="en-GB" sz="11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914400" y="3119107"/>
            <a:ext cx="7086600" cy="145334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Object Relation Impedance mismatch</a:t>
            </a:r>
            <a:endParaRPr lang="en-US" sz="2800" dirty="0">
              <a:latin typeface="Arial" panose="020B0604020202020204"/>
            </a:endParaRPr>
          </a:p>
        </p:txBody>
      </p:sp>
      <p:pic>
        <p:nvPicPr>
          <p:cNvPr id="6" name="Content Placeholder 5"/>
          <p:cNvPicPr>
            <a:picLocks noGrp="1" noChangeAspect="1"/>
          </p:cNvPicPr>
          <p:nvPr>
            <p:ph idx="1"/>
          </p:nvPr>
        </p:nvPicPr>
        <p:blipFill>
          <a:blip r:embed="rId1"/>
          <a:stretch>
            <a:fillRect/>
          </a:stretch>
        </p:blipFill>
        <p:spPr>
          <a:xfrm>
            <a:off x="287231" y="717222"/>
            <a:ext cx="3889375" cy="144005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2"/>
          <a:stretch>
            <a:fillRect/>
          </a:stretch>
        </p:blipFill>
        <p:spPr>
          <a:xfrm>
            <a:off x="1371600" y="2351171"/>
            <a:ext cx="5943600" cy="265897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3"/>
          <a:stretch>
            <a:fillRect/>
          </a:stretch>
        </p:blipFill>
        <p:spPr>
          <a:xfrm>
            <a:off x="4343400" y="712259"/>
            <a:ext cx="4114800" cy="144501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Object Relation Impedance mismatch</a:t>
            </a:r>
            <a:endParaRPr lang="en-US" sz="2800" dirty="0">
              <a:latin typeface="Arial" panose="020B0604020202020204"/>
            </a:endParaRPr>
          </a:p>
        </p:txBody>
      </p:sp>
      <p:pic>
        <p:nvPicPr>
          <p:cNvPr id="7" name="Picture 6"/>
          <p:cNvPicPr>
            <a:picLocks noChangeAspect="1"/>
          </p:cNvPicPr>
          <p:nvPr/>
        </p:nvPicPr>
        <p:blipFill>
          <a:blip r:embed="rId1"/>
          <a:stretch>
            <a:fillRect/>
          </a:stretch>
        </p:blipFill>
        <p:spPr>
          <a:xfrm>
            <a:off x="787400" y="742949"/>
            <a:ext cx="5384800" cy="221727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2"/>
          <a:stretch>
            <a:fillRect/>
          </a:stretch>
        </p:blipFill>
        <p:spPr>
          <a:xfrm>
            <a:off x="838200" y="3105150"/>
            <a:ext cx="3048000" cy="191588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Example 1</a:t>
            </a:r>
            <a:endParaRPr lang="en-US" sz="2800" dirty="0">
              <a:latin typeface="Arial" panose="020B0604020202020204"/>
            </a:endParaRPr>
          </a:p>
        </p:txBody>
      </p:sp>
      <p:sp>
        <p:nvSpPr>
          <p:cNvPr id="4" name="Content Placeholder 3"/>
          <p:cNvSpPr>
            <a:spLocks noGrp="1"/>
          </p:cNvSpPr>
          <p:nvPr>
            <p:ph idx="1"/>
          </p:nvPr>
        </p:nvSpPr>
        <p:spPr>
          <a:xfrm>
            <a:off x="797560" y="742950"/>
            <a:ext cx="7620000" cy="4267200"/>
          </a:xfrm>
        </p:spPr>
        <p:txBody>
          <a:bodyPr>
            <a:normAutofit/>
          </a:bodyPr>
          <a:lstStyle/>
          <a:p>
            <a:r>
              <a:rPr lang="en-GB" sz="1100" dirty="0">
                <a:latin typeface="Arial" panose="020B0604020202020204" pitchFamily="34" charset="0"/>
                <a:cs typeface="Arial" panose="020B0604020202020204" pitchFamily="34" charset="0"/>
              </a:rPr>
              <a:t>Task table below is mapped to Task Object. How ever there are mismatches with column name. We will use JPA annotation to do the mapping.</a:t>
            </a:r>
            <a:endParaRPr lang="en-GB" sz="1100" dirty="0">
              <a:latin typeface="Arial" panose="020B0604020202020204" pitchFamily="34" charset="0"/>
              <a:cs typeface="Arial" panose="020B0604020202020204" pitchFamily="34" charset="0"/>
            </a:endParaRPr>
          </a:p>
          <a:p>
            <a:endParaRPr lang="en-GB" sz="11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902518" y="1235648"/>
            <a:ext cx="3412125" cy="374874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2"/>
          <a:stretch>
            <a:fillRect/>
          </a:stretch>
        </p:blipFill>
        <p:spPr>
          <a:xfrm>
            <a:off x="4419599" y="1235648"/>
            <a:ext cx="3730463" cy="164542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stretch>
            <a:fillRect/>
          </a:stretch>
        </p:blipFill>
        <p:spPr>
          <a:xfrm>
            <a:off x="4419600" y="2975825"/>
            <a:ext cx="3730463" cy="201660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Typical code</a:t>
            </a:r>
            <a:endParaRPr lang="en-US" dirty="0">
              <a:latin typeface="Arial" panose="020B0604020202020204"/>
            </a:endParaRPr>
          </a:p>
        </p:txBody>
      </p:sp>
      <p:sp>
        <p:nvSpPr>
          <p:cNvPr id="3" name="Content Placeholder 2"/>
          <p:cNvSpPr>
            <a:spLocks noGrp="1"/>
          </p:cNvSpPr>
          <p:nvPr>
            <p:ph idx="1"/>
          </p:nvPr>
        </p:nvSpPr>
        <p:spPr>
          <a:xfrm>
            <a:off x="762000" y="924763"/>
            <a:ext cx="7620000" cy="3869694"/>
          </a:xfrm>
        </p:spPr>
        <p:txBody>
          <a:bodyPr vert="horz" rtlCol="0">
            <a:noAutofit/>
          </a:bodyPr>
          <a:lstStyle/>
          <a:p>
            <a:endParaRPr lang="en-GB" sz="1400" dirty="0">
              <a:latin typeface="Arial" panose="020B0604020202020204"/>
            </a:endParaRPr>
          </a:p>
          <a:p>
            <a:endParaRPr lang="en-GB" sz="1400" dirty="0">
              <a:latin typeface="Arial" panose="020B0604020202020204"/>
            </a:endParaRPr>
          </a:p>
          <a:p>
            <a:endParaRPr lang="en-GB" sz="1400" dirty="0">
              <a:latin typeface="Arial" panose="020B0604020202020204"/>
            </a:endParaRPr>
          </a:p>
        </p:txBody>
      </p:sp>
      <p:sp>
        <p:nvSpPr>
          <p:cNvPr id="4" name="Rectangle 3"/>
          <p:cNvSpPr/>
          <p:nvPr/>
        </p:nvSpPr>
        <p:spPr>
          <a:xfrm>
            <a:off x="914400" y="1027311"/>
            <a:ext cx="6324600" cy="1540940"/>
          </a:xfrm>
          <a:prstGeom prst="rect">
            <a:avLst/>
          </a:prstGeom>
        </p:spPr>
        <p:style>
          <a:lnRef idx="2">
            <a:schemeClr val="accent3"/>
          </a:lnRef>
          <a:fillRef idx="1">
            <a:schemeClr val="lt1"/>
          </a:fillRef>
          <a:effectRef idx="0">
            <a:schemeClr val="accent3"/>
          </a:effectRef>
          <a:fontRef idx="minor">
            <a:schemeClr val="dk1"/>
          </a:fontRef>
        </p:style>
        <p:txBody>
          <a:bodyPr vert="horz" rtlCol="0" anchor="ctr"/>
          <a:lstStyle/>
          <a:p>
            <a:pPr marL="0" indent="0">
              <a:buNone/>
            </a:pPr>
            <a:r>
              <a:rPr lang="en-GB" sz="1400" dirty="0">
                <a:latin typeface="Arial" panose="020B0604020202020204"/>
              </a:rPr>
              <a:t>        </a:t>
            </a:r>
            <a:r>
              <a:rPr lang="en-GB" sz="14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4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400" dirty="0">
                <a:solidFill>
                  <a:schemeClr val="tx2">
                    <a:lumMod val="50000"/>
                    <a:lumOff val="50000"/>
                  </a:schemeClr>
                </a:solidFill>
                <a:latin typeface="Arial" panose="020B0604020202020204" pitchFamily="34" charset="0"/>
                <a:cs typeface="Arial" panose="020B0604020202020204" pitchFamily="34" charset="0"/>
              </a:rPr>
              <a:t> {</a:t>
            </a: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400" dirty="0">
                <a:solidFill>
                  <a:schemeClr val="tx2">
                    <a:lumMod val="50000"/>
                    <a:lumOff val="50000"/>
                  </a:schemeClr>
                </a:solidFill>
                <a:latin typeface="Arial" panose="020B0604020202020204" pitchFamily="34" charset="0"/>
                <a:cs typeface="Arial" panose="020B0604020202020204" pitchFamily="34" charset="0"/>
              </a:rPr>
              <a:t>      </a:t>
            </a:r>
            <a:r>
              <a:rPr lang="en-GB" sz="14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400" dirty="0">
                <a:solidFill>
                  <a:schemeClr val="tx2">
                    <a:lumMod val="50000"/>
                    <a:lumOff val="50000"/>
                  </a:schemeClr>
                </a:solidFill>
                <a:latin typeface="Arial" panose="020B0604020202020204" pitchFamily="34" charset="0"/>
                <a:cs typeface="Arial" panose="020B0604020202020204" pitchFamily="34" charset="0"/>
              </a:rPr>
              <a:t> </a:t>
            </a:r>
            <a:r>
              <a:rPr lang="en-GB" sz="14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400" dirty="0">
                <a:solidFill>
                  <a:schemeClr val="tx2">
                    <a:lumMod val="50000"/>
                    <a:lumOff val="50000"/>
                  </a:schemeClr>
                </a:solidFill>
                <a:latin typeface="Arial" panose="020B0604020202020204" pitchFamily="34" charset="0"/>
                <a:cs typeface="Arial" panose="020B0604020202020204" pitchFamily="34" charset="0"/>
              </a:rPr>
              <a:t> = new </a:t>
            </a:r>
            <a:r>
              <a:rPr lang="en-GB" sz="1400" dirty="0" err="1">
                <a:solidFill>
                  <a:schemeClr val="tx2">
                    <a:lumMod val="50000"/>
                    <a:lumOff val="50000"/>
                  </a:schemeClr>
                </a:solidFill>
                <a:latin typeface="Arial" panose="020B0604020202020204" pitchFamily="34" charset="0"/>
                <a:cs typeface="Arial" panose="020B0604020202020204" pitchFamily="34" charset="0"/>
              </a:rPr>
              <a:t>BubleSortAlgorithm</a:t>
            </a:r>
            <a:r>
              <a:rPr lang="en-GB" sz="1400" dirty="0">
                <a:solidFill>
                  <a:schemeClr val="tx2">
                    <a:lumMod val="50000"/>
                    <a:lumOff val="50000"/>
                  </a:schemeClr>
                </a:solidFill>
                <a:latin typeface="Arial" panose="020B0604020202020204" pitchFamily="34" charset="0"/>
                <a:cs typeface="Arial" panose="020B0604020202020204" pitchFamily="34" charset="0"/>
              </a:rPr>
              <a:t>();</a:t>
            </a: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400" dirty="0">
                <a:solidFill>
                  <a:schemeClr val="tx2">
                    <a:lumMod val="50000"/>
                    <a:lumOff val="50000"/>
                  </a:schemeClr>
                </a:solidFill>
                <a:latin typeface="Arial" panose="020B0604020202020204" pitchFamily="34" charset="0"/>
                <a:cs typeface="Arial" panose="020B0604020202020204" pitchFamily="34" charset="0"/>
              </a:rPr>
              <a:t>}</a:t>
            </a: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4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400" dirty="0" err="1">
                <a:solidFill>
                  <a:schemeClr val="tx2">
                    <a:lumMod val="50000"/>
                    <a:lumOff val="50000"/>
                  </a:schemeClr>
                </a:solidFill>
                <a:latin typeface="Arial" panose="020B0604020202020204" pitchFamily="34" charset="0"/>
                <a:cs typeface="Arial" panose="020B0604020202020204" pitchFamily="34" charset="0"/>
              </a:rPr>
              <a:t>BubleSortAlgorithm</a:t>
            </a:r>
            <a:r>
              <a:rPr lang="en-GB" sz="1400" dirty="0">
                <a:solidFill>
                  <a:schemeClr val="tx2">
                    <a:lumMod val="50000"/>
                    <a:lumOff val="50000"/>
                  </a:schemeClr>
                </a:solidFill>
                <a:latin typeface="Arial" panose="020B0604020202020204" pitchFamily="34" charset="0"/>
                <a:cs typeface="Arial" panose="020B0604020202020204" pitchFamily="34" charset="0"/>
              </a:rPr>
              <a:t> implements </a:t>
            </a:r>
            <a:r>
              <a:rPr lang="en-GB" sz="14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400" dirty="0">
                <a:solidFill>
                  <a:schemeClr val="tx2">
                    <a:lumMod val="50000"/>
                    <a:lumOff val="50000"/>
                  </a:schemeClr>
                </a:solidFill>
                <a:latin typeface="Arial" panose="020B0604020202020204" pitchFamily="34" charset="0"/>
                <a:cs typeface="Arial" panose="020B0604020202020204" pitchFamily="34" charset="0"/>
              </a:rPr>
              <a:t> {</a:t>
            </a: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400" dirty="0">
                <a:solidFill>
                  <a:schemeClr val="tx2">
                    <a:lumMod val="50000"/>
                    <a:lumOff val="50000"/>
                  </a:schemeClr>
                </a:solidFill>
                <a:latin typeface="Arial" panose="020B0604020202020204" pitchFamily="34" charset="0"/>
                <a:cs typeface="Arial" panose="020B0604020202020204" pitchFamily="34" charset="0"/>
              </a:rPr>
              <a:t>          </a:t>
            </a:r>
            <a:endParaRPr lang="en-GB" sz="14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400" dirty="0">
                <a:solidFill>
                  <a:schemeClr val="tx2">
                    <a:lumMod val="50000"/>
                    <a:lumOff val="50000"/>
                  </a:schemeClr>
                </a:solidFill>
                <a:latin typeface="Arial" panose="020B0604020202020204" pitchFamily="34" charset="0"/>
                <a:cs typeface="Arial" panose="020B0604020202020204" pitchFamily="34" charset="0"/>
              </a:rPr>
              <a:t>}</a:t>
            </a:r>
            <a:endParaRPr lang="en-US" sz="1400"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735806" y="2765783"/>
            <a:ext cx="6324600" cy="2123658"/>
          </a:xfrm>
          <a:prstGeom prst="rect">
            <a:avLst/>
          </a:prstGeom>
          <a:noFill/>
        </p:spPr>
        <p:txBody>
          <a:bodyPr wrap="square" rtlCol="0">
            <a:spAutoFit/>
          </a:bodyPr>
          <a:lstStyle/>
          <a:p>
            <a:pPr marL="171450" indent="-171450">
              <a:buFont typeface="Arial" panose="020B0604020202020204" pitchFamily="34" charset="0"/>
              <a:buChar char="•"/>
            </a:pPr>
            <a:r>
              <a:rPr lang="en-GB" sz="1200" b="1" dirty="0" err="1">
                <a:latin typeface="Arial" panose="020B0604020202020204" pitchFamily="34" charset="0"/>
                <a:cs typeface="Arial" panose="020B0604020202020204" pitchFamily="34" charset="0"/>
              </a:rPr>
              <a:t>ComplexBusinessService</a:t>
            </a:r>
            <a:r>
              <a:rPr lang="en-GB" sz="1200" dirty="0">
                <a:latin typeface="Arial" panose="020B0604020202020204" pitchFamily="34" charset="0"/>
                <a:cs typeface="Arial" panose="020B0604020202020204" pitchFamily="34" charset="0"/>
              </a:rPr>
              <a:t> is directly instantiated the </a:t>
            </a:r>
            <a:r>
              <a:rPr lang="en-GB" sz="1200" b="1" dirty="0" err="1">
                <a:latin typeface="Arial" panose="020B0604020202020204" pitchFamily="34" charset="0"/>
                <a:cs typeface="Arial" panose="020B0604020202020204" pitchFamily="34" charset="0"/>
              </a:rPr>
              <a:t>BubleSortAlgorithm</a:t>
            </a:r>
            <a:r>
              <a:rPr lang="en-GB" sz="1200" dirty="0">
                <a:latin typeface="Arial" panose="020B0604020202020204" pitchFamily="34" charset="0"/>
                <a:cs typeface="Arial" panose="020B0604020202020204" pitchFamily="34" charset="0"/>
              </a:rPr>
              <a:t> over here.</a:t>
            </a:r>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What if you want to use a different Sorting Algorithm? Then I need to change the instantiation of sort algorithm.</a:t>
            </a:r>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 </a:t>
            </a: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This approach is called </a:t>
            </a:r>
            <a:r>
              <a:rPr lang="en-GB" sz="1200" b="1" dirty="0">
                <a:latin typeface="Arial" panose="020B0604020202020204" pitchFamily="34" charset="0"/>
                <a:cs typeface="Arial" panose="020B0604020202020204" pitchFamily="34" charset="0"/>
              </a:rPr>
              <a:t>Tight Coupling</a:t>
            </a:r>
            <a:r>
              <a:rPr lang="en-GB" sz="1200" dirty="0">
                <a:latin typeface="Arial" panose="020B0604020202020204" pitchFamily="34" charset="0"/>
                <a:cs typeface="Arial" panose="020B0604020202020204" pitchFamily="34" charset="0"/>
              </a:rPr>
              <a:t>. So, business service class is tightly coupled with </a:t>
            </a:r>
            <a:r>
              <a:rPr lang="en-GB" sz="1200" b="1" dirty="0" err="1">
                <a:latin typeface="Arial" panose="020B0604020202020204" pitchFamily="34" charset="0"/>
                <a:cs typeface="Arial" panose="020B0604020202020204" pitchFamily="34" charset="0"/>
              </a:rPr>
              <a:t>BubleSortAlgorithm</a:t>
            </a:r>
            <a:r>
              <a:rPr lang="en-GB" sz="1200" dirty="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Tight Coupling </a:t>
            </a:r>
            <a:r>
              <a:rPr lang="en-GB" sz="1200" dirty="0">
                <a:latin typeface="Arial" panose="020B0604020202020204" pitchFamily="34" charset="0"/>
                <a:cs typeface="Arial" panose="020B0604020202020204" pitchFamily="34" charset="0"/>
              </a:rPr>
              <a:t>is not good coding practice, so we need to remove tight coupling and make the code loose coupling</a:t>
            </a: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133350"/>
            <a:ext cx="7620000" cy="480736"/>
          </a:xfrm>
        </p:spPr>
        <p:txBody>
          <a:bodyPr rtlCol="0"/>
          <a:lstStyle/>
          <a:p>
            <a:r>
              <a:rPr lang="en-GB" sz="2800" dirty="0">
                <a:latin typeface="Arial" panose="020B0604020202020204"/>
              </a:rPr>
              <a:t>Example 1</a:t>
            </a:r>
            <a:endParaRPr lang="en-US" sz="2800" dirty="0">
              <a:latin typeface="Arial" panose="020B0604020202020204"/>
            </a:endParaRPr>
          </a:p>
        </p:txBody>
      </p:sp>
      <p:pic>
        <p:nvPicPr>
          <p:cNvPr id="6" name="Picture 5"/>
          <p:cNvPicPr>
            <a:picLocks noChangeAspect="1"/>
          </p:cNvPicPr>
          <p:nvPr/>
        </p:nvPicPr>
        <p:blipFill>
          <a:blip r:embed="rId1"/>
          <a:stretch>
            <a:fillRect/>
          </a:stretch>
        </p:blipFill>
        <p:spPr>
          <a:xfrm>
            <a:off x="838200" y="819150"/>
            <a:ext cx="5791200" cy="27622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762000" y="349043"/>
            <a:ext cx="7620000" cy="480736"/>
          </a:xfrm>
        </p:spPr>
        <p:txBody>
          <a:bodyPr rtlCol="0"/>
          <a:lstStyle/>
          <a:p>
            <a:r>
              <a:rPr lang="en-GB" dirty="0">
                <a:latin typeface="Arial" panose="020B0604020202020204"/>
              </a:rPr>
              <a:t>Removing the tight coupling</a:t>
            </a:r>
            <a:endParaRPr lang="en-US" dirty="0">
              <a:latin typeface="Arial" panose="020B0604020202020204"/>
            </a:endParaRPr>
          </a:p>
        </p:txBody>
      </p:sp>
      <p:sp>
        <p:nvSpPr>
          <p:cNvPr id="3" name="Content Placeholder 2"/>
          <p:cNvSpPr>
            <a:spLocks noGrp="1"/>
          </p:cNvSpPr>
          <p:nvPr>
            <p:ph idx="1"/>
          </p:nvPr>
        </p:nvSpPr>
        <p:spPr>
          <a:xfrm>
            <a:off x="762000" y="924763"/>
            <a:ext cx="7620000" cy="3869694"/>
          </a:xfrm>
        </p:spPr>
        <p:txBody>
          <a:bodyPr vert="horz" rtlCol="0">
            <a:noAutofit/>
          </a:bodyPr>
          <a:lstStyle/>
          <a:p>
            <a:endParaRPr lang="en-GB" sz="1400" dirty="0">
              <a:latin typeface="Arial" panose="020B0604020202020204"/>
            </a:endParaRPr>
          </a:p>
          <a:p>
            <a:endParaRPr lang="en-GB" sz="1400" dirty="0">
              <a:latin typeface="Arial" panose="020B0604020202020204"/>
            </a:endParaRPr>
          </a:p>
          <a:p>
            <a:endParaRPr lang="en-GB" sz="1400" dirty="0">
              <a:latin typeface="Arial" panose="020B0604020202020204"/>
            </a:endParaRPr>
          </a:p>
        </p:txBody>
      </p:sp>
      <p:sp>
        <p:nvSpPr>
          <p:cNvPr id="4" name="Rectangle 3"/>
          <p:cNvSpPr/>
          <p:nvPr/>
        </p:nvSpPr>
        <p:spPr>
          <a:xfrm>
            <a:off x="914400" y="938207"/>
            <a:ext cx="6600825" cy="2014543"/>
          </a:xfrm>
          <a:prstGeom prst="rect">
            <a:avLst/>
          </a:prstGeom>
        </p:spPr>
        <p:style>
          <a:lnRef idx="2">
            <a:schemeClr val="accent3"/>
          </a:lnRef>
          <a:fillRef idx="1">
            <a:schemeClr val="lt1"/>
          </a:fillRef>
          <a:effectRef idx="0">
            <a:schemeClr val="accent3"/>
          </a:effectRef>
          <a:fontRef idx="minor">
            <a:schemeClr val="dk1"/>
          </a:fontRef>
        </p:style>
        <p:txBody>
          <a:bodyPr vert="horz" rtlCol="0" anchor="ctr"/>
          <a:lstStyle/>
          <a:p>
            <a:pPr marL="0" indent="0">
              <a:buNone/>
            </a:pPr>
            <a:r>
              <a:rPr lang="en-GB" sz="1200" dirty="0">
                <a:solidFill>
                  <a:schemeClr val="accent4">
                    <a:lumMod val="75000"/>
                  </a:schemeClr>
                </a:solidFill>
                <a:latin typeface="Arial" panose="020B0604020202020204"/>
              </a:rPr>
              <a:t>        </a:t>
            </a:r>
            <a:r>
              <a:rPr lang="en-GB" sz="12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2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 removing the instantiation</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      public </a:t>
            </a:r>
            <a:r>
              <a:rPr lang="en-GB" sz="1200" dirty="0" err="1">
                <a:solidFill>
                  <a:schemeClr val="tx2">
                    <a:lumMod val="50000"/>
                    <a:lumOff val="50000"/>
                  </a:schemeClr>
                </a:solidFill>
                <a:latin typeface="Arial" panose="020B0604020202020204" pitchFamily="34" charset="0"/>
                <a:cs typeface="Arial" panose="020B0604020202020204" pitchFamily="34" charset="0"/>
              </a:rPr>
              <a:t>ComplexBusinessService</a:t>
            </a:r>
            <a:r>
              <a:rPr lang="en-GB" sz="1200" dirty="0">
                <a:solidFill>
                  <a:schemeClr val="tx2">
                    <a:lumMod val="50000"/>
                    <a:lumOff val="50000"/>
                  </a:schemeClr>
                </a:solidFill>
                <a:latin typeface="Arial" panose="020B0604020202020204" pitchFamily="34" charset="0"/>
                <a:cs typeface="Arial" panose="020B0604020202020204" pitchFamily="34" charset="0"/>
              </a:rPr>
              <a:t>(</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	     </a:t>
            </a:r>
            <a:r>
              <a:rPr lang="en-GB" sz="1200" dirty="0" err="1">
                <a:solidFill>
                  <a:schemeClr val="tx2">
                    <a:lumMod val="50000"/>
                    <a:lumOff val="50000"/>
                  </a:schemeClr>
                </a:solidFill>
                <a:latin typeface="Arial" panose="020B0604020202020204" pitchFamily="34" charset="0"/>
                <a:cs typeface="Arial" panose="020B0604020202020204" pitchFamily="34" charset="0"/>
              </a:rPr>
              <a:t>this.sortAlgorithm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       }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public class </a:t>
            </a:r>
            <a:r>
              <a:rPr lang="en-GB" sz="1200" dirty="0" err="1">
                <a:solidFill>
                  <a:schemeClr val="tx2">
                    <a:lumMod val="50000"/>
                    <a:lumOff val="50000"/>
                  </a:schemeClr>
                </a:solidFill>
                <a:latin typeface="Arial" panose="020B0604020202020204" pitchFamily="34" charset="0"/>
                <a:cs typeface="Arial" panose="020B0604020202020204" pitchFamily="34" charset="0"/>
              </a:rPr>
              <a:t>BubbleSortAlgorithm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implements </a:t>
            </a:r>
            <a:r>
              <a:rPr lang="en-GB" sz="1200" dirty="0" err="1">
                <a:solidFill>
                  <a:schemeClr val="tx2">
                    <a:lumMod val="50000"/>
                    <a:lumOff val="50000"/>
                  </a:schemeClr>
                </a:solidFill>
                <a:latin typeface="Arial" panose="020B0604020202020204" pitchFamily="34" charset="0"/>
                <a:cs typeface="Arial" panose="020B0604020202020204" pitchFamily="34" charset="0"/>
              </a:rPr>
              <a:t>SortAlgorithm</a:t>
            </a:r>
            <a:r>
              <a:rPr lang="en-GB" sz="1200" dirty="0">
                <a:solidFill>
                  <a:schemeClr val="tx2">
                    <a:lumMod val="50000"/>
                    <a:lumOff val="50000"/>
                  </a:schemeClr>
                </a:solidFill>
                <a:latin typeface="Arial" panose="020B0604020202020204" pitchFamily="34" charset="0"/>
                <a:cs typeface="Arial" panose="020B0604020202020204" pitchFamily="34" charset="0"/>
              </a:rPr>
              <a:t> {</a:t>
            </a:r>
            <a:endParaRPr lang="en-GB" sz="1200" dirty="0">
              <a:solidFill>
                <a:schemeClr val="tx2">
                  <a:lumMod val="50000"/>
                  <a:lumOff val="50000"/>
                </a:schemeClr>
              </a:solidFill>
              <a:latin typeface="Arial" panose="020B0604020202020204" pitchFamily="34" charset="0"/>
              <a:cs typeface="Arial" panose="020B0604020202020204" pitchFamily="34" charset="0"/>
            </a:endParaRPr>
          </a:p>
          <a:p>
            <a:pPr marL="457200" lvl="1" indent="0">
              <a:buNone/>
            </a:pPr>
            <a:r>
              <a:rPr lang="en-GB" sz="1200" dirty="0">
                <a:solidFill>
                  <a:schemeClr val="tx2">
                    <a:lumMod val="50000"/>
                    <a:lumOff val="50000"/>
                  </a:schemeClr>
                </a:solidFill>
                <a:latin typeface="Arial" panose="020B0604020202020204" pitchFamily="34" charset="0"/>
                <a:cs typeface="Arial" panose="020B0604020202020204" pitchFamily="34" charset="0"/>
              </a:rPr>
              <a:t>}</a:t>
            </a:r>
            <a:endParaRPr lang="en-US" sz="1200"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735806" y="3515997"/>
            <a:ext cx="7265194"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Who ever want to make use of  </a:t>
            </a:r>
            <a:r>
              <a:rPr lang="en-GB" sz="1400" dirty="0" err="1">
                <a:latin typeface="Arial" panose="020B0604020202020204" pitchFamily="34" charset="0"/>
                <a:cs typeface="Arial" panose="020B0604020202020204" pitchFamily="34" charset="0"/>
              </a:rPr>
              <a:t>ComplexBusinessService</a:t>
            </a:r>
            <a:r>
              <a:rPr lang="en-GB" sz="1400" dirty="0">
                <a:latin typeface="Arial" panose="020B0604020202020204" pitchFamily="34" charset="0"/>
                <a:cs typeface="Arial" panose="020B0604020202020204" pitchFamily="34" charset="0"/>
              </a:rPr>
              <a:t> can provide what sort algorithm they can use. </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34888</Words>
  <Application>WPS Presentation</Application>
  <PresentationFormat>Presentación en pantalla (16:9)</PresentationFormat>
  <Paragraphs>888</Paragraphs>
  <Slides>80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80</vt:i4>
      </vt:variant>
    </vt:vector>
  </HeadingPairs>
  <TitlesOfParts>
    <vt:vector size="91" baseType="lpstr">
      <vt:lpstr>Arial</vt:lpstr>
      <vt:lpstr>SimSun</vt:lpstr>
      <vt:lpstr>Wingdings</vt:lpstr>
      <vt:lpstr>Roboto</vt:lpstr>
      <vt:lpstr>Segoe Print</vt:lpstr>
      <vt:lpstr>Arial</vt:lpstr>
      <vt:lpstr>Open Sans</vt:lpstr>
      <vt:lpstr>Microsoft YaHei</vt:lpstr>
      <vt:lpstr>Arial Unicode MS</vt:lpstr>
      <vt:lpstr>Calibri</vt:lpstr>
      <vt:lpstr>Whitepaper</vt:lpstr>
      <vt:lpstr>Spring Framework</vt:lpstr>
      <vt:lpstr>Learning Path</vt:lpstr>
      <vt:lpstr>Spring Level 1</vt:lpstr>
      <vt:lpstr>Spring Level 2</vt:lpstr>
      <vt:lpstr>What is Spring framework?</vt:lpstr>
      <vt:lpstr>Java EE Typical Architecture</vt:lpstr>
      <vt:lpstr>What is dependency?</vt:lpstr>
      <vt:lpstr>Typical code</vt:lpstr>
      <vt:lpstr>Removing the tight coupling</vt:lpstr>
      <vt:lpstr>We can write this code</vt:lpstr>
      <vt:lpstr>Problem to Manage dependencies</vt:lpstr>
      <vt:lpstr>@Component</vt:lpstr>
      <vt:lpstr>@Autowired</vt:lpstr>
      <vt:lpstr>Important Terminology</vt:lpstr>
      <vt:lpstr>Spring Bean</vt:lpstr>
      <vt:lpstr>Autowiring</vt:lpstr>
      <vt:lpstr>Dependency Injection</vt:lpstr>
      <vt:lpstr>Inversion of Control</vt:lpstr>
      <vt:lpstr>Traditional Dependency Management</vt:lpstr>
      <vt:lpstr>IoC Dependency Management</vt:lpstr>
      <vt:lpstr>IoC in Spring</vt:lpstr>
      <vt:lpstr>Benifits of IoC</vt:lpstr>
      <vt:lpstr>Application Context</vt:lpstr>
      <vt:lpstr>IOC Container</vt:lpstr>
      <vt:lpstr>Use of Java Based Config</vt:lpstr>
      <vt:lpstr>Working with Environment</vt:lpstr>
      <vt:lpstr>Working with Environment</vt:lpstr>
      <vt:lpstr>Working with Environment</vt:lpstr>
      <vt:lpstr>Bean Scopes - Singleton Scope</vt:lpstr>
      <vt:lpstr>Bean Scopes - Prototype</vt:lpstr>
      <vt:lpstr>Bean Scopes - Prototype</vt:lpstr>
      <vt:lpstr>Bean Scopes - Request</vt:lpstr>
      <vt:lpstr>Component Scanning</vt:lpstr>
      <vt:lpstr>Manage dependency By Spring Framework</vt:lpstr>
      <vt:lpstr>Different stereotypes in Spring</vt:lpstr>
      <vt:lpstr>Types of depencency injection</vt:lpstr>
      <vt:lpstr>Level 3 : Spring Boot</vt:lpstr>
      <vt:lpstr>Spring Boot Starter Parent</vt:lpstr>
      <vt:lpstr>Spring Boot Starter Parent</vt:lpstr>
      <vt:lpstr>Understanding the magic of Spring Boot</vt:lpstr>
      <vt:lpstr>Spring vs Spring Boot</vt:lpstr>
      <vt:lpstr>Spring vs Spring Boot</vt:lpstr>
      <vt:lpstr>Spring vs Spring Boot</vt:lpstr>
      <vt:lpstr>What Spring Boot is really not?</vt:lpstr>
      <vt:lpstr>Create Rest Services</vt:lpstr>
      <vt:lpstr>Understand Rest Service</vt:lpstr>
      <vt:lpstr>Endpoints for Rest Services</vt:lpstr>
      <vt:lpstr>Add a new question</vt:lpstr>
      <vt:lpstr>Spring Boot Actuator</vt:lpstr>
      <vt:lpstr>Spring Boot Actuator</vt:lpstr>
      <vt:lpstr>Spring Boot Actuator</vt:lpstr>
      <vt:lpstr>Embedded Servlet Container</vt:lpstr>
      <vt:lpstr>Embedded Servlet Container</vt:lpstr>
      <vt:lpstr>Adding Dynamic Configuration</vt:lpstr>
      <vt:lpstr>Adding Dynamic Configuration</vt:lpstr>
      <vt:lpstr>Understand Spring Profiles</vt:lpstr>
      <vt:lpstr>Type Safe Configuration</vt:lpstr>
      <vt:lpstr>Understand Spring Data JPA</vt:lpstr>
      <vt:lpstr>Create User Entity</vt:lpstr>
      <vt:lpstr>Populate Entity at Start Up:</vt:lpstr>
      <vt:lpstr>Interacting with DB using Repository</vt:lpstr>
      <vt:lpstr>Interacting with DB using Repository</vt:lpstr>
      <vt:lpstr>Simple Application using Spring Boot</vt:lpstr>
      <vt:lpstr>Simple Application using Spring Boot</vt:lpstr>
      <vt:lpstr>@SpringBootApplication </vt:lpstr>
      <vt:lpstr>@SpringBootTest </vt:lpstr>
      <vt:lpstr>Spring Boot Integration Test</vt:lpstr>
      <vt:lpstr>Spring Boot Integration Test</vt:lpstr>
      <vt:lpstr>Integration Test</vt:lpstr>
      <vt:lpstr>Un refactored Snippet</vt:lpstr>
      <vt:lpstr>Refactored Snippet</vt:lpstr>
      <vt:lpstr>Test Retrieve All questions</vt:lpstr>
      <vt:lpstr>Test for Create Question (Post Request)</vt:lpstr>
      <vt:lpstr>Unit test with Spring Boot and Mockito</vt:lpstr>
      <vt:lpstr>Introduction to JPA</vt:lpstr>
      <vt:lpstr>Object Relation Impedance mismatch</vt:lpstr>
      <vt:lpstr>Object Relation Impedance mismatch</vt:lpstr>
      <vt:lpstr>Object Relation Impedance mismatch</vt:lpstr>
      <vt:lpstr>Example 1</vt:lpstr>
      <vt:lpstr>Example 1</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Sourav</dc:creator>
  <cp:lastModifiedBy>Asus</cp:lastModifiedBy>
  <cp:revision>1006</cp:revision>
  <dcterms:created xsi:type="dcterms:W3CDTF">2021-01-30T16:05:00Z</dcterms:created>
  <dcterms:modified xsi:type="dcterms:W3CDTF">2022-05-19T18:04:41Z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8DB8CD6117CC419B9BF09040132A47EC</vt:lpwstr>
  </property>
  <property fmtid="{D5CDD505-2E9C-101B-9397-08002B2CF9AE}" pid="3" name="KSOProductBuildVer">
    <vt:lpwstr>1033-11.2.0.11130</vt:lpwstr>
  </property>
</Properties>
</file>