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1695" r:id="rId2"/>
    <p:sldId id="262" r:id="rId3"/>
    <p:sldId id="258" r:id="rId4"/>
    <p:sldId id="259" r:id="rId5"/>
    <p:sldId id="260" r:id="rId6"/>
    <p:sldId id="1696" r:id="rId7"/>
    <p:sldId id="261" r:id="rId8"/>
    <p:sldId id="263" r:id="rId9"/>
    <p:sldId id="1694" r:id="rId10"/>
  </p:sldIdLst>
  <p:sldSz cx="9144000" cy="6858000" type="screen4x3"/>
  <p:notesSz cx="7010400" cy="92964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3120" userDrawn="1">
          <p15:clr>
            <a:srgbClr val="A4A3A4"/>
          </p15:clr>
        </p15:guide>
        <p15:guide id="3" pos="4627">
          <p15:clr>
            <a:srgbClr val="A4A3A4"/>
          </p15:clr>
        </p15:guide>
        <p15:guide id="4" pos="1452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dhi.7.pasricha" initials="" lastIdx="1" clrIdx="0"/>
  <p:cmAuthor id="1" name="dseid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BC9"/>
    <a:srgbClr val="D2E4B2"/>
    <a:srgbClr val="DDDDDD"/>
    <a:srgbClr val="FFCCFF"/>
    <a:srgbClr val="FFCCCC"/>
    <a:srgbClr val="0099FF"/>
    <a:srgbClr val="99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86352" autoAdjust="0"/>
  </p:normalViewPr>
  <p:slideViewPr>
    <p:cSldViewPr snapToGrid="0" snapToObjects="1">
      <p:cViewPr varScale="1">
        <p:scale>
          <a:sx n="108" d="100"/>
          <a:sy n="108" d="100"/>
        </p:scale>
        <p:origin x="1056" y="184"/>
      </p:cViewPr>
      <p:guideLst>
        <p:guide orient="horz" pos="192"/>
        <p:guide orient="horz" pos="3120"/>
        <p:guide pos="4627"/>
        <p:guide pos="1452"/>
        <p:guide pos="2880"/>
      </p:guideLst>
    </p:cSldViewPr>
  </p:slideViewPr>
  <p:outlineViewPr>
    <p:cViewPr>
      <p:scale>
        <a:sx n="33" d="100"/>
        <a:sy n="33" d="100"/>
      </p:scale>
      <p:origin x="0" y="-36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-2532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fld id="{843EF608-E927-FE4B-9F8B-B01AFAB9DB26}" type="datetime1">
              <a:rPr lang="en-US" smtClean="0"/>
              <a:t>10/11/24</a:t>
            </a:fld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fld id="{926ADBBE-3A8E-4D1F-83ED-38472E5FB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93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fld id="{23E1C8D7-F8E7-B845-BF1D-3D37C8B51E4F}" type="datetime1">
              <a:rPr lang="en-US" smtClean="0"/>
              <a:t>10/11/24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fld id="{43317D11-44B8-4E01-8B29-B814CF74D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3126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E1C8D7-F8E7-B845-BF1D-3D37C8B51E4F}" type="datetime1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17D11-44B8-4E01-8B29-B814CF74DB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5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E1C8D7-F8E7-B845-BF1D-3D37C8B51E4F}" type="datetime1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17D11-44B8-4E01-8B29-B814CF74DB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9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5A25-023A-D54A-8695-46B2766841B9}" type="datetime1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A24D-BEF2-4C5C-9F7C-D997010D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644F-87C5-BF4C-8926-690FE5311B9A}" type="datetime1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A24D-BEF2-4C5C-9F7C-D997010D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198-E86D-5845-932A-AB0ECF2D7784}" type="datetime1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A24D-BEF2-4C5C-9F7C-D997010D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0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830E-0C1A-154D-8E0F-2D7F750C24CC}" type="datetime1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A24D-BEF2-4C5C-9F7C-D997010D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C570-FB36-5549-BF37-F1419B1DCB11}" type="datetime1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A24D-BEF2-4C5C-9F7C-D997010D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2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92DD-82FB-B845-9489-FCF225B4A0C6}" type="datetime1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A24D-BEF2-4C5C-9F7C-D997010D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7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1A2-9316-C44F-AA9E-72F056F2C841}" type="datetime1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A24D-BEF2-4C5C-9F7C-D997010D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7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BFD2-8C23-2B49-A794-9CF900EA7799}" type="datetime1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A24D-BEF2-4C5C-9F7C-D997010D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8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C2D5-8471-AD4A-A6CC-A9ADC42B7664}" type="datetime1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A24D-BEF2-4C5C-9F7C-D997010D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DF33-456E-4F4B-84B7-A8B6EF94733D}" type="datetime1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A24D-BEF2-4C5C-9F7C-D997010D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6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97D-B28A-AB44-AA88-F713C0CD1A84}" type="datetime1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A24D-BEF2-4C5C-9F7C-D997010D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EA5A-7176-E440-AAC9-0F551A97E3A0}" type="datetime1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5A24D-BEF2-4C5C-9F7C-D997010D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5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chhetri@nvc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DF05-F795-D04B-A768-4DAECCA7C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95823"/>
            <a:ext cx="8906494" cy="1725507"/>
          </a:xfrm>
        </p:spPr>
        <p:txBody>
          <a:bodyPr>
            <a:noAutofit/>
          </a:bodyPr>
          <a:lstStyle/>
          <a:p>
            <a:r>
              <a:rPr lang="en-US" sz="4000" b="1" dirty="0"/>
              <a:t>Exploring Large Language Model-Powered Pedagogical Approaches to Cybersecurity Education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5F7EB-F615-AD44-A36D-CEB0F2A71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00" y="3859474"/>
            <a:ext cx="8906494" cy="1626918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 err="1"/>
              <a:t>Chola</a:t>
            </a:r>
            <a:r>
              <a:rPr lang="en-US" sz="3600" b="1" dirty="0"/>
              <a:t> Chhetri, PhD</a:t>
            </a:r>
            <a:endParaRPr lang="en-US" sz="3600" dirty="0"/>
          </a:p>
          <a:p>
            <a:r>
              <a:rPr lang="en-US" sz="3600" dirty="0"/>
              <a:t>CISSP, CEH, CCSK, </a:t>
            </a:r>
            <a:r>
              <a:rPr lang="en-US" sz="3600" dirty="0" err="1"/>
              <a:t>CySA</a:t>
            </a:r>
            <a:r>
              <a:rPr lang="en-US" sz="3600" dirty="0"/>
              <a:t>+, Sec+, Net+</a:t>
            </a:r>
          </a:p>
          <a:p>
            <a:r>
              <a:rPr lang="en-US" sz="3400" dirty="0"/>
              <a:t>Professor, Department of Information and Engineering Technologies, NOVA</a:t>
            </a:r>
          </a:p>
          <a:p>
            <a:r>
              <a:rPr lang="en-US" sz="3300" dirty="0">
                <a:hlinkClick r:id="rId3"/>
              </a:rPr>
              <a:t>cchhetri@nvcc.edu</a:t>
            </a:r>
            <a:endParaRPr lang="en-US" sz="33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01D20-2C97-0347-A2B0-0CDE15834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76" y="5486392"/>
            <a:ext cx="1481107" cy="1066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F4465-8BC0-B441-AAF9-D96A3EBB330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44" y="5747660"/>
            <a:ext cx="4420316" cy="60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2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F9A6-1492-7847-A59F-A9C6271E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FD4A-B6CC-0640-AA1E-A08885E13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38C96-75CF-AA4C-A8D2-C9F687A34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1" y="2752759"/>
            <a:ext cx="8336478" cy="12004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CB5876-4F60-CE4E-A7BD-4A813CBCDDDE}"/>
              </a:ext>
            </a:extLst>
          </p:cNvPr>
          <p:cNvSpPr/>
          <p:nvPr/>
        </p:nvSpPr>
        <p:spPr>
          <a:xfrm>
            <a:off x="2127402" y="4627664"/>
            <a:ext cx="4730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AI-powered defense is needed for AI-powered attacks. </a:t>
            </a:r>
          </a:p>
        </p:txBody>
      </p:sp>
    </p:spTree>
    <p:extLst>
      <p:ext uri="{BB962C8B-B14F-4D97-AF65-F5344CB8AC3E}">
        <p14:creationId xmlns:p14="http://schemas.microsoft.com/office/powerpoint/2010/main" val="324231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E164-9A48-F943-9889-8E4768A2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LLM Applications in Cybersecurity Education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B92C-2F52-A245-9343-000E56FF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Question Answering Systems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Reinforce learning, </a:t>
            </a:r>
          </a:p>
          <a:p>
            <a:pPr lvl="1"/>
            <a:r>
              <a:rPr lang="en-US" sz="2000" dirty="0"/>
              <a:t>Prepare for certification exams</a:t>
            </a:r>
          </a:p>
          <a:p>
            <a:r>
              <a:rPr lang="en-US" sz="2400" b="1" dirty="0"/>
              <a:t>Hands-on Skill Development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Focus on skills, not memorization</a:t>
            </a:r>
          </a:p>
          <a:p>
            <a:pPr lvl="1"/>
            <a:r>
              <a:rPr lang="en-US" sz="2000" dirty="0"/>
              <a:t>Improve efficiency in labs and projects</a:t>
            </a:r>
          </a:p>
          <a:p>
            <a:r>
              <a:rPr lang="en-US" sz="2400" b="1" dirty="0"/>
              <a:t>AI-powered Learning Tools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Guide project activities</a:t>
            </a:r>
          </a:p>
          <a:p>
            <a:pPr lvl="1"/>
            <a:r>
              <a:rPr lang="en-US" sz="2000" dirty="0"/>
              <a:t>Reduce completion time</a:t>
            </a:r>
          </a:p>
        </p:txBody>
      </p:sp>
    </p:spTree>
    <p:extLst>
      <p:ext uri="{BB962C8B-B14F-4D97-AF65-F5344CB8AC3E}">
        <p14:creationId xmlns:p14="http://schemas.microsoft.com/office/powerpoint/2010/main" val="239076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95A4-584A-4F41-A02F-1A7D7E33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Enhancing Cybersecurity Learning with LLMs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390F-6855-EC44-BAF4-60191001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Scenario Development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Generate phishing examples</a:t>
            </a:r>
          </a:p>
          <a:p>
            <a:pPr lvl="1"/>
            <a:r>
              <a:rPr lang="en-US" dirty="0"/>
              <a:t>Create secure code samples</a:t>
            </a:r>
          </a:p>
          <a:p>
            <a:r>
              <a:rPr lang="en-US" b="1" dirty="0"/>
              <a:t>Auto-generation of Reports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Produce analysis reports</a:t>
            </a:r>
          </a:p>
          <a:p>
            <a:pPr lvl="1"/>
            <a:r>
              <a:rPr lang="en-US" dirty="0"/>
              <a:t>Generate executive summaries</a:t>
            </a:r>
          </a:p>
          <a:p>
            <a:r>
              <a:rPr lang="en-US" b="1" dirty="0"/>
              <a:t>Personalized Learning Experiences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Tailor content to individual needs</a:t>
            </a:r>
          </a:p>
          <a:p>
            <a:pPr lvl="1"/>
            <a:r>
              <a:rPr lang="en-US" dirty="0"/>
              <a:t>Adapt to learning styles and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4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4DC2-D4D0-A546-B244-2DDD6A04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Challenges and Future Directions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C7AA-A502-A343-B7C5-67754128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Broadening Inclusion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Support diverse learners</a:t>
            </a:r>
          </a:p>
          <a:p>
            <a:pPr lvl="1"/>
            <a:r>
              <a:rPr lang="en-US" dirty="0"/>
              <a:t>Address AI bias concerns</a:t>
            </a:r>
          </a:p>
          <a:p>
            <a:r>
              <a:rPr lang="en-US" b="1" dirty="0"/>
              <a:t>Privacy and Security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Identify potential data leaks</a:t>
            </a:r>
          </a:p>
          <a:p>
            <a:pPr lvl="1"/>
            <a:r>
              <a:rPr lang="en-US" dirty="0"/>
              <a:t>Mitigate model exploitation risks</a:t>
            </a:r>
          </a:p>
          <a:p>
            <a:r>
              <a:rPr lang="en-US" b="1" dirty="0"/>
              <a:t>Ethical Considerations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Implement proactive strategies</a:t>
            </a:r>
          </a:p>
          <a:p>
            <a:pPr lvl="1"/>
            <a:r>
              <a:rPr lang="en-US" dirty="0"/>
              <a:t>Balance benefits with security 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0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B6166-66E9-6144-8023-48192B4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01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200" dirty="0" err="1"/>
              <a:t>cchhetri@nvcc.edu</a:t>
            </a:r>
            <a:endParaRPr lang="en-U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4DD9F-7C43-344A-99BE-3C5438D9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A24D-BEF2-4C5C-9F7C-D997010D04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F085-0A6F-DD44-A06D-E8368765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87D4-AE6B-9F4F-B890-16EB1BC3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[1] https://</a:t>
            </a:r>
            <a:r>
              <a:rPr lang="en-US" dirty="0" err="1"/>
              <a:t>www.online.drexel.edu</a:t>
            </a:r>
            <a:r>
              <a:rPr lang="en-US" dirty="0"/>
              <a:t>/online-degrees/law-degrees/</a:t>
            </a:r>
            <a:r>
              <a:rPr lang="en-US" dirty="0" err="1"/>
              <a:t>llm</a:t>
            </a:r>
            <a:r>
              <a:rPr lang="en-US" dirty="0"/>
              <a:t>-cyber-law-data-privacy/</a:t>
            </a:r>
            <a:r>
              <a:rPr lang="en-US" dirty="0" err="1"/>
              <a:t>index.aspx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https://</a:t>
            </a:r>
            <a:r>
              <a:rPr lang="en-US" dirty="0" err="1"/>
              <a:t>llm-guide.com</a:t>
            </a:r>
            <a:r>
              <a:rPr lang="en-US" dirty="0"/>
              <a:t>/concentrations/cybersecurity-law</a:t>
            </a:r>
          </a:p>
          <a:p>
            <a:pPr marL="0" indent="0">
              <a:buNone/>
            </a:pPr>
            <a:r>
              <a:rPr lang="en-US" dirty="0"/>
              <a:t>[3] https://</a:t>
            </a:r>
            <a:r>
              <a:rPr lang="en-US" dirty="0" err="1"/>
              <a:t>llm-guide.com</a:t>
            </a:r>
            <a:r>
              <a:rPr lang="en-US" dirty="0"/>
              <a:t>/concentrations/cybersecurity-law/top-schools</a:t>
            </a:r>
          </a:p>
          <a:p>
            <a:pPr marL="0" indent="0">
              <a:buNone/>
            </a:pPr>
            <a:r>
              <a:rPr lang="en-US" dirty="0"/>
              <a:t>[4] https://</a:t>
            </a:r>
            <a:r>
              <a:rPr lang="en-US" dirty="0" err="1"/>
              <a:t>www.law.gmu.edu</a:t>
            </a:r>
            <a:r>
              <a:rPr lang="en-US" dirty="0"/>
              <a:t>/academics/degrees/</a:t>
            </a:r>
            <a:r>
              <a:rPr lang="en-US" dirty="0" err="1"/>
              <a:t>llm_cins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[5] https://</a:t>
            </a:r>
            <a:r>
              <a:rPr lang="en-US" dirty="0" err="1"/>
              <a:t>gould.usc.edu</a:t>
            </a:r>
            <a:r>
              <a:rPr lang="en-US" dirty="0"/>
              <a:t>/academics/degrees/</a:t>
            </a:r>
            <a:r>
              <a:rPr lang="en-US" dirty="0" err="1"/>
              <a:t>llm</a:t>
            </a:r>
            <a:r>
              <a:rPr lang="en-US" dirty="0"/>
              <a:t>-in-</a:t>
            </a:r>
            <a:r>
              <a:rPr lang="en-US" dirty="0" err="1"/>
              <a:t>plcs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[6] https://</a:t>
            </a:r>
            <a:r>
              <a:rPr lang="en-US" dirty="0" err="1"/>
              <a:t>law.utexas.edu</a:t>
            </a:r>
            <a:r>
              <a:rPr lang="en-US" dirty="0"/>
              <a:t>/master-of-laws/degree-requirements/cybersecurity-law/</a:t>
            </a:r>
          </a:p>
          <a:p>
            <a:pPr marL="0" indent="0">
              <a:buNone/>
            </a:pPr>
            <a:r>
              <a:rPr lang="en-US" dirty="0"/>
              <a:t>[7] https://</a:t>
            </a:r>
            <a:r>
              <a:rPr lang="en-US" dirty="0" err="1"/>
              <a:t>www.law.gwu.edu</a:t>
            </a:r>
            <a:r>
              <a:rPr lang="en-US" dirty="0"/>
              <a:t>/</a:t>
            </a:r>
            <a:r>
              <a:rPr lang="en-US" dirty="0" err="1"/>
              <a:t>llm</a:t>
            </a:r>
            <a:r>
              <a:rPr lang="en-US" dirty="0"/>
              <a:t>-national-security-cybersecurity-law</a:t>
            </a:r>
          </a:p>
          <a:p>
            <a:pPr marL="0" indent="0">
              <a:buNone/>
            </a:pPr>
            <a:r>
              <a:rPr lang="en-US" dirty="0"/>
              <a:t>[8] https://</a:t>
            </a:r>
            <a:r>
              <a:rPr lang="en-US" dirty="0" err="1"/>
              <a:t>www.albanylaw.edu</a:t>
            </a:r>
            <a:r>
              <a:rPr lang="en-US" dirty="0"/>
              <a:t>/graduate/</a:t>
            </a:r>
            <a:r>
              <a:rPr lang="en-US" dirty="0" err="1"/>
              <a:t>llm</a:t>
            </a:r>
            <a:r>
              <a:rPr lang="en-US" dirty="0"/>
              <a:t>-cybersecurity-and-data-privacy</a:t>
            </a:r>
          </a:p>
        </p:txBody>
      </p:sp>
    </p:spTree>
    <p:extLst>
      <p:ext uri="{BB962C8B-B14F-4D97-AF65-F5344CB8AC3E}">
        <p14:creationId xmlns:p14="http://schemas.microsoft.com/office/powerpoint/2010/main" val="116692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6509-B5B8-BC49-B431-B552B4AB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Addition: Ideas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C51C-6A3F-5843-A15F-6F4EE261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9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AC20-6943-A447-807C-48D2BC77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A2FDC-56B9-1F4B-AB42-CEF245AE7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privacy controls for smart home users to address the privacy concerns characterized by this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C9984-6B21-AA41-B1C9-C05743A3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A24D-BEF2-4C5C-9F7C-D997010D04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23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stom Design">
  <a:themeElements>
    <a:clrScheme name="Custom 3">
      <a:dk1>
        <a:srgbClr val="00206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33629</TotalTime>
  <Words>334</Words>
  <Application>Microsoft Macintosh PowerPoint</Application>
  <PresentationFormat>On-screen Show (4:3)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Times New Roman</vt:lpstr>
      <vt:lpstr>Custom Design</vt:lpstr>
      <vt:lpstr>Exploring Large Language Model-Powered Pedagogical Approaches to Cybersecurity Education</vt:lpstr>
      <vt:lpstr>PowerPoint Presentation</vt:lpstr>
      <vt:lpstr>LLM Applications in Cybersecurity Education </vt:lpstr>
      <vt:lpstr>Enhancing Cybersecurity Learning with LLMs </vt:lpstr>
      <vt:lpstr>Challenges and Future Directions </vt:lpstr>
      <vt:lpstr>PowerPoint Presentation</vt:lpstr>
      <vt:lpstr>Citations: </vt:lpstr>
      <vt:lpstr>Future Addition: Ideas and References</vt:lpstr>
      <vt:lpstr>Future 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Owner</dc:creator>
  <cp:lastModifiedBy>Microsoft Office User</cp:lastModifiedBy>
  <cp:revision>3310</cp:revision>
  <cp:lastPrinted>2022-06-10T21:17:24Z</cp:lastPrinted>
  <dcterms:created xsi:type="dcterms:W3CDTF">2010-11-29T21:28:30Z</dcterms:created>
  <dcterms:modified xsi:type="dcterms:W3CDTF">2024-10-11T16:20:08Z</dcterms:modified>
</cp:coreProperties>
</file>