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2048"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1FFC31-3782-4CFB-B12A-43B216E1ECD8}" type="datetimeFigureOut">
              <a:rPr lang="en-US" smtClean="0"/>
              <a:t>6/21/17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29343-617C-42E9-9BBD-D6C7B64B2522}" type="slidenum">
              <a:rPr lang="en-US" smtClean="0"/>
              <a:t>‹#›</a:t>
            </a:fld>
            <a:endParaRPr lang="en-US"/>
          </a:p>
        </p:txBody>
      </p:sp>
    </p:spTree>
    <p:extLst>
      <p:ext uri="{BB962C8B-B14F-4D97-AF65-F5344CB8AC3E}">
        <p14:creationId xmlns:p14="http://schemas.microsoft.com/office/powerpoint/2010/main" val="855801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1FFC31-3782-4CFB-B12A-43B216E1ECD8}" type="datetimeFigureOut">
              <a:rPr lang="en-US" smtClean="0"/>
              <a:t>6/21/17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29343-617C-42E9-9BBD-D6C7B64B2522}" type="slidenum">
              <a:rPr lang="en-US" smtClean="0"/>
              <a:t>‹#›</a:t>
            </a:fld>
            <a:endParaRPr lang="en-US"/>
          </a:p>
        </p:txBody>
      </p:sp>
    </p:spTree>
    <p:extLst>
      <p:ext uri="{BB962C8B-B14F-4D97-AF65-F5344CB8AC3E}">
        <p14:creationId xmlns:p14="http://schemas.microsoft.com/office/powerpoint/2010/main" val="2302353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1FFC31-3782-4CFB-B12A-43B216E1ECD8}" type="datetimeFigureOut">
              <a:rPr lang="en-US" smtClean="0"/>
              <a:t>6/21/17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29343-617C-42E9-9BBD-D6C7B64B2522}" type="slidenum">
              <a:rPr lang="en-US" smtClean="0"/>
              <a:t>‹#›</a:t>
            </a:fld>
            <a:endParaRPr lang="en-US"/>
          </a:p>
        </p:txBody>
      </p:sp>
    </p:spTree>
    <p:extLst>
      <p:ext uri="{BB962C8B-B14F-4D97-AF65-F5344CB8AC3E}">
        <p14:creationId xmlns:p14="http://schemas.microsoft.com/office/powerpoint/2010/main" val="188403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1FFC31-3782-4CFB-B12A-43B216E1ECD8}" type="datetimeFigureOut">
              <a:rPr lang="en-US" smtClean="0"/>
              <a:t>6/21/17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29343-617C-42E9-9BBD-D6C7B64B2522}" type="slidenum">
              <a:rPr lang="en-US" smtClean="0"/>
              <a:t>‹#›</a:t>
            </a:fld>
            <a:endParaRPr lang="en-US"/>
          </a:p>
        </p:txBody>
      </p:sp>
    </p:spTree>
    <p:extLst>
      <p:ext uri="{BB962C8B-B14F-4D97-AF65-F5344CB8AC3E}">
        <p14:creationId xmlns:p14="http://schemas.microsoft.com/office/powerpoint/2010/main" val="1619015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1FFC31-3782-4CFB-B12A-43B216E1ECD8}" type="datetimeFigureOut">
              <a:rPr lang="en-US" smtClean="0"/>
              <a:t>6/21/17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29343-617C-42E9-9BBD-D6C7B64B2522}" type="slidenum">
              <a:rPr lang="en-US" smtClean="0"/>
              <a:t>‹#›</a:t>
            </a:fld>
            <a:endParaRPr lang="en-US"/>
          </a:p>
        </p:txBody>
      </p:sp>
    </p:spTree>
    <p:extLst>
      <p:ext uri="{BB962C8B-B14F-4D97-AF65-F5344CB8AC3E}">
        <p14:creationId xmlns:p14="http://schemas.microsoft.com/office/powerpoint/2010/main" val="3882961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1FFC31-3782-4CFB-B12A-43B216E1ECD8}" type="datetimeFigureOut">
              <a:rPr lang="en-US" smtClean="0"/>
              <a:t>6/21/17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29343-617C-42E9-9BBD-D6C7B64B2522}" type="slidenum">
              <a:rPr lang="en-US" smtClean="0"/>
              <a:t>‹#›</a:t>
            </a:fld>
            <a:endParaRPr lang="en-US"/>
          </a:p>
        </p:txBody>
      </p:sp>
    </p:spTree>
    <p:extLst>
      <p:ext uri="{BB962C8B-B14F-4D97-AF65-F5344CB8AC3E}">
        <p14:creationId xmlns:p14="http://schemas.microsoft.com/office/powerpoint/2010/main" val="359980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1FFC31-3782-4CFB-B12A-43B216E1ECD8}" type="datetimeFigureOut">
              <a:rPr lang="en-US" smtClean="0"/>
              <a:t>6/21/17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729343-617C-42E9-9BBD-D6C7B64B2522}" type="slidenum">
              <a:rPr lang="en-US" smtClean="0"/>
              <a:t>‹#›</a:t>
            </a:fld>
            <a:endParaRPr lang="en-US"/>
          </a:p>
        </p:txBody>
      </p:sp>
    </p:spTree>
    <p:extLst>
      <p:ext uri="{BB962C8B-B14F-4D97-AF65-F5344CB8AC3E}">
        <p14:creationId xmlns:p14="http://schemas.microsoft.com/office/powerpoint/2010/main" val="2416754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1FFC31-3782-4CFB-B12A-43B216E1ECD8}" type="datetimeFigureOut">
              <a:rPr lang="en-US" smtClean="0"/>
              <a:t>6/21/17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729343-617C-42E9-9BBD-D6C7B64B2522}" type="slidenum">
              <a:rPr lang="en-US" smtClean="0"/>
              <a:t>‹#›</a:t>
            </a:fld>
            <a:endParaRPr lang="en-US"/>
          </a:p>
        </p:txBody>
      </p:sp>
    </p:spTree>
    <p:extLst>
      <p:ext uri="{BB962C8B-B14F-4D97-AF65-F5344CB8AC3E}">
        <p14:creationId xmlns:p14="http://schemas.microsoft.com/office/powerpoint/2010/main" val="462626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1FFC31-3782-4CFB-B12A-43B216E1ECD8}" type="datetimeFigureOut">
              <a:rPr lang="en-US" smtClean="0"/>
              <a:t>6/21/17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729343-617C-42E9-9BBD-D6C7B64B2522}" type="slidenum">
              <a:rPr lang="en-US" smtClean="0"/>
              <a:t>‹#›</a:t>
            </a:fld>
            <a:endParaRPr lang="en-US"/>
          </a:p>
        </p:txBody>
      </p:sp>
    </p:spTree>
    <p:extLst>
      <p:ext uri="{BB962C8B-B14F-4D97-AF65-F5344CB8AC3E}">
        <p14:creationId xmlns:p14="http://schemas.microsoft.com/office/powerpoint/2010/main" val="1611208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1FFC31-3782-4CFB-B12A-43B216E1ECD8}" type="datetimeFigureOut">
              <a:rPr lang="en-US" smtClean="0"/>
              <a:t>6/21/17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29343-617C-42E9-9BBD-D6C7B64B2522}" type="slidenum">
              <a:rPr lang="en-US" smtClean="0"/>
              <a:t>‹#›</a:t>
            </a:fld>
            <a:endParaRPr lang="en-US"/>
          </a:p>
        </p:txBody>
      </p:sp>
    </p:spTree>
    <p:extLst>
      <p:ext uri="{BB962C8B-B14F-4D97-AF65-F5344CB8AC3E}">
        <p14:creationId xmlns:p14="http://schemas.microsoft.com/office/powerpoint/2010/main" val="208678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1FFC31-3782-4CFB-B12A-43B216E1ECD8}" type="datetimeFigureOut">
              <a:rPr lang="en-US" smtClean="0"/>
              <a:t>6/21/17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29343-617C-42E9-9BBD-D6C7B64B2522}" type="slidenum">
              <a:rPr lang="en-US" smtClean="0"/>
              <a:t>‹#›</a:t>
            </a:fld>
            <a:endParaRPr lang="en-US"/>
          </a:p>
        </p:txBody>
      </p:sp>
    </p:spTree>
    <p:extLst>
      <p:ext uri="{BB962C8B-B14F-4D97-AF65-F5344CB8AC3E}">
        <p14:creationId xmlns:p14="http://schemas.microsoft.com/office/powerpoint/2010/main" val="20186607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1FFC31-3782-4CFB-B12A-43B216E1ECD8}" type="datetimeFigureOut">
              <a:rPr lang="en-US" smtClean="0"/>
              <a:t>6/21/17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729343-617C-42E9-9BBD-D6C7B64B2522}" type="slidenum">
              <a:rPr lang="en-US" smtClean="0"/>
              <a:t>‹#›</a:t>
            </a:fld>
            <a:endParaRPr lang="en-US"/>
          </a:p>
        </p:txBody>
      </p:sp>
    </p:spTree>
    <p:extLst>
      <p:ext uri="{BB962C8B-B14F-4D97-AF65-F5344CB8AC3E}">
        <p14:creationId xmlns:p14="http://schemas.microsoft.com/office/powerpoint/2010/main" val="2824402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762000"/>
          </a:xfrm>
        </p:spPr>
        <p:txBody>
          <a:bodyPr>
            <a:normAutofit fontScale="90000"/>
          </a:bodyPr>
          <a:lstStyle/>
          <a:p>
            <a:r>
              <a:rPr lang="en-US" dirty="0" smtClean="0"/>
              <a:t>Accessible Course Documents</a:t>
            </a:r>
            <a:br>
              <a:rPr lang="en-US" dirty="0" smtClean="0"/>
            </a:br>
            <a:r>
              <a:rPr lang="en-US" dirty="0" smtClean="0"/>
              <a:t>			</a:t>
            </a:r>
            <a:endParaRPr lang="en-US" dirty="0"/>
          </a:p>
        </p:txBody>
      </p:sp>
      <p:sp>
        <p:nvSpPr>
          <p:cNvPr id="4" name="TextBox 3"/>
          <p:cNvSpPr txBox="1"/>
          <p:nvPr/>
        </p:nvSpPr>
        <p:spPr>
          <a:xfrm>
            <a:off x="3124200" y="1219200"/>
            <a:ext cx="3352800" cy="3170099"/>
          </a:xfrm>
          <a:prstGeom prst="rect">
            <a:avLst/>
          </a:prstGeom>
          <a:noFill/>
        </p:spPr>
        <p:txBody>
          <a:bodyPr wrap="square" rtlCol="0">
            <a:spAutoFit/>
          </a:bodyPr>
          <a:lstStyle/>
          <a:p>
            <a:r>
              <a:rPr lang="en-US" sz="4000" dirty="0" smtClean="0"/>
              <a:t>S - styles</a:t>
            </a:r>
            <a:r>
              <a:rPr lang="en-US" sz="4000" dirty="0"/>
              <a:t/>
            </a:r>
            <a:br>
              <a:rPr lang="en-US" sz="4000" dirty="0"/>
            </a:br>
            <a:r>
              <a:rPr lang="en-US" sz="4000" dirty="0" smtClean="0"/>
              <a:t>L - links</a:t>
            </a:r>
            <a:r>
              <a:rPr lang="en-US" sz="4000" dirty="0"/>
              <a:t/>
            </a:r>
            <a:br>
              <a:rPr lang="en-US" sz="4000" dirty="0"/>
            </a:br>
            <a:r>
              <a:rPr lang="en-US" sz="4000" dirty="0" smtClean="0"/>
              <a:t>I - images</a:t>
            </a:r>
            <a:r>
              <a:rPr lang="en-US" sz="4000" dirty="0"/>
              <a:t/>
            </a:r>
            <a:br>
              <a:rPr lang="en-US" sz="4000" dirty="0"/>
            </a:br>
            <a:r>
              <a:rPr lang="en-US" sz="4000" dirty="0" smtClean="0"/>
              <a:t>D - design</a:t>
            </a:r>
            <a:r>
              <a:rPr lang="en-US" sz="4000" dirty="0"/>
              <a:t/>
            </a:r>
            <a:br>
              <a:rPr lang="en-US" sz="4000" dirty="0"/>
            </a:br>
            <a:r>
              <a:rPr lang="en-US" sz="4000" dirty="0" smtClean="0"/>
              <a:t>E - empathy</a:t>
            </a:r>
            <a:endParaRPr lang="en-US" sz="4000" dirty="0"/>
          </a:p>
        </p:txBody>
      </p:sp>
      <p:sp>
        <p:nvSpPr>
          <p:cNvPr id="5" name="TextBox 4"/>
          <p:cNvSpPr txBox="1"/>
          <p:nvPr/>
        </p:nvSpPr>
        <p:spPr>
          <a:xfrm>
            <a:off x="0" y="4611231"/>
            <a:ext cx="9144000" cy="2246769"/>
          </a:xfrm>
          <a:prstGeom prst="rect">
            <a:avLst/>
          </a:prstGeom>
          <a:noFill/>
        </p:spPr>
        <p:txBody>
          <a:bodyPr wrap="square" rtlCol="0">
            <a:spAutoFit/>
          </a:bodyPr>
          <a:lstStyle/>
          <a:p>
            <a:pPr algn="ctr"/>
            <a:r>
              <a:rPr lang="en-US" sz="2800" dirty="0" smtClean="0">
                <a:solidFill>
                  <a:schemeClr val="tx1">
                    <a:lumMod val="50000"/>
                    <a:lumOff val="50000"/>
                  </a:schemeClr>
                </a:solidFill>
              </a:rPr>
              <a:t>Scott Smith, Assistive Technology Specialist</a:t>
            </a:r>
          </a:p>
          <a:p>
            <a:pPr algn="ctr"/>
            <a:r>
              <a:rPr lang="en-US" sz="2800" dirty="0" err="1" smtClean="0">
                <a:solidFill>
                  <a:schemeClr val="tx1">
                    <a:lumMod val="50000"/>
                    <a:lumOff val="50000"/>
                  </a:schemeClr>
                </a:solidFill>
              </a:rPr>
              <a:t>dssmith@uscupstate.edu</a:t>
            </a:r>
            <a:endParaRPr lang="en-US" sz="2800" dirty="0" smtClean="0">
              <a:solidFill>
                <a:schemeClr val="tx1">
                  <a:lumMod val="50000"/>
                  <a:lumOff val="50000"/>
                </a:schemeClr>
              </a:solidFill>
            </a:endParaRPr>
          </a:p>
          <a:p>
            <a:pPr algn="ctr"/>
            <a:r>
              <a:rPr lang="en-US" sz="2800" dirty="0" smtClean="0">
                <a:solidFill>
                  <a:schemeClr val="tx1">
                    <a:lumMod val="50000"/>
                    <a:lumOff val="50000"/>
                  </a:schemeClr>
                </a:solidFill>
              </a:rPr>
              <a:t>864-503-5199</a:t>
            </a:r>
          </a:p>
          <a:p>
            <a:pPr algn="ctr"/>
            <a:r>
              <a:rPr lang="en-US" sz="2800" dirty="0" smtClean="0">
                <a:solidFill>
                  <a:schemeClr val="tx1">
                    <a:lumMod val="50000"/>
                    <a:lumOff val="50000"/>
                  </a:schemeClr>
                </a:solidFill>
              </a:rPr>
              <a:t>Campus Life Center, </a:t>
            </a:r>
            <a:r>
              <a:rPr lang="en-US" sz="2800" smtClean="0">
                <a:solidFill>
                  <a:schemeClr val="tx1">
                    <a:lumMod val="50000"/>
                    <a:lumOff val="50000"/>
                  </a:schemeClr>
                </a:solidFill>
              </a:rPr>
              <a:t>Suite 107</a:t>
            </a:r>
            <a:endParaRPr lang="en-US" sz="2800" dirty="0" smtClean="0">
              <a:solidFill>
                <a:schemeClr val="tx1">
                  <a:lumMod val="50000"/>
                  <a:lumOff val="50000"/>
                </a:schemeClr>
              </a:solidFill>
            </a:endParaRPr>
          </a:p>
          <a:p>
            <a:pPr algn="ctr"/>
            <a:endParaRPr lang="en-US" sz="2800" dirty="0"/>
          </a:p>
        </p:txBody>
      </p:sp>
    </p:spTree>
    <p:extLst>
      <p:ext uri="{BB962C8B-B14F-4D97-AF65-F5344CB8AC3E}">
        <p14:creationId xmlns:p14="http://schemas.microsoft.com/office/powerpoint/2010/main" val="380515271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 and Headings</a:t>
            </a:r>
            <a:endParaRPr lang="en-US" dirty="0"/>
          </a:p>
        </p:txBody>
      </p:sp>
      <p:sp>
        <p:nvSpPr>
          <p:cNvPr id="3" name="Content Placeholder 2"/>
          <p:cNvSpPr>
            <a:spLocks noGrp="1"/>
          </p:cNvSpPr>
          <p:nvPr>
            <p:ph sz="half" idx="1"/>
          </p:nvPr>
        </p:nvSpPr>
        <p:spPr/>
        <p:txBody>
          <a:bodyPr/>
          <a:lstStyle/>
          <a:p>
            <a:r>
              <a:rPr lang="en-US" dirty="0" smtClean="0"/>
              <a:t>Styles are the most important part of creating accessible course material. For one thing, they help you prepare your document for tagging if converting to PDF.  </a:t>
            </a:r>
            <a:endParaRPr lang="en-US" dirty="0"/>
          </a:p>
        </p:txBody>
      </p:sp>
      <p:sp>
        <p:nvSpPr>
          <p:cNvPr id="4" name="Content Placeholder 3"/>
          <p:cNvSpPr>
            <a:spLocks noGrp="1"/>
          </p:cNvSpPr>
          <p:nvPr>
            <p:ph sz="half" idx="2"/>
          </p:nvPr>
        </p:nvSpPr>
        <p:spPr/>
        <p:txBody>
          <a:bodyPr/>
          <a:lstStyle/>
          <a:p>
            <a:r>
              <a:rPr lang="en-US" dirty="0" smtClean="0"/>
              <a:t>Headings help you arrange the document's information in an order of importance.  They also help screen reader users to more quickly navigate larger documents.  </a:t>
            </a:r>
            <a:endParaRPr lang="en-US" dirty="0"/>
          </a:p>
        </p:txBody>
      </p:sp>
    </p:spTree>
    <p:extLst>
      <p:ext uri="{BB962C8B-B14F-4D97-AF65-F5344CB8AC3E}">
        <p14:creationId xmlns:p14="http://schemas.microsoft.com/office/powerpoint/2010/main" val="300411976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a:t>
            </a:r>
            <a:endParaRPr lang="en-US" dirty="0"/>
          </a:p>
        </p:txBody>
      </p:sp>
      <p:sp>
        <p:nvSpPr>
          <p:cNvPr id="3" name="Content Placeholder 2"/>
          <p:cNvSpPr>
            <a:spLocks noGrp="1"/>
          </p:cNvSpPr>
          <p:nvPr>
            <p:ph sz="half" idx="1"/>
          </p:nvPr>
        </p:nvSpPr>
        <p:spPr>
          <a:xfrm>
            <a:off x="457200" y="1447800"/>
            <a:ext cx="4038600" cy="4525963"/>
          </a:xfrm>
        </p:spPr>
        <p:txBody>
          <a:bodyPr>
            <a:normAutofit fontScale="92500"/>
          </a:bodyPr>
          <a:lstStyle/>
          <a:p>
            <a:r>
              <a:rPr lang="en-US" dirty="0" smtClean="0"/>
              <a:t>Links should be correctly labeled within the text of the document</a:t>
            </a:r>
            <a:r>
              <a:rPr lang="en-US" dirty="0"/>
              <a:t>. The most common “Click Here” text is not appropriate.  This label does not tell the screen reader any information about the link as the screen reader user tabs through the document</a:t>
            </a:r>
          </a:p>
        </p:txBody>
      </p:sp>
      <p:sp>
        <p:nvSpPr>
          <p:cNvPr id="4" name="Content Placeholder 3"/>
          <p:cNvSpPr>
            <a:spLocks noGrp="1"/>
          </p:cNvSpPr>
          <p:nvPr>
            <p:ph sz="half" idx="2"/>
          </p:nvPr>
        </p:nvSpPr>
        <p:spPr>
          <a:xfrm>
            <a:off x="4648200" y="1447800"/>
            <a:ext cx="4038600" cy="4525963"/>
          </a:xfrm>
        </p:spPr>
        <p:txBody>
          <a:bodyPr>
            <a:normAutofit fontScale="92500"/>
          </a:bodyPr>
          <a:lstStyle/>
          <a:p>
            <a:r>
              <a:rPr lang="en-US" dirty="0"/>
              <a:t>Screen reader </a:t>
            </a:r>
            <a:r>
              <a:rPr lang="en-US" dirty="0" smtClean="0"/>
              <a:t>users also  </a:t>
            </a:r>
            <a:r>
              <a:rPr lang="en-US" dirty="0"/>
              <a:t>use a feature called a links list to quickly pull all links from a document.  When the link is labeled as a “Click Here” link that is the only info given to the screen reader in this mode. </a:t>
            </a:r>
          </a:p>
        </p:txBody>
      </p:sp>
    </p:spTree>
    <p:extLst>
      <p:ext uri="{BB962C8B-B14F-4D97-AF65-F5344CB8AC3E}">
        <p14:creationId xmlns:p14="http://schemas.microsoft.com/office/powerpoint/2010/main" val="246205800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Provide an alternate text description for all images within a document. When you do this, </a:t>
            </a:r>
            <a:r>
              <a:rPr lang="en-US" dirty="0"/>
              <a:t>s</a:t>
            </a:r>
            <a:r>
              <a:rPr lang="en-US" dirty="0" smtClean="0"/>
              <a:t>creen reader users will be able to hear your textual description of the image. Alternative text also helps search engines index content.</a:t>
            </a:r>
            <a:endParaRPr lang="en-US" dirty="0"/>
          </a:p>
        </p:txBody>
      </p:sp>
      <p:sp>
        <p:nvSpPr>
          <p:cNvPr id="4" name="Content Placeholder 3"/>
          <p:cNvSpPr>
            <a:spLocks noGrp="1"/>
          </p:cNvSpPr>
          <p:nvPr>
            <p:ph sz="half" idx="2"/>
          </p:nvPr>
        </p:nvSpPr>
        <p:spPr>
          <a:xfrm>
            <a:off x="4648200" y="1570037"/>
            <a:ext cx="4038600" cy="4525963"/>
          </a:xfrm>
        </p:spPr>
        <p:txBody>
          <a:bodyPr>
            <a:normAutofit fontScale="92500" lnSpcReduction="20000"/>
          </a:bodyPr>
          <a:lstStyle/>
          <a:p>
            <a:r>
              <a:rPr lang="en-US" dirty="0" smtClean="0"/>
              <a:t>When an image does not have a text description, a screen reader user usually hears something random associated with the image. They most commonly hear “image” and a series of numbers.  This is meaningless to the screen reader user, and often time-consuming as the numbers are sometimes very lengthy. </a:t>
            </a:r>
            <a:endParaRPr lang="en-US" dirty="0"/>
          </a:p>
        </p:txBody>
      </p:sp>
    </p:spTree>
    <p:extLst>
      <p:ext uri="{BB962C8B-B14F-4D97-AF65-F5344CB8AC3E}">
        <p14:creationId xmlns:p14="http://schemas.microsoft.com/office/powerpoint/2010/main" val="21334338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When designing a document please ensure that there is sufficient contrast between text and background.</a:t>
            </a:r>
          </a:p>
          <a:p>
            <a:r>
              <a:rPr lang="en-US" dirty="0" smtClean="0"/>
              <a:t>Use proximity and white space to group objects.  </a:t>
            </a:r>
          </a:p>
          <a:p>
            <a:r>
              <a:rPr lang="en-US" dirty="0" smtClean="0"/>
              <a:t>Use consistent design patterns to create a cohesive easily understood document.  </a:t>
            </a:r>
            <a:endParaRPr lang="en-US" dirty="0"/>
          </a:p>
        </p:txBody>
      </p:sp>
      <p:sp>
        <p:nvSpPr>
          <p:cNvPr id="4" name="Content Placeholder 3"/>
          <p:cNvSpPr>
            <a:spLocks noGrp="1"/>
          </p:cNvSpPr>
          <p:nvPr>
            <p:ph sz="half" idx="2"/>
          </p:nvPr>
        </p:nvSpPr>
        <p:spPr>
          <a:xfrm>
            <a:off x="4648200" y="1570037"/>
            <a:ext cx="4038600" cy="4525963"/>
          </a:xfrm>
        </p:spPr>
        <p:txBody>
          <a:bodyPr>
            <a:normAutofit fontScale="92500" lnSpcReduction="10000"/>
          </a:bodyPr>
          <a:lstStyle/>
          <a:p>
            <a:r>
              <a:rPr lang="en-US" dirty="0" smtClean="0"/>
              <a:t>Cohesive design is key to the reader’s understanding of the information in a document.  When designing a document, use predictable patterns to make navigation quicker for readers who may use alternative technology to access the document.</a:t>
            </a:r>
            <a:endParaRPr lang="en-US" dirty="0"/>
          </a:p>
        </p:txBody>
      </p:sp>
    </p:spTree>
    <p:extLst>
      <p:ext uri="{BB962C8B-B14F-4D97-AF65-F5344CB8AC3E}">
        <p14:creationId xmlns:p14="http://schemas.microsoft.com/office/powerpoint/2010/main" val="326220390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Empathy</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When designing your document give thought to the usability of the document.  Think about the audience and their needs.  What do you understand about how your students typically use your documents? What do they need to know from those documents?</a:t>
            </a:r>
            <a:endParaRPr lang="en-US" dirty="0"/>
          </a:p>
        </p:txBody>
      </p:sp>
      <p:sp>
        <p:nvSpPr>
          <p:cNvPr id="4" name="Content Placeholder 3"/>
          <p:cNvSpPr>
            <a:spLocks noGrp="1"/>
          </p:cNvSpPr>
          <p:nvPr>
            <p:ph sz="half" idx="2"/>
          </p:nvPr>
        </p:nvSpPr>
        <p:spPr/>
        <p:txBody>
          <a:bodyPr>
            <a:normAutofit fontScale="92500" lnSpcReduction="10000"/>
          </a:bodyPr>
          <a:lstStyle/>
          <a:p>
            <a:r>
              <a:rPr lang="en-US" dirty="0" smtClean="0"/>
              <a:t>Think about the length of time the document will be available.  Pay attention to the number of individuals who will have access to this document over that period of time. Utilize these tips to make your document accessible to all parties who access it.  </a:t>
            </a:r>
            <a:endParaRPr lang="en-US" dirty="0"/>
          </a:p>
        </p:txBody>
      </p:sp>
    </p:spTree>
    <p:extLst>
      <p:ext uri="{BB962C8B-B14F-4D97-AF65-F5344CB8AC3E}">
        <p14:creationId xmlns:p14="http://schemas.microsoft.com/office/powerpoint/2010/main" val="189546551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762000"/>
          </a:xfrm>
        </p:spPr>
        <p:txBody>
          <a:bodyPr>
            <a:normAutofit fontScale="90000"/>
          </a:bodyPr>
          <a:lstStyle/>
          <a:p>
            <a:r>
              <a:rPr lang="en-US" dirty="0" smtClean="0"/>
              <a:t>Accessible Course Documents</a:t>
            </a:r>
            <a:br>
              <a:rPr lang="en-US" dirty="0" smtClean="0"/>
            </a:br>
            <a:r>
              <a:rPr lang="en-US" dirty="0" smtClean="0"/>
              <a:t>			</a:t>
            </a:r>
            <a:endParaRPr lang="en-US" dirty="0"/>
          </a:p>
        </p:txBody>
      </p:sp>
      <p:sp>
        <p:nvSpPr>
          <p:cNvPr id="4" name="TextBox 3"/>
          <p:cNvSpPr txBox="1"/>
          <p:nvPr/>
        </p:nvSpPr>
        <p:spPr>
          <a:xfrm>
            <a:off x="3124200" y="1219200"/>
            <a:ext cx="3352800" cy="3170099"/>
          </a:xfrm>
          <a:prstGeom prst="rect">
            <a:avLst/>
          </a:prstGeom>
          <a:noFill/>
        </p:spPr>
        <p:txBody>
          <a:bodyPr wrap="square" rtlCol="0">
            <a:spAutoFit/>
          </a:bodyPr>
          <a:lstStyle/>
          <a:p>
            <a:r>
              <a:rPr lang="en-US" sz="4000" dirty="0" smtClean="0"/>
              <a:t>S - styles</a:t>
            </a:r>
            <a:r>
              <a:rPr lang="en-US" sz="4000" dirty="0"/>
              <a:t/>
            </a:r>
            <a:br>
              <a:rPr lang="en-US" sz="4000" dirty="0"/>
            </a:br>
            <a:r>
              <a:rPr lang="en-US" sz="4000" dirty="0" smtClean="0"/>
              <a:t>L - links</a:t>
            </a:r>
            <a:r>
              <a:rPr lang="en-US" sz="4000" dirty="0"/>
              <a:t/>
            </a:r>
            <a:br>
              <a:rPr lang="en-US" sz="4000" dirty="0"/>
            </a:br>
            <a:r>
              <a:rPr lang="en-US" sz="4000" dirty="0" smtClean="0"/>
              <a:t>I - images</a:t>
            </a:r>
            <a:r>
              <a:rPr lang="en-US" sz="4000" dirty="0"/>
              <a:t/>
            </a:r>
            <a:br>
              <a:rPr lang="en-US" sz="4000" dirty="0"/>
            </a:br>
            <a:r>
              <a:rPr lang="en-US" sz="4000" dirty="0" smtClean="0"/>
              <a:t>D - design</a:t>
            </a:r>
            <a:r>
              <a:rPr lang="en-US" sz="4000" dirty="0"/>
              <a:t/>
            </a:r>
            <a:br>
              <a:rPr lang="en-US" sz="4000" dirty="0"/>
            </a:br>
            <a:r>
              <a:rPr lang="en-US" sz="4000" dirty="0" smtClean="0"/>
              <a:t>E - empathy</a:t>
            </a:r>
            <a:endParaRPr lang="en-US" sz="4000" dirty="0"/>
          </a:p>
        </p:txBody>
      </p:sp>
      <p:sp>
        <p:nvSpPr>
          <p:cNvPr id="5" name="TextBox 4"/>
          <p:cNvSpPr txBox="1"/>
          <p:nvPr/>
        </p:nvSpPr>
        <p:spPr>
          <a:xfrm>
            <a:off x="0" y="4611231"/>
            <a:ext cx="9144000" cy="2246769"/>
          </a:xfrm>
          <a:prstGeom prst="rect">
            <a:avLst/>
          </a:prstGeom>
          <a:noFill/>
        </p:spPr>
        <p:txBody>
          <a:bodyPr wrap="square" rtlCol="0">
            <a:spAutoFit/>
          </a:bodyPr>
          <a:lstStyle/>
          <a:p>
            <a:pPr algn="ctr"/>
            <a:r>
              <a:rPr lang="en-US" sz="2800" dirty="0" smtClean="0">
                <a:solidFill>
                  <a:schemeClr val="tx1">
                    <a:lumMod val="50000"/>
                    <a:lumOff val="50000"/>
                  </a:schemeClr>
                </a:solidFill>
              </a:rPr>
              <a:t>Scott Smith, Assistive Technology Specialist</a:t>
            </a:r>
          </a:p>
          <a:p>
            <a:pPr algn="ctr"/>
            <a:r>
              <a:rPr lang="en-US" sz="2800" dirty="0" err="1" smtClean="0">
                <a:solidFill>
                  <a:schemeClr val="tx1">
                    <a:lumMod val="50000"/>
                    <a:lumOff val="50000"/>
                  </a:schemeClr>
                </a:solidFill>
              </a:rPr>
              <a:t>dssmith@uscupstate.edu</a:t>
            </a:r>
            <a:endParaRPr lang="en-US" sz="2800" dirty="0" smtClean="0">
              <a:solidFill>
                <a:schemeClr val="tx1">
                  <a:lumMod val="50000"/>
                  <a:lumOff val="50000"/>
                </a:schemeClr>
              </a:solidFill>
            </a:endParaRPr>
          </a:p>
          <a:p>
            <a:pPr algn="ctr"/>
            <a:r>
              <a:rPr lang="en-US" sz="2800" dirty="0" smtClean="0">
                <a:solidFill>
                  <a:schemeClr val="tx1">
                    <a:lumMod val="50000"/>
                    <a:lumOff val="50000"/>
                  </a:schemeClr>
                </a:solidFill>
              </a:rPr>
              <a:t>864-503-5199</a:t>
            </a:r>
          </a:p>
          <a:p>
            <a:pPr algn="ctr"/>
            <a:r>
              <a:rPr lang="en-US" sz="2800" dirty="0" smtClean="0">
                <a:solidFill>
                  <a:schemeClr val="tx1">
                    <a:lumMod val="50000"/>
                    <a:lumOff val="50000"/>
                  </a:schemeClr>
                </a:solidFill>
              </a:rPr>
              <a:t>Campus Life Center, Suite 108</a:t>
            </a:r>
          </a:p>
          <a:p>
            <a:pPr algn="ctr"/>
            <a:endParaRPr lang="en-US" sz="2800" dirty="0"/>
          </a:p>
        </p:txBody>
      </p:sp>
    </p:spTree>
    <p:extLst>
      <p:ext uri="{BB962C8B-B14F-4D97-AF65-F5344CB8AC3E}">
        <p14:creationId xmlns:p14="http://schemas.microsoft.com/office/powerpoint/2010/main" val="427830886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2088</TotalTime>
  <Words>472</Words>
  <Application>Microsoft Macintosh PowerPoint</Application>
  <PresentationFormat>On-screen Show (4:3)</PresentationFormat>
  <Paragraphs>29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Accessible Course Documents    </vt:lpstr>
      <vt:lpstr>Styles and Headings</vt:lpstr>
      <vt:lpstr>Links </vt:lpstr>
      <vt:lpstr>Images</vt:lpstr>
      <vt:lpstr>Design</vt:lpstr>
      <vt:lpstr>Empathy</vt:lpstr>
      <vt:lpstr>Accessible Course Documents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Accessible Course Doccuments</dc:title>
  <dc:creator>setup</dc:creator>
  <cp:lastModifiedBy>George Williams</cp:lastModifiedBy>
  <cp:revision>22</cp:revision>
  <dcterms:created xsi:type="dcterms:W3CDTF">2016-09-20T11:29:53Z</dcterms:created>
  <dcterms:modified xsi:type="dcterms:W3CDTF">2017-06-21T17:24:23Z</dcterms:modified>
</cp:coreProperties>
</file>