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6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5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2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FC31-3782-4CFB-B12A-43B216E1ECD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9343-617C-42E9-9BBD-D6C7B64B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Accessible Course </a:t>
            </a:r>
            <a:r>
              <a:rPr lang="en-US" dirty="0" smtClean="0"/>
              <a:t>Documents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Access 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Styles are the most important part of creating accessible course material.  They help you prepare your </a:t>
            </a:r>
            <a:r>
              <a:rPr lang="en-US" dirty="0" smtClean="0"/>
              <a:t>document </a:t>
            </a:r>
            <a:r>
              <a:rPr lang="en-US" dirty="0" smtClean="0"/>
              <a:t>for tagging if converting to PDF.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Headings help you </a:t>
            </a:r>
            <a:r>
              <a:rPr lang="en-US" dirty="0" smtClean="0"/>
              <a:t>arrange </a:t>
            </a:r>
            <a:r>
              <a:rPr lang="en-US" dirty="0" smtClean="0"/>
              <a:t>the </a:t>
            </a:r>
            <a:r>
              <a:rPr lang="en-US" dirty="0" smtClean="0"/>
              <a:t>document's </a:t>
            </a:r>
            <a:r>
              <a:rPr lang="en-US" dirty="0" smtClean="0"/>
              <a:t>information in an order of </a:t>
            </a:r>
            <a:r>
              <a:rPr lang="en-US" dirty="0" smtClean="0"/>
              <a:t>important.  </a:t>
            </a:r>
            <a:r>
              <a:rPr lang="en-US" dirty="0" smtClean="0"/>
              <a:t>They also help screen reader users to more quickly navigate larger </a:t>
            </a:r>
            <a:r>
              <a:rPr lang="en-US" dirty="0" smtClean="0"/>
              <a:t>documents.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Links should be correctly labeled within the text of the </a:t>
            </a:r>
            <a:r>
              <a:rPr lang="en-US" dirty="0" smtClean="0"/>
              <a:t>document.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most common “Click Here” label is not appropriate.  The label does not tell the screen reader any information about the link as the user tabs through the </a:t>
            </a:r>
            <a:r>
              <a:rPr lang="en-US" dirty="0" smtClean="0"/>
              <a:t>document.  </a:t>
            </a:r>
            <a:r>
              <a:rPr lang="en-US" dirty="0" smtClean="0"/>
              <a:t>Screen reader users also use a feature called a links list to quickly pull all links from a </a:t>
            </a:r>
            <a:r>
              <a:rPr lang="en-US" dirty="0" smtClean="0"/>
              <a:t>document.  </a:t>
            </a:r>
            <a:r>
              <a:rPr lang="en-US" dirty="0" smtClean="0"/>
              <a:t>When the link is labeled as a “Click Here” link that is the info given to the screen reader in this mode.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 is </a:t>
            </a:r>
            <a:r>
              <a:rPr lang="en-US" dirty="0" smtClean="0"/>
              <a:t>courteous </a:t>
            </a:r>
            <a:r>
              <a:rPr lang="en-US" dirty="0" smtClean="0"/>
              <a:t>to provide an alternate text description for all images within a </a:t>
            </a:r>
            <a:r>
              <a:rPr lang="en-US" dirty="0" smtClean="0"/>
              <a:t>document.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an </a:t>
            </a:r>
            <a:r>
              <a:rPr lang="en-US" dirty="0" smtClean="0"/>
              <a:t>image </a:t>
            </a:r>
            <a:r>
              <a:rPr lang="en-US" dirty="0" smtClean="0"/>
              <a:t>does not have a text description, a screen reader user may hear something random in reference to the </a:t>
            </a:r>
            <a:r>
              <a:rPr lang="en-US" dirty="0" smtClean="0"/>
              <a:t>image. </a:t>
            </a:r>
            <a:r>
              <a:rPr lang="en-US" dirty="0" smtClean="0"/>
              <a:t>The most common announcement is </a:t>
            </a:r>
            <a:r>
              <a:rPr lang="en-US" dirty="0" smtClean="0"/>
              <a:t>“image” </a:t>
            </a:r>
            <a:r>
              <a:rPr lang="en-US" dirty="0" smtClean="0"/>
              <a:t>and a series of numbers.  This is meaningless to the screen reader user, and can become time consuming as the numbers are sometimes very lengthy.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designing a </a:t>
            </a:r>
            <a:r>
              <a:rPr lang="en-US" dirty="0" smtClean="0"/>
              <a:t>document </a:t>
            </a:r>
            <a:r>
              <a:rPr lang="en-US" dirty="0" smtClean="0"/>
              <a:t>please insure that there is sufficient contrast </a:t>
            </a:r>
            <a:r>
              <a:rPr lang="en-US" dirty="0" smtClean="0"/>
              <a:t>between text </a:t>
            </a:r>
            <a:r>
              <a:rPr lang="en-US" dirty="0" smtClean="0"/>
              <a:t>and background.</a:t>
            </a:r>
          </a:p>
          <a:p>
            <a:r>
              <a:rPr lang="en-US" dirty="0" smtClean="0"/>
              <a:t>Use proximity and white space to group objects.  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consistent </a:t>
            </a:r>
            <a:r>
              <a:rPr lang="en-US" dirty="0" smtClean="0"/>
              <a:t>design patterns to create a cohesive easily understood </a:t>
            </a:r>
            <a:r>
              <a:rPr lang="en-US" dirty="0" smtClean="0"/>
              <a:t>document.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7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Cohesive design is key to the reader’s understand of information in a </a:t>
            </a:r>
            <a:r>
              <a:rPr lang="en-US" dirty="0" smtClean="0"/>
              <a:t>document.  </a:t>
            </a:r>
            <a:r>
              <a:rPr lang="en-US" dirty="0" smtClean="0"/>
              <a:t>When designing a </a:t>
            </a:r>
            <a:r>
              <a:rPr lang="en-US" dirty="0" smtClean="0"/>
              <a:t>document </a:t>
            </a:r>
            <a:r>
              <a:rPr lang="en-US" dirty="0" smtClean="0"/>
              <a:t>use predictable patterns to make navigation quicker for readers who may use alternative technology to access the </a:t>
            </a:r>
            <a:r>
              <a:rPr lang="en-US" dirty="0" smtClean="0"/>
              <a:t>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designing your </a:t>
            </a:r>
            <a:r>
              <a:rPr lang="en-US" dirty="0" smtClean="0"/>
              <a:t>document </a:t>
            </a:r>
            <a:r>
              <a:rPr lang="en-US" dirty="0" smtClean="0"/>
              <a:t>give thought to the usability of the </a:t>
            </a:r>
            <a:r>
              <a:rPr lang="en-US" dirty="0" smtClean="0"/>
              <a:t>document.  </a:t>
            </a:r>
            <a:r>
              <a:rPr lang="en-US" dirty="0" smtClean="0"/>
              <a:t>Think about the audience and their needs.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about the length of time the </a:t>
            </a:r>
            <a:r>
              <a:rPr lang="en-US" dirty="0" smtClean="0"/>
              <a:t>document </a:t>
            </a:r>
            <a:r>
              <a:rPr lang="en-US" dirty="0" smtClean="0"/>
              <a:t>will be available.  Pay attention to the number of individuals who will have access to this </a:t>
            </a:r>
            <a:r>
              <a:rPr lang="en-US" dirty="0" smtClean="0"/>
              <a:t>document </a:t>
            </a:r>
            <a:r>
              <a:rPr lang="en-US" dirty="0" smtClean="0"/>
              <a:t>over that period of time. </a:t>
            </a:r>
            <a:r>
              <a:rPr lang="en-US" dirty="0" smtClean="0"/>
              <a:t>Utilize </a:t>
            </a:r>
            <a:r>
              <a:rPr lang="en-US" dirty="0" smtClean="0"/>
              <a:t>these tips to make your </a:t>
            </a:r>
            <a:r>
              <a:rPr lang="en-US" dirty="0" smtClean="0"/>
              <a:t>document </a:t>
            </a:r>
            <a:r>
              <a:rPr lang="en-US" dirty="0" smtClean="0"/>
              <a:t>accessible to all parties who access it.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product from Microsoft, apple and google contains an accessibility checker.  After the </a:t>
            </a:r>
            <a:r>
              <a:rPr lang="en-US" dirty="0" smtClean="0"/>
              <a:t>completion </a:t>
            </a:r>
            <a:r>
              <a:rPr lang="en-US" dirty="0" smtClean="0"/>
              <a:t>of the </a:t>
            </a:r>
            <a:r>
              <a:rPr lang="en-US" dirty="0" smtClean="0"/>
              <a:t>document, </a:t>
            </a:r>
            <a:r>
              <a:rPr lang="en-US" dirty="0" smtClean="0"/>
              <a:t>it is a good idea to run this tool.  This tool will highlight </a:t>
            </a:r>
            <a:r>
              <a:rPr lang="en-US" dirty="0" smtClean="0"/>
              <a:t>attributes </a:t>
            </a:r>
            <a:r>
              <a:rPr lang="en-US" dirty="0" smtClean="0"/>
              <a:t>which are inaccessible.  This is a great way to get a basic overview of the accessibility of the </a:t>
            </a:r>
            <a:r>
              <a:rPr lang="en-US" dirty="0" smtClean="0"/>
              <a:t>document.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Please remember:</a:t>
            </a:r>
          </a:p>
          <a:p>
            <a:r>
              <a:rPr lang="en-US" dirty="0" smtClean="0"/>
              <a:t>This tool is a very basic accessibility checker,</a:t>
            </a:r>
          </a:p>
          <a:p>
            <a:r>
              <a:rPr lang="en-US" dirty="0" smtClean="0"/>
              <a:t>This tool may not pick up on specific accessibility violations,</a:t>
            </a:r>
          </a:p>
          <a:p>
            <a:r>
              <a:rPr lang="en-US" dirty="0" smtClean="0"/>
              <a:t>This tool becomes better with each update of the product</a:t>
            </a:r>
          </a:p>
          <a:p>
            <a:r>
              <a:rPr lang="en-US" dirty="0" smtClean="0"/>
              <a:t>Each company has made a commitment to the accessibility of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final step is to convert the </a:t>
            </a:r>
            <a:r>
              <a:rPr lang="en-US" dirty="0" smtClean="0"/>
              <a:t>document </a:t>
            </a:r>
            <a:r>
              <a:rPr lang="en-US" dirty="0" smtClean="0"/>
              <a:t>to Accessible PDF if desired.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7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Once you have insured that all </a:t>
            </a:r>
            <a:r>
              <a:rPr lang="en-US" dirty="0" smtClean="0"/>
              <a:t>images, </a:t>
            </a:r>
            <a:r>
              <a:rPr lang="en-US" dirty="0" smtClean="0"/>
              <a:t>graphics, charts, and other visual media have been properly described the </a:t>
            </a:r>
            <a:r>
              <a:rPr lang="en-US" dirty="0" smtClean="0"/>
              <a:t>document </a:t>
            </a:r>
            <a:r>
              <a:rPr lang="en-US" dirty="0" smtClean="0"/>
              <a:t>can be converted to PDF.  The conversion process will then automatically tag the pdf to work with assistive technology.  After the conversion is complete the </a:t>
            </a:r>
            <a:r>
              <a:rPr lang="en-US" dirty="0" smtClean="0"/>
              <a:t>document </a:t>
            </a:r>
            <a:r>
              <a:rPr lang="en-US" dirty="0" smtClean="0"/>
              <a:t>can again be checked with the accessibility checker tool. The reading from the tool should be similar to the previous reading with no accessibility errors.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University o South Carolina Upstate has an Assistive technology Specialist.  </a:t>
            </a:r>
          </a:p>
          <a:p>
            <a:pPr marL="0" indent="0">
              <a:buNone/>
            </a:pPr>
            <a:r>
              <a:rPr lang="en-US" dirty="0" smtClean="0"/>
              <a:t>Please contact me through email at dssmith2@uscupstate.edu or by phone at 864-503-5199.  I am available to help you make any course materials accessible.  			</a:t>
            </a:r>
            <a:r>
              <a:rPr lang="en-US" dirty="0" smtClean="0"/>
              <a:t>Scott </a:t>
            </a:r>
            <a:r>
              <a:rPr lang="en-US" dirty="0" smtClean="0"/>
              <a:t>Smith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86" y="1524000"/>
            <a:ext cx="3230427" cy="4525963"/>
          </a:xfrm>
        </p:spPr>
      </p:pic>
    </p:spTree>
    <p:extLst>
      <p:ext uri="{BB962C8B-B14F-4D97-AF65-F5344CB8AC3E}">
        <p14:creationId xmlns:p14="http://schemas.microsoft.com/office/powerpoint/2010/main" val="32744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608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Accessible Course Documents   </vt:lpstr>
      <vt:lpstr>Styles and Headings</vt:lpstr>
      <vt:lpstr>Links </vt:lpstr>
      <vt:lpstr>Images</vt:lpstr>
      <vt:lpstr>Design</vt:lpstr>
      <vt:lpstr>Empathy</vt:lpstr>
      <vt:lpstr>Accessibility Checker</vt:lpstr>
      <vt:lpstr>PDF</vt:lpstr>
      <vt:lpstr>Resources and 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Accessible Course Doccuments</dc:title>
  <dc:creator>setup</dc:creator>
  <cp:lastModifiedBy>setup</cp:lastModifiedBy>
  <cp:revision>18</cp:revision>
  <dcterms:created xsi:type="dcterms:W3CDTF">2016-09-20T11:29:53Z</dcterms:created>
  <dcterms:modified xsi:type="dcterms:W3CDTF">2016-09-22T14:57:02Z</dcterms:modified>
</cp:coreProperties>
</file>