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257" r:id="rId6"/>
    <p:sldId id="273" r:id="rId7"/>
    <p:sldId id="275" r:id="rId8"/>
    <p:sldId id="276" r:id="rId9"/>
    <p:sldId id="271" r:id="rId10"/>
    <p:sldId id="258" r:id="rId11"/>
    <p:sldId id="259" r:id="rId12"/>
    <p:sldId id="260" r:id="rId13"/>
    <p:sldId id="261" r:id="rId14"/>
    <p:sldId id="272" r:id="rId15"/>
    <p:sldId id="262" r:id="rId16"/>
    <p:sldId id="263" r:id="rId17"/>
    <p:sldId id="264" r:id="rId18"/>
    <p:sldId id="277" r:id="rId19"/>
    <p:sldId id="26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7FF6E-EDB2-4BFA-B89D-BD6B5E63A4EC}"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72566-C503-41D1-8A56-EB5A258F4112}" type="slidenum">
              <a:rPr lang="en-US" smtClean="0"/>
              <a:t>‹#›</a:t>
            </a:fld>
            <a:endParaRPr lang="en-US"/>
          </a:p>
        </p:txBody>
      </p:sp>
    </p:spTree>
    <p:extLst>
      <p:ext uri="{BB962C8B-B14F-4D97-AF65-F5344CB8AC3E}">
        <p14:creationId xmlns:p14="http://schemas.microsoft.com/office/powerpoint/2010/main" val="17369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23FEA150-F95C-4C0A-A351-0113326FC492}" type="slidenum">
              <a:rPr lang="en-US" altLang="en-US" sz="1300"/>
              <a:pPr eaLnBrk="1" hangingPunct="1">
                <a:spcBef>
                  <a:spcPct val="0"/>
                </a:spcBef>
              </a:pPr>
              <a:t>4</a:t>
            </a:fld>
            <a:endParaRPr lang="en-US" altLang="en-US" sz="1300"/>
          </a:p>
        </p:txBody>
      </p:sp>
    </p:spTree>
    <p:extLst>
      <p:ext uri="{BB962C8B-B14F-4D97-AF65-F5344CB8AC3E}">
        <p14:creationId xmlns:p14="http://schemas.microsoft.com/office/powerpoint/2010/main" val="307971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5/24/2022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5/24/2022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5/24/2022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5/24/2022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webhostingsecretrevealed.net/hosting-review/godaddy-review/" TargetMode="External"/><Relationship Id="rId7" Type="http://schemas.openxmlformats.org/officeDocument/2006/relationships/image" Target="../media/image8.png"/><Relationship Id="rId2" Type="http://schemas.openxmlformats.org/officeDocument/2006/relationships/hyperlink" Target="https://www.webhostingsecretrevealed.net/hosting-review/inmotion-hosting-review/"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icann.or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instra.com/en/domain-names/sri-lanka/lk-domain-registration/lk" TargetMode="External"/><Relationship Id="rId2" Type="http://schemas.openxmlformats.org/officeDocument/2006/relationships/hyperlink" Target="http://www.nic.l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domains.lk/domainsearc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ebsit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process.st/how-to-host-a-website-on-google-drive-for-fr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ana.org/domains/root/db" TargetMode="External"/><Relationship Id="rId2" Type="http://schemas.openxmlformats.org/officeDocument/2006/relationships/hyperlink" Target="http://www.iana.org/domains/root/db"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newgtlds.icann.org/en/announcements-and-media/case-studie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Hosting a Web Site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7234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a:t>
            </a:r>
          </a:p>
        </p:txBody>
      </p:sp>
      <p:sp>
        <p:nvSpPr>
          <p:cNvPr id="3" name="Content Placeholder 2"/>
          <p:cNvSpPr>
            <a:spLocks noGrp="1"/>
          </p:cNvSpPr>
          <p:nvPr>
            <p:ph idx="1"/>
          </p:nvPr>
        </p:nvSpPr>
        <p:spPr/>
        <p:txBody>
          <a:bodyPr>
            <a:normAutofit/>
          </a:bodyPr>
          <a:lstStyle/>
          <a:p>
            <a:r>
              <a:rPr lang="en-US" dirty="0"/>
              <a:t>You have to first reserve a domain name for your company.</a:t>
            </a:r>
          </a:p>
          <a:p>
            <a:r>
              <a:rPr lang="en-US" dirty="0"/>
              <a:t>There are service providers to reserve the domain name.</a:t>
            </a:r>
          </a:p>
          <a:p>
            <a:r>
              <a:rPr lang="en-US" dirty="0" err="1"/>
              <a:t>Eg</a:t>
            </a:r>
            <a:r>
              <a:rPr lang="en-US" dirty="0"/>
              <a:t>:</a:t>
            </a:r>
          </a:p>
          <a:p>
            <a:pPr lvl="1"/>
            <a:r>
              <a:rPr lang="en-US" dirty="0" err="1">
                <a:hlinkClick r:id="rId2"/>
              </a:rPr>
              <a:t>InMotion</a:t>
            </a:r>
            <a:r>
              <a:rPr lang="en-US" dirty="0">
                <a:hlinkClick r:id="rId2"/>
              </a:rPr>
              <a:t> Hosting</a:t>
            </a:r>
            <a:r>
              <a:rPr lang="en-US" dirty="0"/>
              <a:t> -&gt; website hosting + also domain registration service.</a:t>
            </a:r>
          </a:p>
          <a:p>
            <a:pPr lvl="1"/>
            <a:r>
              <a:rPr lang="en-US" dirty="0" err="1">
                <a:hlinkClick r:id="rId3"/>
              </a:rPr>
              <a:t>GoDaddy</a:t>
            </a:r>
            <a:r>
              <a:rPr lang="en-US" dirty="0"/>
              <a:t> -&gt;the world largest domain registrar + different web hosting services.</a:t>
            </a:r>
          </a:p>
          <a:p>
            <a:pPr lvl="1"/>
            <a:r>
              <a:rPr lang="en-US" dirty="0"/>
              <a:t>Nameecheap.com </a:t>
            </a:r>
          </a:p>
          <a:p>
            <a:pPr lvl="1"/>
            <a:r>
              <a:rPr lang="en-US" dirty="0"/>
              <a:t>A lot more ++++++</a:t>
            </a:r>
          </a:p>
          <a:p>
            <a:r>
              <a:rPr lang="en-US" dirty="0"/>
              <a:t>Domain registration process are governed by the </a:t>
            </a:r>
            <a:r>
              <a:rPr lang="en-US" dirty="0">
                <a:hlinkClick r:id="rId4"/>
              </a:rPr>
              <a:t>Internet Corporation for Assigned Names and Numbers</a:t>
            </a:r>
            <a:r>
              <a:rPr lang="en-US" dirty="0"/>
              <a:t>, or ICANN.</a:t>
            </a:r>
          </a:p>
        </p:txBody>
      </p:sp>
      <p:pic>
        <p:nvPicPr>
          <p:cNvPr id="2050" name="Picture 2" descr="Image result for godadd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8434" y="5126980"/>
            <a:ext cx="3238788" cy="14115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inmotion host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8464" y="137319"/>
            <a:ext cx="3687887" cy="9233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95320" y="-147661"/>
            <a:ext cx="2559916" cy="149328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CAN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6234" y="5416333"/>
            <a:ext cx="1410117" cy="11222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88631" y="387927"/>
            <a:ext cx="2658133" cy="923330"/>
          </a:xfrm>
          <a:prstGeom prst="rect">
            <a:avLst/>
          </a:prstGeom>
          <a:noFill/>
        </p:spPr>
        <p:txBody>
          <a:bodyPr wrap="square" rtlCol="0">
            <a:spAutoFit/>
          </a:bodyPr>
          <a:lstStyle/>
          <a:p>
            <a:r>
              <a:rPr lang="en-US" b="1" dirty="0">
                <a:solidFill>
                  <a:srgbClr val="FF0000"/>
                </a:solidFill>
              </a:rPr>
              <a:t>You do not need to this for the assignment</a:t>
            </a:r>
          </a:p>
        </p:txBody>
      </p:sp>
    </p:spTree>
    <p:extLst>
      <p:ext uri="{BB962C8B-B14F-4D97-AF65-F5344CB8AC3E}">
        <p14:creationId xmlns:p14="http://schemas.microsoft.com/office/powerpoint/2010/main" val="271116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Sri Lanka</a:t>
            </a:r>
          </a:p>
        </p:txBody>
      </p:sp>
      <p:sp>
        <p:nvSpPr>
          <p:cNvPr id="3" name="Content Placeholder 2"/>
          <p:cNvSpPr>
            <a:spLocks noGrp="1"/>
          </p:cNvSpPr>
          <p:nvPr>
            <p:ph idx="1"/>
          </p:nvPr>
        </p:nvSpPr>
        <p:spPr/>
        <p:txBody>
          <a:bodyPr/>
          <a:lstStyle/>
          <a:p>
            <a:r>
              <a:rPr lang="en-US" dirty="0">
                <a:hlinkClick r:id="rId2"/>
              </a:rPr>
              <a:t>http://www.nic.lk/</a:t>
            </a:r>
            <a:r>
              <a:rPr lang="en-US" dirty="0"/>
              <a:t> or </a:t>
            </a:r>
            <a:r>
              <a:rPr lang="en-US" dirty="0">
                <a:hlinkClick r:id="rId3"/>
              </a:rPr>
              <a:t>https://www.instra.com/en/domain-names/sri-lanka/lk-domain-registration/lk</a:t>
            </a:r>
            <a:r>
              <a:rPr lang="en-US" dirty="0"/>
              <a:t>  - if you need .</a:t>
            </a:r>
            <a:r>
              <a:rPr lang="en-US" dirty="0" err="1"/>
              <a:t>lk</a:t>
            </a:r>
            <a:r>
              <a:rPr lang="en-US" dirty="0"/>
              <a:t> domain name.</a:t>
            </a:r>
          </a:p>
          <a:p>
            <a:r>
              <a:rPr lang="en-US" dirty="0"/>
              <a:t>Can use any other provider like </a:t>
            </a:r>
            <a:r>
              <a:rPr lang="en-US" dirty="0" err="1"/>
              <a:t>Godaddy</a:t>
            </a:r>
            <a:r>
              <a:rPr lang="en-US" dirty="0"/>
              <a:t> for any other name like .com,.</a:t>
            </a:r>
            <a:r>
              <a:rPr lang="en-US" dirty="0" err="1"/>
              <a:t>edu</a:t>
            </a:r>
            <a:r>
              <a:rPr lang="en-US" dirty="0"/>
              <a:t> etc.</a:t>
            </a:r>
          </a:p>
        </p:txBody>
      </p:sp>
    </p:spTree>
    <p:extLst>
      <p:ext uri="{BB962C8B-B14F-4D97-AF65-F5344CB8AC3E}">
        <p14:creationId xmlns:p14="http://schemas.microsoft.com/office/powerpoint/2010/main" val="35254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WHOIS Data</a:t>
            </a:r>
          </a:p>
        </p:txBody>
      </p:sp>
      <p:sp>
        <p:nvSpPr>
          <p:cNvPr id="3" name="Content Placeholder 2"/>
          <p:cNvSpPr>
            <a:spLocks noGrp="1"/>
          </p:cNvSpPr>
          <p:nvPr>
            <p:ph idx="1"/>
          </p:nvPr>
        </p:nvSpPr>
        <p:spPr/>
        <p:txBody>
          <a:bodyPr>
            <a:normAutofit fontScale="92500"/>
          </a:bodyPr>
          <a:lstStyle/>
          <a:p>
            <a:r>
              <a:rPr lang="en-US" dirty="0"/>
              <a:t>Every domain name has a publicly accessible record that includes the owner’s personal information such as owner name, contact number, mailing address, and domain registration as well as expiry date.</a:t>
            </a:r>
          </a:p>
          <a:p>
            <a:r>
              <a:rPr lang="en-US" dirty="0"/>
              <a:t>It’s called a </a:t>
            </a:r>
            <a:r>
              <a:rPr lang="en-US" dirty="0" err="1"/>
              <a:t>Whois</a:t>
            </a:r>
            <a:r>
              <a:rPr lang="en-US" dirty="0"/>
              <a:t> record and lists the registrant and contacts for the domain.</a:t>
            </a:r>
          </a:p>
          <a:p>
            <a:r>
              <a:rPr lang="en-US" dirty="0"/>
              <a:t>As required by the Internet Corporation for Assigned Names and Numbers (ICANN), the domain owners must make these contact information available on WHOIS directories. These records are available anytime to anyone who does a simple </a:t>
            </a:r>
            <a:r>
              <a:rPr lang="en-US" dirty="0" err="1"/>
              <a:t>WhoIs</a:t>
            </a:r>
            <a:r>
              <a:rPr lang="en-US" dirty="0"/>
              <a:t> lookup.</a:t>
            </a:r>
          </a:p>
          <a:p>
            <a:endParaRPr lang="en-US" dirty="0"/>
          </a:p>
          <a:p>
            <a:r>
              <a:rPr lang="en-US" dirty="0">
                <a:hlinkClick r:id="rId2"/>
              </a:rPr>
              <a:t>https://www.domains.lk/domainsearch/</a:t>
            </a:r>
            <a:r>
              <a:rPr lang="en-US" dirty="0"/>
              <a:t> - LK </a:t>
            </a:r>
            <a:r>
              <a:rPr lang="en-US" dirty="0" err="1"/>
              <a:t>Whois</a:t>
            </a:r>
            <a:r>
              <a:rPr lang="en-US" dirty="0"/>
              <a:t> search</a:t>
            </a:r>
          </a:p>
          <a:p>
            <a:endParaRPr lang="en-US" dirty="0"/>
          </a:p>
        </p:txBody>
      </p:sp>
    </p:spTree>
    <p:extLst>
      <p:ext uri="{BB962C8B-B14F-4D97-AF65-F5344CB8AC3E}">
        <p14:creationId xmlns:p14="http://schemas.microsoft.com/office/powerpoint/2010/main" val="263492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WHOIS example</a:t>
            </a:r>
          </a:p>
        </p:txBody>
      </p:sp>
      <p:sp>
        <p:nvSpPr>
          <p:cNvPr id="3" name="Content Placeholder 2"/>
          <p:cNvSpPr>
            <a:spLocks noGrp="1"/>
          </p:cNvSpPr>
          <p:nvPr>
            <p:ph idx="1"/>
          </p:nvPr>
        </p:nvSpPr>
        <p:spPr>
          <a:xfrm>
            <a:off x="5222950" y="254546"/>
            <a:ext cx="6281873" cy="412488"/>
          </a:xfrm>
        </p:spPr>
        <p:txBody>
          <a:bodyPr>
            <a:normAutofit lnSpcReduction="10000"/>
          </a:bodyPr>
          <a:lstStyle/>
          <a:p>
            <a:r>
              <a:rPr lang="en-US" dirty="0"/>
              <a:t>https://whois.icann.org/en</a:t>
            </a:r>
          </a:p>
        </p:txBody>
      </p:sp>
      <p:pic>
        <p:nvPicPr>
          <p:cNvPr id="4" name="Picture 3"/>
          <p:cNvPicPr>
            <a:picLocks noChangeAspect="1"/>
          </p:cNvPicPr>
          <p:nvPr/>
        </p:nvPicPr>
        <p:blipFill>
          <a:blip r:embed="rId2"/>
          <a:stretch>
            <a:fillRect/>
          </a:stretch>
        </p:blipFill>
        <p:spPr>
          <a:xfrm>
            <a:off x="5327453" y="667034"/>
            <a:ext cx="5438775" cy="5848350"/>
          </a:xfrm>
          <a:prstGeom prst="rect">
            <a:avLst/>
          </a:prstGeom>
        </p:spPr>
      </p:pic>
    </p:spTree>
    <p:extLst>
      <p:ext uri="{BB962C8B-B14F-4D97-AF65-F5344CB8AC3E}">
        <p14:creationId xmlns:p14="http://schemas.microsoft.com/office/powerpoint/2010/main" val="380342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a:t>
            </a:r>
          </a:p>
        </p:txBody>
      </p:sp>
      <p:sp>
        <p:nvSpPr>
          <p:cNvPr id="3" name="Content Placeholder 2"/>
          <p:cNvSpPr>
            <a:spLocks noGrp="1"/>
          </p:cNvSpPr>
          <p:nvPr>
            <p:ph idx="1"/>
          </p:nvPr>
        </p:nvSpPr>
        <p:spPr/>
        <p:txBody>
          <a:bodyPr>
            <a:normAutofit/>
          </a:bodyPr>
          <a:lstStyle/>
          <a:p>
            <a:r>
              <a:rPr lang="en-US" dirty="0"/>
              <a:t>A web host stores the documents that make up a website.</a:t>
            </a:r>
          </a:p>
          <a:p>
            <a:r>
              <a:rPr lang="en-US" dirty="0"/>
              <a:t>Web servers are computers connected to the internet.</a:t>
            </a:r>
          </a:p>
          <a:p>
            <a:r>
              <a:rPr lang="en-US" dirty="0"/>
              <a:t>A web host, or web hosting service provider, is a business that provides the technologies and services needed for the website or webpage to be viewed in the Internet. </a:t>
            </a:r>
          </a:p>
          <a:p>
            <a:r>
              <a:rPr lang="en-US" dirty="0"/>
              <a:t>Each web server (an actual computer) can host dozens, hundreds or thousands of sites. </a:t>
            </a:r>
          </a:p>
          <a:p>
            <a:r>
              <a:rPr lang="en-US" dirty="0"/>
              <a:t>You pay a host to store and deliver your site's files.</a:t>
            </a:r>
          </a:p>
          <a:p>
            <a:r>
              <a:rPr lang="en-US" dirty="0"/>
              <a:t>All in one example :  </a:t>
            </a:r>
            <a:r>
              <a:rPr lang="en-US" dirty="0">
                <a:hlinkClick r:id="rId2"/>
              </a:rPr>
              <a:t>Website.com</a:t>
            </a:r>
            <a:endParaRPr lang="en-US" dirty="0"/>
          </a:p>
        </p:txBody>
      </p:sp>
    </p:spTree>
    <p:extLst>
      <p:ext uri="{BB962C8B-B14F-4D97-AF65-F5344CB8AC3E}">
        <p14:creationId xmlns:p14="http://schemas.microsoft.com/office/powerpoint/2010/main" val="58083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Hosting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991442" y="1850402"/>
            <a:ext cx="6535882" cy="2737617"/>
          </a:xfrm>
          <a:prstGeom prst="rect">
            <a:avLst/>
          </a:prstGeom>
        </p:spPr>
      </p:pic>
    </p:spTree>
    <p:extLst>
      <p:ext uri="{BB962C8B-B14F-4D97-AF65-F5344CB8AC3E}">
        <p14:creationId xmlns:p14="http://schemas.microsoft.com/office/powerpoint/2010/main" val="92672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Hosting</a:t>
            </a:r>
          </a:p>
        </p:txBody>
      </p:sp>
      <p:sp>
        <p:nvSpPr>
          <p:cNvPr id="3" name="Content Placeholder 2"/>
          <p:cNvSpPr>
            <a:spLocks noGrp="1"/>
          </p:cNvSpPr>
          <p:nvPr>
            <p:ph idx="1"/>
          </p:nvPr>
        </p:nvSpPr>
        <p:spPr>
          <a:xfrm>
            <a:off x="5118447" y="803186"/>
            <a:ext cx="6281873" cy="3089941"/>
          </a:xfrm>
        </p:spPr>
        <p:txBody>
          <a:bodyPr>
            <a:normAutofit fontScale="92500" lnSpcReduction="20000"/>
          </a:bodyPr>
          <a:lstStyle/>
          <a:p>
            <a:r>
              <a:rPr lang="en-US" dirty="0"/>
              <a:t>The most reliable hosting type</a:t>
            </a:r>
          </a:p>
          <a:p>
            <a:r>
              <a:rPr lang="en-US" dirty="0"/>
              <a:t>Files and resources are replicated on each server. When one of the cloud servers is busy or has any problems, the traffic is automatically routed to another server in the cluster.</a:t>
            </a:r>
          </a:p>
          <a:p>
            <a:r>
              <a:rPr lang="en-US" dirty="0"/>
              <a:t>Powerful, reliable and very affordable</a:t>
            </a:r>
          </a:p>
          <a:p>
            <a:r>
              <a:rPr lang="en-US" dirty="0"/>
              <a:t>Backups are typically an add-on</a:t>
            </a:r>
          </a:p>
          <a:p>
            <a:r>
              <a:rPr lang="en-US" dirty="0"/>
              <a:t>Price is based on the plan you configure (memory, disk </a:t>
            </a:r>
            <a:r>
              <a:rPr lang="en-US" dirty="0" err="1"/>
              <a:t>etc</a:t>
            </a:r>
            <a:r>
              <a:rPr lang="en-US" dirty="0"/>
              <a:t>)</a:t>
            </a:r>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346" y="4123084"/>
            <a:ext cx="4558145" cy="239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163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Free Hosting services</a:t>
            </a:r>
          </a:p>
        </p:txBody>
      </p:sp>
      <p:sp>
        <p:nvSpPr>
          <p:cNvPr id="3" name="Content Placeholder 2"/>
          <p:cNvSpPr>
            <a:spLocks noGrp="1"/>
          </p:cNvSpPr>
          <p:nvPr>
            <p:ph idx="1"/>
          </p:nvPr>
        </p:nvSpPr>
        <p:spPr/>
        <p:txBody>
          <a:bodyPr/>
          <a:lstStyle/>
          <a:p>
            <a:r>
              <a:rPr lang="en-US" dirty="0"/>
              <a:t>Firebase Hosting – tutorial is in the LMS</a:t>
            </a:r>
          </a:p>
          <a:p>
            <a:r>
              <a:rPr lang="en-US" dirty="0"/>
              <a:t>Google Cloud – using google drive</a:t>
            </a:r>
          </a:p>
          <a:p>
            <a:r>
              <a:rPr lang="en-US" dirty="0">
                <a:hlinkClick r:id="rId2"/>
              </a:rPr>
              <a:t>https://www.process.st/how-to-host-a-website-on-google-drive-for-free/</a:t>
            </a:r>
            <a:endParaRPr lang="en-US" dirty="0"/>
          </a:p>
        </p:txBody>
      </p:sp>
      <p:sp>
        <p:nvSpPr>
          <p:cNvPr id="4" name="TextBox 3"/>
          <p:cNvSpPr txBox="1"/>
          <p:nvPr/>
        </p:nvSpPr>
        <p:spPr>
          <a:xfrm>
            <a:off x="888631" y="387927"/>
            <a:ext cx="2658133" cy="646331"/>
          </a:xfrm>
          <a:prstGeom prst="rect">
            <a:avLst/>
          </a:prstGeom>
          <a:noFill/>
        </p:spPr>
        <p:txBody>
          <a:bodyPr wrap="square" rtlCol="0">
            <a:spAutoFit/>
          </a:bodyPr>
          <a:lstStyle/>
          <a:p>
            <a:r>
              <a:rPr lang="en-US" b="1" dirty="0">
                <a:solidFill>
                  <a:srgbClr val="FF0000"/>
                </a:solidFill>
              </a:rPr>
              <a:t>You need to this for the assignment</a:t>
            </a:r>
          </a:p>
        </p:txBody>
      </p:sp>
    </p:spTree>
    <p:extLst>
      <p:ext uri="{BB962C8B-B14F-4D97-AF65-F5344CB8AC3E}">
        <p14:creationId xmlns:p14="http://schemas.microsoft.com/office/powerpoint/2010/main" val="19525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site hosting</a:t>
            </a:r>
          </a:p>
        </p:txBody>
      </p:sp>
      <p:sp>
        <p:nvSpPr>
          <p:cNvPr id="3" name="Content Placeholder 2"/>
          <p:cNvSpPr>
            <a:spLocks noGrp="1"/>
          </p:cNvSpPr>
          <p:nvPr>
            <p:ph idx="1"/>
          </p:nvPr>
        </p:nvSpPr>
        <p:spPr/>
        <p:txBody>
          <a:bodyPr/>
          <a:lstStyle/>
          <a:p>
            <a:r>
              <a:rPr lang="en-US" dirty="0"/>
              <a:t>Need to consider 3 things,</a:t>
            </a:r>
          </a:p>
          <a:p>
            <a:r>
              <a:rPr lang="en-US" dirty="0"/>
              <a:t> A domain name</a:t>
            </a:r>
          </a:p>
          <a:p>
            <a:r>
              <a:rPr lang="en-US" dirty="0"/>
              <a:t> DNS</a:t>
            </a:r>
          </a:p>
          <a:p>
            <a:r>
              <a:rPr lang="en-US" dirty="0"/>
              <a:t> A web host</a:t>
            </a:r>
          </a:p>
        </p:txBody>
      </p:sp>
    </p:spTree>
    <p:extLst>
      <p:ext uri="{BB962C8B-B14F-4D97-AF65-F5344CB8AC3E}">
        <p14:creationId xmlns:p14="http://schemas.microsoft.com/office/powerpoint/2010/main" val="145547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a:t>
            </a:r>
          </a:p>
        </p:txBody>
      </p:sp>
      <p:sp>
        <p:nvSpPr>
          <p:cNvPr id="3" name="Content Placeholder 2"/>
          <p:cNvSpPr>
            <a:spLocks noGrp="1"/>
          </p:cNvSpPr>
          <p:nvPr>
            <p:ph idx="1"/>
          </p:nvPr>
        </p:nvSpPr>
        <p:spPr/>
        <p:txBody>
          <a:bodyPr/>
          <a:lstStyle/>
          <a:p>
            <a:r>
              <a:rPr lang="en-US" dirty="0"/>
              <a:t>Web hosting refers to a service that makes your website available to your users. </a:t>
            </a:r>
          </a:p>
          <a:p>
            <a:r>
              <a:rPr lang="en-US" dirty="0"/>
              <a:t>In general, most websites are intended to be viewed by anyone on the Internet, at any time.</a:t>
            </a:r>
          </a:p>
          <a:p>
            <a:r>
              <a:rPr lang="en-US" dirty="0"/>
              <a:t>There are companies who specialize in web hosting so the work can be given to them so that the company can concentrate on there core business.</a:t>
            </a:r>
          </a:p>
          <a:p>
            <a:r>
              <a:rPr lang="en-US" dirty="0"/>
              <a:t>A good hosting companies will provide basic services like 24/7 support, 24/7 FTP access,24/7 FTP access, Email accounts, Online control panel, Online traffic statistics, database management system, such as MySQL</a:t>
            </a:r>
          </a:p>
        </p:txBody>
      </p:sp>
    </p:spTree>
    <p:extLst>
      <p:ext uri="{BB962C8B-B14F-4D97-AF65-F5344CB8AC3E}">
        <p14:creationId xmlns:p14="http://schemas.microsoft.com/office/powerpoint/2010/main" val="416051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ea typeface="+mj-ea"/>
              </a:rPr>
              <a:t>Are domain name and Web Hosting the Same?</a:t>
            </a:r>
          </a:p>
        </p:txBody>
      </p:sp>
      <p:sp>
        <p:nvSpPr>
          <p:cNvPr id="7171" name="Content Placeholder 2"/>
          <p:cNvSpPr>
            <a:spLocks noGrp="1"/>
          </p:cNvSpPr>
          <p:nvPr>
            <p:ph idx="1"/>
          </p:nvPr>
        </p:nvSpPr>
        <p:spPr>
          <a:xfrm>
            <a:off x="5481602" y="778757"/>
            <a:ext cx="6281873" cy="3142335"/>
          </a:xfrm>
        </p:spPr>
        <p:txBody>
          <a:bodyPr/>
          <a:lstStyle/>
          <a:p>
            <a:pPr>
              <a:defRPr/>
            </a:pPr>
            <a:r>
              <a:rPr lang="en-US" dirty="0">
                <a:solidFill>
                  <a:schemeClr val="tx2">
                    <a:lumMod val="75000"/>
                  </a:schemeClr>
                </a:solidFill>
                <a:latin typeface="Arial" charset="0"/>
                <a:ea typeface="ＭＳ Ｐゴシック" pitchFamily="34" charset="-128"/>
              </a:rPr>
              <a:t>You get a domain name, then</a:t>
            </a:r>
          </a:p>
          <a:p>
            <a:pPr>
              <a:defRPr/>
            </a:pPr>
            <a:r>
              <a:rPr lang="en-US" dirty="0">
                <a:solidFill>
                  <a:schemeClr val="tx2">
                    <a:lumMod val="75000"/>
                  </a:schemeClr>
                </a:solidFill>
                <a:latin typeface="Arial" charset="0"/>
                <a:ea typeface="ＭＳ Ｐゴシック" pitchFamily="34" charset="-128"/>
              </a:rPr>
              <a:t>you get hosting, then you build </a:t>
            </a:r>
          </a:p>
          <a:p>
            <a:pPr>
              <a:defRPr/>
            </a:pPr>
            <a:r>
              <a:rPr lang="en-US" dirty="0">
                <a:solidFill>
                  <a:schemeClr val="tx2">
                    <a:lumMod val="75000"/>
                  </a:schemeClr>
                </a:solidFill>
                <a:latin typeface="Arial" charset="0"/>
                <a:ea typeface="ＭＳ Ｐゴシック" pitchFamily="34" charset="-128"/>
              </a:rPr>
              <a:t>a website/create email addresses</a:t>
            </a:r>
          </a:p>
          <a:p>
            <a:pPr>
              <a:buFont typeface="Arial" panose="020B0604020202020204" pitchFamily="34" charset="0"/>
              <a:buNone/>
            </a:pPr>
            <a:endParaRPr lang="en-US" altLang="en-US" dirty="0"/>
          </a:p>
        </p:txBody>
      </p:sp>
      <p:sp>
        <p:nvSpPr>
          <p:cNvPr id="717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dirty="0">
                <a:solidFill>
                  <a:srgbClr val="4D4D4D"/>
                </a:solidFill>
              </a:rPr>
              <a:t>This image is taken from : Hostway Confidential &amp; Proprietary</a:t>
            </a:r>
          </a:p>
        </p:txBody>
      </p:sp>
      <p:pic>
        <p:nvPicPr>
          <p:cNvPr id="7173" name="Picture 3" descr="C:\Users\mm\Desktop\house-image-500x37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70" y="1596966"/>
            <a:ext cx="47625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9"/>
          <p:cNvSpPr>
            <a:spLocks noChangeArrowheads="1"/>
          </p:cNvSpPr>
          <p:nvPr/>
        </p:nvSpPr>
        <p:spPr bwMode="auto">
          <a:xfrm>
            <a:off x="6099048" y="3236065"/>
            <a:ext cx="336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b="1" dirty="0"/>
              <a:t>Domain Name – The Address</a:t>
            </a:r>
          </a:p>
        </p:txBody>
      </p:sp>
      <p:sp>
        <p:nvSpPr>
          <p:cNvPr id="7175" name="Rectangle 10"/>
          <p:cNvSpPr>
            <a:spLocks noChangeArrowheads="1"/>
          </p:cNvSpPr>
          <p:nvPr/>
        </p:nvSpPr>
        <p:spPr bwMode="auto">
          <a:xfrm>
            <a:off x="6120639" y="3921092"/>
            <a:ext cx="2325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b="1" dirty="0"/>
              <a:t>Hosting – The Land</a:t>
            </a:r>
          </a:p>
        </p:txBody>
      </p:sp>
      <p:sp>
        <p:nvSpPr>
          <p:cNvPr id="7176" name="Rectangle 11"/>
          <p:cNvSpPr>
            <a:spLocks noChangeArrowheads="1"/>
          </p:cNvSpPr>
          <p:nvPr/>
        </p:nvSpPr>
        <p:spPr bwMode="auto">
          <a:xfrm>
            <a:off x="6120639" y="4621423"/>
            <a:ext cx="2501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b="1" dirty="0"/>
              <a:t>Website – The House</a:t>
            </a:r>
            <a:endParaRPr lang="en-US" altLang="en-US" sz="1800" dirty="0"/>
          </a:p>
        </p:txBody>
      </p:sp>
    </p:spTree>
    <p:custDataLst>
      <p:tags r:id="rId1"/>
    </p:custDataLst>
    <p:extLst>
      <p:ext uri="{BB962C8B-B14F-4D97-AF65-F5344CB8AC3E}">
        <p14:creationId xmlns:p14="http://schemas.microsoft.com/office/powerpoint/2010/main" val="33801801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 Domain Name System</a:t>
            </a:r>
          </a:p>
        </p:txBody>
      </p:sp>
      <p:sp>
        <p:nvSpPr>
          <p:cNvPr id="3" name="Content Placeholder 2"/>
          <p:cNvSpPr>
            <a:spLocks noGrp="1"/>
          </p:cNvSpPr>
          <p:nvPr>
            <p:ph idx="1"/>
          </p:nvPr>
        </p:nvSpPr>
        <p:spPr/>
        <p:txBody>
          <a:bodyPr/>
          <a:lstStyle/>
          <a:p>
            <a:endParaRPr lang="en-US"/>
          </a:p>
        </p:txBody>
      </p:sp>
      <p:pic>
        <p:nvPicPr>
          <p:cNvPr id="1026" name="Picture 2" descr="Image result for dns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566" y="1190378"/>
            <a:ext cx="5532249" cy="447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05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and Domain Names</a:t>
            </a:r>
          </a:p>
        </p:txBody>
      </p:sp>
      <p:sp>
        <p:nvSpPr>
          <p:cNvPr id="3" name="Content Placeholder 2"/>
          <p:cNvSpPr>
            <a:spLocks noGrp="1"/>
          </p:cNvSpPr>
          <p:nvPr>
            <p:ph idx="1"/>
          </p:nvPr>
        </p:nvSpPr>
        <p:spPr>
          <a:xfrm>
            <a:off x="5132301" y="1274241"/>
            <a:ext cx="6281873" cy="4142887"/>
          </a:xfrm>
        </p:spPr>
        <p:txBody>
          <a:bodyPr>
            <a:normAutofit lnSpcReduction="10000"/>
          </a:bodyPr>
          <a:lstStyle/>
          <a:p>
            <a:r>
              <a:rPr lang="en-US" dirty="0"/>
              <a:t>It is problematic to remember IP addresses.</a:t>
            </a:r>
          </a:p>
          <a:p>
            <a:r>
              <a:rPr lang="en-US" dirty="0"/>
              <a:t>Solution : Web URL /Domain name</a:t>
            </a:r>
          </a:p>
          <a:p>
            <a:r>
              <a:rPr lang="en-US" dirty="0"/>
              <a:t>Computers remember numbers, and DNS helps to convert the URL into an IP address that the computer can understand. </a:t>
            </a:r>
          </a:p>
          <a:p>
            <a:r>
              <a:rPr lang="en-US" dirty="0"/>
              <a:t>When you type in domain.com into your browser, the browser first needs to get the IP address of www.domain.com. </a:t>
            </a:r>
          </a:p>
          <a:p>
            <a:r>
              <a:rPr lang="en-US" dirty="0"/>
              <a:t>The browser contacts a DNS server to query the location of the server where the webpages are stored. </a:t>
            </a:r>
          </a:p>
        </p:txBody>
      </p:sp>
    </p:spTree>
    <p:extLst>
      <p:ext uri="{BB962C8B-B14F-4D97-AF65-F5344CB8AC3E}">
        <p14:creationId xmlns:p14="http://schemas.microsoft.com/office/powerpoint/2010/main" val="93218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a:t>
            </a:r>
          </a:p>
        </p:txBody>
      </p:sp>
      <p:sp>
        <p:nvSpPr>
          <p:cNvPr id="3" name="Content Placeholder 2"/>
          <p:cNvSpPr>
            <a:spLocks noGrp="1"/>
          </p:cNvSpPr>
          <p:nvPr>
            <p:ph idx="1"/>
          </p:nvPr>
        </p:nvSpPr>
        <p:spPr>
          <a:xfrm>
            <a:off x="5118447" y="803186"/>
            <a:ext cx="6281873" cy="4003181"/>
          </a:xfrm>
        </p:spPr>
        <p:txBody>
          <a:bodyPr/>
          <a:lstStyle/>
          <a:p>
            <a:r>
              <a:rPr lang="en-US" dirty="0"/>
              <a:t>A domain is the name of your website. To host a site we need a domain.</a:t>
            </a:r>
          </a:p>
          <a:p>
            <a:r>
              <a:rPr lang="en-US" dirty="0"/>
              <a:t>examples: Google.com , Linux.org, eLearningEuropa.info, Yahoo.co.uk, apiit.lk </a:t>
            </a:r>
            <a:r>
              <a:rPr lang="en-US" dirty="0">
                <a:sym typeface="Wingdings" panose="05000000000000000000" pitchFamily="2" charset="2"/>
              </a:rPr>
              <a:t></a:t>
            </a:r>
            <a:endParaRPr lang="en-US" dirty="0"/>
          </a:p>
          <a:p>
            <a:r>
              <a:rPr lang="en-US" dirty="0"/>
              <a:t>Need to register your domain with a domain registrar.</a:t>
            </a:r>
          </a:p>
          <a:p>
            <a:r>
              <a:rPr lang="en-US" b="1" dirty="0"/>
              <a:t>Top Level Domains (TLDs)</a:t>
            </a:r>
          </a:p>
          <a:p>
            <a:endParaRPr lang="en-US" dirty="0"/>
          </a:p>
          <a:p>
            <a:endParaRPr lang="en-US" dirty="0"/>
          </a:p>
        </p:txBody>
      </p:sp>
      <p:pic>
        <p:nvPicPr>
          <p:cNvPr id="4" name="Picture 3"/>
          <p:cNvPicPr>
            <a:picLocks noChangeAspect="1"/>
          </p:cNvPicPr>
          <p:nvPr/>
        </p:nvPicPr>
        <p:blipFill>
          <a:blip r:embed="rId2"/>
          <a:stretch>
            <a:fillRect/>
          </a:stretch>
        </p:blipFill>
        <p:spPr>
          <a:xfrm>
            <a:off x="6907982" y="3906982"/>
            <a:ext cx="4229100" cy="2771775"/>
          </a:xfrm>
          <a:prstGeom prst="rect">
            <a:avLst/>
          </a:prstGeom>
        </p:spPr>
      </p:pic>
    </p:spTree>
    <p:extLst>
      <p:ext uri="{BB962C8B-B14F-4D97-AF65-F5344CB8AC3E}">
        <p14:creationId xmlns:p14="http://schemas.microsoft.com/office/powerpoint/2010/main" val="146709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TLD</a:t>
            </a:r>
          </a:p>
        </p:txBody>
      </p:sp>
      <p:sp>
        <p:nvSpPr>
          <p:cNvPr id="3" name="Content Placeholder 2"/>
          <p:cNvSpPr>
            <a:spLocks noGrp="1"/>
          </p:cNvSpPr>
          <p:nvPr>
            <p:ph idx="1"/>
          </p:nvPr>
        </p:nvSpPr>
        <p:spPr>
          <a:xfrm>
            <a:off x="5118447" y="803186"/>
            <a:ext cx="6281873" cy="5963374"/>
          </a:xfrm>
        </p:spPr>
        <p:txBody>
          <a:bodyPr>
            <a:normAutofit fontScale="92500" lnSpcReduction="20000"/>
          </a:bodyPr>
          <a:lstStyle/>
          <a:p>
            <a:r>
              <a:rPr lang="en-US" dirty="0"/>
              <a:t>TLD include .</a:t>
            </a:r>
            <a:r>
              <a:rPr lang="en-US" dirty="0" err="1"/>
              <a:t>uk</a:t>
            </a:r>
            <a:r>
              <a:rPr lang="en-US" dirty="0"/>
              <a:t>, .</a:t>
            </a:r>
            <a:r>
              <a:rPr lang="en-US" dirty="0" err="1"/>
              <a:t>ws</a:t>
            </a:r>
            <a:r>
              <a:rPr lang="en-US" dirty="0"/>
              <a:t>, .co.jp, .com.sg, .</a:t>
            </a:r>
            <a:r>
              <a:rPr lang="en-US" dirty="0" err="1"/>
              <a:t>tv</a:t>
            </a:r>
            <a:r>
              <a:rPr lang="en-US" dirty="0"/>
              <a:t>, .</a:t>
            </a:r>
            <a:r>
              <a:rPr lang="en-US" dirty="0" err="1"/>
              <a:t>edu</a:t>
            </a:r>
            <a:r>
              <a:rPr lang="en-US" dirty="0"/>
              <a:t>, .co, .com.my, and .</a:t>
            </a:r>
            <a:r>
              <a:rPr lang="en-US" dirty="0" err="1"/>
              <a:t>mobi</a:t>
            </a:r>
            <a:r>
              <a:rPr lang="en-US" dirty="0"/>
              <a:t>. Etc.</a:t>
            </a:r>
          </a:p>
          <a:p>
            <a:r>
              <a:rPr lang="en-US" dirty="0"/>
              <a:t>While most of these TLDs are open for public’s registration, there are strict regulations on certain domain registration. </a:t>
            </a:r>
          </a:p>
          <a:p>
            <a:r>
              <a:rPr lang="en-US" dirty="0"/>
              <a:t>For example the registration of country code top level domains (like .co.uk for United Kingdom) are restricted for the citizens of the corresponding country; and the activities with such domains website are ruled by local regulations and cyber laws.</a:t>
            </a:r>
          </a:p>
          <a:p>
            <a:r>
              <a:rPr lang="en-US" dirty="0"/>
              <a:t>Certain extensions of these TLDs are used to describe the ‘characteristics’ of the website – like .biz for businesses, .</a:t>
            </a:r>
            <a:r>
              <a:rPr lang="en-US" dirty="0" err="1"/>
              <a:t>edu</a:t>
            </a:r>
            <a:r>
              <a:rPr lang="en-US" dirty="0"/>
              <a:t> for education (schools, universities, colleagues, </a:t>
            </a:r>
            <a:r>
              <a:rPr lang="en-US" dirty="0" err="1"/>
              <a:t>etc</a:t>
            </a:r>
            <a:r>
              <a:rPr lang="en-US" dirty="0"/>
              <a:t>), .org for public organization, and country code top level domain names are for locations.</a:t>
            </a:r>
          </a:p>
          <a:p>
            <a:r>
              <a:rPr lang="en-US" dirty="0">
                <a:hlinkClick r:id="rId2"/>
              </a:rPr>
              <a:t>www.iana.org/domains/root/db</a:t>
            </a:r>
            <a:endParaRPr lang="en-US" dirty="0"/>
          </a:p>
          <a:p>
            <a:r>
              <a:rPr lang="en-US" dirty="0">
                <a:hlinkClick r:id="rId3"/>
              </a:rPr>
              <a:t>https://</a:t>
            </a:r>
            <a:r>
              <a:rPr lang="en-US" dirty="0">
                <a:hlinkClick r:id="rId4"/>
              </a:rPr>
              <a:t>https://newgtlds.icann.org/en/announcements-and-media/case-studies</a:t>
            </a:r>
            <a:endParaRPr lang="en-US" dirty="0"/>
          </a:p>
          <a:p>
            <a:pPr marL="0" indent="0">
              <a:buNone/>
            </a:pPr>
            <a:endParaRPr lang="en-US" dirty="0"/>
          </a:p>
        </p:txBody>
      </p:sp>
      <p:pic>
        <p:nvPicPr>
          <p:cNvPr id="4" name="Picture 3"/>
          <p:cNvPicPr>
            <a:picLocks noChangeAspect="1"/>
          </p:cNvPicPr>
          <p:nvPr/>
        </p:nvPicPr>
        <p:blipFill>
          <a:blip r:embed="rId5"/>
          <a:stretch>
            <a:fillRect/>
          </a:stretch>
        </p:blipFill>
        <p:spPr>
          <a:xfrm>
            <a:off x="2239403" y="345496"/>
            <a:ext cx="2735061" cy="2413289"/>
          </a:xfrm>
          <a:prstGeom prst="rect">
            <a:avLst/>
          </a:prstGeom>
        </p:spPr>
      </p:pic>
    </p:spTree>
    <p:extLst>
      <p:ext uri="{BB962C8B-B14F-4D97-AF65-F5344CB8AC3E}">
        <p14:creationId xmlns:p14="http://schemas.microsoft.com/office/powerpoint/2010/main" val="342346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Domains</a:t>
            </a:r>
          </a:p>
        </p:txBody>
      </p:sp>
      <p:sp>
        <p:nvSpPr>
          <p:cNvPr id="3" name="Content Placeholder 2"/>
          <p:cNvSpPr>
            <a:spLocks noGrp="1"/>
          </p:cNvSpPr>
          <p:nvPr>
            <p:ph idx="1"/>
          </p:nvPr>
        </p:nvSpPr>
        <p:spPr/>
        <p:txBody>
          <a:bodyPr>
            <a:normAutofit/>
          </a:bodyPr>
          <a:lstStyle/>
          <a:p>
            <a:r>
              <a:rPr lang="en-US" b="1" dirty="0"/>
              <a:t>mail</a:t>
            </a:r>
            <a:r>
              <a:rPr lang="en-US" dirty="0"/>
              <a:t>.yahoo.com</a:t>
            </a:r>
          </a:p>
          <a:p>
            <a:endParaRPr lang="en-US" dirty="0"/>
          </a:p>
          <a:p>
            <a:r>
              <a:rPr lang="en-US" dirty="0"/>
              <a:t>A domain must be unique; while for sub domains, users can freely add it on top of the existing domain as long as their web host provide the service. </a:t>
            </a:r>
          </a:p>
          <a:p>
            <a:r>
              <a:rPr lang="en-US" dirty="0"/>
              <a:t>However, this is not the case to many including the search engines – it is known fact that the search engines (namely, Google) treat sub domain as a different domain independent from the primary domain.</a:t>
            </a:r>
          </a:p>
          <a:p>
            <a:pPr marL="0" indent="0">
              <a:buNone/>
            </a:pPr>
            <a:br>
              <a:rPr lang="en-US" dirty="0"/>
            </a:br>
            <a:endParaRPr lang="en-US" dirty="0"/>
          </a:p>
        </p:txBody>
      </p:sp>
      <p:pic>
        <p:nvPicPr>
          <p:cNvPr id="4" name="Picture 3"/>
          <p:cNvPicPr>
            <a:picLocks noChangeAspect="1"/>
          </p:cNvPicPr>
          <p:nvPr/>
        </p:nvPicPr>
        <p:blipFill>
          <a:blip r:embed="rId2"/>
          <a:stretch>
            <a:fillRect/>
          </a:stretch>
        </p:blipFill>
        <p:spPr>
          <a:xfrm>
            <a:off x="7337771" y="4966923"/>
            <a:ext cx="4062549" cy="2169770"/>
          </a:xfrm>
          <a:prstGeom prst="rect">
            <a:avLst/>
          </a:prstGeom>
        </p:spPr>
      </p:pic>
    </p:spTree>
    <p:extLst>
      <p:ext uri="{BB962C8B-B14F-4D97-AF65-F5344CB8AC3E}">
        <p14:creationId xmlns:p14="http://schemas.microsoft.com/office/powerpoint/2010/main" val="16542923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tla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FE339C5938DE44BFEF7BBB7360EA96" ma:contentTypeVersion="8" ma:contentTypeDescription="Create a new document." ma:contentTypeScope="" ma:versionID="7e82f095827aefe7c4baa323b839961b">
  <xsd:schema xmlns:xsd="http://www.w3.org/2001/XMLSchema" xmlns:xs="http://www.w3.org/2001/XMLSchema" xmlns:p="http://schemas.microsoft.com/office/2006/metadata/properties" xmlns:ns3="baa01807-8fcc-4539-bc32-4a46806bfc32" targetNamespace="http://schemas.microsoft.com/office/2006/metadata/properties" ma:root="true" ma:fieldsID="fd991d675963d4666ddf396a90aaa565" ns3:_="">
    <xsd:import namespace="baa01807-8fcc-4539-bc32-4a46806bfc3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a01807-8fcc-4539-bc32-4a46806bfc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B59B23-65A7-4DC6-866E-43C662692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a01807-8fcc-4539-bc32-4a46806bf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BF5B4D-E614-40DB-ADFD-3E1043A23AB5}">
  <ds:schemaRefs>
    <ds:schemaRef ds:uri="http://schemas.microsoft.com/sharepoint/v3/contenttype/forms"/>
  </ds:schemaRefs>
</ds:datastoreItem>
</file>

<file path=customXml/itemProps3.xml><?xml version="1.0" encoding="utf-8"?>
<ds:datastoreItem xmlns:ds="http://schemas.openxmlformats.org/officeDocument/2006/customXml" ds:itemID="{DB2D6B34-BB75-4492-A877-F5F8B2F23100}">
  <ds:schemaRefs>
    <ds:schemaRef ds:uri="http://schemas.microsoft.com/office/2006/documentManagement/types"/>
    <ds:schemaRef ds:uri="http://purl.org/dc/terms/"/>
    <ds:schemaRef ds:uri="http://purl.org/dc/dcmitype/"/>
    <ds:schemaRef ds:uri="http://purl.org/dc/elements/1.1/"/>
    <ds:schemaRef ds:uri="http://www.w3.org/XML/1998/namespace"/>
    <ds:schemaRef ds:uri="baa01807-8fcc-4539-bc32-4a46806bfc32"/>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Atlas</Template>
  <TotalTime>690</TotalTime>
  <Words>1052</Words>
  <Application>Microsoft Office PowerPoint</Application>
  <PresentationFormat>Widescreen</PresentationFormat>
  <Paragraphs>85</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MS PGothic</vt:lpstr>
      <vt:lpstr>MS PGothic</vt:lpstr>
      <vt:lpstr>Arial</vt:lpstr>
      <vt:lpstr>Calibri</vt:lpstr>
      <vt:lpstr>Calibri Light</vt:lpstr>
      <vt:lpstr>Rockwell</vt:lpstr>
      <vt:lpstr>Wingdings</vt:lpstr>
      <vt:lpstr>Atlas</vt:lpstr>
      <vt:lpstr>Hosting a Web Site</vt:lpstr>
      <vt:lpstr>Web site hosting</vt:lpstr>
      <vt:lpstr>Web Hosting</vt:lpstr>
      <vt:lpstr>Are domain name and Web Hosting the Same?</vt:lpstr>
      <vt:lpstr>DNS – Domain Name System</vt:lpstr>
      <vt:lpstr>DNS and Domain Names</vt:lpstr>
      <vt:lpstr>Domain Name</vt:lpstr>
      <vt:lpstr>TLD</vt:lpstr>
      <vt:lpstr>Sub Domains</vt:lpstr>
      <vt:lpstr>Domain Name </vt:lpstr>
      <vt:lpstr>In Sri Lanka</vt:lpstr>
      <vt:lpstr>WHOIS Data</vt:lpstr>
      <vt:lpstr>WHOIS example</vt:lpstr>
      <vt:lpstr>Web Host</vt:lpstr>
      <vt:lpstr>Types of Hosting</vt:lpstr>
      <vt:lpstr>Cloud Hosting</vt:lpstr>
      <vt:lpstr>Example Free Hosting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Umanga Pilapitiya</dc:creator>
  <cp:lastModifiedBy>Valuka Wijayagunawardene</cp:lastModifiedBy>
  <cp:revision>17</cp:revision>
  <dcterms:created xsi:type="dcterms:W3CDTF">2018-09-03T03:21:56Z</dcterms:created>
  <dcterms:modified xsi:type="dcterms:W3CDTF">2022-05-24T03:46:22Z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0x01010060FE339C5938DE44BFEF7BBB7360EA96</vt:lpwstr>
  </property>
</Properties>
</file>