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9906" autoAdjust="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56830-FF39-4D06-B4AD-72CDE0620FFA}"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A448A-398F-4BC1-9689-787341CE8909}" type="slidenum">
              <a:rPr lang="en-US" smtClean="0"/>
              <a:t>‹#›</a:t>
            </a:fld>
            <a:endParaRPr lang="en-US"/>
          </a:p>
        </p:txBody>
      </p:sp>
    </p:spTree>
    <p:extLst>
      <p:ext uri="{BB962C8B-B14F-4D97-AF65-F5344CB8AC3E}">
        <p14:creationId xmlns:p14="http://schemas.microsoft.com/office/powerpoint/2010/main" val="398788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listed accuracy is the balanced accuracy which is the mean of recall. This is for a train/test split. The 5-fold cross validation accuracy is 87.1% without any optimization. </a:t>
            </a:r>
          </a:p>
        </p:txBody>
      </p:sp>
      <p:sp>
        <p:nvSpPr>
          <p:cNvPr id="4" name="Slide Number Placeholder 3"/>
          <p:cNvSpPr>
            <a:spLocks noGrp="1"/>
          </p:cNvSpPr>
          <p:nvPr>
            <p:ph type="sldNum" sz="quarter" idx="5"/>
          </p:nvPr>
        </p:nvSpPr>
        <p:spPr/>
        <p:txBody>
          <a:bodyPr/>
          <a:lstStyle/>
          <a:p>
            <a:fld id="{6F3A448A-398F-4BC1-9689-787341CE8909}" type="slidenum">
              <a:rPr lang="en-US" smtClean="0"/>
              <a:t>2</a:t>
            </a:fld>
            <a:endParaRPr lang="en-US"/>
          </a:p>
        </p:txBody>
      </p:sp>
    </p:spTree>
    <p:extLst>
      <p:ext uri="{BB962C8B-B14F-4D97-AF65-F5344CB8AC3E}">
        <p14:creationId xmlns:p14="http://schemas.microsoft.com/office/powerpoint/2010/main" val="234567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listed accuracy is the balanced accuracy which is the mean of recall. This is for a train/test split. The 5-fold cross validation accuracy is 87.1% without any optimization. </a:t>
            </a:r>
          </a:p>
          <a:p>
            <a:endParaRPr lang="en-US" dirty="0"/>
          </a:p>
          <a:p>
            <a:r>
              <a:rPr lang="en-US" dirty="0"/>
              <a:t>The balanced accuracy of SVM model was 86.1% after hyperparameter optimization with </a:t>
            </a:r>
            <a:r>
              <a:rPr lang="en-US" dirty="0" err="1"/>
              <a:t>gridsearch</a:t>
            </a:r>
            <a:r>
              <a:rPr lang="en-US" dirty="0"/>
              <a:t>. I wanted to demonstrate the difference between a baseline model without optimization (RF model) and an optimized model. In this case, baseline model is still better and should become even better if optimized. Also note that other than balanced accuracy, specificity and precision along with confusion matrix was observed. A detailed analysis of wrongly predicted instances by the RF model is also included in the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F3A448A-398F-4BC1-9689-787341CE8909}" type="slidenum">
              <a:rPr lang="en-US" smtClean="0"/>
              <a:t>5</a:t>
            </a:fld>
            <a:endParaRPr lang="en-US"/>
          </a:p>
        </p:txBody>
      </p:sp>
    </p:spTree>
    <p:extLst>
      <p:ext uri="{BB962C8B-B14F-4D97-AF65-F5344CB8AC3E}">
        <p14:creationId xmlns:p14="http://schemas.microsoft.com/office/powerpoint/2010/main" val="393896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quoted analysis in this slide is available in the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F3A448A-398F-4BC1-9689-787341CE8909}" type="slidenum">
              <a:rPr lang="en-US" smtClean="0"/>
              <a:t>6</a:t>
            </a:fld>
            <a:endParaRPr lang="en-US"/>
          </a:p>
        </p:txBody>
      </p:sp>
    </p:spTree>
    <p:extLst>
      <p:ext uri="{BB962C8B-B14F-4D97-AF65-F5344CB8AC3E}">
        <p14:creationId xmlns:p14="http://schemas.microsoft.com/office/powerpoint/2010/main" val="36537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83AB-546B-4E4C-8FCF-21BE76E1B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C9C962-52B7-4ACB-B1A0-E35F67D48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44C9D-D8DE-44FC-A1A4-23DC532127B5}"/>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5394EFA2-0064-4C27-A0D9-FE807F97B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6B1A4-E516-4FE2-93DE-489E371906BE}"/>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43700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5793-BD40-4EFD-846B-69610A4E4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F13E5-5C75-419A-98CF-E459F8927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5CF17-F13D-4CAC-BC30-8C7784FBD990}"/>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339C64EF-5CC4-4805-A25B-36EFC1D36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3D084-A529-492A-9073-6136811FA966}"/>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14343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05849-0673-4E89-9915-275BB2955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85B28-F9D5-4887-BA09-0F5E27F02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D0095-5127-4805-9E62-810C1FB0F5FC}"/>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BE65DF41-1C42-4CBB-BE84-A56C72309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58A90-423D-43C5-BBB0-EF4B8589D210}"/>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22174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1076-08D1-4292-BB0D-CEB805B3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EA951-99DF-4A1D-B563-D7331C1D0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871E1-1A34-413C-8842-2E681897888A}"/>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9F49EDA3-BC7A-4128-A3CE-E5EE0FCE2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CBA43-108C-4EA8-8D77-789E40812287}"/>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293071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F6B0-85A2-4EF9-8AA7-00B0A35A7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9DA5D-D8E0-4C10-9DEA-F3778549C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D14CF-3292-4DB7-894C-0DE2D25A4D32}"/>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E1940858-F2BD-4A07-9DD1-E6E536FC9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CBC8B-247A-46EB-8B86-65F06702D2AA}"/>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223065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6E15-F68F-4B64-9E1E-D91CF4F28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A9E65-424B-459C-A342-DE1D0A17E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04F767-1935-4015-B9D7-4693CCEB0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9B140-D7CD-4F5E-8413-841B456D732E}"/>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6" name="Footer Placeholder 5">
            <a:extLst>
              <a:ext uri="{FF2B5EF4-FFF2-40B4-BE49-F238E27FC236}">
                <a16:creationId xmlns:a16="http://schemas.microsoft.com/office/drawing/2014/main" id="{EC10D959-3E44-431D-8C48-3B0C39E01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1F2C7-15FE-4E4A-8D7C-343C18BD875E}"/>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238904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5AB5-17A5-447A-B18C-2249C6136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7F9E80-8D70-4DBB-99B4-A445703CF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D13DC-AFC3-49D5-B7F4-3C21D66E4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C3D9A-B34C-481A-AD8D-D891FD314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90093-3508-4150-ADB3-A4111D54A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3493B-3632-4E8B-84B4-291D358604DC}"/>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8" name="Footer Placeholder 7">
            <a:extLst>
              <a:ext uri="{FF2B5EF4-FFF2-40B4-BE49-F238E27FC236}">
                <a16:creationId xmlns:a16="http://schemas.microsoft.com/office/drawing/2014/main" id="{05882FAB-DCBE-4492-BCCE-FFCC25DD6E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A07D8-4F7B-4996-98C2-1C97A08FDA82}"/>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7368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FCD5-4AAE-43E6-8AD2-686AC9D5AC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1C025C-2C26-4FF8-8D73-4272397FFDA5}"/>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4" name="Footer Placeholder 3">
            <a:extLst>
              <a:ext uri="{FF2B5EF4-FFF2-40B4-BE49-F238E27FC236}">
                <a16:creationId xmlns:a16="http://schemas.microsoft.com/office/drawing/2014/main" id="{F70FDE3F-4B41-43E3-9203-6E0665AA2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4FEFB-3E2C-4E40-8726-B034A2CAADFF}"/>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313056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87E86-338D-40B5-89F0-F2D69EFAB1A8}"/>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3" name="Footer Placeholder 2">
            <a:extLst>
              <a:ext uri="{FF2B5EF4-FFF2-40B4-BE49-F238E27FC236}">
                <a16:creationId xmlns:a16="http://schemas.microsoft.com/office/drawing/2014/main" id="{51D7F9C4-63B9-455D-9A53-613B347ED8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E32E69-BFB2-4109-A381-F48F6131062B}"/>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415473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D556-1895-4217-8837-C71FF7155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C88AEA-E344-42C8-BF44-810FB53BB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A5EA4-D13D-4BDD-9945-3403169E5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DD894-576C-456F-B40F-0278F6D5F5CE}"/>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6" name="Footer Placeholder 5">
            <a:extLst>
              <a:ext uri="{FF2B5EF4-FFF2-40B4-BE49-F238E27FC236}">
                <a16:creationId xmlns:a16="http://schemas.microsoft.com/office/drawing/2014/main" id="{D3E2C18F-F340-45E5-BD22-BAB4536F5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EE77F-C086-4F4C-BC8D-B7D3643D9445}"/>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345999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848E-CEED-47C1-BC16-CD89F95B5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2793F-4B62-4AE2-A1D5-2C08D5E66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B5CBCC-19AD-4165-8CAA-F66E07EB8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BB8FE-2368-4004-B0F8-79496D952B04}"/>
              </a:ext>
            </a:extLst>
          </p:cNvPr>
          <p:cNvSpPr>
            <a:spLocks noGrp="1"/>
          </p:cNvSpPr>
          <p:nvPr>
            <p:ph type="dt" sz="half" idx="10"/>
          </p:nvPr>
        </p:nvSpPr>
        <p:spPr/>
        <p:txBody>
          <a:bodyPr/>
          <a:lstStyle/>
          <a:p>
            <a:fld id="{B2A43AAD-C499-4228-A04E-37B177130CF4}" type="datetimeFigureOut">
              <a:rPr lang="en-US" smtClean="0"/>
              <a:t>12/12/2021</a:t>
            </a:fld>
            <a:endParaRPr lang="en-US"/>
          </a:p>
        </p:txBody>
      </p:sp>
      <p:sp>
        <p:nvSpPr>
          <p:cNvPr id="6" name="Footer Placeholder 5">
            <a:extLst>
              <a:ext uri="{FF2B5EF4-FFF2-40B4-BE49-F238E27FC236}">
                <a16:creationId xmlns:a16="http://schemas.microsoft.com/office/drawing/2014/main" id="{9AACC95A-95FB-4982-A506-B27092E1E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0048E-1D51-4EE3-B6E5-F1817C2D30E2}"/>
              </a:ext>
            </a:extLst>
          </p:cNvPr>
          <p:cNvSpPr>
            <a:spLocks noGrp="1"/>
          </p:cNvSpPr>
          <p:nvPr>
            <p:ph type="sldNum" sz="quarter" idx="12"/>
          </p:nvPr>
        </p:nvSpPr>
        <p:spPr/>
        <p:txBody>
          <a:bodyPr/>
          <a:lstStyle/>
          <a:p>
            <a:fld id="{CCDDE2BE-197D-4835-B9BC-DF8A31F1D7DF}" type="slidenum">
              <a:rPr lang="en-US" smtClean="0"/>
              <a:t>‹#›</a:t>
            </a:fld>
            <a:endParaRPr lang="en-US"/>
          </a:p>
        </p:txBody>
      </p:sp>
    </p:spTree>
    <p:extLst>
      <p:ext uri="{BB962C8B-B14F-4D97-AF65-F5344CB8AC3E}">
        <p14:creationId xmlns:p14="http://schemas.microsoft.com/office/powerpoint/2010/main" val="83314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1B0C1-0471-484E-A387-864C866F9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72581-1E59-4CAE-A702-E1A16015E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B1348-8FEC-48B1-BB61-469A4B43B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43AAD-C499-4228-A04E-37B177130CF4}" type="datetimeFigureOut">
              <a:rPr lang="en-US" smtClean="0"/>
              <a:t>12/12/2021</a:t>
            </a:fld>
            <a:endParaRPr lang="en-US"/>
          </a:p>
        </p:txBody>
      </p:sp>
      <p:sp>
        <p:nvSpPr>
          <p:cNvPr id="5" name="Footer Placeholder 4">
            <a:extLst>
              <a:ext uri="{FF2B5EF4-FFF2-40B4-BE49-F238E27FC236}">
                <a16:creationId xmlns:a16="http://schemas.microsoft.com/office/drawing/2014/main" id="{714A632A-B072-44B1-9254-10ACDA2D3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EC5B3E-CD22-469D-B37D-9A20698A8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DE2BE-197D-4835-B9BC-DF8A31F1D7DF}" type="slidenum">
              <a:rPr lang="en-US" smtClean="0"/>
              <a:t>‹#›</a:t>
            </a:fld>
            <a:endParaRPr lang="en-US"/>
          </a:p>
        </p:txBody>
      </p:sp>
    </p:spTree>
    <p:extLst>
      <p:ext uri="{BB962C8B-B14F-4D97-AF65-F5344CB8AC3E}">
        <p14:creationId xmlns:p14="http://schemas.microsoft.com/office/powerpoint/2010/main" val="546671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D97824-0479-46F3-A948-8E5CF2272536}"/>
              </a:ext>
            </a:extLst>
          </p:cNvPr>
          <p:cNvSpPr>
            <a:spLocks noGrp="1"/>
          </p:cNvSpPr>
          <p:nvPr>
            <p:ph type="ctrTitle"/>
          </p:nvPr>
        </p:nvSpPr>
        <p:spPr>
          <a:xfrm>
            <a:off x="1524003" y="1999615"/>
            <a:ext cx="9144000" cy="2764028"/>
          </a:xfrm>
        </p:spPr>
        <p:txBody>
          <a:bodyPr anchor="ctr">
            <a:normAutofit/>
          </a:bodyPr>
          <a:lstStyle/>
          <a:p>
            <a:r>
              <a:rPr lang="en-US" sz="7200"/>
              <a:t>Insights for Clinical Center for Dementia</a:t>
            </a:r>
          </a:p>
        </p:txBody>
      </p:sp>
      <p:sp>
        <p:nvSpPr>
          <p:cNvPr id="3" name="Subtitle 2">
            <a:extLst>
              <a:ext uri="{FF2B5EF4-FFF2-40B4-BE49-F238E27FC236}">
                <a16:creationId xmlns:a16="http://schemas.microsoft.com/office/drawing/2014/main" id="{BD6CFA8D-BC2A-4681-B7DF-92A00B03424B}"/>
              </a:ext>
            </a:extLst>
          </p:cNvPr>
          <p:cNvSpPr>
            <a:spLocks noGrp="1"/>
          </p:cNvSpPr>
          <p:nvPr>
            <p:ph type="subTitle" idx="1"/>
          </p:nvPr>
        </p:nvSpPr>
        <p:spPr>
          <a:xfrm>
            <a:off x="1966912" y="5645150"/>
            <a:ext cx="8258176" cy="631825"/>
          </a:xfrm>
        </p:spPr>
        <p:txBody>
          <a:bodyPr anchor="ctr">
            <a:normAutofit/>
          </a:bodyPr>
          <a:lstStyle/>
          <a:p>
            <a:r>
              <a:rPr lang="en-US" sz="2800"/>
              <a:t>Upul Senanayake</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13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8D0E4-B50C-463E-BBF9-1324468C43A8}"/>
              </a:ext>
            </a:extLst>
          </p:cNvPr>
          <p:cNvSpPr>
            <a:spLocks noGrp="1"/>
          </p:cNvSpPr>
          <p:nvPr>
            <p:ph type="title"/>
          </p:nvPr>
        </p:nvSpPr>
        <p:spPr>
          <a:xfrm>
            <a:off x="1043631" y="809898"/>
            <a:ext cx="9942716" cy="1554480"/>
          </a:xfrm>
        </p:spPr>
        <p:txBody>
          <a:bodyPr anchor="ctr">
            <a:normAutofit/>
          </a:bodyPr>
          <a:lstStyle/>
          <a:p>
            <a:r>
              <a:rPr lang="en-US" sz="4800"/>
              <a:t>Insights</a:t>
            </a:r>
          </a:p>
        </p:txBody>
      </p:sp>
      <p:sp>
        <p:nvSpPr>
          <p:cNvPr id="3" name="Content Placeholder 2">
            <a:extLst>
              <a:ext uri="{FF2B5EF4-FFF2-40B4-BE49-F238E27FC236}">
                <a16:creationId xmlns:a16="http://schemas.microsoft.com/office/drawing/2014/main" id="{9AC68D68-18FE-497E-B808-EB7A68D22A7E}"/>
              </a:ext>
            </a:extLst>
          </p:cNvPr>
          <p:cNvSpPr>
            <a:spLocks noGrp="1"/>
          </p:cNvSpPr>
          <p:nvPr>
            <p:ph idx="1"/>
          </p:nvPr>
        </p:nvSpPr>
        <p:spPr>
          <a:xfrm>
            <a:off x="1045028" y="3017522"/>
            <a:ext cx="9941319" cy="3124658"/>
          </a:xfrm>
        </p:spPr>
        <p:txBody>
          <a:bodyPr anchor="ctr">
            <a:normAutofit/>
          </a:bodyPr>
          <a:lstStyle/>
          <a:p>
            <a:r>
              <a:rPr lang="en-US" sz="2400" dirty="0"/>
              <a:t>A Machine Learning model can diagnose a patient with Normal cognition, MCI or Dementia with 96% accuracy.</a:t>
            </a:r>
          </a:p>
          <a:p>
            <a:r>
              <a:rPr lang="en-US" sz="2400" dirty="0"/>
              <a:t>A large portion of data that is collected do not contribute to the automated diagnosis of the patients although they have value as supporting data.</a:t>
            </a:r>
          </a:p>
          <a:p>
            <a:r>
              <a:rPr lang="en-US" sz="2400" dirty="0"/>
              <a:t>The Center may be able to reduce the number of tests conducted if ultimate objective is automated diagnosis of Dementia/MCI as this will translate into significant operational cost savings; both for the Center as well as the Patient.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7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3F342-4E1A-4AB6-9E61-60088CF54D1D}"/>
              </a:ext>
            </a:extLst>
          </p:cNvPr>
          <p:cNvSpPr>
            <a:spLocks noGrp="1"/>
          </p:cNvSpPr>
          <p:nvPr>
            <p:ph type="title"/>
          </p:nvPr>
        </p:nvSpPr>
        <p:spPr>
          <a:xfrm>
            <a:off x="1043631" y="809898"/>
            <a:ext cx="9942716" cy="1554480"/>
          </a:xfrm>
        </p:spPr>
        <p:txBody>
          <a:bodyPr anchor="ctr">
            <a:normAutofit/>
          </a:bodyPr>
          <a:lstStyle/>
          <a:p>
            <a:r>
              <a:rPr lang="en-US" sz="4800"/>
              <a:t>Research Questions</a:t>
            </a:r>
          </a:p>
        </p:txBody>
      </p:sp>
      <p:sp>
        <p:nvSpPr>
          <p:cNvPr id="3" name="Content Placeholder 2">
            <a:extLst>
              <a:ext uri="{FF2B5EF4-FFF2-40B4-BE49-F238E27FC236}">
                <a16:creationId xmlns:a16="http://schemas.microsoft.com/office/drawing/2014/main" id="{021A18D7-8EA8-4C23-BF48-932319BCE87D}"/>
              </a:ext>
            </a:extLst>
          </p:cNvPr>
          <p:cNvSpPr>
            <a:spLocks noGrp="1"/>
          </p:cNvSpPr>
          <p:nvPr>
            <p:ph idx="1"/>
          </p:nvPr>
        </p:nvSpPr>
        <p:spPr>
          <a:xfrm>
            <a:off x="1045028" y="3017522"/>
            <a:ext cx="9941319" cy="3124658"/>
          </a:xfrm>
        </p:spPr>
        <p:txBody>
          <a:bodyPr anchor="ctr">
            <a:normAutofit/>
          </a:bodyPr>
          <a:lstStyle/>
          <a:p>
            <a:r>
              <a:rPr lang="en-US" sz="2400"/>
              <a:t>Can the diagnosis of Dementia/MCI be reliably automated?</a:t>
            </a:r>
          </a:p>
          <a:p>
            <a:r>
              <a:rPr lang="en-US" sz="2400"/>
              <a:t>Can the number of neuropsychological tests conducted be reduced without compromising the accuracy of automated diagnosis?</a:t>
            </a:r>
          </a:p>
          <a:p>
            <a:r>
              <a:rPr lang="en-US" sz="2400"/>
              <a:t>Are there obvious data quality issues?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78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B2DF-8CE5-4116-8AFA-5483E19D242F}"/>
              </a:ext>
            </a:extLst>
          </p:cNvPr>
          <p:cNvSpPr>
            <a:spLocks noGrp="1"/>
          </p:cNvSpPr>
          <p:nvPr>
            <p:ph type="title"/>
          </p:nvPr>
        </p:nvSpPr>
        <p:spPr>
          <a:xfrm>
            <a:off x="589560" y="856180"/>
            <a:ext cx="5279408" cy="1128068"/>
          </a:xfrm>
        </p:spPr>
        <p:txBody>
          <a:bodyPr anchor="ctr">
            <a:normAutofit/>
          </a:bodyPr>
          <a:lstStyle/>
          <a:p>
            <a:r>
              <a:rPr lang="en-US" sz="3700"/>
              <a:t>Exploratory Data Analysis</a:t>
            </a:r>
          </a:p>
        </p:txBody>
      </p:sp>
      <p:grpSp>
        <p:nvGrpSpPr>
          <p:cNvPr id="25"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A2CDF3-9078-4637-8D06-092F94184FDD}"/>
              </a:ext>
            </a:extLst>
          </p:cNvPr>
          <p:cNvSpPr>
            <a:spLocks noGrp="1"/>
          </p:cNvSpPr>
          <p:nvPr>
            <p:ph idx="1"/>
          </p:nvPr>
        </p:nvSpPr>
        <p:spPr>
          <a:xfrm>
            <a:off x="590719" y="2330505"/>
            <a:ext cx="5278066" cy="3979585"/>
          </a:xfrm>
        </p:spPr>
        <p:txBody>
          <a:bodyPr anchor="ctr">
            <a:normAutofit/>
          </a:bodyPr>
          <a:lstStyle/>
          <a:p>
            <a:r>
              <a:rPr lang="en-US" sz="1700"/>
              <a:t>There are no discerning patterns of Age, Education or Gender capable of diagnosing a patient.</a:t>
            </a:r>
          </a:p>
          <a:p>
            <a:r>
              <a:rPr lang="en-US" sz="1700"/>
              <a:t>There were missing values in some neuropsychological tests; these missing values have been replaced by the respective mean value of that test.</a:t>
            </a:r>
          </a:p>
          <a:p>
            <a:r>
              <a:rPr lang="en-US" sz="1700"/>
              <a:t>There were no indication of outliers in this dataset.</a:t>
            </a:r>
          </a:p>
          <a:p>
            <a:r>
              <a:rPr lang="en-US" sz="1700"/>
              <a:t>There appears to be </a:t>
            </a:r>
            <a:r>
              <a:rPr lang="en-US" sz="1700" b="1"/>
              <a:t>obvious data quality issues </a:t>
            </a:r>
            <a:r>
              <a:rPr lang="en-US" sz="1700"/>
              <a:t>with ‘Weight’ measure which has a range of 0 – 20 with a mean of 10.44 (kg or lb). These values are not congruent with the mean and range of an average adult.</a:t>
            </a:r>
          </a:p>
        </p:txBody>
      </p:sp>
      <p:sp>
        <p:nvSpPr>
          <p:cNvPr id="27"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with medium confidence">
            <a:extLst>
              <a:ext uri="{FF2B5EF4-FFF2-40B4-BE49-F238E27FC236}">
                <a16:creationId xmlns:a16="http://schemas.microsoft.com/office/drawing/2014/main" id="{A6A111C1-1D5B-4C94-870E-93D2779BE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394" y="581892"/>
            <a:ext cx="4215491"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25EFE934-C7CE-4036-8CA4-99BFB42F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462" y="3707894"/>
            <a:ext cx="4215491" cy="2518756"/>
          </a:xfrm>
          <a:prstGeom prst="rect">
            <a:avLst/>
          </a:prstGeom>
        </p:spPr>
      </p:pic>
    </p:spTree>
    <p:extLst>
      <p:ext uri="{BB962C8B-B14F-4D97-AF65-F5344CB8AC3E}">
        <p14:creationId xmlns:p14="http://schemas.microsoft.com/office/powerpoint/2010/main" val="241342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026A-4CD7-40ED-9401-08F84F8775F4}"/>
              </a:ext>
            </a:extLst>
          </p:cNvPr>
          <p:cNvSpPr>
            <a:spLocks noGrp="1"/>
          </p:cNvSpPr>
          <p:nvPr>
            <p:ph type="title"/>
          </p:nvPr>
        </p:nvSpPr>
        <p:spPr>
          <a:xfrm>
            <a:off x="793662" y="386930"/>
            <a:ext cx="10066122" cy="1298448"/>
          </a:xfrm>
        </p:spPr>
        <p:txBody>
          <a:bodyPr anchor="b">
            <a:normAutofit/>
          </a:bodyPr>
          <a:lstStyle/>
          <a:p>
            <a:r>
              <a:rPr lang="en-US" sz="4800"/>
              <a:t>Predictive Modelling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62A7D8-4CB2-47AF-B6A8-B383C17739C8}"/>
              </a:ext>
            </a:extLst>
          </p:cNvPr>
          <p:cNvSpPr>
            <a:spLocks noGrp="1"/>
          </p:cNvSpPr>
          <p:nvPr>
            <p:ph idx="1"/>
          </p:nvPr>
        </p:nvSpPr>
        <p:spPr>
          <a:xfrm>
            <a:off x="793661" y="2599509"/>
            <a:ext cx="5253328" cy="3639450"/>
          </a:xfrm>
        </p:spPr>
        <p:txBody>
          <a:bodyPr anchor="ctr">
            <a:normAutofit/>
          </a:bodyPr>
          <a:lstStyle/>
          <a:p>
            <a:r>
              <a:rPr lang="en-US" sz="1700" dirty="0"/>
              <a:t>Two machine learning models were trained, a random forest model and a support vector machine model. </a:t>
            </a:r>
            <a:r>
              <a:rPr lang="en-US" sz="1700" b="1" dirty="0"/>
              <a:t>Random Forest model was the best performer with an accuracy of 96%</a:t>
            </a:r>
            <a:r>
              <a:rPr lang="en-US" sz="1700" dirty="0"/>
              <a:t>.</a:t>
            </a:r>
          </a:p>
          <a:p>
            <a:r>
              <a:rPr lang="en-US" sz="1700" dirty="0"/>
              <a:t>Trained models were tested on unseen data to evaluate the performance of the models.</a:t>
            </a:r>
          </a:p>
          <a:p>
            <a:r>
              <a:rPr lang="en-US" sz="1700" dirty="0"/>
              <a:t>A </a:t>
            </a:r>
            <a:r>
              <a:rPr lang="en-US" sz="1700" dirty="0" err="1"/>
              <a:t>MLOps</a:t>
            </a:r>
            <a:r>
              <a:rPr lang="en-US" sz="1700" dirty="0"/>
              <a:t> (Machine Learning Ops) pipeline was setup in </a:t>
            </a:r>
            <a:r>
              <a:rPr lang="en-US" sz="1700" dirty="0" err="1"/>
              <a:t>Github</a:t>
            </a:r>
            <a:r>
              <a:rPr lang="en-US" sz="1700" dirty="0"/>
              <a:t> to enable continuous integration and continuous development. </a:t>
            </a:r>
          </a:p>
          <a:p>
            <a:r>
              <a:rPr lang="en-US" sz="1700" dirty="0"/>
              <a:t>Any new model gets automatically evaluated against the current best model using the above pipeline.</a:t>
            </a:r>
          </a:p>
        </p:txBody>
      </p:sp>
      <p:pic>
        <p:nvPicPr>
          <p:cNvPr id="5" name="Picture 4" descr="Chart&#10;&#10;Description automatically generated with medium confidence">
            <a:extLst>
              <a:ext uri="{FF2B5EF4-FFF2-40B4-BE49-F238E27FC236}">
                <a16:creationId xmlns:a16="http://schemas.microsoft.com/office/drawing/2014/main" id="{29FE6A73-61AC-41A8-A542-806F841FA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220" y="2479952"/>
            <a:ext cx="5026795"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1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5EA9-E256-4468-942E-A3C21ECEDC59}"/>
              </a:ext>
            </a:extLst>
          </p:cNvPr>
          <p:cNvSpPr>
            <a:spLocks noGrp="1"/>
          </p:cNvSpPr>
          <p:nvPr>
            <p:ph type="title"/>
          </p:nvPr>
        </p:nvSpPr>
        <p:spPr>
          <a:xfrm>
            <a:off x="1043631" y="809898"/>
            <a:ext cx="9942716" cy="1554480"/>
          </a:xfrm>
        </p:spPr>
        <p:txBody>
          <a:bodyPr anchor="ctr">
            <a:normAutofit/>
          </a:bodyPr>
          <a:lstStyle/>
          <a:p>
            <a:r>
              <a:rPr lang="en-US" sz="4800"/>
              <a:t>Conclusions and Next Steps</a:t>
            </a:r>
          </a:p>
        </p:txBody>
      </p:sp>
      <p:sp>
        <p:nvSpPr>
          <p:cNvPr id="3" name="Content Placeholder 2">
            <a:extLst>
              <a:ext uri="{FF2B5EF4-FFF2-40B4-BE49-F238E27FC236}">
                <a16:creationId xmlns:a16="http://schemas.microsoft.com/office/drawing/2014/main" id="{B33BB484-0189-433A-80E0-DFC2DEEA1F88}"/>
              </a:ext>
            </a:extLst>
          </p:cNvPr>
          <p:cNvSpPr>
            <a:spLocks noGrp="1"/>
          </p:cNvSpPr>
          <p:nvPr>
            <p:ph idx="1"/>
          </p:nvPr>
        </p:nvSpPr>
        <p:spPr>
          <a:xfrm>
            <a:off x="1045028" y="3017522"/>
            <a:ext cx="9941319" cy="3124658"/>
          </a:xfrm>
        </p:spPr>
        <p:txBody>
          <a:bodyPr anchor="ctr">
            <a:normAutofit/>
          </a:bodyPr>
          <a:lstStyle/>
          <a:p>
            <a:r>
              <a:rPr lang="en-US" sz="2400" dirty="0"/>
              <a:t>Validating the research questions to determine the objective of Clinical Center for Dementia is integral.</a:t>
            </a:r>
          </a:p>
          <a:p>
            <a:r>
              <a:rPr lang="en-US" sz="2400" dirty="0"/>
              <a:t>A detailed analysis of failure cases for the current best model can be provided for review.</a:t>
            </a:r>
          </a:p>
          <a:p>
            <a:r>
              <a:rPr lang="en-US" sz="2400" dirty="0"/>
              <a:t>A recommendation on which neuropsychological tests are highly correlated with each other and hence can be removed without compromising the performance can also be provided.</a:t>
            </a:r>
          </a:p>
          <a:p>
            <a:r>
              <a:rPr lang="en-US" sz="2400" dirty="0"/>
              <a:t>An analysis on Data Quality issues can also be provided.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568</Words>
  <Application>Microsoft Office PowerPoint</Application>
  <PresentationFormat>Widescreen</PresentationFormat>
  <Paragraphs>33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Insights for Clinical Center for Dementia</vt:lpstr>
      <vt:lpstr>Insights</vt:lpstr>
      <vt:lpstr>Research Questions</vt:lpstr>
      <vt:lpstr>Exploratory Data Analysis</vt:lpstr>
      <vt:lpstr>Predictive Modelling</vt:lpstr>
      <vt:lpstr>Conclusions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for Clinical Center for Dementia</dc:title>
  <dc:creator>Panamaldeniya Mudiyanselage, Upul</dc:creator>
  <cp:lastModifiedBy>Panamaldeniya Mudiyanselage, Upul</cp:lastModifiedBy>
  <cp:revision>2</cp:revision>
  <dcterms:created xsi:type="dcterms:W3CDTF">2021-12-12T06:33:43Z</dcterms:created>
  <dcterms:modified xsi:type="dcterms:W3CDTF">2021-12-12T19:36:31Z</dcterms:modified>
</cp:coreProperties>
</file>