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67" r:id="rId2"/>
    <p:sldId id="276" r:id="rId3"/>
    <p:sldId id="283" r:id="rId4"/>
    <p:sldId id="277" r:id="rId5"/>
    <p:sldId id="296" r:id="rId6"/>
    <p:sldId id="297" r:id="rId7"/>
    <p:sldId id="298" r:id="rId8"/>
    <p:sldId id="299" r:id="rId9"/>
    <p:sldId id="279" r:id="rId10"/>
    <p:sldId id="280" r:id="rId11"/>
    <p:sldId id="281" r:id="rId12"/>
    <p:sldId id="322" r:id="rId13"/>
    <p:sldId id="268" r:id="rId14"/>
    <p:sldId id="269" r:id="rId15"/>
    <p:sldId id="270" r:id="rId16"/>
    <p:sldId id="271" r:id="rId17"/>
    <p:sldId id="32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09" r:id="rId28"/>
    <p:sldId id="284" r:id="rId29"/>
    <p:sldId id="287" r:id="rId30"/>
    <p:sldId id="302" r:id="rId31"/>
    <p:sldId id="305" r:id="rId32"/>
    <p:sldId id="306" r:id="rId33"/>
    <p:sldId id="288" r:id="rId34"/>
    <p:sldId id="307" r:id="rId35"/>
    <p:sldId id="308" r:id="rId36"/>
    <p:sldId id="30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8" r:id="rId50"/>
    <p:sldId id="341" r:id="rId51"/>
    <p:sldId id="342" r:id="rId52"/>
    <p:sldId id="340" r:id="rId53"/>
    <p:sldId id="344" r:id="rId54"/>
    <p:sldId id="343" r:id="rId55"/>
    <p:sldId id="346" r:id="rId56"/>
    <p:sldId id="345" r:id="rId57"/>
    <p:sldId id="350" r:id="rId58"/>
    <p:sldId id="347" r:id="rId59"/>
    <p:sldId id="348" r:id="rId60"/>
  </p:sldIdLst>
  <p:sldSz cx="12192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662D0"/>
    <a:srgbClr val="FFFC79"/>
    <a:srgbClr val="FF914D"/>
    <a:srgbClr val="4B8BF6"/>
    <a:srgbClr val="27B73B"/>
    <a:srgbClr val="CCCCCC"/>
    <a:srgbClr val="4D5C63"/>
    <a:srgbClr val="E8404F"/>
    <a:srgbClr val="4D4D4D"/>
    <a:srgbClr val="39A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/>
    <p:restoredTop sz="81868" autoAdjust="0"/>
  </p:normalViewPr>
  <p:slideViewPr>
    <p:cSldViewPr snapToGrid="0" snapToObjects="1">
      <p:cViewPr varScale="1">
        <p:scale>
          <a:sx n="102" d="100"/>
          <a:sy n="102" d="100"/>
        </p:scale>
        <p:origin x="1176" y="192"/>
      </p:cViewPr>
      <p:guideLst>
        <p:guide orient="horz" pos="2148"/>
        <p:guide pos="3840"/>
      </p:guideLst>
    </p:cSldViewPr>
  </p:slideViewPr>
  <p:outlineViewPr>
    <p:cViewPr>
      <p:scale>
        <a:sx n="33" d="100"/>
        <a:sy n="33" d="100"/>
      </p:scale>
      <p:origin x="0" y="-105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CC730-4BF7-1243-8963-3F23C584D2BF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038D0-FEAC-664D-94C2-8369063FDC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65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9AABD-9B9A-6E4E-B7E4-F39C964269E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E2379-6AE8-AC4C-BE42-9685D15353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71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5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09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4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34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65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043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549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528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478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978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63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命名：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cephalopod(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头足纲动物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缩写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631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592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478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83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710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769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350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865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48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941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020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31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9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如何安装，守护进程数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660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PG</a:t>
            </a:r>
            <a:r>
              <a:rPr kumimoji="1" lang="zh-CN" altLang="en-US" dirty="0" smtClean="0"/>
              <a:t>数目如何设定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创建用户时的用户组，权限</a:t>
            </a:r>
            <a:endParaRPr kumimoji="1" lang="en-US" altLang="zh-CN" dirty="0" smtClean="0"/>
          </a:p>
          <a:p>
            <a:r>
              <a:rPr kumimoji="1" lang="zh-CN" altLang="en-US" dirty="0" smtClean="0"/>
              <a:t>怎么获取配置信息的命令行工具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640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418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24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块和</a:t>
            </a:r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6806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0911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0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不确定：硬件架构的演化，如何取舍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3943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410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807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2696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4614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941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6320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9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92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45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94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94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2379-6AE8-AC4C-BE42-9685D153530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74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022125"/>
            <a:ext cx="10363200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r>
              <a:rPr kumimoji="1" lang="en-US" altLang="zh-CN" dirty="0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8608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 smtClean="0"/>
              <a:t>Click to edit Master subtitle style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877300" y="6156616"/>
            <a:ext cx="3314700" cy="540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智慧计算 计算智慧                    内部公开  严禁外传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智慧计算 计算智慧                    内部公开  严禁外传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alphaModFix amt="70000"/>
          </a:blip>
          <a:stretch>
            <a:fillRect/>
          </a:stretch>
        </p:blipFill>
        <p:spPr>
          <a:xfrm>
            <a:off x="10185400" y="5369982"/>
            <a:ext cx="1881718" cy="1082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773"/>
            <a:ext cx="12192000" cy="767947"/>
          </a:xfrm>
        </p:spPr>
        <p:txBody>
          <a:bodyPr/>
          <a:lstStyle>
            <a:lvl1pPr>
              <a:defRPr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r>
              <a:rPr kumimoji="1" lang="en-US" altLang="zh-CN" dirty="0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52310"/>
            <a:ext cx="10972800" cy="5114839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2pPr>
            <a:lvl3pPr>
              <a:def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3pPr>
            <a:lvl4pPr>
              <a:def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4pPr>
            <a:lvl5pPr>
              <a:def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5pPr>
          </a:lstStyle>
          <a:p>
            <a:pPr lvl="0"/>
            <a:r>
              <a:rPr kumimoji="1" lang="en-US" altLang="zh-CN" dirty="0" smtClean="0"/>
              <a:t>Click to edit Master text styles</a:t>
            </a:r>
          </a:p>
          <a:p>
            <a:pPr lvl="1"/>
            <a:r>
              <a:rPr kumimoji="1" lang="en-US" altLang="zh-CN" dirty="0" smtClean="0"/>
              <a:t>Second level</a:t>
            </a:r>
          </a:p>
          <a:p>
            <a:pPr lvl="2"/>
            <a:r>
              <a:rPr kumimoji="1" lang="en-US" altLang="zh-CN" dirty="0" smtClean="0"/>
              <a:t>Third level</a:t>
            </a:r>
          </a:p>
          <a:p>
            <a:pPr lvl="3"/>
            <a:r>
              <a:rPr kumimoji="1" lang="en-US" altLang="zh-CN" dirty="0" smtClean="0"/>
              <a:t>Fourth level</a:t>
            </a:r>
          </a:p>
          <a:p>
            <a:pPr lvl="4"/>
            <a:r>
              <a:rPr kumimoji="1" lang="en-US" altLang="zh-CN" dirty="0" smtClean="0"/>
              <a:t>Fifth level</a:t>
            </a:r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flipV="1">
            <a:off x="383119" y="787720"/>
            <a:ext cx="3600000" cy="45719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7488767" y="6371179"/>
            <a:ext cx="4680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智慧计算 计算智慧                    内部公开  严禁外传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智慧计算 计算智慧                    内部公开  严禁外传</a:t>
            </a:r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智慧计算 计算智慧                    内部公开  严禁外传</a:t>
            </a:r>
            <a:endParaRPr kumimoji="1"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智慧计算 计算智慧                    内部公开  严禁外传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智慧计算 计算智慧                    内部公开  严禁外传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智慧计算 计算智慧                    内部公开  严禁外传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智慧计算 计算智慧                    内部公开  严禁外传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 smtClean="0"/>
              <a:t>Click to edit Master text styles</a:t>
            </a:r>
          </a:p>
          <a:p>
            <a:pPr lvl="1"/>
            <a:r>
              <a:rPr kumimoji="1" lang="en-US" altLang="zh-CN" dirty="0" smtClean="0"/>
              <a:t>Second level</a:t>
            </a:r>
          </a:p>
          <a:p>
            <a:pPr lvl="2"/>
            <a:r>
              <a:rPr kumimoji="1" lang="en-US" altLang="zh-CN" dirty="0" smtClean="0"/>
              <a:t>Third level</a:t>
            </a:r>
          </a:p>
          <a:p>
            <a:pPr lvl="3"/>
            <a:r>
              <a:rPr kumimoji="1" lang="en-US" altLang="zh-CN" dirty="0" smtClean="0"/>
              <a:t>Fourth level</a:t>
            </a:r>
          </a:p>
          <a:p>
            <a:pPr lvl="4"/>
            <a:r>
              <a:rPr kumimoji="1" lang="en-US" altLang="zh-CN" dirty="0" smtClean="0"/>
              <a:t>Fifth level</a:t>
            </a:r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26899"/>
            <a:ext cx="741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smtClean="0"/>
              <a:t>锐视智慧科技有限公司</a:t>
            </a:r>
            <a:r>
              <a:rPr kumimoji="1" lang="en-US" altLang="zh-CN" smtClean="0"/>
              <a:t>		</a:t>
            </a:r>
            <a:r>
              <a:rPr kumimoji="1" lang="zh-CN" altLang="en-US" smtClean="0"/>
              <a:t>锐视智慧，让人工智能触手可及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268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4CE9-699E-3D4C-A229-36789B948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457200" rtl="0" eaLnBrk="0" fontAlgn="base" latinLnBrk="0" hangingPunct="0">
        <a:spcBef>
          <a:spcPct val="0"/>
        </a:spcBef>
        <a:spcAft>
          <a:spcPct val="0"/>
        </a:spcAft>
        <a:buNone/>
        <a:defRPr kumimoji="1" lang="zh-CN" altLang="en-US" sz="3200" b="1" kern="1200" dirty="0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/>
          <a:ea typeface="+mj-ea"/>
          <a:cs typeface="Times New Roman" panose="020206030504050203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1000"/>
        </a:spcBef>
        <a:buFont typeface="Arial" panose="02080604020202020204" charset="0"/>
        <a:buChar char="•"/>
        <a:defRPr lang="en-US" altLang="zh-CN" sz="2400" b="1" kern="1200" dirty="0" smtClean="0">
          <a:solidFill>
            <a:srgbClr val="133984"/>
          </a:solidFill>
          <a:effectLst/>
          <a:latin typeface="Palatino Linotype" panose="02040502050505030304"/>
          <a:ea typeface="微软雅黑" panose="020B0503020204020204" charset="-122"/>
          <a:cs typeface="Palatino Linotype" panose="020405020505050303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300"/>
        </a:spcBef>
        <a:buFont typeface="Arial" panose="02080604020202020204" charset="0"/>
        <a:buChar char="–"/>
        <a:defRPr kumimoji="1" lang="en-US" altLang="zh-CN" sz="2000" b="0" kern="1200" dirty="0" smtClean="0">
          <a:solidFill>
            <a:srgbClr val="000000"/>
          </a:solidFill>
          <a:effectLst/>
          <a:latin typeface="Palatino Linotype" panose="02040502050505030304"/>
          <a:ea typeface="微软雅黑" panose="020B0503020204020204" charset="-122"/>
          <a:cs typeface="Palatino Linotype" panose="020405020505050303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3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Times New Roman" panose="02020603050405020304"/>
          <a:ea typeface="+mn-ea"/>
          <a:cs typeface="Times New Roman" panose="020206030504050203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300"/>
        </a:spcBef>
        <a:buFont typeface="Arial" panose="0208060402020202020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300"/>
        </a:spcBef>
        <a:buFont typeface="Arial" panose="0208060402020202020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899" y="2022125"/>
            <a:ext cx="11121219" cy="1470025"/>
          </a:xfrm>
        </p:spPr>
        <p:txBody>
          <a:bodyPr/>
          <a:lstStyle/>
          <a:p>
            <a:r>
              <a:rPr lang="en-US" altLang="zh-CN" dirty="0" smtClean="0"/>
              <a:t>CEPH</a:t>
            </a:r>
            <a:r>
              <a:rPr lang="zh-CN" altLang="en-US" dirty="0" smtClean="0"/>
              <a:t>介绍</a:t>
            </a:r>
            <a:endParaRPr kumimoji="1" lang="x-non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899" y="3492150"/>
            <a:ext cx="8534400" cy="1752600"/>
          </a:xfrm>
        </p:spPr>
        <p:txBody>
          <a:bodyPr>
            <a:normAutofit/>
          </a:bodyPr>
          <a:lstStyle/>
          <a:p>
            <a:endParaRPr kumimoji="1" lang="zh-CN" altLang="en-US" sz="3200" dirty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LIBRGW</a:t>
            </a:r>
            <a:endParaRPr kumimoji="1" lang="en-US" altLang="zh-CN" dirty="0" smtClean="0"/>
          </a:p>
          <a:p>
            <a:pPr lvl="1"/>
            <a:r>
              <a:rPr lang="zh-CN" altLang="en-US" b="0" dirty="0"/>
              <a:t>基于</a:t>
            </a:r>
            <a:r>
              <a:rPr lang="en-US" altLang="zh-CN" b="0" dirty="0"/>
              <a:t>LIBRADOS</a:t>
            </a:r>
            <a:r>
              <a:rPr lang="zh-CN" altLang="en-US" b="0" dirty="0"/>
              <a:t>接口封装而实现的</a:t>
            </a:r>
            <a:r>
              <a:rPr lang="en-US" altLang="zh-CN" b="0" dirty="0" err="1"/>
              <a:t>FastCGI</a:t>
            </a:r>
            <a:r>
              <a:rPr lang="zh-CN" altLang="en-US" b="0" dirty="0" smtClean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访问方式：</a:t>
            </a:r>
            <a:r>
              <a:rPr lang="en-US" altLang="zh-CN" dirty="0" err="1"/>
              <a:t>RESTful</a:t>
            </a:r>
            <a:r>
              <a:rPr lang="zh-CN" altLang="en-US" dirty="0"/>
              <a:t>，</a:t>
            </a:r>
            <a:r>
              <a:rPr lang="en-US" altLang="zh-CN" dirty="0"/>
              <a:t>SDK</a:t>
            </a:r>
            <a:r>
              <a:rPr lang="zh-CN" altLang="en-US" dirty="0"/>
              <a:t>，命令</a:t>
            </a:r>
            <a:r>
              <a:rPr lang="zh-CN" altLang="en-US" dirty="0" smtClean="0"/>
              <a:t>行</a:t>
            </a:r>
            <a:endParaRPr lang="zh-CN" altLang="en-US" dirty="0"/>
          </a:p>
          <a:p>
            <a:pPr lvl="1"/>
            <a:r>
              <a:rPr lang="zh-CN" altLang="en-US" b="0" dirty="0"/>
              <a:t>安全：</a:t>
            </a:r>
          </a:p>
          <a:p>
            <a:pPr lvl="2"/>
            <a:r>
              <a:rPr lang="en-US" altLang="zh-CN" dirty="0" err="1"/>
              <a:t>AccessKey</a:t>
            </a:r>
            <a:r>
              <a:rPr lang="zh-CN" altLang="en-US" dirty="0"/>
              <a:t>标识客户身份</a:t>
            </a:r>
          </a:p>
          <a:p>
            <a:pPr lvl="2"/>
            <a:r>
              <a:rPr lang="en-US" altLang="zh-CN" dirty="0" err="1"/>
              <a:t>SecretKey</a:t>
            </a:r>
            <a:r>
              <a:rPr lang="zh-CN" altLang="en-US" dirty="0"/>
              <a:t>用作计算请求签名的密钥，用以保证该请求来自指定的客户</a:t>
            </a:r>
          </a:p>
          <a:p>
            <a:pPr lvl="1"/>
            <a:r>
              <a:rPr lang="zh-CN" altLang="en-US" b="0" dirty="0"/>
              <a:t>数据的访问控制：</a:t>
            </a:r>
            <a:r>
              <a:rPr lang="en-US" altLang="zh-CN" b="0" dirty="0"/>
              <a:t>ACL</a:t>
            </a:r>
          </a:p>
          <a:p>
            <a:pPr lvl="1"/>
            <a:r>
              <a:rPr lang="zh-CN" altLang="en-US" b="0" dirty="0"/>
              <a:t>主要操作：认证，</a:t>
            </a:r>
            <a:r>
              <a:rPr lang="en-US" altLang="zh-CN" b="0" dirty="0"/>
              <a:t>Service</a:t>
            </a:r>
            <a:r>
              <a:rPr lang="zh-CN" altLang="en-US" b="0" dirty="0"/>
              <a:t>，</a:t>
            </a:r>
            <a:r>
              <a:rPr lang="en-US" altLang="zh-CN" b="0" dirty="0"/>
              <a:t>Bucket/Container</a:t>
            </a:r>
            <a:r>
              <a:rPr lang="zh-CN" altLang="en-US" b="0" dirty="0"/>
              <a:t>，</a:t>
            </a:r>
            <a:r>
              <a:rPr lang="en-US" altLang="zh-CN" b="0" dirty="0"/>
              <a:t>Object</a:t>
            </a:r>
          </a:p>
          <a:p>
            <a:pPr lvl="1"/>
            <a:r>
              <a:rPr lang="zh-CN" altLang="en-US" b="0" dirty="0" smtClean="0"/>
              <a:t>接口层次</a:t>
            </a:r>
            <a:endParaRPr lang="en-US" altLang="zh-CN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0" y="4427741"/>
            <a:ext cx="6261100" cy="19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7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LIBRBD/KRBD</a:t>
            </a:r>
            <a:endParaRPr kumimoji="1" lang="en-US" altLang="zh-CN" dirty="0" smtClean="0"/>
          </a:p>
          <a:p>
            <a:pPr lvl="1"/>
            <a:r>
              <a:rPr lang="en-US" altLang="zh-CN" b="0" dirty="0"/>
              <a:t>KRBD</a:t>
            </a:r>
            <a:r>
              <a:rPr lang="zh-CN" altLang="en-US" b="0" dirty="0"/>
              <a:t>：通过内核的</a:t>
            </a:r>
            <a:r>
              <a:rPr lang="en-US" altLang="zh-CN" b="0" dirty="0"/>
              <a:t>RBD</a:t>
            </a:r>
            <a:r>
              <a:rPr lang="zh-CN" altLang="en-US" b="0" dirty="0"/>
              <a:t>模块访问，用于物理机访问</a:t>
            </a:r>
            <a:r>
              <a:rPr lang="en-US" altLang="zh-CN" b="0" dirty="0" err="1"/>
              <a:t>Ceph</a:t>
            </a:r>
            <a:r>
              <a:rPr lang="zh-CN" altLang="en-US" b="0" dirty="0"/>
              <a:t>块</a:t>
            </a:r>
          </a:p>
          <a:p>
            <a:pPr lvl="1"/>
            <a:r>
              <a:rPr lang="en-US" altLang="zh-CN" b="0" dirty="0" smtClean="0"/>
              <a:t>LIBRBD</a:t>
            </a:r>
            <a:r>
              <a:rPr lang="zh-CN" altLang="en-US" b="0" dirty="0"/>
              <a:t>：主要用于为虚拟机提供块设备</a:t>
            </a:r>
          </a:p>
          <a:p>
            <a:r>
              <a:rPr lang="en-US" altLang="zh-CN" dirty="0" smtClean="0"/>
              <a:t>LIBCEPHFS</a:t>
            </a:r>
          </a:p>
          <a:p>
            <a:pPr lvl="1"/>
            <a:r>
              <a:rPr lang="zh-CN" altLang="en-US" b="0" dirty="0"/>
              <a:t>兼容</a:t>
            </a:r>
            <a:r>
              <a:rPr lang="en-US" altLang="zh-CN" b="0" dirty="0"/>
              <a:t>POSIX</a:t>
            </a:r>
          </a:p>
          <a:p>
            <a:pPr lvl="1"/>
            <a:r>
              <a:rPr lang="zh-CN" altLang="en-US" b="0" dirty="0"/>
              <a:t>需要</a:t>
            </a:r>
            <a:r>
              <a:rPr lang="en-US" altLang="zh-CN" b="0" dirty="0"/>
              <a:t>MDS</a:t>
            </a:r>
            <a:r>
              <a:rPr lang="zh-CN" altLang="en-US" b="0" dirty="0"/>
              <a:t>的参与</a:t>
            </a:r>
          </a:p>
          <a:p>
            <a:pPr lvl="1"/>
            <a:r>
              <a:rPr lang="zh-CN" altLang="en-US" b="0" dirty="0"/>
              <a:t>从</a:t>
            </a:r>
            <a:r>
              <a:rPr lang="en-US" altLang="zh-CN" b="0" dirty="0"/>
              <a:t>Jewel</a:t>
            </a:r>
            <a:r>
              <a:rPr lang="zh-CN" altLang="en-US" b="0" dirty="0"/>
              <a:t>开始比较稳定</a:t>
            </a:r>
          </a:p>
          <a:p>
            <a:pPr lvl="1"/>
            <a:r>
              <a:rPr lang="zh-CN" altLang="en-US" b="0" dirty="0"/>
              <a:t>使用方法：挂载至内核态文件系统，</a:t>
            </a:r>
            <a:r>
              <a:rPr lang="en-US" altLang="zh-CN" b="0" dirty="0"/>
              <a:t>FUSE</a:t>
            </a:r>
            <a:r>
              <a:rPr lang="zh-CN" altLang="en-US" b="0" dirty="0"/>
              <a:t>，</a:t>
            </a:r>
            <a:r>
              <a:rPr lang="en-US" altLang="zh-CN" b="0" dirty="0" err="1" smtClean="0"/>
              <a:t>ceph</a:t>
            </a:r>
            <a:r>
              <a:rPr lang="en-US" altLang="zh-CN" b="0" dirty="0" smtClean="0"/>
              <a:t>-shell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0444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899" y="2022125"/>
            <a:ext cx="11121219" cy="1470025"/>
          </a:xfrm>
        </p:spPr>
        <p:txBody>
          <a:bodyPr/>
          <a:lstStyle/>
          <a:p>
            <a:r>
              <a:rPr lang="en-US" altLang="zh-CN" dirty="0" smtClean="0"/>
              <a:t>CEPH</a:t>
            </a:r>
            <a:r>
              <a:rPr lang="zh-CN" altLang="en-US" dirty="0" smtClean="0"/>
              <a:t>实践思考</a:t>
            </a:r>
            <a:endParaRPr kumimoji="1" lang="x-non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899" y="3492150"/>
            <a:ext cx="8534400" cy="1752600"/>
          </a:xfrm>
        </p:spPr>
        <p:txBody>
          <a:bodyPr>
            <a:normAutofit/>
          </a:bodyPr>
          <a:lstStyle/>
          <a:p>
            <a:endParaRPr kumimoji="1" lang="zh-CN" altLang="en-US" sz="3200" dirty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64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平台的需求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数据的访问模型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数据是不可变的，每次改动产生新的数据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一次写入，多次读取</a:t>
            </a:r>
            <a:endParaRPr lang="en-US" altLang="zh-CN" dirty="0" smtClean="0"/>
          </a:p>
          <a:p>
            <a:r>
              <a:rPr kumimoji="1" lang="zh-CN" altLang="en-US" dirty="0" smtClean="0"/>
              <a:t>数据管理的基本需求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支持对数据、数据集、数据属性等统一抽象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支持多用户同时读取，支持私有、组、公有三级访问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支持数据集上传、下载、增强、标注和训练等基本操作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5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各种需求在</a:t>
            </a:r>
            <a:r>
              <a:rPr lang="en-US" altLang="zh-CN" dirty="0" err="1" smtClean="0"/>
              <a:t>ceph</a:t>
            </a:r>
            <a:r>
              <a:rPr kumimoji="1" lang="zh-CN" altLang="en-US" dirty="0" smtClean="0"/>
              <a:t>上的解决方案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如何表示数据？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使用对象表示数据（对应一个视频或图片文件）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表示数据本身，自定义属性（</a:t>
            </a:r>
            <a:r>
              <a:rPr lang="en-US" altLang="zh-CN" dirty="0" err="1" smtClean="0"/>
              <a:t>xattr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omap</a:t>
            </a:r>
            <a:r>
              <a:rPr lang="zh-CN" altLang="en-US" dirty="0" smtClean="0"/>
              <a:t>）表示</a:t>
            </a:r>
            <a:r>
              <a:rPr lang="zh-CN" altLang="en-US" dirty="0"/>
              <a:t>数据的标注、类型、创建日期、大小等属性</a:t>
            </a:r>
          </a:p>
          <a:p>
            <a:pPr lvl="1"/>
            <a:r>
              <a:rPr lang="zh-CN" altLang="en-US" dirty="0"/>
              <a:t>问题：难以定义一组属性（</a:t>
            </a:r>
            <a:r>
              <a:rPr lang="en-US" altLang="zh-CN" dirty="0"/>
              <a:t>key/value</a:t>
            </a:r>
            <a:r>
              <a:rPr lang="zh-CN" altLang="en-US" dirty="0"/>
              <a:t>对</a:t>
            </a:r>
            <a:r>
              <a:rPr lang="zh-CN" altLang="en-US" dirty="0" smtClean="0"/>
              <a:t>）完整地</a:t>
            </a:r>
            <a:r>
              <a:rPr lang="zh-CN" altLang="en-US" dirty="0"/>
              <a:t>表示所有对象的各种属性，例如分类和目标检测的标注不同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/>
              <a:t>所有对象公有属性（例如类型、创建日期、大小等）定义相同，同一数据集内对象的私有属性（例如标注）定义相同，不同数据集内对象的私有</a:t>
            </a:r>
            <a:r>
              <a:rPr lang="zh-CN" altLang="en-US" dirty="0" smtClean="0"/>
              <a:t>属性</a:t>
            </a:r>
            <a:r>
              <a:rPr lang="zh-CN" altLang="en-US" dirty="0"/>
              <a:t>定义不同</a:t>
            </a:r>
          </a:p>
          <a:p>
            <a:pPr lvl="2"/>
            <a:r>
              <a:rPr lang="zh-CN" altLang="en-US" dirty="0"/>
              <a:t>通过查询数据集的属性能够获取该数据集下所有对象的私有属性，例如在数据集的属性中定义了标注模板，在对象的属性中定义了按照该模板进行的</a:t>
            </a:r>
            <a:r>
              <a:rPr lang="zh-CN" altLang="en-US" dirty="0" smtClean="0"/>
              <a:t>标注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7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各种需求在</a:t>
            </a:r>
            <a:r>
              <a:rPr lang="en-US" altLang="zh-CN" dirty="0" err="1"/>
              <a:t>ceph</a:t>
            </a:r>
            <a:r>
              <a:rPr lang="zh-CN" altLang="en-US" dirty="0"/>
              <a:t>上的解决方案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如何表示数据集？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方式一：使用</a:t>
            </a:r>
            <a:r>
              <a:rPr lang="en-US" altLang="zh-CN" dirty="0" err="1"/>
              <a:t>ceph</a:t>
            </a:r>
            <a:r>
              <a:rPr lang="zh-CN" altLang="en-US" dirty="0"/>
              <a:t>原生支持的</a:t>
            </a:r>
            <a:r>
              <a:rPr lang="en-US" altLang="zh-CN" dirty="0"/>
              <a:t>bucket</a:t>
            </a:r>
            <a:r>
              <a:rPr lang="zh-CN" altLang="en-US" dirty="0"/>
              <a:t>表示数据集，每个</a:t>
            </a:r>
            <a:r>
              <a:rPr lang="en-US" altLang="zh-CN" dirty="0"/>
              <a:t>bucket</a:t>
            </a:r>
            <a:r>
              <a:rPr lang="zh-CN" altLang="en-US" dirty="0"/>
              <a:t>可存储无数个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/>
              <a:t>缺点：不同</a:t>
            </a:r>
            <a:r>
              <a:rPr lang="en-US" altLang="zh-CN" dirty="0"/>
              <a:t>bucket</a:t>
            </a:r>
            <a:r>
              <a:rPr lang="zh-CN" altLang="en-US" dirty="0"/>
              <a:t>之间相同的对象无法共用</a:t>
            </a:r>
          </a:p>
          <a:p>
            <a:pPr lvl="1"/>
            <a:r>
              <a:rPr lang="zh-CN" altLang="en-US" dirty="0"/>
              <a:t>方式二：通过对象</a:t>
            </a:r>
            <a:r>
              <a:rPr lang="en-US" altLang="zh-CN" dirty="0"/>
              <a:t>id</a:t>
            </a:r>
            <a:r>
              <a:rPr lang="zh-CN" altLang="en-US" dirty="0"/>
              <a:t>构成的列表表示一个数据集，列表</a:t>
            </a:r>
            <a:r>
              <a:rPr lang="zh-CN" altLang="en-US" dirty="0" smtClean="0"/>
              <a:t>存储为单独的对象</a:t>
            </a:r>
          </a:p>
          <a:p>
            <a:r>
              <a:rPr kumimoji="1" lang="zh-CN" altLang="en-US" dirty="0" smtClean="0"/>
              <a:t>如何设置数据的访问控制权限？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/>
              <a:t>ceph</a:t>
            </a:r>
            <a:r>
              <a:rPr lang="zh-CN" altLang="en-US" dirty="0"/>
              <a:t>原生支持的</a:t>
            </a:r>
            <a:r>
              <a:rPr lang="en-US" altLang="zh-CN" dirty="0"/>
              <a:t>ACL</a:t>
            </a:r>
            <a:r>
              <a:rPr lang="zh-CN" altLang="en-US" dirty="0"/>
              <a:t>，支持对</a:t>
            </a:r>
            <a:r>
              <a:rPr lang="en-US" altLang="zh-CN" dirty="0"/>
              <a:t>bucket</a:t>
            </a:r>
            <a:r>
              <a:rPr lang="zh-CN" altLang="en-US" dirty="0"/>
              <a:t>和对象的私有、公有两级访问控制，可通过对指定用户（某组内所有用户）设置</a:t>
            </a:r>
            <a:r>
              <a:rPr lang="en-US" altLang="zh-CN" dirty="0"/>
              <a:t>READ/WRITE/FULL_CONTROL</a:t>
            </a:r>
            <a:r>
              <a:rPr lang="zh-CN" altLang="en-US" dirty="0"/>
              <a:t>权限的方式来达到组级别的访问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各种需求在</a:t>
            </a:r>
            <a:r>
              <a:rPr lang="en-US" altLang="zh-CN" dirty="0" err="1"/>
              <a:t>ceph</a:t>
            </a:r>
            <a:r>
              <a:rPr lang="zh-CN" altLang="en-US" dirty="0"/>
              <a:t>上的解决方案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数据的基本操作？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创建搭建</a:t>
            </a:r>
            <a:r>
              <a:rPr lang="en-US" altLang="zh-CN" dirty="0"/>
              <a:t>RADOS</a:t>
            </a:r>
            <a:r>
              <a:rPr lang="zh-CN" altLang="en-US" dirty="0"/>
              <a:t>网关，通过</a:t>
            </a:r>
            <a:r>
              <a:rPr lang="en-US" altLang="zh-CN" dirty="0"/>
              <a:t>Restful API</a:t>
            </a:r>
            <a:r>
              <a:rPr lang="zh-CN" altLang="en-US" dirty="0"/>
              <a:t>读写数据，支持访问控制和多用户并发</a:t>
            </a:r>
          </a:p>
          <a:p>
            <a:pPr lvl="1"/>
            <a:r>
              <a:rPr lang="zh-CN" altLang="en-US" dirty="0"/>
              <a:t>支持数据上传</a:t>
            </a:r>
            <a:r>
              <a:rPr lang="en-US" altLang="zh-CN" dirty="0"/>
              <a:t>/</a:t>
            </a:r>
            <a:r>
              <a:rPr lang="zh-CN" altLang="en-US" dirty="0"/>
              <a:t>下载</a:t>
            </a:r>
            <a:r>
              <a:rPr lang="en-US" altLang="zh-CN" dirty="0"/>
              <a:t>/</a:t>
            </a:r>
            <a:r>
              <a:rPr lang="zh-CN" altLang="en-US" dirty="0"/>
              <a:t>预览，以下以</a:t>
            </a:r>
            <a:r>
              <a:rPr lang="en-US" altLang="zh-CN" dirty="0"/>
              <a:t>S3 API</a:t>
            </a:r>
            <a:r>
              <a:rPr lang="zh-CN" altLang="en-US" dirty="0"/>
              <a:t>为例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创建</a:t>
            </a:r>
            <a:r>
              <a:rPr lang="en-US" altLang="zh-CN" dirty="0"/>
              <a:t>bucket</a:t>
            </a:r>
            <a:r>
              <a:rPr lang="zh-CN" altLang="en-US" dirty="0"/>
              <a:t>：</a:t>
            </a:r>
            <a:r>
              <a:rPr lang="en-US" altLang="zh-CN" dirty="0"/>
              <a:t>PUT /{bucket} HTTP/1.1</a:t>
            </a:r>
          </a:p>
          <a:p>
            <a:pPr lvl="2"/>
            <a:r>
              <a:rPr lang="zh-CN" altLang="en-US" dirty="0"/>
              <a:t>创建对象：</a:t>
            </a:r>
            <a:r>
              <a:rPr lang="en-US" altLang="zh-CN" dirty="0"/>
              <a:t>PUT /{bucket}/{object} </a:t>
            </a:r>
            <a:r>
              <a:rPr lang="en-US" altLang="zh-CN" dirty="0" smtClean="0"/>
              <a:t>HTTP/1.1</a:t>
            </a:r>
          </a:p>
          <a:p>
            <a:pPr lvl="2"/>
            <a:r>
              <a:rPr lang="zh-CN" altLang="en-US" dirty="0"/>
              <a:t>获取</a:t>
            </a:r>
            <a:r>
              <a:rPr lang="en-US" altLang="zh-CN" dirty="0"/>
              <a:t>bucket</a:t>
            </a:r>
            <a:r>
              <a:rPr lang="zh-CN" altLang="en-US" dirty="0"/>
              <a:t>对象列表：</a:t>
            </a:r>
            <a:r>
              <a:rPr lang="en-US" altLang="zh-CN" dirty="0"/>
              <a:t>GET /{</a:t>
            </a:r>
            <a:r>
              <a:rPr lang="en-US" altLang="zh-CN" dirty="0" smtClean="0"/>
              <a:t>bucket}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HTTP/1.1</a:t>
            </a:r>
          </a:p>
          <a:p>
            <a:pPr lvl="2"/>
            <a:r>
              <a:rPr lang="zh-CN" altLang="en-US" dirty="0"/>
              <a:t>获取对象：</a:t>
            </a:r>
            <a:r>
              <a:rPr lang="en-US" altLang="zh-CN" dirty="0"/>
              <a:t>GET /{bucket}/{object} </a:t>
            </a:r>
            <a:r>
              <a:rPr lang="en-US" altLang="zh-CN" dirty="0" smtClean="0"/>
              <a:t>HTTP/1.1</a:t>
            </a:r>
          </a:p>
          <a:p>
            <a:pPr lvl="1"/>
            <a:r>
              <a:rPr lang="zh-CN" altLang="en-US" dirty="0"/>
              <a:t>支持视频解码</a:t>
            </a:r>
            <a:r>
              <a:rPr lang="en-US" altLang="zh-CN" dirty="0"/>
              <a:t>/</a:t>
            </a:r>
            <a:r>
              <a:rPr lang="zh-CN" altLang="en-US" dirty="0"/>
              <a:t>数据增强</a:t>
            </a:r>
            <a:r>
              <a:rPr lang="en-US" altLang="zh-CN" dirty="0"/>
              <a:t>/</a:t>
            </a:r>
            <a:r>
              <a:rPr lang="zh-CN" altLang="en-US" dirty="0"/>
              <a:t>数据标注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/>
              <a:t>在以上</a:t>
            </a:r>
            <a:r>
              <a:rPr lang="en-US" altLang="zh-CN" dirty="0"/>
              <a:t>API</a:t>
            </a:r>
            <a:r>
              <a:rPr lang="zh-CN" altLang="en-US" dirty="0"/>
              <a:t>的基础</a:t>
            </a:r>
            <a:r>
              <a:rPr lang="zh-CN" altLang="en-US" dirty="0" smtClean="0"/>
              <a:t>上创建</a:t>
            </a:r>
            <a:r>
              <a:rPr lang="zh-CN" altLang="en-US" dirty="0"/>
              <a:t>新的</a:t>
            </a:r>
            <a:r>
              <a:rPr lang="en-US" altLang="zh-CN" dirty="0"/>
              <a:t>bucket</a:t>
            </a:r>
            <a:r>
              <a:rPr lang="zh-CN" altLang="en-US" dirty="0"/>
              <a:t>和对象</a:t>
            </a:r>
          </a:p>
          <a:p>
            <a:pPr lvl="1"/>
            <a:r>
              <a:rPr lang="zh-CN" altLang="en-US" dirty="0"/>
              <a:t>支持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bucket</a:t>
            </a:r>
            <a:r>
              <a:rPr lang="zh-CN" altLang="en-US" dirty="0"/>
              <a:t>中的所有对象转化为</a:t>
            </a:r>
            <a:r>
              <a:rPr lang="en-US" altLang="zh-CN" dirty="0" err="1"/>
              <a:t>tfrecord</a:t>
            </a:r>
            <a:r>
              <a:rPr lang="zh-CN" altLang="en-US" dirty="0"/>
              <a:t>缓存在训练作业本地，保证数据的</a:t>
            </a:r>
            <a:r>
              <a:rPr lang="zh-CN" altLang="en-US" dirty="0" smtClean="0"/>
              <a:t>亲和性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899" y="2022125"/>
            <a:ext cx="11121219" cy="1470025"/>
          </a:xfrm>
        </p:spPr>
        <p:txBody>
          <a:bodyPr/>
          <a:lstStyle/>
          <a:p>
            <a:r>
              <a:rPr lang="en-US" altLang="zh-CN" dirty="0" smtClean="0"/>
              <a:t>CEPH</a:t>
            </a:r>
            <a:r>
              <a:rPr lang="zh-CN" altLang="en-US" dirty="0" smtClean="0"/>
              <a:t>架构</a:t>
            </a:r>
            <a:endParaRPr kumimoji="1" lang="x-non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899" y="3492150"/>
            <a:ext cx="8534400" cy="1752600"/>
          </a:xfrm>
        </p:spPr>
        <p:txBody>
          <a:bodyPr>
            <a:normAutofit/>
          </a:bodyPr>
          <a:lstStyle/>
          <a:p>
            <a:endParaRPr kumimoji="1" lang="zh-CN" altLang="en-US" sz="3200" dirty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1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CEPH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1" y="1152310"/>
            <a:ext cx="4997045" cy="5274589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核心组件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RADOS</a:t>
            </a:r>
          </a:p>
          <a:p>
            <a:pPr lvl="2"/>
            <a:r>
              <a:rPr lang="en-US" altLang="zh-CN" dirty="0" smtClean="0"/>
              <a:t>CEPH</a:t>
            </a:r>
            <a:r>
              <a:rPr lang="zh-CN" altLang="en-US" dirty="0" smtClean="0"/>
              <a:t>的底层核心，提供了一个可靠、自动、智能的分布式存储系统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LIBRADOS</a:t>
            </a:r>
            <a:endParaRPr lang="en-US" altLang="zh-CN" dirty="0"/>
          </a:p>
          <a:p>
            <a:pPr lvl="2"/>
            <a:r>
              <a:rPr kumimoji="1" lang="zh-CN" altLang="en-US" dirty="0" smtClean="0"/>
              <a:t>应用直接访问</a:t>
            </a:r>
            <a:r>
              <a:rPr kumimoji="1" lang="en-US" altLang="zh-CN" dirty="0" smtClean="0"/>
              <a:t>RADOS</a:t>
            </a:r>
            <a:r>
              <a:rPr kumimoji="1" lang="zh-CN" altLang="en-US" dirty="0" smtClean="0"/>
              <a:t>的接口，支持各种主流编程语言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RADOSGW</a:t>
            </a:r>
          </a:p>
          <a:p>
            <a:pPr lvl="2"/>
            <a:r>
              <a:rPr lang="zh-CN" altLang="en-US" dirty="0" smtClean="0"/>
              <a:t>应用通过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接口访问</a:t>
            </a:r>
            <a:r>
              <a:rPr lang="en-US" altLang="zh-CN" dirty="0" smtClean="0"/>
              <a:t>RADOS</a:t>
            </a:r>
            <a:r>
              <a:rPr lang="zh-CN" altLang="en-US" dirty="0" smtClean="0"/>
              <a:t>的网关，兼容</a:t>
            </a:r>
            <a:r>
              <a:rPr lang="en-US" altLang="zh-CN" dirty="0" smtClean="0"/>
              <a:t>S3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Swift</a:t>
            </a:r>
          </a:p>
          <a:p>
            <a:pPr lvl="1"/>
            <a:r>
              <a:rPr kumimoji="1" lang="en-US" altLang="zh-CN" dirty="0" smtClean="0"/>
              <a:t>RBD</a:t>
            </a:r>
          </a:p>
          <a:p>
            <a:pPr lvl="2"/>
            <a:r>
              <a:rPr kumimoji="1" lang="zh-CN" altLang="en-US" dirty="0" smtClean="0"/>
              <a:t>分布式块存储设备，一般格式化为</a:t>
            </a:r>
            <a:r>
              <a:rPr kumimoji="1" lang="en-US" altLang="zh-CN" dirty="0" err="1" smtClean="0"/>
              <a:t>xfs</a:t>
            </a:r>
            <a:r>
              <a:rPr kumimoji="1" lang="zh-CN" altLang="en-US" dirty="0" smtClean="0"/>
              <a:t>文件系统化后挂载访问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CEPHFS</a:t>
            </a:r>
          </a:p>
          <a:p>
            <a:pPr lvl="2"/>
            <a:r>
              <a:rPr lang="zh-CN" altLang="en-US" dirty="0" smtClean="0"/>
              <a:t>分布式文件系统，客户端可通过</a:t>
            </a:r>
            <a:r>
              <a:rPr lang="en-US" altLang="zh-CN" dirty="0" smtClean="0"/>
              <a:t>FUSE</a:t>
            </a:r>
            <a:r>
              <a:rPr lang="zh-CN" altLang="en-US" dirty="0" smtClean="0"/>
              <a:t>将其挂载为本地目录，支持</a:t>
            </a:r>
            <a:r>
              <a:rPr lang="en-US" altLang="zh-CN" dirty="0" smtClean="0"/>
              <a:t>POSIX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6" y="992560"/>
            <a:ext cx="6261908" cy="44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RADOS</a:t>
            </a:r>
            <a:r>
              <a:rPr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6354871" cy="5114839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RADOS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一个完整的分布式对象存储系统，具有高可用、高可扩展、高性能、自动化等特性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物理上</a:t>
            </a:r>
            <a:r>
              <a:rPr kumimoji="1" lang="en-US" altLang="zh-CN" dirty="0" smtClean="0"/>
              <a:t>RADOS</a:t>
            </a:r>
            <a:r>
              <a:rPr kumimoji="1" lang="zh-CN" altLang="en-US" dirty="0" smtClean="0"/>
              <a:t>由大量存储设备节点组成，每个节点拥有自己的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、内存、磁盘、网络等硬件资源，并运行着自己的操作系统和文件系统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逻辑上</a:t>
            </a:r>
            <a:r>
              <a:rPr lang="en-US" altLang="zh-CN" dirty="0" smtClean="0"/>
              <a:t>RADOS</a:t>
            </a:r>
            <a:r>
              <a:rPr lang="zh-CN" altLang="en-US" dirty="0" smtClean="0"/>
              <a:t>由少量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和大规模</a:t>
            </a:r>
            <a:r>
              <a:rPr lang="en-US" altLang="zh-CN" dirty="0" smtClean="0"/>
              <a:t>OSD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2"/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：负责存储数据、通过</a:t>
            </a:r>
            <a:r>
              <a:rPr kumimoji="1" lang="en-US" altLang="zh-CN" dirty="0" smtClean="0"/>
              <a:t>CRUSH</a:t>
            </a:r>
            <a:r>
              <a:rPr kumimoji="1" lang="zh-CN" altLang="en-US" dirty="0" smtClean="0"/>
              <a:t>算法均衡数据分布以及向</a:t>
            </a:r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报告自身和</a:t>
            </a:r>
            <a:r>
              <a:rPr kumimoji="1" lang="en-US" altLang="zh-CN" dirty="0" smtClean="0"/>
              <a:t>peer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状态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：负责监控</a:t>
            </a:r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集群的运行状态，维护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123" y="2049860"/>
            <a:ext cx="4836037" cy="28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历史和生态圈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5465523" cy="511483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历史</a:t>
            </a:r>
            <a:endParaRPr kumimoji="1" lang="en-US" altLang="zh-CN" dirty="0" smtClean="0"/>
          </a:p>
          <a:p>
            <a:pPr lvl="1"/>
            <a:r>
              <a:rPr lang="zh-CN" altLang="en-US" b="0" dirty="0"/>
              <a:t>初创：</a:t>
            </a:r>
            <a:r>
              <a:rPr lang="en-US" altLang="zh-CN" b="0" dirty="0"/>
              <a:t>2003</a:t>
            </a:r>
            <a:r>
              <a:rPr lang="zh-CN" altLang="en-US" b="0" dirty="0"/>
              <a:t>，</a:t>
            </a:r>
            <a:r>
              <a:rPr lang="en-US" altLang="zh-CN" b="0" dirty="0"/>
              <a:t>Sage </a:t>
            </a:r>
            <a:r>
              <a:rPr lang="en-US" altLang="zh-CN" b="0" dirty="0" err="1"/>
              <a:t>Weil@UCSC</a:t>
            </a:r>
            <a:endParaRPr lang="en-US" altLang="zh-CN" b="0" dirty="0"/>
          </a:p>
          <a:p>
            <a:pPr lvl="1"/>
            <a:r>
              <a:rPr lang="zh-CN" altLang="en-US" b="0" dirty="0"/>
              <a:t>公开提出：</a:t>
            </a:r>
            <a:r>
              <a:rPr lang="en-US" altLang="zh-CN" b="0" dirty="0"/>
              <a:t>OSDI 2006</a:t>
            </a:r>
          </a:p>
          <a:p>
            <a:pPr lvl="1"/>
            <a:r>
              <a:rPr lang="zh-CN" altLang="en-US" b="0" dirty="0"/>
              <a:t>扩张：</a:t>
            </a:r>
            <a:r>
              <a:rPr lang="en-US" altLang="zh-CN" b="0" dirty="0"/>
              <a:t>2010 </a:t>
            </a:r>
            <a:r>
              <a:rPr lang="zh-CN" altLang="en-US" b="0" dirty="0"/>
              <a:t>客户端集成至</a:t>
            </a:r>
            <a:r>
              <a:rPr lang="en-US" altLang="zh-CN" b="0" dirty="0" err="1"/>
              <a:t>linux</a:t>
            </a:r>
            <a:r>
              <a:rPr lang="en-US" altLang="zh-CN" b="0" dirty="0"/>
              <a:t> kernel 2.6.34, 2012 </a:t>
            </a:r>
            <a:r>
              <a:rPr lang="zh-CN" altLang="en-US" b="0" dirty="0"/>
              <a:t>进入</a:t>
            </a:r>
            <a:r>
              <a:rPr lang="en-US" altLang="zh-CN" b="0" dirty="0" err="1"/>
              <a:t>OpenStack</a:t>
            </a:r>
            <a:r>
              <a:rPr lang="en-US" altLang="zh-CN" b="0" dirty="0"/>
              <a:t> Cinder</a:t>
            </a:r>
            <a:r>
              <a:rPr lang="zh-CN" altLang="en-US" b="0" dirty="0"/>
              <a:t>项目</a:t>
            </a:r>
          </a:p>
          <a:p>
            <a:pPr lvl="1"/>
            <a:r>
              <a:rPr lang="zh-CN" altLang="en-US" b="0" dirty="0"/>
              <a:t>第一个</a:t>
            </a:r>
            <a:r>
              <a:rPr lang="en-US" altLang="zh-CN" b="0" dirty="0"/>
              <a:t>LTS</a:t>
            </a:r>
            <a:r>
              <a:rPr lang="zh-CN" altLang="en-US" b="0" dirty="0"/>
              <a:t>版本：</a:t>
            </a:r>
            <a:r>
              <a:rPr lang="en-US" altLang="zh-CN" b="0" dirty="0"/>
              <a:t>2012 </a:t>
            </a:r>
            <a:r>
              <a:rPr lang="en-US" altLang="zh-CN" b="0" dirty="0" smtClean="0"/>
              <a:t>Argonaut</a:t>
            </a:r>
            <a:endParaRPr lang="zh-CN" altLang="en-US" b="0" dirty="0"/>
          </a:p>
          <a:p>
            <a:pPr lvl="1"/>
            <a:r>
              <a:rPr lang="zh-CN" altLang="en-US" b="0" dirty="0"/>
              <a:t>公司：</a:t>
            </a:r>
            <a:r>
              <a:rPr lang="en-US" altLang="zh-CN" b="0" dirty="0"/>
              <a:t>2012 </a:t>
            </a:r>
            <a:r>
              <a:rPr lang="en-US" altLang="zh-CN" b="0" dirty="0" err="1"/>
              <a:t>Inktank</a:t>
            </a:r>
            <a:r>
              <a:rPr lang="en-US" altLang="zh-CN" b="0" dirty="0"/>
              <a:t> Storage</a:t>
            </a:r>
            <a:r>
              <a:rPr lang="zh-CN" altLang="en-US" b="0" dirty="0"/>
              <a:t>，</a:t>
            </a:r>
            <a:r>
              <a:rPr lang="en-US" altLang="zh-CN" b="0" dirty="0"/>
              <a:t>2014</a:t>
            </a:r>
            <a:r>
              <a:rPr lang="zh-CN" altLang="en-US" b="0" dirty="0"/>
              <a:t>被红帽</a:t>
            </a:r>
            <a:r>
              <a:rPr lang="zh-CN" altLang="en-US" b="0" dirty="0" smtClean="0"/>
              <a:t>收购</a:t>
            </a:r>
            <a:endParaRPr lang="zh-CN" altLang="en-US" b="0" dirty="0"/>
          </a:p>
          <a:p>
            <a:pPr lvl="1"/>
            <a:r>
              <a:rPr lang="zh-CN" altLang="en-US" b="0" dirty="0"/>
              <a:t>标准化与长期规划：</a:t>
            </a:r>
            <a:r>
              <a:rPr lang="en-US" altLang="zh-CN" b="0" dirty="0"/>
              <a:t>2015 </a:t>
            </a:r>
            <a:r>
              <a:rPr lang="zh-CN" altLang="en-US" b="0" dirty="0"/>
              <a:t>红帽宣布成立</a:t>
            </a:r>
            <a:r>
              <a:rPr lang="en-US" altLang="zh-CN" b="0" dirty="0" err="1"/>
              <a:t>Ceph</a:t>
            </a:r>
            <a:r>
              <a:rPr lang="zh-CN" altLang="en-US" b="0" dirty="0"/>
              <a:t>顾问委员会，成员包括</a:t>
            </a:r>
            <a:r>
              <a:rPr lang="en-US" altLang="zh-CN" b="0" dirty="0"/>
              <a:t>Canonical</a:t>
            </a:r>
            <a:r>
              <a:rPr lang="zh-CN" altLang="en-US" b="0" dirty="0"/>
              <a:t>、</a:t>
            </a:r>
            <a:r>
              <a:rPr lang="en-US" altLang="zh-CN" b="0" dirty="0"/>
              <a:t>CERN</a:t>
            </a:r>
            <a:r>
              <a:rPr lang="zh-CN" altLang="en-US" b="0" dirty="0"/>
              <a:t>、</a:t>
            </a:r>
            <a:r>
              <a:rPr lang="en-US" altLang="zh-CN" b="0" dirty="0"/>
              <a:t>Cisco</a:t>
            </a:r>
            <a:r>
              <a:rPr lang="zh-CN" altLang="en-US" b="0" dirty="0"/>
              <a:t>、</a:t>
            </a:r>
            <a:r>
              <a:rPr lang="en-US" altLang="zh-CN" b="0" dirty="0"/>
              <a:t>Fujitsu</a:t>
            </a:r>
            <a:r>
              <a:rPr lang="zh-CN" altLang="en-US" b="0" dirty="0"/>
              <a:t>、</a:t>
            </a:r>
            <a:r>
              <a:rPr lang="en-US" altLang="zh-CN" b="0" dirty="0"/>
              <a:t>Intel</a:t>
            </a:r>
            <a:r>
              <a:rPr lang="zh-CN" altLang="en-US" b="0" dirty="0"/>
              <a:t>、</a:t>
            </a:r>
            <a:r>
              <a:rPr lang="en-US" altLang="zh-CN" b="0" dirty="0"/>
              <a:t>SanDisk</a:t>
            </a:r>
            <a:r>
              <a:rPr lang="zh-CN" altLang="en-US" b="0" dirty="0"/>
              <a:t>、</a:t>
            </a:r>
            <a:r>
              <a:rPr lang="en-US" altLang="zh-CN" b="0" dirty="0" smtClean="0"/>
              <a:t>SUSE</a:t>
            </a:r>
            <a:endParaRPr lang="zh-CN" altLang="en-US" b="0" dirty="0"/>
          </a:p>
          <a:p>
            <a:pPr lvl="1"/>
            <a:r>
              <a:rPr lang="zh-CN" altLang="en-US" b="0" dirty="0"/>
              <a:t>当前最新的稳定版：</a:t>
            </a:r>
            <a:r>
              <a:rPr lang="en-US" altLang="zh-CN" b="0" dirty="0" smtClean="0"/>
              <a:t>Mimic(v13.2.0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300592" y="1152310"/>
            <a:ext cx="5724394" cy="511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80604020202020204" charset="0"/>
              <a:buChar char="•"/>
              <a:defRPr lang="en-US" altLang="zh-CN" sz="2400" b="1" kern="1200">
                <a:solidFill>
                  <a:srgbClr val="13398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kumimoji="1" lang="en-US" altLang="zh-CN" sz="2000" b="0" kern="1200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»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生态圈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10" y="2059334"/>
            <a:ext cx="5549030" cy="31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10972800" cy="190404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对象存储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对象是文件系统中一个文件，存储在</a:t>
            </a:r>
            <a:r>
              <a:rPr lang="en-US" altLang="zh-CN" dirty="0"/>
              <a:t>OSD</a:t>
            </a:r>
            <a:r>
              <a:rPr lang="zh-CN" altLang="en-US" dirty="0"/>
              <a:t>上，并由</a:t>
            </a:r>
            <a:r>
              <a:rPr lang="en-US" altLang="zh-CN" dirty="0"/>
              <a:t>OSD</a:t>
            </a:r>
            <a:r>
              <a:rPr lang="zh-CN" altLang="en-US" dirty="0"/>
              <a:t>直接操作。不论是使用</a:t>
            </a:r>
            <a:r>
              <a:rPr lang="en-US" altLang="zh-CN" dirty="0"/>
              <a:t>RADOSGW</a:t>
            </a:r>
            <a:r>
              <a:rPr lang="zh-CN" altLang="en-US" dirty="0"/>
              <a:t>、</a:t>
            </a:r>
            <a:r>
              <a:rPr lang="en-US" altLang="zh-CN" dirty="0"/>
              <a:t>RBD</a:t>
            </a:r>
            <a:r>
              <a:rPr lang="zh-CN" altLang="en-US" dirty="0"/>
              <a:t>、</a:t>
            </a:r>
            <a:r>
              <a:rPr lang="en-US" altLang="zh-CN" dirty="0"/>
              <a:t>CEPHFS</a:t>
            </a:r>
            <a:r>
              <a:rPr lang="zh-CN" altLang="en-US" dirty="0"/>
              <a:t>还是直接基于</a:t>
            </a:r>
            <a:r>
              <a:rPr lang="en-US" altLang="zh-CN" dirty="0"/>
              <a:t>LIBRADOS</a:t>
            </a:r>
            <a:r>
              <a:rPr lang="zh-CN" altLang="en-US" dirty="0"/>
              <a:t>自定义实现，客户端读写的数据都是</a:t>
            </a:r>
            <a:r>
              <a:rPr lang="zh-CN" altLang="en-US" dirty="0" smtClean="0"/>
              <a:t>对象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对象</a:t>
            </a:r>
            <a:r>
              <a:rPr lang="zh-CN" altLang="en-US" dirty="0"/>
              <a:t>包含一个标识</a:t>
            </a:r>
            <a:r>
              <a:rPr lang="zh-CN" altLang="en-US" dirty="0" smtClean="0"/>
              <a:t>符、</a:t>
            </a:r>
            <a:r>
              <a:rPr lang="zh-CN" altLang="en-US" dirty="0"/>
              <a:t>二进制</a:t>
            </a:r>
            <a:r>
              <a:rPr lang="zh-CN" altLang="en-US" dirty="0" smtClean="0"/>
              <a:t>数据和</a:t>
            </a:r>
            <a:r>
              <a:rPr lang="zh-CN" altLang="en-US" dirty="0"/>
              <a:t>由名字</a:t>
            </a:r>
            <a:r>
              <a:rPr lang="en-US" altLang="zh-CN" dirty="0"/>
              <a:t>/</a:t>
            </a:r>
            <a:r>
              <a:rPr lang="zh-CN" altLang="en-US" dirty="0"/>
              <a:t>值对组成的元</a:t>
            </a:r>
            <a:r>
              <a:rPr lang="zh-CN" altLang="en-US" dirty="0" smtClean="0"/>
              <a:t>数据，其中元</a:t>
            </a:r>
            <a:r>
              <a:rPr lang="zh-CN" altLang="en-US" dirty="0"/>
              <a:t>数据语义</a:t>
            </a:r>
            <a:r>
              <a:rPr lang="zh-CN" altLang="en-US" dirty="0" smtClean="0"/>
              <a:t>完全取决于客户端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20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56" y="3295681"/>
            <a:ext cx="6501487" cy="10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10972800" cy="5114839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Cluster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Map</a:t>
            </a:r>
            <a:r>
              <a:rPr lang="zh-CN" altLang="en-US" dirty="0" smtClean="0"/>
              <a:t>保存着整个系统的运行状态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Monitor Map</a:t>
            </a:r>
            <a:r>
              <a:rPr lang="zh-CN" altLang="en-US" dirty="0"/>
              <a:t>：</a:t>
            </a:r>
            <a:r>
              <a:rPr lang="zh-CN" altLang="en-US" dirty="0" smtClean="0"/>
              <a:t>包含</a:t>
            </a:r>
            <a:r>
              <a:rPr lang="zh-CN" altLang="en-US" dirty="0"/>
              <a:t>集群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/>
              <a:t> 、位置、名字、地址和端口，也包括当前版本、创建时间、最近修改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：包含</a:t>
            </a:r>
            <a:r>
              <a:rPr lang="zh-CN" altLang="en-US" dirty="0"/>
              <a:t>集群 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zh-CN" altLang="en-US" dirty="0"/>
              <a:t>创建时间、最近修改时间、存储池列表、副本数量、归置组</a:t>
            </a:r>
            <a:r>
              <a:rPr lang="zh-CN" altLang="en-US" dirty="0" smtClean="0"/>
              <a:t>数量</a:t>
            </a:r>
            <a:r>
              <a:rPr lang="zh-CN" altLang="en-US" dirty="0"/>
              <a:t>、</a:t>
            </a:r>
            <a:r>
              <a:rPr lang="en-US" altLang="zh-CN" dirty="0" smtClean="0"/>
              <a:t>OSD </a:t>
            </a:r>
            <a:r>
              <a:rPr lang="zh-CN" altLang="en-US" dirty="0"/>
              <a:t>列表及其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：包含</a:t>
            </a:r>
            <a:r>
              <a:rPr lang="en-US" altLang="zh-CN" dirty="0" smtClean="0"/>
              <a:t>PG</a:t>
            </a:r>
            <a:r>
              <a:rPr lang="zh-CN" altLang="en-US" dirty="0" smtClean="0"/>
              <a:t>版本、时间</a:t>
            </a:r>
            <a:r>
              <a:rPr lang="zh-CN" altLang="en-US" dirty="0"/>
              <a:t>戳、最新的 </a:t>
            </a:r>
            <a:r>
              <a:rPr lang="en-US" altLang="zh-CN" dirty="0"/>
              <a:t>OSD </a:t>
            </a:r>
            <a:r>
              <a:rPr lang="zh-CN" altLang="en-US" dirty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版本</a:t>
            </a:r>
            <a:r>
              <a:rPr lang="zh-CN" altLang="en-US" dirty="0"/>
              <a:t>、占满率</a:t>
            </a:r>
            <a:r>
              <a:rPr lang="zh-CN" altLang="en-US" dirty="0" smtClean="0"/>
              <a:t>、各</a:t>
            </a:r>
            <a:r>
              <a:rPr lang="en-US" altLang="zh-CN" dirty="0" smtClean="0"/>
              <a:t>PG</a:t>
            </a:r>
            <a:r>
              <a:rPr lang="zh-CN" altLang="en-US" dirty="0" smtClean="0"/>
              <a:t>详情等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CURSH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：</a:t>
            </a:r>
            <a:r>
              <a:rPr lang="zh-CN" altLang="en-US" dirty="0" smtClean="0"/>
              <a:t>包含</a:t>
            </a:r>
            <a:r>
              <a:rPr lang="zh-CN" altLang="en-US" dirty="0"/>
              <a:t>存储设备列表、故障域树状结构（如设备、主机、机架、</a:t>
            </a:r>
            <a:r>
              <a:rPr lang="zh-CN" altLang="en-US" dirty="0" smtClean="0"/>
              <a:t>行等）和</a:t>
            </a:r>
            <a:r>
              <a:rPr lang="zh-CN" altLang="en-US" dirty="0"/>
              <a:t>存储数据时如何利用此树状结构的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OSD</a:t>
            </a:r>
            <a:r>
              <a:rPr lang="zh-CN" altLang="en-US" dirty="0" smtClean="0"/>
              <a:t>或者客户端需要首先拿到</a:t>
            </a:r>
            <a:r>
              <a:rPr lang="en-US" altLang="zh-CN" dirty="0" smtClean="0"/>
              <a:t>CRUSH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，才能通过</a:t>
            </a:r>
            <a:r>
              <a:rPr lang="en-US" altLang="zh-CN" dirty="0" smtClean="0"/>
              <a:t>CRUSH</a:t>
            </a:r>
            <a:r>
              <a:rPr lang="zh-CN" altLang="en-US" dirty="0" smtClean="0"/>
              <a:t>算法计算数据位置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MDS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lang="zh-CN" altLang="en-US" dirty="0"/>
              <a:t>：</a:t>
            </a:r>
            <a:r>
              <a:rPr lang="zh-CN" altLang="en-US" dirty="0" smtClean="0"/>
              <a:t>包含</a:t>
            </a:r>
            <a:r>
              <a:rPr lang="zh-CN" altLang="en-US" dirty="0"/>
              <a:t>当前 </a:t>
            </a:r>
            <a:r>
              <a:rPr lang="en-US" altLang="zh-CN" dirty="0"/>
              <a:t>MDS </a:t>
            </a:r>
            <a:r>
              <a:rPr lang="zh-CN" altLang="en-US" dirty="0"/>
              <a:t>图的版本、创建时间、最近修改时间，还包含了存储元数据的存储池、元数据服务器</a:t>
            </a:r>
            <a:r>
              <a:rPr lang="zh-CN" altLang="en-US" dirty="0" smtClean="0"/>
              <a:t>列表和状态等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3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10972800" cy="5114839"/>
          </a:xfrm>
        </p:spPr>
        <p:txBody>
          <a:bodyPr/>
          <a:lstStyle/>
          <a:p>
            <a:r>
              <a:rPr kumimoji="1" lang="en-US" altLang="zh-CN" dirty="0" smtClean="0"/>
              <a:t>peer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之间相互心跳检测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eer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</a:t>
            </a:r>
            <a:r>
              <a:rPr lang="zh-CN" altLang="en-US" dirty="0" smtClean="0"/>
              <a:t>是指包含了相同</a:t>
            </a:r>
            <a:r>
              <a:rPr lang="en-US" altLang="zh-CN" dirty="0" smtClean="0"/>
              <a:t>PG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OSD</a:t>
            </a:r>
            <a:r>
              <a:rPr lang="zh-CN" altLang="en-US" dirty="0" smtClean="0"/>
              <a:t>，相互周期性发送</a:t>
            </a:r>
            <a:r>
              <a:rPr lang="en-US" altLang="zh-CN" dirty="0" smtClean="0"/>
              <a:t>ping/pong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在一段时间内没有检测到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</a:t>
            </a:r>
            <a:r>
              <a:rPr lang="zh-CN" altLang="en-US" dirty="0" smtClean="0"/>
              <a:t>心跳，将其加入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队列</a:t>
            </a:r>
            <a:endParaRPr kumimoji="1" lang="en-US" altLang="zh-CN" dirty="0" smtClean="0"/>
          </a:p>
          <a:p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通信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OSD</a:t>
            </a:r>
            <a:r>
              <a:rPr lang="zh-CN" altLang="en-US" dirty="0" smtClean="0"/>
              <a:t>报告失败的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</a:t>
            </a:r>
          </a:p>
          <a:p>
            <a:pPr lvl="2"/>
            <a:r>
              <a:rPr lang="zh-CN" altLang="en-US" dirty="0" smtClean="0"/>
              <a:t>当报告次数达到阈值，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将其下线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OSD</a:t>
            </a:r>
            <a:r>
              <a:rPr lang="zh-CN" altLang="en-US" dirty="0" smtClean="0"/>
              <a:t>报告互联失败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OSD</a:t>
            </a:r>
            <a:r>
              <a:rPr lang="zh-CN" altLang="en-US" dirty="0" smtClean="0"/>
              <a:t>无法与集群中任一</a:t>
            </a:r>
            <a:r>
              <a:rPr lang="en-US" altLang="zh-CN" dirty="0" smtClean="0"/>
              <a:t>OSD</a:t>
            </a:r>
            <a:r>
              <a:rPr lang="zh-CN" altLang="en-US" dirty="0" smtClean="0"/>
              <a:t>建立连接，周期性向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请求最新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</a:p>
          <a:p>
            <a:pPr lvl="1"/>
            <a:r>
              <a:rPr lang="en-US" altLang="zh-CN" dirty="0" smtClean="0"/>
              <a:t>OSD</a:t>
            </a:r>
            <a:r>
              <a:rPr lang="zh-CN" altLang="en-US" dirty="0" smtClean="0"/>
              <a:t>报告自身的状态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周期性向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报告事件，例如某次操作失败、</a:t>
            </a:r>
            <a:r>
              <a:rPr lang="en-US" altLang="zh-CN" dirty="0" smtClean="0"/>
              <a:t>PG</a:t>
            </a:r>
            <a:r>
              <a:rPr lang="zh-CN" altLang="en-US" dirty="0" smtClean="0"/>
              <a:t>状态变更等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在一段时间内没有检测到</a:t>
            </a:r>
            <a:r>
              <a:rPr lang="en-US" altLang="zh-CN" dirty="0" smtClean="0"/>
              <a:t>OSD</a:t>
            </a:r>
            <a:r>
              <a:rPr lang="zh-CN" altLang="en-US" dirty="0" smtClean="0"/>
              <a:t>报告事件，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将其下线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06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CEPH</a:t>
            </a:r>
            <a:r>
              <a:rPr lang="zh-CN" altLang="en-US" dirty="0" smtClean="0"/>
              <a:t>高可用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6129402" cy="50525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消除单点故障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构建</a:t>
            </a:r>
            <a:r>
              <a:rPr lang="en-US" altLang="zh-CN" dirty="0" smtClean="0"/>
              <a:t>CEPH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集群保证高可用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客户端直接通过</a:t>
            </a:r>
            <a:r>
              <a:rPr lang="en-US" altLang="zh-CN" dirty="0" smtClean="0"/>
              <a:t>CRUSH</a:t>
            </a:r>
            <a:r>
              <a:rPr lang="zh-CN" altLang="en-US" dirty="0" smtClean="0"/>
              <a:t>算法计算对象位置，避免依赖一个中心化查询服务</a:t>
            </a:r>
            <a:endParaRPr lang="en-US" altLang="zh-CN" dirty="0" smtClean="0"/>
          </a:p>
          <a:p>
            <a:r>
              <a:rPr lang="zh-CN" altLang="en-US" dirty="0" smtClean="0"/>
              <a:t>设置数据副本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通过设置存储池（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）的副本数，一个</a:t>
            </a:r>
            <a:r>
              <a:rPr lang="en-US" altLang="zh-CN" dirty="0" smtClean="0"/>
              <a:t>PG</a:t>
            </a:r>
            <a:r>
              <a:rPr lang="zh-CN" altLang="en-US" dirty="0" smtClean="0"/>
              <a:t>在多个的</a:t>
            </a:r>
            <a:r>
              <a:rPr lang="en-US" altLang="zh-CN" dirty="0" smtClean="0"/>
              <a:t>OSD</a:t>
            </a:r>
            <a:r>
              <a:rPr lang="zh-CN" altLang="en-US" dirty="0" smtClean="0"/>
              <a:t>上存在副本，保证高可用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Pool</a:t>
            </a:r>
            <a:r>
              <a:rPr lang="zh-CN" altLang="en-US" dirty="0" smtClean="0"/>
              <a:t>是</a:t>
            </a:r>
            <a:r>
              <a:rPr lang="zh-CN" altLang="en-US" dirty="0"/>
              <a:t>存储对象的逻辑分区，它规定了数据冗余的类型和对应的副本分布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2"/>
            <a:r>
              <a:rPr lang="zh-CN" altLang="en-US" dirty="0"/>
              <a:t> </a:t>
            </a:r>
            <a:r>
              <a:rPr lang="en-US" altLang="zh-CN" dirty="0" smtClean="0"/>
              <a:t>PG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placement </a:t>
            </a:r>
            <a:r>
              <a:rPr lang="en-US" altLang="zh-CN" dirty="0"/>
              <a:t>group</a:t>
            </a:r>
            <a:r>
              <a:rPr lang="zh-CN" altLang="en-US" dirty="0"/>
              <a:t>）是一个放置策略组，它是对象的集合，该集合里的所有对象都具有相同的放置</a:t>
            </a:r>
            <a:r>
              <a:rPr lang="zh-CN" altLang="en-US" dirty="0" smtClean="0"/>
              <a:t>策略；</a:t>
            </a:r>
            <a:r>
              <a:rPr lang="zh-CN" altLang="en-US" dirty="0"/>
              <a:t>数据均衡和恢复的最小</a:t>
            </a:r>
            <a:r>
              <a:rPr lang="zh-CN" altLang="en-US" dirty="0" smtClean="0"/>
              <a:t>粒度也是</a:t>
            </a:r>
            <a:r>
              <a:rPr lang="en-US" altLang="zh-CN" dirty="0" smtClean="0"/>
              <a:t>PG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09600" y="4402940"/>
            <a:ext cx="10972800" cy="216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80604020202020204" charset="0"/>
              <a:buChar char="•"/>
              <a:defRPr lang="en-US" altLang="zh-CN" sz="2400" b="1" kern="1200">
                <a:solidFill>
                  <a:srgbClr val="13398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kumimoji="1" lang="en-US" altLang="zh-CN" sz="2000" b="0" kern="1200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»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920647" y="51481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079288" y="5461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457" y="3454158"/>
            <a:ext cx="3556000" cy="2503793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6739002" y="975369"/>
            <a:ext cx="5235879" cy="2478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80604020202020204" charset="0"/>
              <a:buChar char="•"/>
              <a:defRPr lang="en-US" altLang="zh-CN" sz="2400" b="1" kern="1200">
                <a:solidFill>
                  <a:srgbClr val="13398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kumimoji="1" lang="en-US" altLang="zh-CN" sz="2000" b="0" kern="1200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»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Pool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OSD</a:t>
            </a:r>
            <a:r>
              <a:rPr lang="zh-CN" altLang="en-US" dirty="0" smtClean="0"/>
              <a:t>的关系</a:t>
            </a:r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包含多个</a:t>
            </a:r>
            <a:r>
              <a:rPr lang="en-US" altLang="zh-CN" dirty="0" smtClean="0"/>
              <a:t>PG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PG</a:t>
            </a:r>
            <a:r>
              <a:rPr lang="zh-CN" altLang="en-US" dirty="0"/>
              <a:t>里</a:t>
            </a:r>
            <a:r>
              <a:rPr lang="zh-CN" altLang="en-US" dirty="0" smtClean="0"/>
              <a:t>包含若干对象</a:t>
            </a:r>
            <a:r>
              <a:rPr lang="zh-CN" altLang="en-US" dirty="0"/>
              <a:t>；一个对象只能属于一个</a:t>
            </a:r>
            <a:r>
              <a:rPr lang="en-US" altLang="zh-CN" dirty="0" smtClean="0"/>
              <a:t>PG</a:t>
            </a:r>
            <a:endParaRPr lang="zh-CN" altLang="en-US" dirty="0"/>
          </a:p>
          <a:p>
            <a:pPr lvl="1"/>
            <a:r>
              <a:rPr lang="en-US" altLang="zh-CN" dirty="0"/>
              <a:t>PG</a:t>
            </a:r>
            <a:r>
              <a:rPr lang="zh-CN" altLang="en-US" dirty="0"/>
              <a:t>有主从之分，一个</a:t>
            </a:r>
            <a:r>
              <a:rPr lang="en-US" altLang="zh-CN" dirty="0"/>
              <a:t>PG</a:t>
            </a:r>
            <a:r>
              <a:rPr lang="zh-CN" altLang="en-US" dirty="0"/>
              <a:t>分布在不同的</a:t>
            </a:r>
            <a:r>
              <a:rPr lang="en-US" altLang="zh-CN" dirty="0"/>
              <a:t>OSD</a:t>
            </a:r>
            <a:r>
              <a:rPr lang="zh-CN" altLang="en-US" dirty="0" smtClean="0"/>
              <a:t>上（当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采用数据冗余类型是多副本）</a:t>
            </a:r>
          </a:p>
        </p:txBody>
      </p:sp>
    </p:spTree>
    <p:extLst>
      <p:ext uri="{BB962C8B-B14F-4D97-AF65-F5344CB8AC3E}">
        <p14:creationId xmlns:p14="http://schemas.microsoft.com/office/powerpoint/2010/main" val="10377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故障恢复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内容占位符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80604020202020204" charset="0"/>
              <a:buChar char="•"/>
              <a:defRPr lang="en-US" altLang="zh-CN" sz="2400" b="1" kern="1200">
                <a:solidFill>
                  <a:srgbClr val="13398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kumimoji="1" lang="en-US" altLang="zh-CN" sz="2000" b="0" kern="1200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»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故障恢复步骤</a:t>
            </a:r>
            <a:endParaRPr lang="en-US" altLang="zh-CN" dirty="0" smtClean="0"/>
          </a:p>
          <a:p>
            <a:pPr lvl="1"/>
            <a:r>
              <a:rPr lang="zh-CN" altLang="en-US" dirty="0"/>
              <a:t>感知集群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当心跳超时或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</a:t>
            </a:r>
            <a:r>
              <a:rPr lang="zh-CN" altLang="en-US" dirty="0" smtClean="0"/>
              <a:t>发送失败报告超过阈值，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集群判定</a:t>
            </a:r>
            <a:r>
              <a:rPr lang="en-US" altLang="zh-CN" dirty="0" smtClean="0"/>
              <a:t>OSD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Monitor</a:t>
            </a:r>
            <a:r>
              <a:rPr lang="zh-CN" altLang="en-US" dirty="0" smtClean="0"/>
              <a:t>集群将更新之后的</a:t>
            </a:r>
            <a:r>
              <a:rPr lang="en-US" altLang="zh-CN" dirty="0" smtClean="0"/>
              <a:t>OSD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随机发给一个</a:t>
            </a:r>
            <a:r>
              <a:rPr lang="en-US" altLang="zh-CN" dirty="0" smtClean="0"/>
              <a:t>OSD</a:t>
            </a:r>
            <a:r>
              <a:rPr lang="zh-CN" altLang="en-US" dirty="0" smtClean="0"/>
              <a:t>，一段时间后，整个集群的</a:t>
            </a:r>
            <a:r>
              <a:rPr lang="en-US" altLang="zh-CN" dirty="0" smtClean="0"/>
              <a:t>OSD</a:t>
            </a:r>
            <a:r>
              <a:rPr lang="zh-CN" altLang="en-US" dirty="0" smtClean="0"/>
              <a:t>都会收到</a:t>
            </a:r>
            <a:r>
              <a:rPr lang="en-US" altLang="zh-CN" dirty="0" smtClean="0"/>
              <a:t>OSD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的更新消息</a:t>
            </a:r>
            <a:endParaRPr lang="en-US" altLang="zh-CN" dirty="0"/>
          </a:p>
          <a:p>
            <a:pPr lvl="1"/>
            <a:r>
              <a:rPr lang="zh-CN" altLang="en-US" dirty="0"/>
              <a:t>确定受故障影响的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OSD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OSD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更新消息，扫描存储的所有</a:t>
            </a:r>
            <a:r>
              <a:rPr lang="en-US" altLang="zh-CN" dirty="0" smtClean="0"/>
              <a:t>PG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PG</a:t>
            </a:r>
            <a:r>
              <a:rPr lang="zh-CN" altLang="en-US" dirty="0" smtClean="0"/>
              <a:t>开始进行</a:t>
            </a:r>
            <a:r>
              <a:rPr lang="en-US" altLang="zh-CN" dirty="0" smtClean="0"/>
              <a:t>peering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PG</a:t>
            </a:r>
            <a:r>
              <a:rPr lang="zh-CN" altLang="en-US" dirty="0" smtClean="0"/>
              <a:t>根据</a:t>
            </a:r>
            <a:r>
              <a:rPr lang="en-US" altLang="zh-CN" dirty="0" err="1" smtClean="0"/>
              <a:t>PGLog</a:t>
            </a:r>
            <a:r>
              <a:rPr lang="zh-CN" altLang="en-US" dirty="0"/>
              <a:t>检查多个副本的一致性</a:t>
            </a:r>
            <a:r>
              <a:rPr lang="zh-CN" altLang="en-US" dirty="0" smtClean="0"/>
              <a:t>，最后</a:t>
            </a:r>
            <a:r>
              <a:rPr lang="zh-CN" altLang="en-US" dirty="0"/>
              <a:t>得到一份完整的对象缺失列表</a:t>
            </a:r>
            <a:endParaRPr lang="en-US" altLang="zh-CN" dirty="0"/>
          </a:p>
          <a:p>
            <a:pPr lvl="1"/>
            <a:r>
              <a:rPr lang="zh-CN" altLang="en-US" dirty="0"/>
              <a:t>恢复受影响的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en-US" altLang="zh-CN" dirty="0"/>
              <a:t>Primary PG</a:t>
            </a:r>
            <a:r>
              <a:rPr lang="zh-CN" altLang="en-US" dirty="0"/>
              <a:t>将根据对象的缺失列表进行具体对象的数据拷贝，对于</a:t>
            </a:r>
            <a:r>
              <a:rPr lang="en-US" altLang="zh-CN" dirty="0"/>
              <a:t>Replica PG</a:t>
            </a:r>
            <a:r>
              <a:rPr lang="zh-CN" altLang="en-US" dirty="0"/>
              <a:t>缺失的数据</a:t>
            </a:r>
            <a:r>
              <a:rPr lang="en-US" altLang="zh-CN" dirty="0"/>
              <a:t>Primary </a:t>
            </a:r>
            <a:r>
              <a:rPr lang="zh-CN" altLang="en-US" dirty="0"/>
              <a:t>会通过</a:t>
            </a:r>
            <a:r>
              <a:rPr lang="en-US" altLang="zh-CN" dirty="0"/>
              <a:t>Push</a:t>
            </a:r>
            <a:r>
              <a:rPr lang="zh-CN" altLang="en-US" dirty="0"/>
              <a:t>操作推送缺失数据，对于</a:t>
            </a:r>
            <a:r>
              <a:rPr lang="en-US" altLang="zh-CN" dirty="0"/>
              <a:t>Primary PG</a:t>
            </a:r>
            <a:r>
              <a:rPr lang="zh-CN" altLang="en-US" dirty="0"/>
              <a:t>缺失的数据会通过</a:t>
            </a:r>
            <a:r>
              <a:rPr lang="en-US" altLang="zh-CN" dirty="0"/>
              <a:t>Pull</a:t>
            </a:r>
            <a:r>
              <a:rPr lang="zh-CN" altLang="en-US" dirty="0"/>
              <a:t>操作从副本获取缺失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如果无法根据对象缺失列表恢复数据，那么会执行</a:t>
            </a:r>
            <a:r>
              <a:rPr lang="en-US" altLang="zh-CN" dirty="0" smtClean="0"/>
              <a:t>backfill</a:t>
            </a:r>
            <a:r>
              <a:rPr lang="zh-CN" altLang="en-US" dirty="0" smtClean="0"/>
              <a:t>，从副本拷贝整个</a:t>
            </a:r>
            <a:r>
              <a:rPr lang="en-US" altLang="zh-CN" dirty="0" smtClean="0"/>
              <a:t>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34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多副本数据读写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正常流程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5705" y="1049847"/>
            <a:ext cx="8880589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多副本数据读写</a:t>
            </a:r>
            <a:r>
              <a:rPr kumimoji="1" lang="en-US" altLang="zh-CN" dirty="0" smtClean="0"/>
              <a:t>-Primary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PG</a:t>
            </a:r>
            <a:r>
              <a:rPr kumimoji="1" lang="zh-CN" altLang="en-US" dirty="0" smtClean="0"/>
              <a:t>发生变动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94137" y="2818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96219" y="4772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09599" y="1152310"/>
            <a:ext cx="6141929" cy="511483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PG</a:t>
            </a:r>
            <a:r>
              <a:rPr kumimoji="1" lang="zh-CN" altLang="en-US" dirty="0" smtClean="0"/>
              <a:t>发生变动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CEPH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必须通过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PG</a:t>
            </a:r>
            <a:r>
              <a:rPr lang="zh-CN" altLang="en-US" dirty="0" smtClean="0"/>
              <a:t>进行，当其所在</a:t>
            </a:r>
            <a:r>
              <a:rPr lang="en-US" altLang="zh-CN" dirty="0" smtClean="0"/>
              <a:t>OSD</a:t>
            </a:r>
            <a:r>
              <a:rPr lang="zh-CN" altLang="en-US" dirty="0" smtClean="0"/>
              <a:t>发生故障就会发生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PG</a:t>
            </a:r>
            <a:r>
              <a:rPr lang="zh-CN" altLang="en-US" dirty="0" smtClean="0"/>
              <a:t>变动</a:t>
            </a:r>
            <a:endParaRPr lang="en-US" altLang="zh-CN" dirty="0" smtClean="0"/>
          </a:p>
          <a:p>
            <a:r>
              <a:rPr lang="zh-CN" altLang="en-US" dirty="0" smtClean="0"/>
              <a:t>主要过程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客户端连接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获取集群</a:t>
            </a:r>
            <a:r>
              <a:rPr lang="en-US" altLang="zh-CN" dirty="0" smtClean="0"/>
              <a:t>map</a:t>
            </a:r>
          </a:p>
          <a:p>
            <a:pPr lvl="1"/>
            <a:r>
              <a:rPr lang="en-US" altLang="zh-CN" dirty="0" smtClean="0"/>
              <a:t>OSD1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PG</a:t>
            </a:r>
            <a:r>
              <a:rPr lang="zh-CN" altLang="en-US" dirty="0" smtClean="0"/>
              <a:t>数据，主动上报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让</a:t>
            </a:r>
            <a:r>
              <a:rPr lang="en-US" altLang="zh-CN" dirty="0" smtClean="0"/>
              <a:t>OSD2</a:t>
            </a:r>
            <a:r>
              <a:rPr lang="zh-CN" altLang="en-US" dirty="0" smtClean="0"/>
              <a:t>成为临时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PG</a:t>
            </a:r>
            <a:r>
              <a:rPr lang="zh-CN" altLang="en-US" dirty="0" smtClean="0"/>
              <a:t>，并从</a:t>
            </a:r>
            <a:r>
              <a:rPr lang="en-US" altLang="zh-CN" dirty="0" smtClean="0"/>
              <a:t>OSD2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PG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OSD2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请求，同时将数据写入另外两个副本。等所有数据副本写入完毕，返回客户端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OSD1</a:t>
            </a:r>
            <a:r>
              <a:rPr lang="zh-CN" altLang="en-US" dirty="0" smtClean="0"/>
              <a:t>同步完毕，</a:t>
            </a:r>
            <a:r>
              <a:rPr lang="en-US" altLang="zh-CN" dirty="0" smtClean="0"/>
              <a:t>OSD2</a:t>
            </a:r>
            <a:r>
              <a:rPr lang="zh-CN" altLang="en-US" dirty="0" smtClean="0"/>
              <a:t>交出临时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PG</a:t>
            </a:r>
            <a:r>
              <a:rPr lang="zh-CN" altLang="en-US" dirty="0" smtClean="0"/>
              <a:t>，成为副本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28" y="2013022"/>
            <a:ext cx="5427570" cy="27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899" y="2022125"/>
            <a:ext cx="11121219" cy="1470025"/>
          </a:xfrm>
        </p:spPr>
        <p:txBody>
          <a:bodyPr/>
          <a:lstStyle/>
          <a:p>
            <a:r>
              <a:rPr lang="en-US" altLang="zh-CN" dirty="0" smtClean="0"/>
              <a:t>CRUSH</a:t>
            </a:r>
            <a:r>
              <a:rPr lang="zh-CN" altLang="en-US" dirty="0" smtClean="0"/>
              <a:t>算法</a:t>
            </a:r>
            <a:endParaRPr kumimoji="1" lang="x-non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899" y="3492150"/>
            <a:ext cx="8534400" cy="1752600"/>
          </a:xfrm>
        </p:spPr>
        <p:txBody>
          <a:bodyPr>
            <a:normAutofit/>
          </a:bodyPr>
          <a:lstStyle/>
          <a:p>
            <a:endParaRPr kumimoji="1" lang="zh-CN" altLang="en-US" sz="3200" dirty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3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数据分布算法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数据分布是分布式存储系统面临的首要问题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数据分布算法的指标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两个基本目标（在一定程度上冲突）</a:t>
            </a:r>
            <a:endParaRPr kumimoji="1" lang="en-US" altLang="zh-CN" dirty="0" smtClean="0"/>
          </a:p>
          <a:p>
            <a:pPr lvl="2"/>
            <a:r>
              <a:rPr lang="zh-CN" altLang="en-US" dirty="0" smtClean="0"/>
              <a:t>均匀性：不同存储节点负载应该均衡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稳定性：每次相同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通过数据分布算法得到的结果应该保持稳定，即便存储节点发生变化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工程上值得关注的问题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性能：</a:t>
            </a:r>
            <a:r>
              <a:rPr lang="zh-CN" altLang="en-US" dirty="0"/>
              <a:t>算法相对于存储节点规模的时间</a:t>
            </a:r>
            <a:r>
              <a:rPr lang="zh-CN" altLang="en-US" dirty="0" smtClean="0"/>
              <a:t>复杂度，保证系统可扩展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支持异构存储：</a:t>
            </a:r>
            <a:r>
              <a:rPr lang="zh-CN" altLang="en-US" dirty="0"/>
              <a:t>不同存储节点之间可能会有很大的性能或容量差异，好的数据分布算法应该能很好的应对这种异构，提供加权的数据均匀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故障域隔离：</a:t>
            </a:r>
            <a:r>
              <a:rPr lang="zh-CN" altLang="en-US" dirty="0"/>
              <a:t>为了数据的高可用，数据分布算法应该为每个</a:t>
            </a:r>
            <a:r>
              <a:rPr lang="en-US" altLang="zh-CN" dirty="0"/>
              <a:t>key</a:t>
            </a:r>
            <a:r>
              <a:rPr lang="zh-CN" altLang="en-US" dirty="0"/>
              <a:t>找到一组存储</a:t>
            </a:r>
            <a:r>
              <a:rPr lang="zh-CN" altLang="en-US" dirty="0" smtClean="0"/>
              <a:t>节点，并且</a:t>
            </a:r>
            <a:r>
              <a:rPr lang="zh-CN" altLang="en-US" dirty="0"/>
              <a:t>应该尽量隔离这些副本的故障域，如不同机房、不同机架、不同交换机、不同机器</a:t>
            </a: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5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常见数据</a:t>
            </a:r>
            <a:r>
              <a:rPr kumimoji="1" lang="zh-CN" altLang="en-US" dirty="0" smtClean="0"/>
              <a:t>分布算法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10972800" cy="5114839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直接选择使用率最低的节点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遍历所有节点，选择使用率最低的节点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优点：当系统保持不变时均匀性好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缺点：只适用于节点数量只增不减的情形，当节点数量增加时导致数据访问不均</a:t>
            </a:r>
            <a:endParaRPr kumimoji="1" lang="en-US" altLang="zh-CN" dirty="0" smtClean="0"/>
          </a:p>
          <a:p>
            <a:r>
              <a:rPr kumimoji="1" lang="zh-CN" altLang="en-US" dirty="0" smtClean="0"/>
              <a:t>简单哈希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的哈希值再对节点数取模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优点：均匀性好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r>
              <a:rPr kumimoji="1" lang="zh-CN" altLang="en-US" dirty="0" smtClean="0"/>
              <a:t>稳定性不好，增删节点时会导致</a:t>
            </a:r>
            <a:r>
              <a:rPr kumimoji="1" lang="en-US" altLang="zh-CN" dirty="0" smtClean="0"/>
              <a:t>Rehashing</a:t>
            </a:r>
            <a:r>
              <a:rPr kumimoji="1" lang="zh-CN" altLang="en-US" dirty="0" smtClean="0"/>
              <a:t>，数据大量迁移</a:t>
            </a:r>
            <a:endParaRPr lang="en-US" altLang="zh-CN" dirty="0" smtClean="0"/>
          </a:p>
          <a:p>
            <a:r>
              <a:rPr kumimoji="1" lang="zh-CN" altLang="en-US" dirty="0" smtClean="0"/>
              <a:t>一致性哈希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存储节点排列</a:t>
            </a:r>
            <a:r>
              <a:rPr lang="zh-CN" altLang="en-US" dirty="0" smtClean="0"/>
              <a:t>在哈希环上，计算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的哈希值，顺时针找到最先遇到的一组节点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优点：稳定性好，增删节点只影响哈希环上顺时针相邻的节点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缺点：</a:t>
            </a:r>
            <a:r>
              <a:rPr lang="zh-CN" altLang="en-US" dirty="0" smtClean="0"/>
              <a:t>均匀性不好，无法保证节点在哈希环上等距排列（带负载上限或带虚拟节点可解决）</a:t>
            </a:r>
            <a:endParaRPr lang="en-US" altLang="zh-CN" dirty="0" smtClean="0"/>
          </a:p>
          <a:p>
            <a:r>
              <a:rPr kumimoji="1" lang="zh-CN" altLang="en-US" dirty="0" smtClean="0"/>
              <a:t>分片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哈希环切割为相同大小的分片</a:t>
            </a:r>
            <a:r>
              <a:rPr lang="zh-CN" altLang="en-US" dirty="0" smtClean="0"/>
              <a:t>，并不同</a:t>
            </a:r>
            <a:r>
              <a:rPr lang="zh-CN" altLang="en-US" dirty="0"/>
              <a:t>的节点</a:t>
            </a:r>
            <a:r>
              <a:rPr lang="zh-CN" altLang="en-US" dirty="0" smtClean="0"/>
              <a:t>负责这些分片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优点：分片的划分和分配解耦，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到节点的映射分为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到分片，分片到节点两层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缺点：需要一个</a:t>
            </a:r>
            <a:r>
              <a:rPr lang="zh-CN" altLang="en-US" dirty="0" smtClean="0"/>
              <a:t>中心</a:t>
            </a:r>
            <a:r>
              <a:rPr lang="zh-CN" altLang="en-US" dirty="0"/>
              <a:t>目录</a:t>
            </a:r>
            <a:r>
              <a:rPr lang="zh-CN" altLang="en-US" dirty="0" smtClean="0"/>
              <a:t>服务保存分片到节点的映射，存在性能问题和单点故障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152310"/>
            <a:ext cx="3135328" cy="29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特性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分布式系统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可分别作为文件系统，块存储和对象存储使用，并提供各个层面的</a:t>
            </a:r>
            <a:r>
              <a:rPr kumimoji="1" lang="en-US" altLang="zh-CN" dirty="0" smtClean="0"/>
              <a:t>API</a:t>
            </a:r>
          </a:p>
          <a:p>
            <a:pPr lvl="1"/>
            <a:r>
              <a:rPr lang="en-US" altLang="zh-CN" dirty="0" smtClean="0"/>
              <a:t>OSD</a:t>
            </a:r>
            <a:r>
              <a:rPr lang="zh-CN" altLang="en-US" dirty="0" smtClean="0"/>
              <a:t>自治，元数据服务的压力小，无单点故障，可线性扩容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可在线扩容</a:t>
            </a:r>
            <a:r>
              <a:rPr lang="en-US" altLang="zh-CN" dirty="0" smtClean="0"/>
              <a:t>(MDS,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、迁移</a:t>
            </a:r>
            <a:r>
              <a:rPr lang="zh-CN" altLang="en-US" dirty="0" smtClean="0"/>
              <a:t>、数据冗余、数据自动恢复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支持用户管理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增加，删除，查询，修改权限等</a:t>
            </a:r>
            <a:r>
              <a:rPr lang="en-US" altLang="zh-CN" dirty="0" smtClean="0"/>
              <a:t>)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6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CRUSH</a:t>
            </a:r>
            <a:r>
              <a:rPr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10972800" cy="511483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算法设计</a:t>
            </a:r>
            <a:endParaRPr kumimoji="1" lang="en-US" altLang="zh-CN" dirty="0"/>
          </a:p>
          <a:p>
            <a:pPr lvl="1"/>
            <a:r>
              <a:rPr lang="zh-CN" altLang="en-US" dirty="0" smtClean="0"/>
              <a:t>本质上是分片算法的改进版本（</a:t>
            </a:r>
            <a:r>
              <a:rPr lang="en-US" altLang="zh-CN" dirty="0"/>
              <a:t> PG</a:t>
            </a:r>
            <a:r>
              <a:rPr lang="zh-CN" altLang="en-US" dirty="0"/>
              <a:t>对应数据分片，</a:t>
            </a:r>
            <a:r>
              <a:rPr lang="en-US" altLang="zh-CN" dirty="0"/>
              <a:t>OSD</a:t>
            </a:r>
            <a:r>
              <a:rPr lang="zh-CN" altLang="en-US" dirty="0"/>
              <a:t>对应存储节点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避免存储节点或客户端与中心目录服务交互分</a:t>
            </a:r>
            <a:r>
              <a:rPr lang="zh-CN" altLang="en-US" dirty="0"/>
              <a:t>片映射信息，而改由存储节点或客户端</a:t>
            </a:r>
            <a:r>
              <a:rPr lang="zh-CN" altLang="en-US" dirty="0" smtClean="0"/>
              <a:t>自己根据集群</a:t>
            </a:r>
            <a:r>
              <a:rPr lang="zh-CN" altLang="en-US" dirty="0"/>
              <a:t>节点</a:t>
            </a:r>
            <a:r>
              <a:rPr lang="zh-CN" altLang="en-US" dirty="0" smtClean="0"/>
              <a:t>拓扑（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）和</a:t>
            </a:r>
            <a:r>
              <a:rPr lang="zh-CN" altLang="en-US" dirty="0"/>
              <a:t>确定的</a:t>
            </a:r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）计算</a:t>
            </a:r>
            <a:r>
              <a:rPr lang="zh-CN" altLang="en-US" dirty="0"/>
              <a:t>分片</a:t>
            </a:r>
            <a:r>
              <a:rPr lang="zh-CN" altLang="en-US" dirty="0" smtClean="0"/>
              <a:t>映射</a:t>
            </a:r>
          </a:p>
          <a:p>
            <a:pPr lvl="2"/>
            <a:r>
              <a:rPr lang="zh-CN" altLang="en-US" dirty="0"/>
              <a:t>支持层级的故障域控制，将同一分片的不同副本按照配置划分到不同层级的故障域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支持存储异构，对不同性能和容量的存储设备可设置不同的权重</a:t>
            </a:r>
            <a:endParaRPr lang="en-US" altLang="zh-CN" dirty="0"/>
          </a:p>
          <a:p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客户端通过</a:t>
            </a:r>
            <a:r>
              <a:rPr lang="en-US" altLang="zh-CN" dirty="0" smtClean="0"/>
              <a:t>CRUSH</a:t>
            </a:r>
            <a:r>
              <a:rPr lang="zh-CN" altLang="en-US" dirty="0" smtClean="0"/>
              <a:t>算法计算对象及其副本所在</a:t>
            </a:r>
            <a:r>
              <a:rPr lang="en-US" altLang="zh-CN" dirty="0" smtClean="0"/>
              <a:t>OSD</a:t>
            </a:r>
            <a:r>
              <a:rPr lang="zh-CN" altLang="en-US" dirty="0" smtClean="0"/>
              <a:t>列表，通过主</a:t>
            </a:r>
            <a:r>
              <a:rPr lang="en-US" altLang="zh-CN" dirty="0" smtClean="0"/>
              <a:t>OSD</a:t>
            </a:r>
            <a:r>
              <a:rPr lang="zh-CN" altLang="en-US" dirty="0" smtClean="0"/>
              <a:t>执行读写操作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当集群中</a:t>
            </a:r>
            <a:r>
              <a:rPr lang="en-US" altLang="zh-CN" dirty="0" smtClean="0"/>
              <a:t>OSD</a:t>
            </a:r>
            <a:r>
              <a:rPr lang="zh-CN" altLang="en-US" dirty="0" smtClean="0"/>
              <a:t>发生变动，通过</a:t>
            </a:r>
            <a:r>
              <a:rPr lang="en-US" altLang="zh-CN" dirty="0" smtClean="0"/>
              <a:t>CRUSH</a:t>
            </a:r>
            <a:r>
              <a:rPr lang="zh-CN" altLang="en-US" dirty="0" smtClean="0"/>
              <a:t>算法重新均衡数据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6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故障域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3956" y="1026189"/>
            <a:ext cx="8304755" cy="3533939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31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95" y="4665506"/>
            <a:ext cx="4384675" cy="16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故障域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10972800" cy="5114839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故障域是一个树状结构，</a:t>
            </a:r>
            <a:r>
              <a:rPr lang="zh-CN" altLang="en-US" dirty="0"/>
              <a:t>反映了存储系统层级的物理拓扑结构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例如图中有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层，分别是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（这里无实际意义，可理解为数据中心），行（可理解为一排机柜），机柜和硬盘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树中每个节点都有权重，其值等于所有子节点权重之和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两个概念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Bucket/Device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是故障域的叶子节点，对应</a:t>
            </a:r>
            <a:r>
              <a:rPr lang="en-US" altLang="zh-CN" dirty="0" smtClean="0"/>
              <a:t>OSD</a:t>
            </a:r>
            <a:r>
              <a:rPr lang="zh-CN" altLang="en-US" dirty="0"/>
              <a:t>；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是除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之外的非叶子节点，是逻辑上的概念（注意：它与</a:t>
            </a:r>
            <a:r>
              <a:rPr lang="en-US" altLang="zh-CN" dirty="0" smtClean="0"/>
              <a:t>S3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含义不同，也没有任何关系）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Rule</a:t>
            </a:r>
            <a:r>
              <a:rPr lang="zh-CN" altLang="en-US" dirty="0" smtClean="0"/>
              <a:t>：一条故障域中从任意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pPr lvl="2"/>
            <a:r>
              <a:rPr kumimoji="1" lang="en-US" altLang="zh-CN" dirty="0" smtClean="0"/>
              <a:t>Rule</a:t>
            </a:r>
            <a:r>
              <a:rPr kumimoji="1" lang="zh-CN" altLang="en-US" dirty="0" smtClean="0"/>
              <a:t>一般分为三步：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：选择一个父节点，对应故障域中任意一个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，不一定是</a:t>
            </a:r>
            <a:r>
              <a:rPr kumimoji="1" lang="en-US" altLang="zh-CN" dirty="0" smtClean="0"/>
              <a:t>root</a:t>
            </a:r>
          </a:p>
          <a:p>
            <a:pPr lvl="3"/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：根据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的权重和</a:t>
            </a:r>
            <a:r>
              <a:rPr kumimoji="1" lang="en-US" altLang="zh-CN" dirty="0" smtClean="0"/>
              <a:t>CRUSH</a:t>
            </a:r>
            <a:r>
              <a:rPr kumimoji="1" lang="zh-CN" altLang="en-US" dirty="0" smtClean="0"/>
              <a:t>算法从父节点下选择出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个符合条件的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，选出的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成为下一次</a:t>
            </a:r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的父节点。表示</a:t>
            </a:r>
            <a:r>
              <a:rPr kumimoji="1" lang="zh-CN" altLang="en-US" dirty="0"/>
              <a:t>为</a:t>
            </a:r>
            <a:r>
              <a:rPr kumimoji="1" lang="en-US" altLang="zh-CN" dirty="0"/>
              <a:t>c(r,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，其中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是副本数，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PG</a:t>
            </a:r>
          </a:p>
          <a:p>
            <a:pPr lvl="3"/>
            <a:r>
              <a:rPr kumimoji="1" lang="en-US" altLang="zh-CN" dirty="0" smtClean="0"/>
              <a:t>Emit</a:t>
            </a:r>
            <a:r>
              <a:rPr kumimoji="1" lang="zh-CN" altLang="en-US" dirty="0" smtClean="0"/>
              <a:t>：输出最终选择的结果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通过定义</a:t>
            </a:r>
            <a:r>
              <a:rPr kumimoji="1" lang="en-US" altLang="zh-CN" dirty="0" smtClean="0"/>
              <a:t>Rule</a:t>
            </a:r>
            <a:r>
              <a:rPr kumimoji="1" lang="zh-CN" altLang="en-US" dirty="0" smtClean="0"/>
              <a:t>可以选择若干个来自不同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ucket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Device</a:t>
            </a:r>
            <a:r>
              <a:rPr kumimoji="1" lang="zh-CN" altLang="en-US" dirty="0" smtClean="0"/>
              <a:t>，从而使得数据副本拥有不同层级的容错能力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55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计算对象位置的流程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7594948" cy="511483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计算</a:t>
            </a:r>
            <a:r>
              <a:rPr lang="en-US" altLang="zh-CN" dirty="0"/>
              <a:t>PG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具体步骤</a:t>
            </a:r>
            <a:endParaRPr lang="en-US" altLang="zh-CN" dirty="0"/>
          </a:p>
          <a:p>
            <a:pPr lvl="2"/>
            <a:r>
              <a:rPr lang="zh-CN" altLang="en-US" dirty="0"/>
              <a:t>客户端</a:t>
            </a:r>
            <a:r>
              <a:rPr lang="zh-CN" altLang="en-US" dirty="0" smtClean="0"/>
              <a:t>输入池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和对象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lvl="2"/>
            <a:r>
              <a:rPr lang="zh-CN" altLang="en-US" dirty="0" smtClean="0"/>
              <a:t>计算对象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的哈希值，并对</a:t>
            </a:r>
            <a:r>
              <a:rPr lang="en-US" altLang="zh-CN" dirty="0"/>
              <a:t>PG</a:t>
            </a:r>
            <a:r>
              <a:rPr lang="zh-CN" altLang="en-US" dirty="0"/>
              <a:t>数量（</a:t>
            </a:r>
            <a:r>
              <a:rPr lang="zh-CN" altLang="en-US" dirty="0" smtClean="0"/>
              <a:t>由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决定</a:t>
            </a:r>
            <a:r>
              <a:rPr lang="zh-CN" altLang="en-US" dirty="0"/>
              <a:t>）取</a:t>
            </a:r>
            <a:r>
              <a:rPr lang="zh-CN" altLang="en-US" dirty="0" smtClean="0"/>
              <a:t>模</a:t>
            </a:r>
            <a:endParaRPr lang="en-US" altLang="zh-CN" dirty="0"/>
          </a:p>
          <a:p>
            <a:pPr lvl="2"/>
            <a:r>
              <a:rPr lang="zh-CN" altLang="en-US" dirty="0" smtClean="0"/>
              <a:t>拼接池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和取模结果得到</a:t>
            </a:r>
            <a:r>
              <a:rPr lang="en-US" altLang="zh-CN" dirty="0" smtClean="0"/>
              <a:t>PG_ID</a:t>
            </a:r>
          </a:p>
          <a:p>
            <a:pPr lvl="1"/>
            <a:r>
              <a:rPr lang="zh-CN" altLang="en-US" dirty="0" smtClean="0"/>
              <a:t>公式表示：</a:t>
            </a:r>
            <a:r>
              <a:rPr lang="en-US" altLang="zh-CN" dirty="0" smtClean="0"/>
              <a:t>PG_ID=</a:t>
            </a:r>
            <a:r>
              <a:rPr lang="en-US" altLang="zh-CN" dirty="0" err="1" smtClean="0"/>
              <a:t>Pool_ID+hash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oid</a:t>
            </a:r>
            <a:r>
              <a:rPr lang="en-US" altLang="zh-CN" dirty="0" smtClean="0"/>
              <a:t>)%</a:t>
            </a:r>
            <a:r>
              <a:rPr lang="en-US" altLang="zh-CN" dirty="0" err="1" smtClean="0"/>
              <a:t>PG_num</a:t>
            </a:r>
            <a:endParaRPr lang="zh-CN" altLang="en-US" dirty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OSD</a:t>
            </a:r>
            <a:r>
              <a:rPr lang="zh-CN" altLang="en-US" dirty="0" smtClean="0"/>
              <a:t>位置（以</a:t>
            </a:r>
            <a:r>
              <a:rPr lang="en-US" altLang="zh-CN" dirty="0" smtClean="0"/>
              <a:t>Straw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ucket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具体步骤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客户端输入</a:t>
            </a:r>
            <a:r>
              <a:rPr lang="en-US" altLang="zh-CN" dirty="0" smtClean="0"/>
              <a:t>PG_ID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Bucket_ID</a:t>
            </a:r>
            <a:r>
              <a:rPr lang="zh-CN" altLang="en-US" dirty="0" smtClean="0"/>
              <a:t>和常数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（可理解为从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开始的副本编号）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CRUSH_HASH(PG_ID, </a:t>
            </a:r>
            <a:r>
              <a:rPr lang="en-US" altLang="zh-CN" dirty="0" err="1" smtClean="0"/>
              <a:t>Bucket_ID</a:t>
            </a:r>
            <a:r>
              <a:rPr lang="en-US" altLang="zh-CN" dirty="0"/>
              <a:t>, r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得到一个伪随机数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计算随机数与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权重的乘积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重复以上过程，选出结果最大的</a:t>
            </a:r>
            <a:r>
              <a:rPr lang="en-US" altLang="zh-CN" dirty="0" err="1" smtClean="0"/>
              <a:t>Bucket_ID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r=</a:t>
            </a:r>
            <a:r>
              <a:rPr lang="en-US" altLang="zh-CN" dirty="0" err="1" smtClean="0"/>
              <a:t>r+f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是重试次数），重复以上过程，如果选出的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冲突、故障或过载则重试，直到选出指定数目</a:t>
            </a:r>
            <a:r>
              <a:rPr lang="en-US" altLang="zh-CN" dirty="0" smtClean="0"/>
              <a:t>Bucket</a:t>
            </a:r>
          </a:p>
          <a:p>
            <a:pPr lvl="2"/>
            <a:r>
              <a:rPr lang="zh-CN" altLang="en-US" dirty="0" smtClean="0"/>
              <a:t>按照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重复以上过程，直到选出所有合适的</a:t>
            </a:r>
            <a:r>
              <a:rPr lang="en-US" altLang="zh-CN" dirty="0" smtClean="0"/>
              <a:t>OSD</a:t>
            </a:r>
          </a:p>
          <a:p>
            <a:pPr lvl="1"/>
            <a:r>
              <a:rPr lang="zh-CN" altLang="en-US" dirty="0" smtClean="0"/>
              <a:t>公式表示：</a:t>
            </a:r>
            <a:r>
              <a:rPr lang="mr-IN" altLang="zh-CN" i="1" dirty="0"/>
              <a:t> </a:t>
            </a:r>
            <a:r>
              <a:rPr lang="mr-IN" altLang="zh-CN" dirty="0" err="1"/>
              <a:t>c</a:t>
            </a:r>
            <a:r>
              <a:rPr lang="mr-IN" altLang="zh-CN" dirty="0"/>
              <a:t>(</a:t>
            </a:r>
            <a:r>
              <a:rPr lang="mr-IN" altLang="zh-CN" dirty="0" err="1"/>
              <a:t>r</a:t>
            </a:r>
            <a:r>
              <a:rPr lang="mr-IN" altLang="zh-CN" dirty="0"/>
              <a:t>, </a:t>
            </a:r>
            <a:r>
              <a:rPr lang="mr-IN" altLang="zh-CN" dirty="0" err="1"/>
              <a:t>x</a:t>
            </a:r>
            <a:r>
              <a:rPr lang="mr-IN" altLang="zh-CN" dirty="0"/>
              <a:t>) = </a:t>
            </a:r>
            <a:r>
              <a:rPr lang="mr-IN" altLang="zh-CN" dirty="0" err="1"/>
              <a:t>max</a:t>
            </a:r>
            <a:r>
              <a:rPr lang="mr-IN" altLang="zh-CN" baseline="-25000" dirty="0" err="1"/>
              <a:t>i</a:t>
            </a:r>
            <a:r>
              <a:rPr lang="mr-IN" altLang="zh-CN" dirty="0"/>
              <a:t>(</a:t>
            </a:r>
            <a:r>
              <a:rPr lang="mr-IN" altLang="zh-CN" dirty="0" err="1"/>
              <a:t>f</a:t>
            </a:r>
            <a:r>
              <a:rPr lang="mr-IN" altLang="zh-CN" dirty="0"/>
              <a:t>(</a:t>
            </a:r>
            <a:r>
              <a:rPr lang="mr-IN" altLang="zh-CN" dirty="0" err="1"/>
              <a:t>w</a:t>
            </a:r>
            <a:r>
              <a:rPr lang="mr-IN" altLang="zh-CN" baseline="-25000" dirty="0" err="1"/>
              <a:t>i</a:t>
            </a:r>
            <a:r>
              <a:rPr lang="mr-IN" altLang="zh-CN" dirty="0"/>
              <a:t>)</a:t>
            </a:r>
            <a:r>
              <a:rPr lang="mr-IN" altLang="zh-CN" dirty="0" err="1"/>
              <a:t>hash</a:t>
            </a:r>
            <a:r>
              <a:rPr lang="mr-IN" altLang="zh-CN" dirty="0"/>
              <a:t>(</a:t>
            </a:r>
            <a:r>
              <a:rPr lang="mr-IN" altLang="zh-CN" dirty="0" err="1"/>
              <a:t>x</a:t>
            </a:r>
            <a:r>
              <a:rPr lang="mr-IN" altLang="zh-CN" dirty="0"/>
              <a:t>, </a:t>
            </a:r>
            <a:r>
              <a:rPr lang="mr-IN" altLang="zh-CN" dirty="0" err="1"/>
              <a:t>r</a:t>
            </a:r>
            <a:r>
              <a:rPr lang="mr-IN" altLang="zh-CN" dirty="0"/>
              <a:t>, </a:t>
            </a:r>
            <a:r>
              <a:rPr lang="en-US" altLang="zh-CN" dirty="0" smtClean="0"/>
              <a:t>bucket</a:t>
            </a:r>
            <a:r>
              <a:rPr lang="mr-IN" altLang="zh-CN" dirty="0" smtClean="0"/>
              <a:t>))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33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863" y="1048913"/>
            <a:ext cx="4902896" cy="2390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3481866"/>
            <a:ext cx="3258159" cy="26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kumimoji="1" lang="zh-CN" altLang="en-US" dirty="0" smtClean="0"/>
              <a:t>种类型</a:t>
            </a:r>
            <a:r>
              <a:rPr lang="en-US" altLang="zh-CN" dirty="0"/>
              <a:t>B</a:t>
            </a:r>
            <a:r>
              <a:rPr kumimoji="1" lang="en-US" altLang="zh-CN" dirty="0" smtClean="0"/>
              <a:t>ucket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10972800" cy="5274589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按照实现</a:t>
            </a:r>
            <a:r>
              <a:rPr kumimoji="1" lang="en-US" altLang="zh-CN" dirty="0" smtClean="0"/>
              <a:t>c(r,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x)</a:t>
            </a:r>
            <a:r>
              <a:rPr kumimoji="1" lang="zh-CN" altLang="en-US" dirty="0" smtClean="0"/>
              <a:t>的策略，分为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种类型：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Uniform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Bucket</a:t>
            </a:r>
            <a:endParaRPr lang="en-US" altLang="zh-CN" dirty="0"/>
          </a:p>
          <a:p>
            <a:pPr lvl="2"/>
            <a:r>
              <a:rPr kumimoji="1" lang="en-US" altLang="zh-CN" dirty="0" smtClean="0"/>
              <a:t>c(r,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x)=(hash(x)+</a:t>
            </a:r>
            <a:r>
              <a:rPr kumimoji="1" lang="en-US" altLang="zh-CN" dirty="0" err="1" smtClean="0"/>
              <a:t>rp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，其中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总数，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是任意大于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的素数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相当于简单哈希，适用</a:t>
            </a:r>
            <a:r>
              <a:rPr kumimoji="1" lang="zh-CN" altLang="en-US" dirty="0"/>
              <a:t>于所有</a:t>
            </a:r>
            <a:r>
              <a:rPr kumimoji="1" lang="en-US" altLang="zh-CN" dirty="0"/>
              <a:t>Bucket</a:t>
            </a:r>
            <a:r>
              <a:rPr kumimoji="1" lang="zh-CN" altLang="en-US" dirty="0"/>
              <a:t>权重相同的</a:t>
            </a:r>
            <a:r>
              <a:rPr kumimoji="1" lang="zh-CN" altLang="en-US" dirty="0" smtClean="0"/>
              <a:t>情形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Bucket</a:t>
            </a:r>
          </a:p>
          <a:p>
            <a:pPr lvl="2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按照加入顺序组织成一个链表，后加入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放在链表头部</a:t>
            </a:r>
            <a:r>
              <a:rPr kumimoji="1" lang="zh-CN" altLang="en-US" dirty="0"/>
              <a:t>。</a:t>
            </a:r>
            <a:r>
              <a:rPr kumimoji="1" lang="zh-CN" altLang="en-US" dirty="0" smtClean="0"/>
              <a:t>遍历链表，如果</a:t>
            </a:r>
            <a:r>
              <a:rPr lang="en-US" altLang="zh-CN" dirty="0" smtClean="0"/>
              <a:t>CRUSH_HASH</a:t>
            </a:r>
            <a:r>
              <a:rPr kumimoji="1" lang="en-US" altLang="zh-CN" dirty="0" smtClean="0"/>
              <a:t>(x,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bucket)</a:t>
            </a:r>
            <a:r>
              <a:rPr kumimoji="1" lang="zh-CN" altLang="en-US" dirty="0" smtClean="0"/>
              <a:t>得到的随机数在区间</a:t>
            </a:r>
            <a:r>
              <a:rPr kumimoji="1" lang="en-US" altLang="zh-CN" dirty="0" smtClean="0"/>
              <a:t>[0,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wr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内则返回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，否则继续遍历。其中，</a:t>
            </a:r>
            <a:r>
              <a:rPr kumimoji="1" lang="en-US" altLang="zh-CN" dirty="0" err="1" smtClean="0"/>
              <a:t>wi</a:t>
            </a:r>
            <a:r>
              <a:rPr kumimoji="1" lang="zh-CN" altLang="en-US" dirty="0" smtClean="0"/>
              <a:t>是当前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权重，</a:t>
            </a:r>
            <a:r>
              <a:rPr kumimoji="1" lang="en-US" altLang="zh-CN" dirty="0" err="1" smtClean="0"/>
              <a:t>wr</a:t>
            </a:r>
            <a:r>
              <a:rPr kumimoji="1" lang="zh-CN" altLang="en-US" dirty="0" smtClean="0"/>
              <a:t>是剩余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的权重之和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以一定概率选择最新的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，否则选择老的</a:t>
            </a:r>
            <a:r>
              <a:rPr kumimoji="1" lang="en-US" altLang="zh-CN" dirty="0" smtClean="0"/>
              <a:t>bucket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Bucket</a:t>
            </a:r>
          </a:p>
          <a:p>
            <a:pPr lvl="2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组织成二叉查找树。遍历树，如果</a:t>
            </a:r>
            <a:r>
              <a:rPr lang="en-US" altLang="zh-CN" dirty="0"/>
              <a:t>CRUSH_HASH</a:t>
            </a:r>
            <a:r>
              <a:rPr kumimoji="1" lang="en-US" altLang="zh-CN" dirty="0"/>
              <a:t>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r,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bucket)</a:t>
            </a:r>
            <a:r>
              <a:rPr kumimoji="1" lang="zh-CN" altLang="en-US" dirty="0"/>
              <a:t>得到的随机</a:t>
            </a:r>
            <a:r>
              <a:rPr kumimoji="1" lang="zh-CN" altLang="en-US" dirty="0" smtClean="0"/>
              <a:t>数在区间</a:t>
            </a:r>
            <a:r>
              <a:rPr kumimoji="1" lang="en-US" altLang="zh-CN" dirty="0" smtClean="0"/>
              <a:t>[0,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wn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中，则继续遍历该子树，否则遍历另一边子树，直到返回叶子节点。其中，</a:t>
            </a:r>
            <a:r>
              <a:rPr kumimoji="1" lang="en-US" altLang="zh-CN" dirty="0" err="1" smtClean="0"/>
              <a:t>wi</a:t>
            </a:r>
            <a:r>
              <a:rPr kumimoji="1" lang="zh-CN" altLang="en-US" dirty="0" smtClean="0"/>
              <a:t>是当前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权重，</a:t>
            </a:r>
            <a:r>
              <a:rPr kumimoji="1" lang="en-US" altLang="zh-CN" dirty="0" err="1" smtClean="0"/>
              <a:t>wn</a:t>
            </a:r>
            <a:r>
              <a:rPr kumimoji="1" lang="zh-CN" altLang="en-US" dirty="0" smtClean="0"/>
              <a:t>是左子树或右子树中所有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权重之和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Bucket</a:t>
            </a:r>
          </a:p>
          <a:p>
            <a:pPr lvl="2"/>
            <a:r>
              <a:rPr lang="mr-IN" altLang="zh-CN" dirty="0" err="1"/>
              <a:t>c</a:t>
            </a:r>
            <a:r>
              <a:rPr lang="mr-IN" altLang="zh-CN" dirty="0"/>
              <a:t>(</a:t>
            </a:r>
            <a:r>
              <a:rPr lang="mr-IN" altLang="zh-CN" dirty="0" err="1"/>
              <a:t>r</a:t>
            </a:r>
            <a:r>
              <a:rPr lang="mr-IN" altLang="zh-CN" dirty="0"/>
              <a:t>, </a:t>
            </a:r>
            <a:r>
              <a:rPr lang="mr-IN" altLang="zh-CN" dirty="0" err="1"/>
              <a:t>x</a:t>
            </a:r>
            <a:r>
              <a:rPr lang="mr-IN" altLang="zh-CN" dirty="0"/>
              <a:t>) = </a:t>
            </a:r>
            <a:r>
              <a:rPr lang="mr-IN" altLang="zh-CN" dirty="0" err="1"/>
              <a:t>max</a:t>
            </a:r>
            <a:r>
              <a:rPr lang="mr-IN" altLang="zh-CN" baseline="-25000" dirty="0" err="1"/>
              <a:t>i</a:t>
            </a:r>
            <a:r>
              <a:rPr lang="mr-IN" altLang="zh-CN" dirty="0"/>
              <a:t>(</a:t>
            </a:r>
            <a:r>
              <a:rPr lang="mr-IN" altLang="zh-CN" dirty="0" err="1"/>
              <a:t>f</a:t>
            </a:r>
            <a:r>
              <a:rPr lang="mr-IN" altLang="zh-CN" dirty="0"/>
              <a:t>(</a:t>
            </a:r>
            <a:r>
              <a:rPr lang="mr-IN" altLang="zh-CN" dirty="0" err="1"/>
              <a:t>w</a:t>
            </a:r>
            <a:r>
              <a:rPr lang="mr-IN" altLang="zh-CN" baseline="-25000" dirty="0" err="1"/>
              <a:t>i</a:t>
            </a:r>
            <a:r>
              <a:rPr lang="mr-IN" altLang="zh-CN" dirty="0"/>
              <a:t>)</a:t>
            </a:r>
            <a:r>
              <a:rPr lang="mr-IN" altLang="zh-CN" dirty="0" err="1"/>
              <a:t>hash</a:t>
            </a:r>
            <a:r>
              <a:rPr lang="mr-IN" altLang="zh-CN" dirty="0"/>
              <a:t>(</a:t>
            </a:r>
            <a:r>
              <a:rPr lang="mr-IN" altLang="zh-CN" dirty="0" err="1"/>
              <a:t>x</a:t>
            </a:r>
            <a:r>
              <a:rPr lang="mr-IN" altLang="zh-CN" dirty="0"/>
              <a:t>, </a:t>
            </a:r>
            <a:r>
              <a:rPr lang="mr-IN" altLang="zh-CN" dirty="0" err="1"/>
              <a:t>r</a:t>
            </a:r>
            <a:r>
              <a:rPr lang="mr-IN" altLang="zh-CN" dirty="0"/>
              <a:t>, </a:t>
            </a:r>
            <a:r>
              <a:rPr lang="en-US" altLang="zh-CN" dirty="0"/>
              <a:t>bucket</a:t>
            </a:r>
            <a:r>
              <a:rPr lang="mr-IN" altLang="zh-CN" dirty="0" smtClean="0"/>
              <a:t>))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将所有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的权重与随机数</a:t>
            </a:r>
            <a:r>
              <a:rPr lang="en-US" altLang="zh-CN" dirty="0"/>
              <a:t>CRUSH_HASH</a:t>
            </a:r>
            <a:r>
              <a:rPr kumimoji="1" lang="en-US" altLang="zh-CN" dirty="0"/>
              <a:t>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r,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bucket)</a:t>
            </a:r>
            <a:r>
              <a:rPr kumimoji="1" lang="zh-CN" altLang="en-US" dirty="0" smtClean="0"/>
              <a:t>相乘得到</a:t>
            </a:r>
            <a:r>
              <a:rPr kumimoji="1" lang="en-US" altLang="zh-CN" dirty="0" smtClean="0"/>
              <a:t>straw</a:t>
            </a:r>
            <a:r>
              <a:rPr kumimoji="1" lang="zh-CN" altLang="en-US" dirty="0" smtClean="0"/>
              <a:t>，并从中选出</a:t>
            </a:r>
            <a:r>
              <a:rPr kumimoji="1" lang="en-US" altLang="zh-CN" dirty="0" smtClean="0"/>
              <a:t>straw</a:t>
            </a:r>
            <a:r>
              <a:rPr kumimoji="1" lang="zh-CN" altLang="en-US" dirty="0" smtClean="0"/>
              <a:t>最大的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返回（抽签），实践中一般采用该策略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kumimoji="1" lang="zh-CN" altLang="en-US" dirty="0" smtClean="0"/>
              <a:t>种类型</a:t>
            </a:r>
            <a:r>
              <a:rPr lang="en-US" altLang="zh-CN" dirty="0"/>
              <a:t>B</a:t>
            </a:r>
            <a:r>
              <a:rPr kumimoji="1" lang="en-US" altLang="zh-CN" dirty="0" smtClean="0"/>
              <a:t>ucket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7181589" cy="527458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种类型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比较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Uniform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时间复杂度</a:t>
            </a:r>
            <a:r>
              <a:rPr lang="en-US" altLang="zh-CN" dirty="0" smtClean="0"/>
              <a:t>O(1)</a:t>
            </a:r>
          </a:p>
          <a:p>
            <a:pPr lvl="2"/>
            <a:r>
              <a:rPr lang="zh-CN" altLang="en-US" dirty="0" smtClean="0"/>
              <a:t>在增删节点时导致</a:t>
            </a:r>
            <a:r>
              <a:rPr lang="en-US" altLang="zh-CN" dirty="0" smtClean="0"/>
              <a:t>rehashing</a:t>
            </a:r>
            <a:r>
              <a:rPr lang="zh-CN" altLang="en-US" dirty="0" smtClean="0"/>
              <a:t>，大量数据迁移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遍历链表时间复杂度</a:t>
            </a:r>
            <a:r>
              <a:rPr kumimoji="1" lang="en-US" altLang="zh-CN" dirty="0" smtClean="0"/>
              <a:t>O(n)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在增加节点时以一定概率迁移老节点数据到新节点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在删除节点时导致大量数据迁移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遍历二叉查找树时间复杂度</a:t>
            </a:r>
            <a:r>
              <a:rPr lang="en-US" altLang="zh-CN" dirty="0" smtClean="0"/>
              <a:t>O(log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n)</a:t>
            </a:r>
            <a:endParaRPr lang="en-US" altLang="zh-CN" dirty="0"/>
          </a:p>
          <a:p>
            <a:pPr lvl="2"/>
            <a:r>
              <a:rPr lang="zh-CN" altLang="en-US" dirty="0" smtClean="0"/>
              <a:t>在增删节点时会引起二叉查找树的结构变化，并带来一部分节点的数据迁移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Straw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抽签遍历所有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，时间复杂度</a:t>
            </a:r>
            <a:r>
              <a:rPr kumimoji="1" lang="en-US" altLang="zh-CN" dirty="0" smtClean="0"/>
              <a:t>O(n)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增</a:t>
            </a:r>
            <a:r>
              <a:rPr lang="zh-CN" altLang="en-US" dirty="0" smtClean="0"/>
              <a:t>加</a:t>
            </a:r>
            <a:r>
              <a:rPr kumimoji="1" lang="zh-CN" altLang="en-US" dirty="0" smtClean="0"/>
              <a:t>节点时以一定概率迁移老节点数据到新节点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在删除节点时被删除节点数据以不同概率随机迁移到剩下节点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35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608" y="1848943"/>
            <a:ext cx="4676383" cy="10838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629" y="3115110"/>
            <a:ext cx="4104362" cy="27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数据重均衡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36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52310"/>
                <a:ext cx="7416800" cy="51148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dirty="0" smtClean="0"/>
                  <a:t>CRUSH</a:t>
                </a:r>
                <a:r>
                  <a:rPr kumimoji="1" lang="zh-CN" altLang="en-US" dirty="0" smtClean="0"/>
                  <a:t>算法通过伪随机数实现了数据均衡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数据分布具有一定的随机性，所有节点都有概率</a:t>
                </a:r>
                <a:r>
                  <a:rPr lang="zh-CN" altLang="en-US" dirty="0" smtClean="0"/>
                  <a:t>分配到</a:t>
                </a:r>
                <a:r>
                  <a:rPr kumimoji="1" lang="zh-CN" altLang="en-US" dirty="0" smtClean="0"/>
                  <a:t>数据</a:t>
                </a:r>
                <a:endParaRPr kumimoji="1" lang="en-US" altLang="zh-CN" dirty="0" smtClean="0"/>
              </a:p>
              <a:p>
                <a:pPr lvl="1"/>
                <a:r>
                  <a:rPr lang="zh-CN" altLang="en-US" dirty="0" smtClean="0"/>
                  <a:t>伪随机数保证相同输入得到的随机数也相同，从而保证每次计算得到的数据位置是稳定的</a:t>
                </a:r>
                <a:endParaRPr lang="en-US" altLang="zh-CN" dirty="0" smtClean="0"/>
              </a:p>
              <a:p>
                <a:pPr lvl="1"/>
                <a:r>
                  <a:rPr kumimoji="1" lang="zh-CN" altLang="en-US" dirty="0" smtClean="0"/>
                  <a:t>节点分配数据的概率与该节点权重相关，从宏观上看是成正比的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数据迁移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当节点发生故障，发生数据迁移的比例为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𝑓𝑎𝑖𝑙𝑒𝑑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𝑊</m:t>
                    </m:r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当发生节点增删</a:t>
                </a:r>
                <a:endParaRPr kumimoji="1" lang="en-US" altLang="zh-CN" dirty="0" smtClean="0"/>
              </a:p>
              <a:p>
                <a:pPr lvl="2"/>
                <a:r>
                  <a:rPr kumimoji="1" lang="zh-CN" altLang="en-US" dirty="0" smtClean="0"/>
                  <a:t>最优情况下数据迁移的比例为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</m:oMath>
                </a14:m>
                <a:endParaRPr kumimoji="1" lang="en-US" altLang="zh-CN" dirty="0" smtClean="0"/>
              </a:p>
              <a:p>
                <a:pPr lvl="2"/>
                <a:r>
                  <a:rPr kumimoji="1" lang="zh-CN" altLang="en-US" dirty="0" smtClean="0"/>
                  <a:t>引发</a:t>
                </a:r>
                <a:r>
                  <a:rPr kumimoji="1" lang="en-US" altLang="zh-CN" dirty="0" smtClean="0"/>
                  <a:t>CRUSH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Map</a:t>
                </a:r>
                <a:r>
                  <a:rPr kumimoji="1" lang="zh-CN" altLang="en-US" dirty="0" smtClean="0"/>
                  <a:t>变化，例如增加节点时父节点权重递归变化，最坏情况下</a:t>
                </a:r>
                <a:r>
                  <a:rPr kumimoji="1" lang="zh-CN" altLang="en-US" dirty="0"/>
                  <a:t>数据迁移的比例为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zh-CN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</m:oMath>
                </a14:m>
                <a:r>
                  <a:rPr kumimoji="1" lang="zh-CN" altLang="en-US" dirty="0" smtClean="0"/>
                  <a:t>，其中</a:t>
                </a:r>
                <a:r>
                  <a:rPr kumimoji="1" lang="en-US" altLang="zh-CN" dirty="0" smtClean="0"/>
                  <a:t>h</a:t>
                </a:r>
                <a:r>
                  <a:rPr kumimoji="1" lang="zh-CN" altLang="en-US" dirty="0" smtClean="0"/>
                  <a:t>是</a:t>
                </a:r>
                <a:r>
                  <a:rPr kumimoji="1" lang="en-US" altLang="zh-CN" dirty="0" smtClean="0"/>
                  <a:t>CURSH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Map</a:t>
                </a:r>
                <a:r>
                  <a:rPr kumimoji="1" lang="zh-CN" altLang="en-US" dirty="0" smtClean="0"/>
                  <a:t>层数</a:t>
                </a:r>
                <a:endParaRPr kumimoji="1" lang="en-US" altLang="zh-CN" dirty="0" smtClean="0"/>
              </a:p>
              <a:p>
                <a:pPr lvl="2"/>
                <a:r>
                  <a:rPr kumimoji="1" lang="zh-CN" altLang="en-US" dirty="0" smtClean="0"/>
                  <a:t>实际情况下数据迁移比例大于最优情况，当权重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</m:oMath>
                </a14:m>
                <a:r>
                  <a:rPr kumimoji="1" lang="zh-CN" altLang="en-US" dirty="0" smtClean="0"/>
                  <a:t>远小于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𝑊</m:t>
                    </m:r>
                  </m:oMath>
                </a14:m>
                <a:r>
                  <a:rPr kumimoji="1" lang="zh-CN" altLang="en-US" dirty="0" smtClean="0"/>
                  <a:t>时数据迁移比例接近于最坏情况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52310"/>
                <a:ext cx="7416800" cy="5114839"/>
              </a:xfrm>
              <a:blipFill rotWithShape="0">
                <a:blip r:embed="rId3"/>
                <a:stretch>
                  <a:fillRect l="-904" t="-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389" y="1835643"/>
            <a:ext cx="3723259" cy="15213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75" y="3402817"/>
            <a:ext cx="3653425" cy="22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3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899" y="2022125"/>
            <a:ext cx="11121219" cy="1470025"/>
          </a:xfrm>
        </p:spPr>
        <p:txBody>
          <a:bodyPr/>
          <a:lstStyle/>
          <a:p>
            <a:r>
              <a:rPr lang="en-US" altLang="zh-CN" dirty="0" smtClean="0"/>
              <a:t>CEPH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endParaRPr kumimoji="1" lang="x-non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899" y="3492150"/>
            <a:ext cx="8534400" cy="1752600"/>
          </a:xfrm>
        </p:spPr>
        <p:txBody>
          <a:bodyPr>
            <a:normAutofit/>
          </a:bodyPr>
          <a:lstStyle/>
          <a:p>
            <a:endParaRPr kumimoji="1" lang="zh-CN" altLang="en-US" sz="3200" dirty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0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安装流程</a:t>
            </a:r>
            <a:endParaRPr kumimoji="1" lang="en-US" altLang="zh-CN" dirty="0" smtClean="0"/>
          </a:p>
          <a:p>
            <a:r>
              <a:rPr kumimoji="1" lang="en-US" altLang="zh-CN" dirty="0"/>
              <a:t>CEPH</a:t>
            </a:r>
            <a:r>
              <a:rPr kumimoji="1" lang="zh-CN" altLang="en-US" dirty="0"/>
              <a:t>对象存储</a:t>
            </a:r>
            <a:r>
              <a:rPr kumimoji="1" lang="zh-CN" altLang="en-US" dirty="0" smtClean="0"/>
              <a:t>功能演示</a:t>
            </a:r>
            <a:endParaRPr kumimoji="1" lang="en-US" altLang="zh-CN" dirty="0"/>
          </a:p>
          <a:p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块存储功能演示</a:t>
            </a:r>
            <a:endParaRPr kumimoji="1" lang="en-US" altLang="zh-CN" dirty="0" smtClean="0"/>
          </a:p>
          <a:p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内容器提供块存储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7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安装流程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安装方式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ceph</a:t>
            </a:r>
            <a:r>
              <a:rPr lang="en-US" altLang="zh-CN" dirty="0" smtClean="0"/>
              <a:t>-deploy</a:t>
            </a:r>
            <a:r>
              <a:rPr lang="zh-CN" altLang="en-US" dirty="0" smtClean="0"/>
              <a:t>自动部署到各个节点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手动安装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Kubernetes+Helm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0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ffectLst/>
              </a:rPr>
              <a:t>OpenStack</a:t>
            </a:r>
            <a:r>
              <a:rPr lang="zh-CN" altLang="en-US" dirty="0" smtClean="0">
                <a:effectLst/>
              </a:rPr>
              <a:t>与</a:t>
            </a:r>
            <a:r>
              <a:rPr lang="en-US" altLang="zh-CN" dirty="0" err="1" smtClean="0">
                <a:effectLst/>
              </a:rPr>
              <a:t>Ceph</a:t>
            </a:r>
            <a:r>
              <a:rPr lang="zh-CN" altLang="en-US" dirty="0" smtClean="0">
                <a:effectLst/>
              </a:rPr>
              <a:t>的结合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82" y="1049847"/>
            <a:ext cx="8058036" cy="5114925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安装流程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准备工作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10972800" cy="511483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准备工作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时钟同步</a:t>
            </a:r>
          </a:p>
          <a:p>
            <a:pPr lvl="1"/>
            <a:r>
              <a:rPr lang="en-US" altLang="zh-CN" dirty="0"/>
              <a:t>SSH</a:t>
            </a:r>
            <a:r>
              <a:rPr lang="zh-CN" altLang="en-US" dirty="0"/>
              <a:t>免密登录</a:t>
            </a:r>
          </a:p>
          <a:p>
            <a:pPr lvl="1"/>
            <a:r>
              <a:rPr lang="zh-CN" altLang="en-US" dirty="0"/>
              <a:t>添加免密</a:t>
            </a:r>
            <a:r>
              <a:rPr lang="en-US" altLang="zh-CN" dirty="0" err="1"/>
              <a:t>sudo</a:t>
            </a:r>
            <a:r>
              <a:rPr lang="zh-CN" altLang="en-US" dirty="0"/>
              <a:t>用户</a:t>
            </a:r>
          </a:p>
          <a:p>
            <a:pPr lvl="1"/>
            <a:r>
              <a:rPr lang="en-US" altLang="zh-CN" dirty="0"/>
              <a:t>BOOT</a:t>
            </a:r>
            <a:r>
              <a:rPr lang="zh-CN" altLang="en-US" dirty="0"/>
              <a:t>时使能网络</a:t>
            </a:r>
          </a:p>
          <a:p>
            <a:pPr lvl="1"/>
            <a:r>
              <a:rPr lang="zh-CN" altLang="en-US" dirty="0"/>
              <a:t>打开需要的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/>
              <a:t>yum-plugin-priorities</a:t>
            </a:r>
            <a:endParaRPr lang="zh-CN" altLang="en-US" dirty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ceph</a:t>
            </a:r>
            <a:r>
              <a:rPr kumimoji="1" lang="en-US" altLang="zh-CN" dirty="0" smtClean="0"/>
              <a:t>-deploy</a:t>
            </a:r>
          </a:p>
          <a:p>
            <a:pPr lvl="1"/>
            <a:r>
              <a:rPr lang="zh-CN" altLang="en-US" dirty="0" smtClean="0"/>
              <a:t>说明：集群的安装由</a:t>
            </a:r>
            <a:r>
              <a:rPr lang="en-US" altLang="zh-CN" dirty="0" err="1" smtClean="0"/>
              <a:t>ceph</a:t>
            </a:r>
            <a:r>
              <a:rPr lang="en-US" altLang="zh-CN" dirty="0" smtClean="0"/>
              <a:t>-deploy</a:t>
            </a:r>
            <a:r>
              <a:rPr lang="zh-CN" altLang="en-US" dirty="0" smtClean="0"/>
              <a:t>主导</a:t>
            </a:r>
            <a:endParaRPr lang="en-US" altLang="zh-CN" dirty="0" smtClean="0"/>
          </a:p>
          <a:p>
            <a:pPr lvl="1"/>
            <a:r>
              <a:rPr lang="zh-CN" altLang="en-US" dirty="0"/>
              <a:t>添加</a:t>
            </a:r>
            <a:r>
              <a:rPr lang="en-US" altLang="zh-CN" dirty="0" err="1"/>
              <a:t>ceph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yum </a:t>
            </a:r>
            <a:r>
              <a:rPr lang="en-US" altLang="zh-CN" dirty="0" smtClean="0"/>
              <a:t>update</a:t>
            </a:r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yum install </a:t>
            </a:r>
            <a:r>
              <a:rPr lang="en-US" altLang="zh-CN" dirty="0" err="1"/>
              <a:t>ceph</a:t>
            </a:r>
            <a:r>
              <a:rPr lang="en-US" altLang="zh-CN" dirty="0"/>
              <a:t>-deploy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9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CEPH</a:t>
            </a:r>
            <a:r>
              <a:rPr lang="zh-CN" altLang="en-US" dirty="0"/>
              <a:t>安装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部署流程（一）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6348413" cy="5114839"/>
          </a:xfrm>
        </p:spPr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集群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ceph</a:t>
            </a:r>
            <a:r>
              <a:rPr lang="en-US" altLang="zh-CN" dirty="0"/>
              <a:t>-deploy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 </a:t>
            </a:r>
            <a:r>
              <a:rPr lang="en-US" altLang="zh-CN" dirty="0" smtClean="0"/>
              <a:t>[node2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node3]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Monitor</a:t>
            </a:r>
            <a:r>
              <a:rPr kumimoji="1" lang="zh-CN" altLang="en-US" dirty="0"/>
              <a:t>集群上安装</a:t>
            </a:r>
            <a:r>
              <a:rPr kumimoji="1" lang="en-US" altLang="zh-CN" dirty="0" err="1" smtClean="0"/>
              <a:t>ceph</a:t>
            </a:r>
            <a:endParaRPr kumimoji="1" lang="en-US" altLang="zh-CN" dirty="0"/>
          </a:p>
          <a:p>
            <a:pPr lvl="1"/>
            <a:r>
              <a:rPr lang="en-US" altLang="zh-CN" dirty="0" err="1"/>
              <a:t>ceph</a:t>
            </a:r>
            <a:r>
              <a:rPr lang="en-US" altLang="zh-CN" dirty="0"/>
              <a:t>-deploy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 </a:t>
            </a:r>
            <a:r>
              <a:rPr lang="en-US" altLang="zh-CN" dirty="0" smtClean="0"/>
              <a:t>[node2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node3]</a:t>
            </a:r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Monitor(s)</a:t>
            </a:r>
          </a:p>
          <a:p>
            <a:pPr lvl="1"/>
            <a:r>
              <a:rPr lang="en-US" altLang="zh-CN" dirty="0" err="1"/>
              <a:t>ceph</a:t>
            </a:r>
            <a:r>
              <a:rPr lang="en-US" altLang="zh-CN" dirty="0"/>
              <a:t>-deploy mon </a:t>
            </a:r>
            <a:r>
              <a:rPr lang="en-US" altLang="zh-CN" dirty="0" smtClean="0"/>
              <a:t>create-initial</a:t>
            </a:r>
          </a:p>
          <a:p>
            <a:r>
              <a:rPr kumimoji="1" lang="zh-CN" altLang="en-US" dirty="0" smtClean="0"/>
              <a:t>检查</a:t>
            </a:r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是否正常启动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ceph</a:t>
            </a:r>
            <a:r>
              <a:rPr lang="en-US" altLang="zh-CN" dirty="0"/>
              <a:t> -s --</a:t>
            </a:r>
            <a:r>
              <a:rPr lang="en-US" altLang="zh-CN" dirty="0" err="1"/>
              <a:t>conf</a:t>
            </a:r>
            <a:r>
              <a:rPr lang="en-US" altLang="zh-CN" dirty="0"/>
              <a:t> </a:t>
            </a:r>
            <a:r>
              <a:rPr lang="en-US" altLang="zh-CN" dirty="0" err="1"/>
              <a:t>ceph.conf</a:t>
            </a:r>
            <a:r>
              <a:rPr lang="en-US" altLang="zh-CN" dirty="0"/>
              <a:t> --name </a:t>
            </a:r>
            <a:r>
              <a:rPr lang="en-US" altLang="zh-CN" dirty="0" err="1"/>
              <a:t>client.admin</a:t>
            </a:r>
            <a:r>
              <a:rPr lang="en-US" altLang="zh-CN" dirty="0"/>
              <a:t> --keyring </a:t>
            </a:r>
            <a:r>
              <a:rPr lang="en-US" altLang="zh-CN" dirty="0" err="1" smtClean="0"/>
              <a:t>ceph.client.admin.keyring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596063" y="2717032"/>
            <a:ext cx="5405437" cy="355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80604020202020204" charset="0"/>
              <a:buChar char="•"/>
              <a:defRPr lang="en-US" altLang="zh-CN" sz="2400" b="1" kern="1200">
                <a:solidFill>
                  <a:srgbClr val="13398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kumimoji="1" lang="en-US" altLang="zh-CN" sz="2000" b="0" kern="1200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»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cluster: </a:t>
            </a:r>
            <a:endParaRPr lang="en-US" altLang="zh-CN" sz="1600" b="0" dirty="0" smtClean="0">
              <a:solidFill>
                <a:srgbClr val="333333"/>
              </a:solidFill>
              <a:latin typeface="Lucida Console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 dirty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zh-CN" altLang="en-US" sz="1600" b="0" dirty="0" smtClean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id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: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0f077b5d-10fe-4ead-865e-642a10fe1031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 dirty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health: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HEALTH_OK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services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: </a:t>
            </a:r>
            <a:endParaRPr lang="en-US" altLang="zh-CN" sz="1600" b="0" dirty="0" smtClean="0">
              <a:solidFill>
                <a:srgbClr val="333333"/>
              </a:solidFill>
              <a:latin typeface="Lucida Console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 dirty="0" smtClean="0">
                <a:solidFill>
                  <a:srgbClr val="333333"/>
                </a:solidFill>
                <a:latin typeface="Lucida Console" charset="0"/>
              </a:rPr>
              <a:t> 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mon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: 1 daemons, quorum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node1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 dirty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latin typeface="Lucida Console" charset="0"/>
              </a:rPr>
              <a:t>mgr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: no daemons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active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 dirty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latin typeface="Lucida Console" charset="0"/>
              </a:rPr>
              <a:t>osd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: 0 </a:t>
            </a:r>
            <a:r>
              <a:rPr lang="en-US" altLang="zh-CN" sz="1600" b="0" dirty="0" err="1">
                <a:solidFill>
                  <a:srgbClr val="333333"/>
                </a:solidFill>
                <a:latin typeface="Lucida Console" charset="0"/>
              </a:rPr>
              <a:t>osds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: 0 up, 0 in </a:t>
            </a:r>
            <a:endParaRPr lang="en-US" altLang="zh-CN" sz="1600" b="0" dirty="0" smtClean="0">
              <a:solidFill>
                <a:srgbClr val="333333"/>
              </a:solidFill>
              <a:latin typeface="Lucida Console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data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: </a:t>
            </a:r>
            <a:endParaRPr lang="en-US" altLang="zh-CN" sz="1600" b="0" dirty="0" smtClean="0">
              <a:solidFill>
                <a:srgbClr val="333333"/>
              </a:solidFill>
              <a:latin typeface="Lucida Console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 dirty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zh-CN" altLang="en-US" sz="1600" b="0" dirty="0" smtClean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pools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: 0 pools, 0 </a:t>
            </a:r>
            <a:r>
              <a:rPr lang="en-US" altLang="zh-CN" sz="1600" b="0" dirty="0" err="1" smtClean="0">
                <a:solidFill>
                  <a:srgbClr val="333333"/>
                </a:solidFill>
                <a:latin typeface="Lucida Console" charset="0"/>
              </a:rPr>
              <a:t>pgs</a:t>
            </a:r>
            <a:endParaRPr lang="en-US" altLang="zh-CN" sz="1600" b="0" dirty="0" smtClean="0">
              <a:solidFill>
                <a:srgbClr val="333333"/>
              </a:solidFill>
              <a:latin typeface="Lucida Console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 dirty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objects: 0 objects, 0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B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 dirty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 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usage: 0 B used, 0 B / 0 B </a:t>
            </a:r>
            <a:r>
              <a:rPr lang="en-US" altLang="zh-CN" sz="1600" b="0" dirty="0" smtClean="0">
                <a:solidFill>
                  <a:srgbClr val="333333"/>
                </a:solidFill>
                <a:latin typeface="Lucida Console" charset="0"/>
              </a:rPr>
              <a:t>avail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0" dirty="0" err="1" smtClean="0">
                <a:solidFill>
                  <a:srgbClr val="333333"/>
                </a:solidFill>
                <a:latin typeface="Lucida Console" charset="0"/>
              </a:rPr>
              <a:t>pgs</a:t>
            </a:r>
            <a:r>
              <a:rPr lang="en-US" altLang="zh-CN" sz="1600" b="0" dirty="0">
                <a:solidFill>
                  <a:srgbClr val="333333"/>
                </a:solidFill>
                <a:latin typeface="Lucida Console" charset="0"/>
              </a:rPr>
              <a:t>: </a:t>
            </a:r>
            <a:endParaRPr lang="en-US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6829425" y="3700463"/>
            <a:ext cx="3786188" cy="300037"/>
          </a:xfrm>
          <a:prstGeom prst="rect">
            <a:avLst/>
          </a:prstGeom>
          <a:noFill/>
          <a:ln>
            <a:solidFill>
              <a:srgbClr val="E840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1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CEPH</a:t>
            </a:r>
            <a:r>
              <a:rPr lang="zh-CN" altLang="en-US" dirty="0"/>
              <a:t>安装流程</a:t>
            </a:r>
            <a:r>
              <a:rPr lang="en-US" altLang="zh-CN" dirty="0"/>
              <a:t>-</a:t>
            </a:r>
            <a:r>
              <a:rPr lang="zh-CN" altLang="en-US" dirty="0"/>
              <a:t>部署流程</a:t>
            </a:r>
            <a:r>
              <a:rPr lang="zh-CN" altLang="en-US" dirty="0" smtClean="0"/>
              <a:t>（二）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进程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ceph</a:t>
            </a:r>
            <a:r>
              <a:rPr lang="en-US" altLang="zh-CN" dirty="0"/>
              <a:t>-deploy </a:t>
            </a:r>
            <a:r>
              <a:rPr lang="en-US" altLang="zh-CN" dirty="0" err="1"/>
              <a:t>mgr</a:t>
            </a:r>
            <a:r>
              <a:rPr lang="en-US" altLang="zh-CN" dirty="0"/>
              <a:t> create </a:t>
            </a:r>
            <a:r>
              <a:rPr lang="en-US" altLang="zh-CN" dirty="0" smtClean="0"/>
              <a:t>node1</a:t>
            </a:r>
          </a:p>
          <a:p>
            <a:r>
              <a:rPr kumimoji="1" lang="zh-CN" altLang="en-US" dirty="0" smtClean="0"/>
              <a:t>创建虚拟卷</a:t>
            </a:r>
            <a:r>
              <a:rPr kumimoji="1" lang="en-US" altLang="zh-CN" dirty="0" smtClean="0"/>
              <a:t>ceph0</a:t>
            </a:r>
          </a:p>
          <a:p>
            <a:pPr lvl="1"/>
            <a:r>
              <a:rPr lang="en-US" altLang="zh-CN" dirty="0" err="1" smtClean="0"/>
              <a:t>dd</a:t>
            </a:r>
            <a:r>
              <a:rPr lang="en-US" altLang="zh-CN" dirty="0" smtClean="0"/>
              <a:t> </a:t>
            </a:r>
            <a:r>
              <a:rPr lang="en-US" altLang="zh-CN" dirty="0"/>
              <a:t>if=/dev/zero of=</a:t>
            </a:r>
            <a:r>
              <a:rPr lang="en-US" altLang="zh-CN" dirty="0" err="1"/>
              <a:t>ceph-volumes.img</a:t>
            </a:r>
            <a:r>
              <a:rPr lang="en-US" altLang="zh-CN" dirty="0"/>
              <a:t> </a:t>
            </a:r>
            <a:r>
              <a:rPr lang="en-US" altLang="zh-CN" dirty="0" err="1"/>
              <a:t>bs</a:t>
            </a:r>
            <a:r>
              <a:rPr lang="en-US" altLang="zh-CN" dirty="0"/>
              <a:t>=1M count=1024 </a:t>
            </a:r>
            <a:r>
              <a:rPr lang="en-US" altLang="zh-CN" dirty="0" err="1" smtClean="0"/>
              <a:t>oflag</a:t>
            </a:r>
            <a:r>
              <a:rPr lang="en-US" altLang="zh-CN" dirty="0" smtClean="0"/>
              <a:t>=direct</a:t>
            </a:r>
          </a:p>
          <a:p>
            <a:pPr lvl="1"/>
            <a:r>
              <a:rPr lang="en-US" altLang="zh-CN" dirty="0" err="1" smtClean="0"/>
              <a:t>sgdisk</a:t>
            </a:r>
            <a:r>
              <a:rPr lang="en-US" altLang="zh-CN" dirty="0" smtClean="0"/>
              <a:t> </a:t>
            </a:r>
            <a:r>
              <a:rPr lang="en-US" altLang="zh-CN" dirty="0"/>
              <a:t>-g </a:t>
            </a:r>
            <a:r>
              <a:rPr lang="en-US" altLang="zh-CN" dirty="0" err="1"/>
              <a:t>ceph-volumes.img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/>
              <a:t>vgcreate</a:t>
            </a:r>
            <a:r>
              <a:rPr lang="en-US" altLang="zh-CN" dirty="0"/>
              <a:t> </a:t>
            </a:r>
            <a:r>
              <a:rPr lang="en-US" altLang="zh-CN" dirty="0" err="1"/>
              <a:t>ceph</a:t>
            </a:r>
            <a:r>
              <a:rPr lang="en-US" altLang="zh-CN" dirty="0"/>
              <a:t>-volumes $(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losetup</a:t>
            </a:r>
            <a:r>
              <a:rPr lang="en-US" altLang="zh-CN" dirty="0"/>
              <a:t> -Pf –show </a:t>
            </a:r>
            <a:r>
              <a:rPr lang="en-US" altLang="zh-CN" dirty="0" err="1"/>
              <a:t>ceph-volumes.img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/>
              <a:t>lvcreate</a:t>
            </a:r>
            <a:r>
              <a:rPr lang="en-US" altLang="zh-CN" dirty="0"/>
              <a:t> -L512M -nceph0 </a:t>
            </a:r>
            <a:r>
              <a:rPr lang="en-US" altLang="zh-CN" dirty="0" err="1"/>
              <a:t>ceph</a:t>
            </a:r>
            <a:r>
              <a:rPr lang="en-US" altLang="zh-CN" dirty="0"/>
              <a:t>-volumes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/>
              <a:t>mkfs.xfs</a:t>
            </a:r>
            <a:r>
              <a:rPr lang="en-US" altLang="zh-CN" dirty="0"/>
              <a:t> -f /dev/</a:t>
            </a:r>
            <a:r>
              <a:rPr lang="en-US" altLang="zh-CN" dirty="0" err="1"/>
              <a:t>ceph</a:t>
            </a:r>
            <a:r>
              <a:rPr lang="en-US" altLang="zh-CN" dirty="0"/>
              <a:t>-volumes/ceph0 </a:t>
            </a:r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srv</a:t>
            </a:r>
            <a:r>
              <a:rPr lang="en-US" altLang="zh-CN" dirty="0"/>
              <a:t>/</a:t>
            </a:r>
            <a:r>
              <a:rPr lang="en-US" altLang="zh-CN" dirty="0" err="1"/>
              <a:t>ceph</a:t>
            </a:r>
            <a:r>
              <a:rPr lang="en-US" altLang="zh-CN" dirty="0"/>
              <a:t>/{osd0,mon0,mds0} </a:t>
            </a:r>
            <a:endParaRPr lang="en-US" altLang="zh-CN" dirty="0" smtClean="0"/>
          </a:p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OSD</a:t>
            </a:r>
          </a:p>
          <a:p>
            <a:pPr lvl="1"/>
            <a:r>
              <a:rPr lang="en-US" altLang="zh-CN" dirty="0" err="1"/>
              <a:t>ceph</a:t>
            </a:r>
            <a:r>
              <a:rPr lang="en-US" altLang="zh-CN" dirty="0"/>
              <a:t>-deploy </a:t>
            </a:r>
            <a:r>
              <a:rPr lang="en-US" altLang="zh-CN" dirty="0" err="1"/>
              <a:t>osd</a:t>
            </a:r>
            <a:r>
              <a:rPr lang="en-US" altLang="zh-CN" dirty="0"/>
              <a:t> create --</a:t>
            </a:r>
            <a:r>
              <a:rPr lang="en-US" altLang="zh-CN" b="1" dirty="0"/>
              <a:t>data</a:t>
            </a:r>
            <a:r>
              <a:rPr lang="en-US" altLang="zh-CN" dirty="0"/>
              <a:t> /dev/ceph-volumes-0/ceph0 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4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CEPH</a:t>
            </a:r>
            <a:r>
              <a:rPr lang="zh-CN" altLang="en-US" dirty="0"/>
              <a:t>安装流程</a:t>
            </a:r>
            <a:r>
              <a:rPr lang="en-US" altLang="zh-CN" dirty="0"/>
              <a:t>-</a:t>
            </a:r>
            <a:r>
              <a:rPr lang="zh-CN" altLang="en-US" dirty="0"/>
              <a:t>部署流程</a:t>
            </a:r>
            <a:r>
              <a:rPr lang="zh-CN" altLang="en-US" dirty="0" smtClean="0"/>
              <a:t>（三）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再次查看系统状态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/>
              <a:t>添加</a:t>
            </a:r>
            <a:r>
              <a:rPr kumimoji="1" lang="en-US" altLang="zh-CN" dirty="0"/>
              <a:t>RGW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en-US" altLang="zh-CN" dirty="0" err="1"/>
              <a:t>ceph</a:t>
            </a:r>
            <a:r>
              <a:rPr lang="en-US" altLang="zh-CN" dirty="0"/>
              <a:t>-deploy </a:t>
            </a:r>
            <a:r>
              <a:rPr lang="en-US" altLang="zh-CN" dirty="0" err="1"/>
              <a:t>rgw</a:t>
            </a:r>
            <a:r>
              <a:rPr lang="en-US" altLang="zh-CN" dirty="0"/>
              <a:t> create node1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43</a:t>
            </a:fld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14699" y="1771651"/>
            <a:ext cx="45087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id: </a:t>
            </a:r>
            <a:r>
              <a:rPr lang="en-US" altLang="zh-CN" dirty="0" smtClean="0"/>
              <a:t>0f077b5d-10fe-4ead-865e-642a10fe1031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health: </a:t>
            </a:r>
            <a:r>
              <a:rPr lang="en-US" altLang="zh-CN" dirty="0" smtClean="0"/>
              <a:t>HEALTH_OK</a:t>
            </a:r>
          </a:p>
          <a:p>
            <a:r>
              <a:rPr lang="en-US" altLang="zh-CN" dirty="0" smtClean="0"/>
              <a:t>services: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mon: 1 daemons, quorum </a:t>
            </a:r>
            <a:r>
              <a:rPr lang="en-US" altLang="zh-CN" dirty="0" smtClean="0"/>
              <a:t>node1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mgr</a:t>
            </a:r>
            <a:r>
              <a:rPr lang="en-US" altLang="zh-CN" dirty="0"/>
              <a:t>: bucca-dev-0(active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osd</a:t>
            </a:r>
            <a:r>
              <a:rPr lang="en-US" altLang="zh-CN" dirty="0"/>
              <a:t>: 1 </a:t>
            </a:r>
            <a:r>
              <a:rPr lang="en-US" altLang="zh-CN" dirty="0" err="1"/>
              <a:t>osds</a:t>
            </a:r>
            <a:r>
              <a:rPr lang="en-US" altLang="zh-CN" dirty="0"/>
              <a:t>: 1 up, 1 </a:t>
            </a:r>
            <a:r>
              <a:rPr lang="en-US" altLang="zh-CN" dirty="0" smtClean="0"/>
              <a:t>in</a:t>
            </a:r>
          </a:p>
          <a:p>
            <a:r>
              <a:rPr lang="en-US" altLang="zh-CN" dirty="0" smtClean="0"/>
              <a:t>data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pools</a:t>
            </a:r>
            <a:r>
              <a:rPr lang="en-US" altLang="zh-CN" dirty="0"/>
              <a:t>: 0 pools, 0 </a:t>
            </a:r>
            <a:r>
              <a:rPr lang="en-US" altLang="zh-CN" dirty="0" err="1" smtClean="0"/>
              <a:t>pgs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objects: 0 objects, 0 B 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usage</a:t>
            </a:r>
            <a:r>
              <a:rPr lang="en-US" altLang="zh-CN" dirty="0"/>
              <a:t>: 13 </a:t>
            </a:r>
            <a:r>
              <a:rPr lang="en-US" altLang="zh-CN" dirty="0" err="1"/>
              <a:t>MiB</a:t>
            </a:r>
            <a:r>
              <a:rPr lang="en-US" altLang="zh-CN" dirty="0"/>
              <a:t> used, 499 </a:t>
            </a:r>
            <a:r>
              <a:rPr lang="en-US" altLang="zh-CN" dirty="0" err="1"/>
              <a:t>MiB</a:t>
            </a:r>
            <a:r>
              <a:rPr lang="en-US" altLang="zh-CN" dirty="0"/>
              <a:t> / 512 </a:t>
            </a:r>
            <a:r>
              <a:rPr lang="en-US" altLang="zh-CN" dirty="0" err="1"/>
              <a:t>MiB</a:t>
            </a:r>
            <a:r>
              <a:rPr lang="en-US" altLang="zh-CN" dirty="0"/>
              <a:t> avail </a:t>
            </a:r>
            <a:endParaRPr lang="en-US" altLang="zh-CN" dirty="0" smtClean="0"/>
          </a:p>
          <a:p>
            <a:r>
              <a:rPr lang="en-US" altLang="zh-CN" dirty="0" err="1" smtClean="0"/>
              <a:t>pgs</a:t>
            </a:r>
            <a:r>
              <a:rPr lang="en-US" altLang="zh-CN" dirty="0"/>
              <a:t>: 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43288" y="2943225"/>
            <a:ext cx="3729037" cy="814388"/>
          </a:xfrm>
          <a:prstGeom prst="rect">
            <a:avLst/>
          </a:prstGeom>
          <a:noFill/>
          <a:ln>
            <a:solidFill>
              <a:srgbClr val="E840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CEPH</a:t>
            </a:r>
            <a:r>
              <a:rPr lang="zh-CN" altLang="en-US" dirty="0"/>
              <a:t>对象</a:t>
            </a:r>
            <a:r>
              <a:rPr lang="zh-CN" altLang="en-US" dirty="0" smtClean="0"/>
              <a:t>存储功能演示</a:t>
            </a:r>
            <a:r>
              <a:rPr lang="en-US" altLang="zh-CN" dirty="0" smtClean="0"/>
              <a:t>-RADOS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RADOS</a:t>
            </a:r>
          </a:p>
          <a:p>
            <a:pPr lvl="1"/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提供的最下层的接口</a:t>
            </a:r>
            <a:endParaRPr lang="en-US" altLang="zh-CN" dirty="0" smtClean="0"/>
          </a:p>
          <a:p>
            <a:r>
              <a:rPr kumimoji="1" lang="zh-CN" altLang="en-US" dirty="0"/>
              <a:t>创建</a:t>
            </a:r>
            <a:r>
              <a:rPr kumimoji="1" lang="en-US" altLang="zh-CN" dirty="0" smtClean="0"/>
              <a:t>pool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ceph</a:t>
            </a:r>
            <a:r>
              <a:rPr lang="en-US" altLang="zh-CN" dirty="0"/>
              <a:t> </a:t>
            </a:r>
            <a:r>
              <a:rPr lang="en-US" altLang="zh-CN" dirty="0" err="1"/>
              <a:t>osd</a:t>
            </a:r>
            <a:r>
              <a:rPr lang="en-US" altLang="zh-CN" dirty="0"/>
              <a:t> pool create test </a:t>
            </a:r>
            <a:r>
              <a:rPr lang="en-US" altLang="zh-CN" dirty="0" smtClean="0"/>
              <a:t>1</a:t>
            </a:r>
          </a:p>
          <a:p>
            <a:r>
              <a:rPr kumimoji="1" lang="zh-CN" altLang="en-US" dirty="0"/>
              <a:t>上传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rados</a:t>
            </a:r>
            <a:r>
              <a:rPr lang="en-US" altLang="zh-CN" dirty="0"/>
              <a:t> put test-object-1 </a:t>
            </a:r>
            <a:r>
              <a:rPr lang="en-US" altLang="zh-CN" dirty="0" err="1"/>
              <a:t>test.txt</a:t>
            </a:r>
            <a:r>
              <a:rPr lang="en-US" altLang="zh-CN" dirty="0"/>
              <a:t> --</a:t>
            </a:r>
            <a:r>
              <a:rPr lang="en-US" altLang="zh-CN" dirty="0" smtClean="0"/>
              <a:t>pool=test</a:t>
            </a:r>
          </a:p>
          <a:p>
            <a:r>
              <a:rPr kumimoji="1" lang="zh-CN" altLang="en-US" dirty="0"/>
              <a:t>查看</a:t>
            </a:r>
            <a:r>
              <a:rPr kumimoji="1" lang="en-US" altLang="zh-CN" dirty="0"/>
              <a:t>pool</a:t>
            </a:r>
            <a:r>
              <a:rPr kumimoji="1" lang="zh-CN" altLang="en-US" dirty="0"/>
              <a:t>里的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rados</a:t>
            </a:r>
            <a:r>
              <a:rPr lang="en-US" altLang="zh-CN" dirty="0"/>
              <a:t> -p test </a:t>
            </a:r>
            <a:r>
              <a:rPr lang="en-US" altLang="zh-CN" dirty="0" smtClean="0"/>
              <a:t>ls</a:t>
            </a:r>
          </a:p>
          <a:p>
            <a:pPr lvl="1"/>
            <a:r>
              <a:rPr lang="zh-CN" altLang="en-US" dirty="0" smtClean="0"/>
              <a:t>返回：</a:t>
            </a:r>
            <a:r>
              <a:rPr lang="en-US" altLang="zh-CN" dirty="0"/>
              <a:t> </a:t>
            </a:r>
            <a:r>
              <a:rPr lang="en-US" altLang="zh-CN" dirty="0" smtClean="0"/>
              <a:t>test-object-1</a:t>
            </a:r>
          </a:p>
          <a:p>
            <a:r>
              <a:rPr kumimoji="1" lang="zh-CN" altLang="en-US" dirty="0"/>
              <a:t>下载并对比上传的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rados</a:t>
            </a:r>
            <a:r>
              <a:rPr lang="en-US" altLang="zh-CN" dirty="0"/>
              <a:t> get --pool=test test-object-1 </a:t>
            </a:r>
            <a:r>
              <a:rPr lang="en-US" altLang="zh-CN" dirty="0" err="1"/>
              <a:t>test_fetched.txt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diff </a:t>
            </a:r>
            <a:r>
              <a:rPr lang="en-US" altLang="zh-CN" dirty="0" err="1"/>
              <a:t>test_fetched.txt</a:t>
            </a:r>
            <a:r>
              <a:rPr lang="en-US" altLang="zh-CN" dirty="0"/>
              <a:t> </a:t>
            </a:r>
            <a:r>
              <a:rPr lang="en-US" altLang="zh-CN" dirty="0" err="1"/>
              <a:t>test.txt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5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CEPH</a:t>
            </a:r>
            <a:r>
              <a:rPr lang="zh-CN" altLang="en-US" dirty="0"/>
              <a:t>对象存储功能演示</a:t>
            </a:r>
            <a:r>
              <a:rPr lang="en-US" altLang="zh-CN" dirty="0"/>
              <a:t>-</a:t>
            </a:r>
            <a:r>
              <a:rPr lang="en-US" altLang="zh-CN" dirty="0" smtClean="0"/>
              <a:t>RADOSGW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创建用户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radosgw</a:t>
            </a:r>
            <a:r>
              <a:rPr lang="en-US" altLang="zh-CN" dirty="0"/>
              <a:t>-admin user </a:t>
            </a:r>
            <a:r>
              <a:rPr lang="en-US" altLang="zh-CN" b="1" dirty="0"/>
              <a:t>create</a:t>
            </a:r>
            <a:r>
              <a:rPr lang="en-US" altLang="zh-CN" dirty="0"/>
              <a:t> --</a:t>
            </a:r>
            <a:r>
              <a:rPr lang="en-US" altLang="zh-CN" dirty="0" err="1"/>
              <a:t>uid</a:t>
            </a:r>
            <a:r>
              <a:rPr lang="en-US" altLang="zh-CN" dirty="0"/>
              <a:t>=</a:t>
            </a:r>
            <a:r>
              <a:rPr lang="en-US" altLang="zh-CN" dirty="0" err="1"/>
              <a:t>johndoe</a:t>
            </a:r>
            <a:r>
              <a:rPr lang="en-US" altLang="zh-CN" dirty="0"/>
              <a:t> --display-name="John Doe" --email=</a:t>
            </a:r>
            <a:r>
              <a:rPr lang="en-US" altLang="zh-CN" dirty="0" err="1"/>
              <a:t>john@example.com</a:t>
            </a:r>
            <a:endParaRPr lang="en-US" altLang="zh-CN" dirty="0"/>
          </a:p>
          <a:p>
            <a:pPr lvl="1"/>
            <a:r>
              <a:rPr kumimoji="1" lang="zh-CN" altLang="en-US" dirty="0" smtClean="0"/>
              <a:t>上述命令的返回值中包含</a:t>
            </a:r>
            <a:r>
              <a:rPr lang="en-US" altLang="zh-CN" dirty="0" err="1" smtClean="0"/>
              <a:t>access_key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secret_key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5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RADOSGW</a:t>
            </a:r>
            <a:r>
              <a:rPr lang="zh-CN" altLang="en-US" dirty="0" smtClean="0"/>
              <a:t>常用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清单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问题：</a:t>
            </a:r>
            <a:r>
              <a:rPr lang="zh-CN" altLang="en-US" dirty="0" smtClean="0">
                <a:solidFill>
                  <a:srgbClr val="FF0000"/>
                </a:solidFill>
              </a:rPr>
              <a:t>没找到修改对象属性的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46</a:t>
            </a:fld>
            <a:endParaRPr kumimoji="1"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81050" y="2289509"/>
          <a:ext cx="109347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261"/>
                <a:gridCol w="50664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接口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连接网关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boto.connect_s3(</a:t>
                      </a:r>
                      <a:r>
                        <a:rPr lang="mr-IN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创建</a:t>
                      </a:r>
                      <a:r>
                        <a:rPr lang="en-US" altLang="zh-CN" sz="1800" dirty="0" smtClean="0"/>
                        <a:t>bucket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conn.create_bucket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列出全部</a:t>
                      </a:r>
                      <a:r>
                        <a:rPr lang="en-US" altLang="zh-CN" sz="1800" dirty="0" smtClean="0"/>
                        <a:t>bucket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conn.get_all_buckets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列出</a:t>
                      </a:r>
                      <a:r>
                        <a:rPr lang="en-US" altLang="zh-CN" sz="1800" dirty="0" smtClean="0"/>
                        <a:t>bucket</a:t>
                      </a:r>
                      <a:r>
                        <a:rPr lang="zh-CN" altLang="en-US" sz="1800" dirty="0" smtClean="0"/>
                        <a:t>内的全部对象的</a:t>
                      </a:r>
                      <a:r>
                        <a:rPr lang="en-US" altLang="zh-CN" sz="1800" dirty="0" smtClean="0"/>
                        <a:t>key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bucket.list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删除</a:t>
                      </a:r>
                      <a:r>
                        <a:rPr lang="en-US" altLang="zh-CN" sz="1800" dirty="0" smtClean="0"/>
                        <a:t>bucket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conn.delete_bucket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bucket.name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根据</a:t>
                      </a:r>
                      <a:r>
                        <a:rPr lang="en-US" altLang="zh-CN" sz="1800" dirty="0" smtClean="0"/>
                        <a:t>name</a:t>
                      </a:r>
                      <a:r>
                        <a:rPr lang="zh-CN" altLang="en-US" sz="1800" dirty="0" smtClean="0"/>
                        <a:t>获取对象的</a:t>
                      </a:r>
                      <a:r>
                        <a:rPr lang="en-US" altLang="zh-CN" sz="1800" dirty="0" smtClean="0"/>
                        <a:t>key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=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bucket.get_key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hello.txt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下载对象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key.get_contents_to_filename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文件路径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生成</a:t>
                      </a:r>
                      <a:r>
                        <a:rPr lang="en-US" altLang="zh-CN" sz="1800" dirty="0" err="1" smtClean="0"/>
                        <a:t>url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key.generate_url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query_auth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=False,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force_http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=True)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修改对象访问权限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key.set_canned_acl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('public-read')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RBD</a:t>
            </a:r>
            <a:r>
              <a:rPr kumimoji="1" lang="zh-CN" altLang="en-US" dirty="0" smtClean="0"/>
              <a:t>支持的功能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功能列表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创建，初始化</a:t>
            </a:r>
            <a:r>
              <a:rPr kumimoji="1" lang="en-US" altLang="zh-CN" dirty="0" smtClean="0"/>
              <a:t>Pool</a:t>
            </a:r>
          </a:p>
          <a:p>
            <a:pPr lvl="2"/>
            <a:r>
              <a:rPr lang="en-US" altLang="zh-CN" dirty="0" err="1"/>
              <a:t>ceph</a:t>
            </a:r>
            <a:r>
              <a:rPr lang="en-US" altLang="zh-CN" dirty="0"/>
              <a:t> </a:t>
            </a:r>
            <a:r>
              <a:rPr lang="en-US" altLang="zh-CN" dirty="0" err="1"/>
              <a:t>osd</a:t>
            </a:r>
            <a:r>
              <a:rPr lang="en-US" altLang="zh-CN" dirty="0"/>
              <a:t> pool create {pool-name} {</a:t>
            </a:r>
            <a:r>
              <a:rPr lang="en-US" altLang="zh-CN" dirty="0" err="1"/>
              <a:t>pg-num</a:t>
            </a:r>
            <a:r>
              <a:rPr lang="en-US" altLang="zh-CN" dirty="0" smtClean="0"/>
              <a:t>}</a:t>
            </a:r>
            <a:r>
              <a:rPr lang="zh-CN" altLang="en-US" dirty="0" smtClean="0"/>
              <a:t> 其它选项</a:t>
            </a:r>
            <a:endParaRPr lang="en-US" altLang="zh-CN" dirty="0" smtClean="0"/>
          </a:p>
          <a:p>
            <a:pPr lvl="2"/>
            <a:r>
              <a:rPr lang="en-US" altLang="zh-CN" b="0" dirty="0" err="1"/>
              <a:t>rbd</a:t>
            </a:r>
            <a:r>
              <a:rPr lang="en-US" altLang="zh-CN" b="0" dirty="0"/>
              <a:t> pool </a:t>
            </a:r>
            <a:r>
              <a:rPr lang="en-US" altLang="zh-CN" b="0" dirty="0" err="1"/>
              <a:t>init</a:t>
            </a:r>
            <a:r>
              <a:rPr lang="en-US" altLang="zh-CN" b="0" dirty="0"/>
              <a:t> &lt;pool-name&gt; 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创建块设备用户</a:t>
            </a:r>
            <a:endParaRPr lang="en-US" altLang="zh-CN" b="0" dirty="0" smtClean="0"/>
          </a:p>
          <a:p>
            <a:pPr lvl="2"/>
            <a:r>
              <a:rPr lang="en-US" altLang="zh-CN" b="0" dirty="0" err="1"/>
              <a:t>ceph</a:t>
            </a:r>
            <a:r>
              <a:rPr lang="en-US" altLang="zh-CN" b="0" dirty="0"/>
              <a:t> </a:t>
            </a:r>
            <a:r>
              <a:rPr lang="en-US" altLang="zh-CN" b="0" dirty="0" err="1"/>
              <a:t>auth</a:t>
            </a:r>
            <a:r>
              <a:rPr lang="en-US" altLang="zh-CN" b="0" dirty="0"/>
              <a:t> get-</a:t>
            </a:r>
            <a:r>
              <a:rPr lang="en-US" altLang="zh-CN" dirty="0"/>
              <a:t>or</a:t>
            </a:r>
            <a:r>
              <a:rPr lang="en-US" altLang="zh-CN" b="0" dirty="0"/>
              <a:t>-create client.{ID} mon 'profile </a:t>
            </a:r>
            <a:r>
              <a:rPr lang="en-US" altLang="zh-CN" b="0" dirty="0" err="1"/>
              <a:t>rbd</a:t>
            </a:r>
            <a:r>
              <a:rPr lang="en-US" altLang="zh-CN" b="0" dirty="0"/>
              <a:t>' </a:t>
            </a:r>
            <a:r>
              <a:rPr lang="en-US" altLang="zh-CN" b="0" dirty="0" err="1"/>
              <a:t>osd</a:t>
            </a:r>
            <a:r>
              <a:rPr lang="en-US" altLang="zh-CN" b="0" dirty="0"/>
              <a:t> 'profile {profile name} [pool={pool-name}][, profile ...]' 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创建块设备镜像</a:t>
            </a:r>
            <a:endParaRPr lang="en-US" altLang="zh-CN" b="0" dirty="0" smtClean="0"/>
          </a:p>
          <a:p>
            <a:pPr lvl="2"/>
            <a:r>
              <a:rPr lang="en-US" altLang="zh-CN" dirty="0" err="1"/>
              <a:t>rbd</a:t>
            </a:r>
            <a:r>
              <a:rPr lang="en-US" altLang="zh-CN" dirty="0"/>
              <a:t> create --size {megabytes} {pool-name}/{image-name}</a:t>
            </a:r>
            <a:endParaRPr lang="en-US" altLang="zh-CN" b="0" dirty="0"/>
          </a:p>
          <a:p>
            <a:pPr lvl="1"/>
            <a:r>
              <a:rPr lang="zh-CN" altLang="en-US" b="0" dirty="0" smtClean="0"/>
              <a:t>查询</a:t>
            </a:r>
            <a:r>
              <a:rPr lang="en-US" altLang="zh-CN" b="0" dirty="0" smtClean="0"/>
              <a:t>Pool</a:t>
            </a:r>
            <a:r>
              <a:rPr lang="zh-CN" altLang="en-US" b="0" dirty="0" smtClean="0"/>
              <a:t>，块设备</a:t>
            </a:r>
            <a:endParaRPr lang="en-US" altLang="zh-CN" b="0" dirty="0" smtClean="0"/>
          </a:p>
          <a:p>
            <a:pPr lvl="2"/>
            <a:r>
              <a:rPr lang="en-US" altLang="zh-CN" dirty="0" err="1"/>
              <a:t>rbd</a:t>
            </a:r>
            <a:r>
              <a:rPr lang="en-US" altLang="zh-CN" dirty="0"/>
              <a:t> ls </a:t>
            </a:r>
            <a:endParaRPr lang="en-US" altLang="zh-CN" dirty="0" smtClean="0"/>
          </a:p>
          <a:p>
            <a:pPr lvl="2"/>
            <a:r>
              <a:rPr lang="en-US" altLang="zh-CN" dirty="0" err="1"/>
              <a:t>rbd</a:t>
            </a:r>
            <a:r>
              <a:rPr lang="en-US" altLang="zh-CN" dirty="0"/>
              <a:t> info {pool-name}/{image-name}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调整块设备镜像大小</a:t>
            </a:r>
            <a:endParaRPr lang="en-US" altLang="zh-CN" dirty="0" smtClean="0"/>
          </a:p>
          <a:p>
            <a:pPr lvl="2"/>
            <a:r>
              <a:rPr lang="en-US" altLang="zh-CN" dirty="0" err="1"/>
              <a:t>rbd</a:t>
            </a:r>
            <a:r>
              <a:rPr lang="en-US" altLang="zh-CN" dirty="0"/>
              <a:t> resize --size 2048 foo </a:t>
            </a:r>
            <a:r>
              <a:rPr lang="zh-CN" altLang="en-US" dirty="0" smtClean="0"/>
              <a:t> </a:t>
            </a:r>
            <a:r>
              <a:rPr lang="en-US" altLang="zh-CN" dirty="0" smtClean="0"/>
              <a:t>#to increase</a:t>
            </a:r>
          </a:p>
          <a:p>
            <a:pPr lvl="2"/>
            <a:r>
              <a:rPr lang="en-US" altLang="zh-CN" dirty="0" err="1" smtClean="0"/>
              <a:t>rbd</a:t>
            </a:r>
            <a:r>
              <a:rPr lang="en-US" altLang="zh-CN" dirty="0" smtClean="0"/>
              <a:t> </a:t>
            </a:r>
            <a:r>
              <a:rPr lang="en-US" altLang="zh-CN" dirty="0"/>
              <a:t>resize --size 2048 foo --allow-shrink </a:t>
            </a:r>
            <a:r>
              <a:rPr lang="en-US" altLang="zh-CN" dirty="0" smtClean="0"/>
              <a:t>#to decrease</a:t>
            </a:r>
          </a:p>
          <a:p>
            <a:pPr lvl="1"/>
            <a:r>
              <a:rPr kumimoji="1"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回收站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8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虚拟机中使用</a:t>
            </a:r>
            <a:r>
              <a:rPr kumimoji="1" lang="en-US" altLang="zh-CN" dirty="0" smtClean="0"/>
              <a:t>CEPH</a:t>
            </a:r>
            <a:r>
              <a:rPr kumimoji="1" lang="zh-CN" altLang="en-US" dirty="0" smtClean="0"/>
              <a:t>块存储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libvirt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yum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-y </a:t>
            </a:r>
            <a:r>
              <a:rPr lang="en-US" altLang="zh-CN" dirty="0" err="1"/>
              <a:t>qemu-kvm</a:t>
            </a:r>
            <a:r>
              <a:rPr lang="en-US" altLang="zh-CN" dirty="0"/>
              <a:t> </a:t>
            </a:r>
            <a:r>
              <a:rPr lang="en-US" altLang="zh-CN" dirty="0" err="1"/>
              <a:t>qemu</a:t>
            </a:r>
            <a:r>
              <a:rPr lang="en-US" altLang="zh-CN" dirty="0"/>
              <a:t>-</a:t>
            </a:r>
            <a:r>
              <a:rPr lang="en-US" altLang="zh-CN" dirty="0" err="1"/>
              <a:t>kvm</a:t>
            </a:r>
            <a:r>
              <a:rPr lang="en-US" altLang="zh-CN" dirty="0"/>
              <a:t>-tools </a:t>
            </a:r>
            <a:r>
              <a:rPr lang="en-US" altLang="zh-CN" dirty="0" err="1"/>
              <a:t>qemu-img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yum install -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libvirt</a:t>
            </a:r>
            <a:endParaRPr lang="en-US" altLang="zh-CN" dirty="0" smtClean="0"/>
          </a:p>
          <a:p>
            <a:r>
              <a:rPr kumimoji="1" lang="zh-CN" altLang="en-US" dirty="0" smtClean="0"/>
              <a:t>创建并初始化</a:t>
            </a:r>
            <a:r>
              <a:rPr kumimoji="1" lang="en-US" altLang="zh-CN" dirty="0" smtClean="0"/>
              <a:t>pool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ceph</a:t>
            </a:r>
            <a:r>
              <a:rPr lang="en-US" altLang="zh-CN" dirty="0"/>
              <a:t> </a:t>
            </a:r>
            <a:r>
              <a:rPr lang="en-US" altLang="zh-CN" dirty="0" err="1"/>
              <a:t>osd</a:t>
            </a:r>
            <a:r>
              <a:rPr lang="en-US" altLang="zh-CN" dirty="0"/>
              <a:t> pool create data 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rbd</a:t>
            </a:r>
            <a:r>
              <a:rPr lang="en-US" altLang="zh-CN" dirty="0"/>
              <a:t> pool </a:t>
            </a:r>
            <a:r>
              <a:rPr lang="en-US" altLang="zh-CN" dirty="0" err="1"/>
              <a:t>init</a:t>
            </a:r>
            <a:r>
              <a:rPr lang="en-US" altLang="zh-CN" dirty="0"/>
              <a:t> data</a:t>
            </a:r>
          </a:p>
          <a:p>
            <a:r>
              <a:rPr lang="zh-CN" altLang="en-US" dirty="0" smtClean="0"/>
              <a:t>创建一个镜像</a:t>
            </a:r>
            <a:endParaRPr lang="en-US" altLang="zh-CN" dirty="0" smtClean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qemu-img</a:t>
            </a:r>
            <a:r>
              <a:rPr lang="en-US" altLang="zh-CN" dirty="0"/>
              <a:t> create -f raw </a:t>
            </a:r>
            <a:r>
              <a:rPr lang="en-US" altLang="zh-CN" dirty="0" err="1"/>
              <a:t>rbd:data</a:t>
            </a:r>
            <a:r>
              <a:rPr lang="en-US" altLang="zh-CN" dirty="0"/>
              <a:t>/foo 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rbd</a:t>
            </a:r>
            <a:r>
              <a:rPr lang="zh-CN" altLang="en-US" dirty="0" smtClean="0"/>
              <a:t>直接创建的块无法直接给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使用</a:t>
            </a:r>
            <a:endParaRPr lang="en-US" altLang="zh-CN" dirty="0"/>
          </a:p>
          <a:p>
            <a:r>
              <a:rPr lang="zh-CN" altLang="en-US" dirty="0" smtClean="0"/>
              <a:t>启动虚拟机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qemu</a:t>
            </a:r>
            <a:r>
              <a:rPr lang="en-US" altLang="zh-CN" dirty="0" smtClean="0"/>
              <a:t> </a:t>
            </a:r>
            <a:r>
              <a:rPr lang="en-US" altLang="zh-CN" dirty="0"/>
              <a:t>-m 1024 -drive </a:t>
            </a:r>
            <a:r>
              <a:rPr lang="en-US" altLang="zh-CN" dirty="0" smtClean="0"/>
              <a:t>format=</a:t>
            </a:r>
            <a:r>
              <a:rPr lang="en-US" altLang="zh-CN" dirty="0" err="1" smtClean="0"/>
              <a:t>raw,file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rbd:data</a:t>
            </a:r>
            <a:r>
              <a:rPr lang="en-US" altLang="zh-CN" dirty="0" smtClean="0"/>
              <a:t>/foo</a:t>
            </a:r>
            <a:r>
              <a:rPr lang="zh-CN" altLang="en-US" dirty="0" smtClean="0"/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2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899" y="2022125"/>
            <a:ext cx="11121219" cy="1470025"/>
          </a:xfrm>
        </p:spPr>
        <p:txBody>
          <a:bodyPr/>
          <a:lstStyle/>
          <a:p>
            <a:r>
              <a:rPr lang="en-US" altLang="zh-CN" dirty="0" smtClean="0"/>
              <a:t>CEPH</a:t>
            </a:r>
            <a:r>
              <a:rPr lang="zh-CN" altLang="en-US" dirty="0" smtClean="0"/>
              <a:t>实践小结</a:t>
            </a:r>
            <a:endParaRPr kumimoji="1" lang="x-non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899" y="3492150"/>
            <a:ext cx="8534400" cy="1752600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ym.ding</a:t>
            </a:r>
            <a:endParaRPr kumimoji="1" lang="zh-CN" altLang="en-US" sz="3200" dirty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8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三种存储系统对比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块存储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RAID</a:t>
            </a:r>
            <a:r>
              <a:rPr lang="zh-CN" altLang="en-US" dirty="0"/>
              <a:t>（磁盘阵列）、</a:t>
            </a:r>
            <a:r>
              <a:rPr lang="en-US" altLang="zh-CN" dirty="0"/>
              <a:t>LVM</a:t>
            </a:r>
            <a:r>
              <a:rPr lang="zh-CN" altLang="en-US" dirty="0"/>
              <a:t>（逻辑卷）等方式将物理硬盘划分成若干逻辑设备，数据以</a:t>
            </a:r>
            <a:r>
              <a:rPr lang="en-US" altLang="zh-CN" dirty="0"/>
              <a:t>Block</a:t>
            </a:r>
            <a:r>
              <a:rPr lang="zh-CN" altLang="en-US" dirty="0"/>
              <a:t>形式存在，架构</a:t>
            </a:r>
            <a:r>
              <a:rPr lang="en-US" altLang="zh-CN" dirty="0"/>
              <a:t>SAN</a:t>
            </a:r>
            <a:r>
              <a:rPr lang="zh-CN" altLang="en-US" dirty="0"/>
              <a:t>（存储区域网络）后，用户可以通过</a:t>
            </a:r>
            <a:r>
              <a:rPr lang="en-US" altLang="zh-CN" dirty="0"/>
              <a:t>FC/iSCSI</a:t>
            </a:r>
            <a:r>
              <a:rPr lang="zh-CN" altLang="en-US" dirty="0"/>
              <a:t>协议远程访问逻辑设备</a:t>
            </a:r>
          </a:p>
          <a:p>
            <a:pPr lvl="1"/>
            <a:r>
              <a:rPr lang="zh-CN" altLang="en-US" dirty="0"/>
              <a:t>访问方式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应用直接通过起始地址和偏移量访问逻辑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2"/>
            <a:r>
              <a:rPr lang="zh-CN" altLang="en-US" dirty="0"/>
              <a:t>将逻辑设备格式化为文件系统，应用以标准</a:t>
            </a:r>
            <a:r>
              <a:rPr lang="en-US" altLang="zh-CN" dirty="0"/>
              <a:t>POSIX</a:t>
            </a:r>
            <a:r>
              <a:rPr lang="zh-CN" altLang="en-US" dirty="0"/>
              <a:t>接口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/>
              <a:t>基于并行的逻辑设备和光纤网络，可提供高性能的随机</a:t>
            </a:r>
            <a:r>
              <a:rPr lang="en-US" altLang="zh-CN" dirty="0"/>
              <a:t>I/O</a:t>
            </a:r>
            <a:r>
              <a:rPr lang="zh-CN" altLang="en-US" dirty="0"/>
              <a:t>和数据吞吐率</a:t>
            </a:r>
          </a:p>
          <a:p>
            <a:pPr lvl="2"/>
            <a:r>
              <a:rPr lang="zh-CN" altLang="en-US" dirty="0"/>
              <a:t>造价高，扩展性差</a:t>
            </a:r>
          </a:p>
          <a:p>
            <a:pPr lvl="1"/>
            <a:r>
              <a:rPr lang="zh-CN" altLang="en-US" dirty="0"/>
              <a:t>实践案例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青云块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4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三种用法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s3</a:t>
            </a:r>
            <a:r>
              <a:rPr lang="zh-CN" altLang="en-US" dirty="0"/>
              <a:t>接口（</a:t>
            </a:r>
            <a:r>
              <a:rPr lang="en-US" altLang="zh-CN" dirty="0" err="1"/>
              <a:t>rgw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分布式块存储（</a:t>
            </a:r>
            <a:r>
              <a:rPr lang="en-US" altLang="zh-CN" dirty="0" err="1"/>
              <a:t>rbd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posix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2"/>
            <a:r>
              <a:rPr lang="en-US" altLang="zh-CN" dirty="0" err="1"/>
              <a:t>cephfs</a:t>
            </a:r>
            <a:endParaRPr lang="en-US" altLang="zh-CN" dirty="0"/>
          </a:p>
          <a:p>
            <a:pPr lvl="2"/>
            <a:r>
              <a:rPr lang="en-US" altLang="zh-CN" dirty="0" smtClean="0"/>
              <a:t>s3fs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的具体操作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命令行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本地使用</a:t>
            </a:r>
            <a:r>
              <a:rPr lang="en-US" altLang="zh-CN" dirty="0" err="1" smtClean="0"/>
              <a:t>ceph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s3cmd</a:t>
            </a:r>
          </a:p>
          <a:p>
            <a:pPr lvl="1"/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boto</a:t>
            </a:r>
            <a:endParaRPr kumimoji="1" lang="en-US" altLang="zh-CN" dirty="0"/>
          </a:p>
          <a:p>
            <a:pPr lvl="1"/>
            <a:r>
              <a:rPr lang="en-US" altLang="zh-CN" dirty="0" smtClean="0"/>
              <a:t>UI</a:t>
            </a:r>
          </a:p>
          <a:p>
            <a:pPr lvl="2"/>
            <a:r>
              <a:rPr lang="en-US" altLang="zh-CN" smtClean="0"/>
              <a:t>aws-js-s3-explorer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2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RGW</a:t>
            </a:r>
            <a:r>
              <a:rPr kumimoji="1" lang="zh-CN" altLang="en-US" dirty="0" smtClean="0"/>
              <a:t>存储模型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7293535" cy="5135756"/>
          </a:xfrm>
        </p:spPr>
        <p:txBody>
          <a:bodyPr/>
          <a:lstStyle/>
          <a:p>
            <a:r>
              <a:rPr kumimoji="1" lang="zh-CN" altLang="en-US" dirty="0" smtClean="0"/>
              <a:t>三个基础实体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用户：</a:t>
            </a:r>
            <a:r>
              <a:rPr lang="zh-CN" altLang="en-US" dirty="0" smtClean="0"/>
              <a:t>对象存储</a:t>
            </a:r>
            <a:r>
              <a:rPr kumimoji="1" lang="zh-CN" altLang="en-US" dirty="0" smtClean="0"/>
              <a:t>的使用者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三层：租户、用户（</a:t>
            </a:r>
            <a:r>
              <a:rPr kumimoji="1" lang="en-US" altLang="zh-CN" dirty="0" smtClean="0"/>
              <a:t>s3</a:t>
            </a:r>
            <a:r>
              <a:rPr kumimoji="1" lang="zh-CN" altLang="en-US" dirty="0" smtClean="0"/>
              <a:t>接口）和子用户（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接口）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租户只是用户名的前缀，还无法发展出用户组的概念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bucket</a:t>
            </a:r>
            <a:r>
              <a:rPr lang="zh-CN" altLang="en-US" dirty="0" smtClean="0"/>
              <a:t>：对象的容器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bucket</a:t>
            </a:r>
            <a:r>
              <a:rPr lang="zh-CN" altLang="en-US" dirty="0" smtClean="0"/>
              <a:t>本身是一个</a:t>
            </a:r>
            <a:r>
              <a:rPr lang="en-US" altLang="zh-CN" dirty="0" err="1" smtClean="0"/>
              <a:t>rados</a:t>
            </a:r>
            <a:r>
              <a:rPr lang="zh-CN" altLang="en-US" dirty="0" smtClean="0"/>
              <a:t>对象，支持自定义属性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在创建一个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rgw</a:t>
            </a:r>
            <a:r>
              <a:rPr lang="zh-CN" altLang="en-US" dirty="0" smtClean="0"/>
              <a:t>会同步创建若干个索引对象保存该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下的对象列表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object</a:t>
            </a:r>
            <a:r>
              <a:rPr lang="zh-CN" altLang="en-US" dirty="0" smtClean="0"/>
              <a:t>：数据组织和存储的基本单位，不可更改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应用上传的对象的包括数据和属性，数据保存在一个或多个</a:t>
            </a:r>
            <a:r>
              <a:rPr lang="en-US" altLang="zh-CN" dirty="0" err="1" smtClean="0"/>
              <a:t>rados</a:t>
            </a:r>
            <a:r>
              <a:rPr lang="zh-CN" altLang="en-US" dirty="0" smtClean="0"/>
              <a:t>对象的数据部分，属性保存在第一个</a:t>
            </a:r>
            <a:r>
              <a:rPr lang="en-US" altLang="zh-CN" dirty="0" err="1" smtClean="0"/>
              <a:t>rados</a:t>
            </a:r>
            <a:r>
              <a:rPr lang="zh-CN" altLang="en-US" dirty="0" smtClean="0"/>
              <a:t>对象的扩展属性中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51</a:t>
            </a:fld>
            <a:endParaRPr kumimoji="1" lang="zh-CN" altLang="en-US"/>
          </a:p>
        </p:txBody>
      </p:sp>
      <p:pic>
        <p:nvPicPr>
          <p:cNvPr id="1026" name="Picture 2" descr="http://s3docs.nie.netease.com/images/2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135" y="1152310"/>
            <a:ext cx="4003898" cy="22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S3</a:t>
            </a:r>
            <a:r>
              <a:rPr lang="zh-CN" altLang="en-US" dirty="0" smtClean="0"/>
              <a:t>用户认证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两个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，用户创建时随之生成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access_key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位随机字符，全局唯一，标识一个用户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secret_key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位随机字符，相当于密码</a:t>
            </a:r>
            <a:endParaRPr lang="en-US" altLang="zh-CN" dirty="0" smtClean="0"/>
          </a:p>
          <a:p>
            <a:r>
              <a:rPr kumimoji="1" lang="zh-CN" altLang="en-US" dirty="0" smtClean="0"/>
              <a:t>认证流程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客户端使用</a:t>
            </a:r>
            <a:r>
              <a:rPr kumimoji="1" lang="en-US" altLang="zh-CN" dirty="0" err="1" smtClean="0"/>
              <a:t>secret_key</a:t>
            </a:r>
            <a:r>
              <a:rPr lang="zh-CN" altLang="en-US" dirty="0" smtClean="0"/>
              <a:t>计算请求内容的签名，将请求内容、签名和</a:t>
            </a:r>
            <a:r>
              <a:rPr lang="en-US" altLang="zh-CN" dirty="0" err="1" smtClean="0"/>
              <a:t>access_key</a:t>
            </a:r>
            <a:r>
              <a:rPr lang="zh-CN" altLang="en-US" dirty="0" smtClean="0"/>
              <a:t>发往</a:t>
            </a:r>
            <a:r>
              <a:rPr lang="en-US" altLang="zh-CN" dirty="0" err="1" smtClean="0"/>
              <a:t>rgw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rgw</a:t>
            </a:r>
            <a:r>
              <a:rPr kumimoji="1" lang="zh-CN" altLang="en-US" dirty="0" smtClean="0"/>
              <a:t>收到请求，根据</a:t>
            </a:r>
            <a:r>
              <a:rPr kumimoji="1" lang="en-US" altLang="zh-CN" dirty="0" err="1" smtClean="0"/>
              <a:t>access_key</a:t>
            </a:r>
            <a:r>
              <a:rPr lang="zh-CN" altLang="en-US" dirty="0" smtClean="0"/>
              <a:t>索引用户信息，并获取</a:t>
            </a:r>
            <a:r>
              <a:rPr lang="en-US" altLang="zh-CN" dirty="0" err="1" smtClean="0"/>
              <a:t>secret_key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rgw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secret_key</a:t>
            </a:r>
            <a:r>
              <a:rPr lang="zh-CN" altLang="en-US" dirty="0" smtClean="0"/>
              <a:t>计算请求内容的签名，如何跟收到的签名匹配则处理请求，否则丢弃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1"/>
            <a:ext cx="10972800" cy="476073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支持对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acl</a:t>
            </a:r>
            <a:r>
              <a:rPr kumimoji="1" lang="zh-CN" altLang="en-US" dirty="0" smtClean="0"/>
              <a:t>，包括最多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个授权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53</a:t>
            </a:fld>
            <a:endParaRPr kumimoji="1"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1871"/>
              </p:ext>
            </p:extLst>
          </p:nvPr>
        </p:nvGraphicFramePr>
        <p:xfrm>
          <a:off x="1427965" y="1754691"/>
          <a:ext cx="917740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998"/>
                <a:gridCol w="3939509"/>
                <a:gridCol w="3669896"/>
              </a:tblGrid>
              <a:tr h="2778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权限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在</a:t>
                      </a:r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上的授权说明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在</a:t>
                      </a:r>
                      <a:r>
                        <a:rPr lang="en-US" altLang="zh-CN" sz="1400" dirty="0" smtClean="0"/>
                        <a:t>object</a:t>
                      </a:r>
                      <a:r>
                        <a:rPr lang="zh-CN" altLang="en-US" sz="1400" dirty="0" smtClean="0"/>
                        <a:t>上的授权说明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READ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允许被授权者列出</a:t>
                      </a:r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中所有对象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允许被授权者读取对象的数据和属性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允许被授权者创建、删除</a:t>
                      </a:r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中任意对象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不适用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READ_CAP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允许被授权者读取</a:t>
                      </a:r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的</a:t>
                      </a:r>
                      <a:r>
                        <a:rPr lang="en-US" altLang="zh-CN" sz="1400" dirty="0" err="1" smtClean="0"/>
                        <a:t>acl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允许被授权者读取对象</a:t>
                      </a:r>
                      <a:r>
                        <a:rPr lang="en-US" altLang="zh-CN" sz="1400" dirty="0" err="1" smtClean="0"/>
                        <a:t>acl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WRITE_CAP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允许被授权者修改</a:t>
                      </a:r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的</a:t>
                      </a:r>
                      <a:r>
                        <a:rPr lang="en-US" altLang="zh-CN" sz="1400" dirty="0" err="1" smtClean="0"/>
                        <a:t>acl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允许被授权者修改对象</a:t>
                      </a:r>
                      <a:r>
                        <a:rPr lang="en-US" altLang="zh-CN" sz="1400" dirty="0" err="1" smtClean="0"/>
                        <a:t>acl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FULL_CONTROL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以上全部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以上全部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>
          <a:xfrm>
            <a:off x="609600" y="3709798"/>
            <a:ext cx="10972800" cy="544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80604020202020204" charset="0"/>
              <a:buChar char="•"/>
              <a:defRPr lang="en-US" altLang="zh-CN" sz="2400" b="1" kern="1200">
                <a:solidFill>
                  <a:srgbClr val="13398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kumimoji="1" lang="en-US" altLang="zh-CN" sz="2000" b="0" kern="1200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–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80604020202020204" charset="0"/>
              <a:buChar char="»"/>
              <a:defRPr sz="1800" kern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提供了一系列预定义授权，称为标准</a:t>
            </a:r>
            <a:r>
              <a:rPr kumimoji="1" lang="en-US" altLang="zh-CN" dirty="0" err="1" smtClean="0"/>
              <a:t>acl</a:t>
            </a:r>
            <a:endParaRPr kumimoji="1" lang="zh-CN" altLang="en-US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72698"/>
              </p:ext>
            </p:extLst>
          </p:nvPr>
        </p:nvGraphicFramePr>
        <p:xfrm>
          <a:off x="1427964" y="4293299"/>
          <a:ext cx="917740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365"/>
                <a:gridCol w="1490597"/>
                <a:gridCol w="5106441"/>
              </a:tblGrid>
              <a:tr h="2778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标准</a:t>
                      </a:r>
                      <a:r>
                        <a:rPr lang="en-US" altLang="zh-CN" sz="1400" dirty="0" err="1" smtClean="0"/>
                        <a:t>acl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适用范围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授权说明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private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和对象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所有者有</a:t>
                      </a:r>
                      <a:r>
                        <a:rPr lang="en-US" altLang="zh-CN" sz="1400" dirty="0" smtClean="0"/>
                        <a:t>FULL_CONTROL</a:t>
                      </a:r>
                      <a:r>
                        <a:rPr lang="zh-CN" altLang="en-US" sz="1400" dirty="0" smtClean="0"/>
                        <a:t>权限，其他用户没有权限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public-read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和对象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所有者有</a:t>
                      </a:r>
                      <a:r>
                        <a:rPr lang="en-US" altLang="zh-CN" sz="1400" dirty="0" smtClean="0"/>
                        <a:t>FULL_CONTROL</a:t>
                      </a:r>
                      <a:r>
                        <a:rPr lang="zh-CN" altLang="en-US" sz="1400" dirty="0" smtClean="0"/>
                        <a:t>权限，全体用户有</a:t>
                      </a:r>
                      <a:r>
                        <a:rPr lang="en-US" altLang="zh-CN" sz="1400" dirty="0" smtClean="0"/>
                        <a:t>READ</a:t>
                      </a:r>
                      <a:r>
                        <a:rPr lang="zh-CN" altLang="en-US" sz="1400" dirty="0" smtClean="0"/>
                        <a:t>权限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public-</a:t>
                      </a:r>
                      <a:r>
                        <a:rPr lang="en-US" altLang="zh-CN" sz="1400" dirty="0" err="1" smtClean="0"/>
                        <a:t>readwrite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和对象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所有者有</a:t>
                      </a:r>
                      <a:r>
                        <a:rPr lang="en-US" altLang="zh-CN" sz="1400" dirty="0" smtClean="0"/>
                        <a:t>FULL_CONTROL</a:t>
                      </a:r>
                      <a:r>
                        <a:rPr lang="zh-CN" altLang="en-US" sz="1400" dirty="0" smtClean="0"/>
                        <a:t>权限，全体用户有</a:t>
                      </a:r>
                      <a:r>
                        <a:rPr lang="en-US" altLang="zh-CN" sz="1400" dirty="0" smtClean="0"/>
                        <a:t>READ</a:t>
                      </a:r>
                      <a:r>
                        <a:rPr lang="zh-CN" altLang="en-US" sz="1400" dirty="0" smtClean="0"/>
                        <a:t>和</a:t>
                      </a:r>
                      <a:r>
                        <a:rPr lang="en-US" altLang="zh-CN" sz="1400" dirty="0" smtClean="0"/>
                        <a:t>WRITE</a:t>
                      </a:r>
                      <a:r>
                        <a:rPr lang="zh-CN" altLang="en-US" sz="1400" dirty="0" smtClean="0"/>
                        <a:t>权限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authenticated-read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和对象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所有者有</a:t>
                      </a:r>
                      <a:r>
                        <a:rPr lang="en-US" altLang="zh-CN" sz="1400" dirty="0" smtClean="0"/>
                        <a:t>FULL_CONTROL</a:t>
                      </a:r>
                      <a:r>
                        <a:rPr lang="zh-CN" altLang="en-US" sz="1400" dirty="0" smtClean="0"/>
                        <a:t>权限，认证用户有</a:t>
                      </a:r>
                      <a:r>
                        <a:rPr lang="en-US" altLang="zh-CN" sz="1400" dirty="0" smtClean="0"/>
                        <a:t>READ</a:t>
                      </a:r>
                      <a:r>
                        <a:rPr lang="zh-CN" altLang="en-US" sz="1400" dirty="0" smtClean="0"/>
                        <a:t>权限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authenticated-owner-read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所有者有</a:t>
                      </a:r>
                      <a:r>
                        <a:rPr lang="en-US" altLang="zh-CN" sz="1400" dirty="0" smtClean="0"/>
                        <a:t>FULL_CONTROL</a:t>
                      </a:r>
                      <a:r>
                        <a:rPr lang="zh-CN" altLang="en-US" sz="1400" dirty="0" smtClean="0"/>
                        <a:t>权限，</a:t>
                      </a:r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所有者有</a:t>
                      </a:r>
                      <a:r>
                        <a:rPr lang="en-US" altLang="zh-CN" sz="1400" dirty="0" smtClean="0"/>
                        <a:t>READ</a:t>
                      </a:r>
                      <a:r>
                        <a:rPr lang="zh-CN" altLang="en-US" sz="1400" dirty="0" smtClean="0"/>
                        <a:t>权限</a:t>
                      </a:r>
                      <a:endParaRPr lang="zh-CN" altLang="en-US" sz="1400" dirty="0"/>
                    </a:p>
                  </a:txBody>
                  <a:tcPr/>
                </a:tc>
              </a:tr>
              <a:tr h="277866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authenticated-owner-full-contorl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所有者和</a:t>
                      </a:r>
                      <a:r>
                        <a:rPr lang="en-US" altLang="zh-CN" sz="1400" dirty="0" smtClean="0"/>
                        <a:t>bucket</a:t>
                      </a:r>
                      <a:r>
                        <a:rPr lang="zh-CN" altLang="en-US" sz="1400" dirty="0" smtClean="0"/>
                        <a:t>所有者有</a:t>
                      </a:r>
                      <a:r>
                        <a:rPr lang="en-US" altLang="zh-CN" sz="1400" dirty="0" smtClean="0"/>
                        <a:t>FULL_CONTROL</a:t>
                      </a:r>
                      <a:r>
                        <a:rPr lang="zh-CN" altLang="en-US" sz="1400" dirty="0" smtClean="0"/>
                        <a:t>权限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9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数据集抽象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两种思路：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所有</a:t>
            </a:r>
            <a:r>
              <a:rPr lang="zh-CN" altLang="en-US" dirty="0" smtClean="0"/>
              <a:t>数据存在一个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下，自己维护数据集的对象列表和公共属性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如何维护对象列表和公共属性？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存在一个新对象中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其实就是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的思路</a:t>
            </a:r>
            <a:endParaRPr lang="en-US" altLang="zh-CN" dirty="0" smtClean="0"/>
          </a:p>
          <a:p>
            <a:pPr lvl="3"/>
            <a:r>
              <a:rPr lang="zh-CN" altLang="en-US" dirty="0"/>
              <a:t>存在数据库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灵活、但是数据集</a:t>
            </a:r>
            <a:r>
              <a:rPr lang="en-US" altLang="zh-CN" dirty="0" err="1" smtClean="0"/>
              <a:t>acl</a:t>
            </a:r>
            <a:r>
              <a:rPr lang="zh-CN" altLang="en-US" dirty="0" smtClean="0"/>
              <a:t>、限额等需要自己实现，工作量大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一个数据集用一个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数据集的公共属性用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对象的属性表示</a:t>
            </a:r>
            <a:r>
              <a:rPr lang="zh-CN" altLang="en-US" dirty="0"/>
              <a:t>，</a:t>
            </a:r>
            <a:r>
              <a:rPr lang="zh-CN" altLang="en-US" dirty="0" smtClean="0"/>
              <a:t>对象列表由索引对象维护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s3</a:t>
            </a:r>
            <a:r>
              <a:rPr lang="zh-CN" altLang="en-US" dirty="0" smtClean="0"/>
              <a:t>用户暂时不支持分组，考虑一种最简单的数据集共享设计</a:t>
            </a:r>
            <a:endParaRPr lang="en-US" altLang="zh-CN" dirty="0"/>
          </a:p>
          <a:p>
            <a:pPr lvl="3"/>
            <a:r>
              <a:rPr lang="zh-CN" altLang="en-US" dirty="0" smtClean="0"/>
              <a:t>数据集创建时是私有的，对应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和对象的</a:t>
            </a:r>
            <a:r>
              <a:rPr lang="en-US" altLang="zh-CN" dirty="0" err="1" smtClean="0"/>
              <a:t>acl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private</a:t>
            </a:r>
            <a:r>
              <a:rPr lang="zh-CN" altLang="en-US" dirty="0"/>
              <a:t>；</a:t>
            </a:r>
            <a:r>
              <a:rPr lang="zh-CN" altLang="en-US" dirty="0" smtClean="0"/>
              <a:t>共享数据集后，对应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和对象的</a:t>
            </a:r>
            <a:r>
              <a:rPr lang="en-US" altLang="zh-CN" dirty="0" err="1" smtClean="0"/>
              <a:t>acl</a:t>
            </a:r>
            <a:r>
              <a:rPr lang="zh-CN" altLang="en-US" dirty="0" smtClean="0"/>
              <a:t>更新为</a:t>
            </a:r>
            <a:r>
              <a:rPr lang="en-US" altLang="zh-CN" dirty="0" smtClean="0"/>
              <a:t>public-read</a:t>
            </a:r>
          </a:p>
          <a:p>
            <a:pPr lvl="2"/>
            <a:r>
              <a:rPr lang="en-US" altLang="zh-CN" dirty="0" smtClean="0"/>
              <a:t>s3</a:t>
            </a:r>
            <a:r>
              <a:rPr lang="zh-CN" altLang="en-US" dirty="0" smtClean="0"/>
              <a:t>支持对全局、用户、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三个级别进行资源限额</a:t>
            </a:r>
            <a:r>
              <a:rPr lang="zh-CN" altLang="en-US" dirty="0"/>
              <a:t>（最大对象数量和使用</a:t>
            </a:r>
            <a:r>
              <a:rPr lang="zh-CN" altLang="en-US" dirty="0" smtClean="0"/>
              <a:t>容量），在这个设计中也就天然支持了对数据集的限额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0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multisite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8128000" cy="5114839"/>
          </a:xfrm>
        </p:spPr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rgw</a:t>
            </a:r>
            <a:r>
              <a:rPr kumimoji="1" lang="zh-CN" altLang="en-US" dirty="0" smtClean="0"/>
              <a:t>之上的异地多活方案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zone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rgw</a:t>
            </a:r>
            <a:r>
              <a:rPr kumimoji="1" lang="zh-CN" altLang="en-US" dirty="0" smtClean="0"/>
              <a:t>的集合，每个</a:t>
            </a:r>
            <a:r>
              <a:rPr kumimoji="1" lang="en-US" altLang="zh-CN" dirty="0" smtClean="0"/>
              <a:t>zone</a:t>
            </a:r>
            <a:r>
              <a:rPr lang="zh-CN" altLang="en-US" dirty="0" smtClean="0"/>
              <a:t>的</a:t>
            </a:r>
            <a:r>
              <a:rPr kumimoji="1" lang="zh-CN" altLang="en-US" dirty="0" smtClean="0"/>
              <a:t>存储后端对应一个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集群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zonegroup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的集合，对应</a:t>
            </a:r>
            <a:r>
              <a:rPr lang="en-US" altLang="zh-CN" dirty="0" err="1" smtClean="0"/>
              <a:t>aws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，包含一个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和若干</a:t>
            </a:r>
            <a:r>
              <a:rPr lang="en-US" altLang="zh-CN" dirty="0" smtClean="0"/>
              <a:t>slave</a:t>
            </a:r>
          </a:p>
          <a:p>
            <a:pPr lvl="2"/>
            <a:r>
              <a:rPr kumimoji="1" lang="zh-CN" altLang="en-US" dirty="0" smtClean="0"/>
              <a:t>一般做法是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zone</a:t>
            </a:r>
            <a:r>
              <a:rPr kumimoji="1" lang="zh-CN" altLang="en-US" dirty="0" smtClean="0"/>
              <a:t>支持读写，</a:t>
            </a:r>
            <a:r>
              <a:rPr kumimoji="1" lang="en-US" altLang="zh-CN" dirty="0" smtClean="0"/>
              <a:t>slave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zone</a:t>
            </a:r>
            <a:r>
              <a:rPr kumimoji="1" lang="zh-CN" altLang="en-US" dirty="0" smtClean="0"/>
              <a:t>只读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数据同步和故障恢复发生在一个</a:t>
            </a:r>
            <a:r>
              <a:rPr kumimoji="1" lang="en-US" altLang="zh-CN" dirty="0" smtClean="0"/>
              <a:t>zone</a:t>
            </a:r>
            <a:r>
              <a:rPr kumimoji="1" lang="zh-CN" altLang="en-US" dirty="0" smtClean="0"/>
              <a:t>里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realm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zonegroup</a:t>
            </a:r>
            <a:r>
              <a:rPr lang="zh-CN" altLang="en-US" dirty="0" smtClean="0"/>
              <a:t>的集合，在一个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里所有对象是共享的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元数据同步发生在一个</a:t>
            </a:r>
            <a:r>
              <a:rPr kumimoji="1" lang="en-US" altLang="zh-CN" dirty="0" smtClean="0"/>
              <a:t>realm</a:t>
            </a:r>
            <a:r>
              <a:rPr kumimoji="1" lang="zh-CN" altLang="en-US" dirty="0" smtClean="0"/>
              <a:t>里面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55</a:t>
            </a:fld>
            <a:endParaRPr kumimoji="1" lang="zh-CN" altLang="en-US"/>
          </a:p>
        </p:txBody>
      </p:sp>
      <p:pic>
        <p:nvPicPr>
          <p:cNvPr id="1026" name="Picture 2" descr="./../_images/zone-syn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584" y="618824"/>
            <a:ext cx="380047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分布式块存储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rbd</a:t>
            </a:r>
            <a:r>
              <a:rPr kumimoji="1" lang="zh-CN" altLang="en-US" dirty="0" smtClean="0"/>
              <a:t>结合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两种方式</a:t>
            </a:r>
            <a:endParaRPr kumimoji="1" lang="en-US" altLang="zh-CN" dirty="0" smtClean="0"/>
          </a:p>
          <a:p>
            <a:pPr lvl="2"/>
            <a:r>
              <a:rPr lang="zh-CN" altLang="en-US" dirty="0"/>
              <a:t>手动创建</a:t>
            </a:r>
            <a:r>
              <a:rPr lang="en-US" altLang="zh-CN" dirty="0" err="1"/>
              <a:t>rbd</a:t>
            </a:r>
            <a:r>
              <a:rPr lang="zh-CN" altLang="en-US" dirty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，通过</a:t>
            </a:r>
            <a:r>
              <a:rPr lang="en-US" altLang="zh-CN" dirty="0" err="1" smtClean="0"/>
              <a:t>rbd</a:t>
            </a:r>
            <a:r>
              <a:rPr lang="zh-CN" altLang="en-US" dirty="0" smtClean="0"/>
              <a:t> 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挂载进容器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storageclass</a:t>
            </a:r>
            <a:r>
              <a:rPr lang="zh-CN" altLang="en-US" dirty="0" smtClean="0"/>
              <a:t>自动创建</a:t>
            </a:r>
            <a:r>
              <a:rPr lang="en-US" altLang="zh-CN" dirty="0" err="1" smtClean="0"/>
              <a:t>rbd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，再通过</a:t>
            </a:r>
            <a:r>
              <a:rPr lang="en-US" altLang="zh-CN" dirty="0" err="1" smtClean="0"/>
              <a:t>pvc</a:t>
            </a:r>
            <a:r>
              <a:rPr lang="zh-CN" altLang="en-US" dirty="0" smtClean="0"/>
              <a:t>挂载进容器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以上两种方式都要以</a:t>
            </a:r>
            <a:r>
              <a:rPr lang="en-US" altLang="zh-CN" dirty="0" err="1" smtClean="0"/>
              <a:t>ceph</a:t>
            </a:r>
            <a:r>
              <a:rPr lang="zh-CN" altLang="en-US" dirty="0" smtClean="0"/>
              <a:t>用户访问</a:t>
            </a:r>
            <a:r>
              <a:rPr lang="en-US" altLang="zh-CN" dirty="0" err="1" smtClean="0"/>
              <a:t>rados</a:t>
            </a:r>
            <a:r>
              <a:rPr lang="zh-CN" altLang="en-US" dirty="0" smtClean="0"/>
              <a:t>，故需提供以下认证信息：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用户名（该用户需开启</a:t>
            </a:r>
            <a:r>
              <a:rPr lang="en-US" altLang="zh-CN" dirty="0" smtClean="0"/>
              <a:t>mon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读写和访问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的权限）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keyring</a:t>
            </a:r>
            <a:r>
              <a:rPr lang="zh-CN" altLang="en-US" dirty="0" smtClean="0"/>
              <a:t>文件或</a:t>
            </a:r>
            <a:r>
              <a:rPr lang="en-US" altLang="zh-CN" dirty="0" smtClean="0"/>
              <a:t>secret</a:t>
            </a:r>
          </a:p>
          <a:p>
            <a:pPr lvl="2"/>
            <a:r>
              <a:rPr lang="en-US" altLang="zh-CN" dirty="0" smtClean="0"/>
              <a:t>monitor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所操作的资源池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2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Posix</a:t>
            </a:r>
            <a:r>
              <a:rPr kumimoji="1"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 smtClean="0"/>
              <a:t>cephfs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构建在</a:t>
            </a:r>
            <a:r>
              <a:rPr kumimoji="1" lang="en-US" altLang="zh-CN" dirty="0" err="1" smtClean="0"/>
              <a:t>rados</a:t>
            </a:r>
            <a:r>
              <a:rPr kumimoji="1" lang="zh-CN" altLang="en-US" dirty="0" smtClean="0"/>
              <a:t>之上的分布式文件系统，需开启守护进程</a:t>
            </a:r>
            <a:r>
              <a:rPr kumimoji="1" lang="en-US" altLang="zh-CN" dirty="0" err="1" smtClean="0"/>
              <a:t>mds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可直接或通过</a:t>
            </a:r>
            <a:r>
              <a:rPr lang="en-US" altLang="zh-CN" dirty="0" smtClean="0"/>
              <a:t>fuse</a:t>
            </a:r>
            <a:r>
              <a:rPr lang="zh-CN" altLang="en-US" dirty="0" smtClean="0"/>
              <a:t>的方式挂载</a:t>
            </a:r>
            <a:r>
              <a:rPr lang="en-US" altLang="zh-CN" dirty="0" err="1" smtClean="0"/>
              <a:t>cephfs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直接挂载：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mount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monitor_endpoint</a:t>
            </a:r>
            <a:r>
              <a:rPr kumimoji="1" lang="en-US" altLang="zh-CN" dirty="0" smtClean="0"/>
              <a:t>&gt;:/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mount_point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name=&lt;</a:t>
            </a:r>
            <a:r>
              <a:rPr kumimoji="1" lang="en-US" altLang="zh-CN" dirty="0" err="1" smtClean="0"/>
              <a:t>user_id</a:t>
            </a:r>
            <a:r>
              <a:rPr kumimoji="1" lang="en-US" altLang="zh-CN" dirty="0" smtClean="0"/>
              <a:t>&gt;,secret=&lt;secret&gt;</a:t>
            </a:r>
          </a:p>
          <a:p>
            <a:pPr lvl="2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fuse</a:t>
            </a:r>
            <a:r>
              <a:rPr kumimoji="1" lang="zh-CN" altLang="en-US" dirty="0" smtClean="0"/>
              <a:t>挂载：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将包含</a:t>
            </a:r>
            <a:r>
              <a:rPr kumimoji="1" lang="en-US" altLang="zh-CN" dirty="0" err="1" smtClean="0"/>
              <a:t>mds</a:t>
            </a:r>
            <a:r>
              <a:rPr kumimoji="1" lang="zh-CN" altLang="en-US" dirty="0" smtClean="0"/>
              <a:t>用户的</a:t>
            </a:r>
            <a:r>
              <a:rPr kumimoji="1" lang="en-US" altLang="zh-CN" dirty="0" err="1" smtClean="0"/>
              <a:t>keyring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ceph.conf</a:t>
            </a:r>
            <a:r>
              <a:rPr kumimoji="1" lang="zh-CN" altLang="en-US" dirty="0" smtClean="0"/>
              <a:t>拷贝到本地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etc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目录下</a:t>
            </a:r>
            <a:endParaRPr kumimoji="1" lang="en-US" altLang="zh-CN" dirty="0" smtClean="0"/>
          </a:p>
          <a:p>
            <a:pPr lvl="3"/>
            <a:r>
              <a:rPr lang="en-US" altLang="zh-CN" dirty="0" err="1"/>
              <a:t>ceph</a:t>
            </a:r>
            <a:r>
              <a:rPr lang="en-US" altLang="zh-CN" dirty="0"/>
              <a:t>-fuse -m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monitor_endpoint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mount_point</a:t>
            </a:r>
            <a:r>
              <a:rPr lang="en-US" altLang="zh-CN" dirty="0" smtClean="0"/>
              <a:t>&gt;</a:t>
            </a:r>
            <a:endParaRPr kumimoji="1" lang="en-US" altLang="zh-CN" dirty="0" smtClean="0"/>
          </a:p>
          <a:p>
            <a:r>
              <a:rPr kumimoji="1" lang="en-US" altLang="zh-CN" dirty="0" smtClean="0"/>
              <a:t>s3fs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s3</a:t>
            </a:r>
            <a:r>
              <a:rPr lang="zh-CN" altLang="en-US" dirty="0"/>
              <a:t> 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映射为文件系统接口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echo</a:t>
            </a:r>
            <a:r>
              <a:rPr lang="zh-CN" altLang="en-US" dirty="0" smtClean="0"/>
              <a:t> ‘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access_key</a:t>
            </a:r>
            <a:r>
              <a:rPr lang="en-US" altLang="zh-CN" dirty="0" smtClean="0"/>
              <a:t>&gt;:&lt;</a:t>
            </a:r>
            <a:r>
              <a:rPr lang="en-US" altLang="zh-CN" dirty="0" err="1" smtClean="0"/>
              <a:t>secret_key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’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~/.passwd_s3fs</a:t>
            </a:r>
            <a:endParaRPr kumimoji="1" lang="en-US" altLang="zh-CN" dirty="0"/>
          </a:p>
          <a:p>
            <a:pPr lvl="1"/>
            <a:r>
              <a:rPr kumimoji="0" lang="zh-CN" altLang="en-US" dirty="0" smtClean="0"/>
              <a:t>挂载：</a:t>
            </a:r>
            <a:endParaRPr kumimoji="0" lang="en-US" altLang="zh-CN" dirty="0" smtClean="0"/>
          </a:p>
          <a:p>
            <a:pPr lvl="2"/>
            <a:r>
              <a:rPr lang="en-US" altLang="zh-CN" dirty="0" smtClean="0"/>
              <a:t>s3fs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&lt;bucket&gt;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mount_point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-o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=http://&lt;endpoint&gt;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-o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passwd_file</a:t>
            </a:r>
            <a:r>
              <a:rPr lang="en-US" altLang="zh-CN" dirty="0" smtClean="0"/>
              <a:t>=&lt;</a:t>
            </a:r>
            <a:r>
              <a:rPr lang="en-US" altLang="zh-CN" dirty="0" err="1" smtClean="0"/>
              <a:t>passwd_file</a:t>
            </a:r>
            <a:r>
              <a:rPr lang="en-US" altLang="zh-CN" dirty="0" smtClean="0"/>
              <a:t>&gt;</a:t>
            </a:r>
            <a:r>
              <a:rPr lang="zh-CN" altLang="en-US" dirty="0"/>
              <a:t> </a:t>
            </a:r>
            <a:r>
              <a:rPr lang="en-US" altLang="zh-CN" dirty="0" smtClean="0"/>
              <a:t>-o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use_path_request_style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allow_other</a:t>
            </a:r>
            <a:endParaRPr kumimoji="1"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指令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 smtClean="0"/>
              <a:t>cephx</a:t>
            </a:r>
            <a:r>
              <a:rPr kumimoji="1" lang="zh-CN" altLang="en-US" dirty="0" smtClean="0"/>
              <a:t>认证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monitor</a:t>
            </a:r>
            <a:r>
              <a:rPr lang="zh-CN" altLang="en-US" dirty="0" smtClean="0"/>
              <a:t>的数据库中保存着除</a:t>
            </a:r>
            <a:r>
              <a:rPr lang="en-US" altLang="zh-CN" dirty="0" smtClean="0"/>
              <a:t>mon</a:t>
            </a:r>
            <a:r>
              <a:rPr lang="zh-CN" altLang="en-US" dirty="0" smtClean="0"/>
              <a:t>以外所有用户的密码，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启动之后也就启动了认证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客户端访问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集群需要提供以下四个信息</a:t>
            </a:r>
            <a:endParaRPr kumimoji="1" lang="en-US" altLang="zh-CN" dirty="0" smtClean="0"/>
          </a:p>
          <a:p>
            <a:pPr lvl="2"/>
            <a:r>
              <a:rPr lang="en-US" altLang="zh-CN" dirty="0" err="1" smtClean="0"/>
              <a:t>fsid</a:t>
            </a:r>
            <a:endParaRPr lang="en-US" altLang="zh-CN" dirty="0" smtClean="0"/>
          </a:p>
          <a:p>
            <a:pPr lvl="2"/>
            <a:r>
              <a:rPr kumimoji="1" lang="en-US" altLang="zh-CN" dirty="0" smtClean="0"/>
              <a:t>monitor</a:t>
            </a:r>
            <a:r>
              <a:rPr lang="zh-CN" altLang="en-US" dirty="0" smtClean="0"/>
              <a:t>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pPr lvl="2"/>
            <a:r>
              <a:rPr lang="zh-CN" altLang="en-US" dirty="0" smtClean="0"/>
              <a:t>登录用户名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登录密码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本地使用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指令</a:t>
            </a:r>
            <a:r>
              <a:rPr lang="zh-CN" altLang="en-US" dirty="0" smtClean="0"/>
              <a:t>只</a:t>
            </a:r>
            <a:r>
              <a:rPr kumimoji="1" lang="zh-CN" altLang="en-US" dirty="0" smtClean="0"/>
              <a:t>需指定用户名、</a:t>
            </a:r>
            <a:r>
              <a:rPr kumimoji="1" lang="en-US" altLang="zh-CN" dirty="0" err="1" smtClean="0"/>
              <a:t>keyring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ceph.conf</a:t>
            </a:r>
            <a:r>
              <a:rPr kumimoji="1" lang="zh-CN" altLang="en-US" dirty="0" smtClean="0"/>
              <a:t>即可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本地使用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指令的例子：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本地安装</a:t>
            </a:r>
            <a:r>
              <a:rPr lang="en-US" altLang="zh-CN" dirty="0" err="1" smtClean="0"/>
              <a:t>ceph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 </a:t>
            </a:r>
            <a:r>
              <a:rPr lang="en-US" altLang="zh-CN" dirty="0" smtClean="0"/>
              <a:t>apt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-y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ceph</a:t>
            </a:r>
            <a:r>
              <a:rPr lang="en-US" altLang="zh-CN" dirty="0" smtClean="0"/>
              <a:t>-common</a:t>
            </a:r>
          </a:p>
          <a:p>
            <a:pPr lvl="1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用户以及</a:t>
            </a:r>
            <a:r>
              <a:rPr kumimoji="1" lang="en-US" altLang="zh-CN" dirty="0" err="1" smtClean="0"/>
              <a:t>keyring</a:t>
            </a:r>
            <a:r>
              <a:rPr kumimoji="1" lang="zh-CN" altLang="en-US" dirty="0" smtClean="0"/>
              <a:t>，赋予对</a:t>
            </a:r>
            <a:r>
              <a:rPr kumimoji="1" lang="en-US" altLang="zh-CN" dirty="0" err="1" smtClean="0"/>
              <a:t>osd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mon</a:t>
            </a:r>
            <a:r>
              <a:rPr kumimoji="1" lang="zh-CN" altLang="en-US" dirty="0" smtClean="0"/>
              <a:t>的全部权限：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client.test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“allow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“allow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”</a:t>
            </a:r>
          </a:p>
          <a:p>
            <a:pPr lvl="2"/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client.test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~/</a:t>
            </a:r>
            <a:r>
              <a:rPr kumimoji="1" lang="en-US" altLang="zh-CN" dirty="0" err="1" smtClean="0"/>
              <a:t>ceph.client.test.keyring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拷贝</a:t>
            </a:r>
            <a:r>
              <a:rPr lang="en-US" altLang="zh-CN" dirty="0" err="1" smtClean="0"/>
              <a:t>ceph.conf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keyring</a:t>
            </a:r>
            <a:r>
              <a:rPr kumimoji="1" lang="zh-CN" altLang="en-US" dirty="0" smtClean="0"/>
              <a:t>到本地，执行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指令：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--name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client.test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--</a:t>
            </a:r>
            <a:r>
              <a:rPr kumimoji="1" lang="en-US" altLang="zh-CN" dirty="0" err="1" smtClean="0"/>
              <a:t>keyring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~/.</a:t>
            </a:r>
            <a:r>
              <a:rPr kumimoji="1" lang="en-US" altLang="zh-CN" dirty="0" err="1" smtClean="0"/>
              <a:t>ceph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ceph.client.test.keyring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en-US" altLang="zh-CN" dirty="0" err="1" smtClean="0"/>
              <a:t>conf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~/.</a:t>
            </a:r>
            <a:r>
              <a:rPr kumimoji="1" lang="en-US" altLang="zh-CN" dirty="0" err="1" smtClean="0"/>
              <a:t>ceph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ceph.conf</a:t>
            </a:r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98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s3cmd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s3cmd</a:t>
            </a:r>
            <a:r>
              <a:rPr kumimoji="1" lang="zh-CN" altLang="en-US" dirty="0" smtClean="0"/>
              <a:t>是基于</a:t>
            </a:r>
            <a:r>
              <a:rPr kumimoji="1" lang="en-US" altLang="zh-CN" dirty="0" smtClean="0"/>
              <a:t>s3</a:t>
            </a:r>
            <a:r>
              <a:rPr kumimoji="1" lang="zh-CN" altLang="en-US" dirty="0" smtClean="0"/>
              <a:t>接口的命令行工具，功能强大，建议安装使用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使用方法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s3cmd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pip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s3cmd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apt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-y</a:t>
            </a:r>
            <a:r>
              <a:rPr lang="zh-CN" altLang="en-US" dirty="0" smtClean="0"/>
              <a:t> </a:t>
            </a:r>
            <a:r>
              <a:rPr lang="en-US" altLang="zh-CN" dirty="0" smtClean="0"/>
              <a:t>s3cmd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s3cmd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s3cmd</a:t>
            </a:r>
            <a:r>
              <a:rPr lang="zh-CN" altLang="en-US" dirty="0" smtClean="0"/>
              <a:t> </a:t>
            </a:r>
            <a:r>
              <a:rPr lang="en-US" altLang="zh-CN" dirty="0" smtClean="0"/>
              <a:t>--configure</a:t>
            </a:r>
            <a:r>
              <a:rPr lang="zh-CN" altLang="en-US" dirty="0" smtClean="0"/>
              <a:t>填写配置并保存，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目录下生成了一个名为</a:t>
            </a:r>
            <a:r>
              <a:rPr lang="en-US" altLang="zh-CN" dirty="0" smtClean="0"/>
              <a:t>.s3cfg</a:t>
            </a:r>
            <a:r>
              <a:rPr lang="zh-CN" altLang="en-US" dirty="0" smtClean="0"/>
              <a:t>的文件，修改以下配置项即可：</a:t>
            </a:r>
            <a:endParaRPr lang="en-US" altLang="zh-CN" dirty="0"/>
          </a:p>
          <a:p>
            <a:pPr lvl="2"/>
            <a:r>
              <a:rPr lang="en-US" altLang="zh-CN" dirty="0" err="1" smtClean="0"/>
              <a:t>access_key</a:t>
            </a:r>
            <a:r>
              <a:rPr lang="zh-CN" altLang="en-US" dirty="0" smtClean="0"/>
              <a:t>：改为任一</a:t>
            </a:r>
            <a:r>
              <a:rPr lang="en-US" altLang="zh-CN" dirty="0" err="1" smtClean="0"/>
              <a:t>rgw</a:t>
            </a:r>
            <a:r>
              <a:rPr lang="zh-CN" altLang="en-US" dirty="0" smtClean="0"/>
              <a:t>用户的</a:t>
            </a:r>
            <a:r>
              <a:rPr lang="en-US" altLang="zh-CN" dirty="0" err="1" smtClean="0"/>
              <a:t>access_key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secret_key</a:t>
            </a:r>
            <a:r>
              <a:rPr lang="zh-CN" altLang="en-US" dirty="0" smtClean="0"/>
              <a:t>：改为任一</a:t>
            </a:r>
            <a:r>
              <a:rPr lang="en-US" altLang="zh-CN" dirty="0" err="1" smtClean="0"/>
              <a:t>rgw</a:t>
            </a:r>
            <a:r>
              <a:rPr lang="zh-CN" altLang="en-US" dirty="0" smtClean="0"/>
              <a:t>用户的</a:t>
            </a:r>
            <a:r>
              <a:rPr lang="en-US" altLang="zh-CN" dirty="0" err="1" smtClean="0"/>
              <a:t>secret_key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host_base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s3.amazong.com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rgw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，例如</a:t>
            </a:r>
            <a:r>
              <a:rPr lang="en-US" altLang="zh-CN" dirty="0" smtClean="0"/>
              <a:t>192.168.2.29:7480</a:t>
            </a:r>
          </a:p>
          <a:p>
            <a:pPr lvl="2"/>
            <a:r>
              <a:rPr lang="en-US" altLang="zh-CN" dirty="0" err="1" smtClean="0"/>
              <a:t>host_bucket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path-</a:t>
            </a:r>
            <a:r>
              <a:rPr lang="en-US" altLang="zh-CN" dirty="0" err="1" smtClean="0"/>
              <a:t>sytle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s3</a:t>
            </a:r>
            <a:r>
              <a:rPr lang="zh-CN" altLang="en-US" dirty="0" smtClean="0"/>
              <a:t>接口，改为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rgw_endpoint</a:t>
            </a:r>
            <a:r>
              <a:rPr lang="en-US" altLang="zh-CN" dirty="0" smtClean="0"/>
              <a:t>&gt;/%(bucket)</a:t>
            </a:r>
            <a:r>
              <a:rPr lang="zh-CN" altLang="en-US" dirty="0" smtClean="0"/>
              <a:t>，例如</a:t>
            </a:r>
            <a:r>
              <a:rPr lang="en-US" altLang="zh-CN" dirty="0" smtClean="0"/>
              <a:t>192.168.2.29:7480/%(bucket)</a:t>
            </a:r>
            <a:endParaRPr lang="en-US" altLang="zh-CN" dirty="0"/>
          </a:p>
          <a:p>
            <a:pPr lvl="2"/>
            <a:r>
              <a:rPr lang="en-US" altLang="zh-CN" dirty="0" err="1" smtClean="0"/>
              <a:t>use_https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方式访问</a:t>
            </a:r>
            <a:r>
              <a:rPr lang="en-US" altLang="zh-CN" dirty="0" smtClean="0"/>
              <a:t>s3</a:t>
            </a:r>
            <a:r>
              <a:rPr lang="zh-CN" altLang="en-US" dirty="0" smtClean="0"/>
              <a:t>接口，设为</a:t>
            </a:r>
            <a:r>
              <a:rPr lang="en-US" altLang="zh-CN" dirty="0" smtClean="0"/>
              <a:t>false</a:t>
            </a:r>
          </a:p>
          <a:p>
            <a:pPr lvl="1"/>
            <a:r>
              <a:rPr lang="zh-CN" altLang="en-US" dirty="0" smtClean="0"/>
              <a:t>测试：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创建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s3cmd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mb</a:t>
            </a:r>
            <a:r>
              <a:rPr lang="zh-CN" altLang="en-US" dirty="0" smtClean="0"/>
              <a:t> </a:t>
            </a:r>
            <a:r>
              <a:rPr lang="en-US" altLang="zh-CN" dirty="0" smtClean="0"/>
              <a:t>s3://</a:t>
            </a:r>
            <a:r>
              <a:rPr lang="en-US" altLang="zh-CN" dirty="0" err="1" smtClean="0"/>
              <a:t>newbuck</a:t>
            </a:r>
            <a:endParaRPr lang="en-US" altLang="zh-CN" dirty="0"/>
          </a:p>
          <a:p>
            <a:pPr lvl="2"/>
            <a:r>
              <a:rPr lang="zh-CN" altLang="en-US" dirty="0" smtClean="0"/>
              <a:t>上传新对象（</a:t>
            </a:r>
            <a:r>
              <a:rPr lang="en-US" altLang="zh-CN" dirty="0" smtClean="0"/>
              <a:t>s3</a:t>
            </a:r>
            <a:r>
              <a:rPr lang="zh-CN" altLang="en-US" dirty="0" smtClean="0"/>
              <a:t>支持用对象前缀来表示目录）：</a:t>
            </a:r>
            <a:r>
              <a:rPr lang="en-US" altLang="zh-CN" dirty="0" smtClean="0"/>
              <a:t>s3cmd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xx</a:t>
            </a:r>
            <a:r>
              <a:rPr lang="zh-CN" altLang="en-US" dirty="0" smtClean="0"/>
              <a:t> </a:t>
            </a:r>
            <a:r>
              <a:rPr lang="en-US" altLang="zh-CN" dirty="0" smtClean="0"/>
              <a:t>s3://</a:t>
            </a:r>
            <a:r>
              <a:rPr lang="en-US" altLang="zh-CN" dirty="0" err="1" smtClean="0"/>
              <a:t>newbuck</a:t>
            </a:r>
            <a:r>
              <a:rPr lang="en-US" altLang="zh-CN" dirty="0" smtClean="0"/>
              <a:t>/path/to/new/xx</a:t>
            </a:r>
          </a:p>
          <a:p>
            <a:pPr lvl="2"/>
            <a:r>
              <a:rPr lang="zh-CN" altLang="en-US" dirty="0" smtClean="0"/>
              <a:t>获取对象信息：</a:t>
            </a:r>
            <a:r>
              <a:rPr lang="en-US" altLang="zh-CN" dirty="0" smtClean="0"/>
              <a:t>s3cmd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r>
              <a:rPr lang="en-US" altLang="zh-CN" dirty="0" smtClean="0"/>
              <a:t>s3://</a:t>
            </a:r>
            <a:r>
              <a:rPr lang="en-US" altLang="zh-CN" dirty="0" err="1" smtClean="0"/>
              <a:t>newbuck</a:t>
            </a:r>
            <a:r>
              <a:rPr lang="en-US" altLang="zh-CN" dirty="0" smtClean="0"/>
              <a:t>/path/to/new/xx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3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三种存储系统对比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文件存储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NFS/CIFS</a:t>
            </a:r>
            <a:r>
              <a:rPr lang="zh-CN" altLang="en-US" dirty="0"/>
              <a:t>协议在不同主机间共享文件，每个主机拥有自己的文件系统，数据以文件形式</a:t>
            </a:r>
            <a:r>
              <a:rPr lang="zh-CN" altLang="en-US" dirty="0" smtClean="0"/>
              <a:t>存在</a:t>
            </a:r>
            <a:endParaRPr lang="zh-CN" altLang="en-US" dirty="0"/>
          </a:p>
          <a:p>
            <a:pPr lvl="1"/>
            <a:r>
              <a:rPr lang="zh-CN" altLang="en-US" dirty="0"/>
              <a:t>访问方式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在本地挂载为一个目录，应用以标准</a:t>
            </a:r>
            <a:r>
              <a:rPr lang="en-US" altLang="zh-CN" dirty="0"/>
              <a:t>POSIX</a:t>
            </a:r>
            <a:r>
              <a:rPr lang="zh-CN" altLang="en-US" dirty="0"/>
              <a:t>接口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/>
              <a:t>造价低，容易实现</a:t>
            </a:r>
          </a:p>
          <a:p>
            <a:pPr lvl="2"/>
            <a:r>
              <a:rPr lang="zh-CN" altLang="en-US" dirty="0"/>
              <a:t>读写效率低</a:t>
            </a:r>
          </a:p>
          <a:p>
            <a:pPr lvl="1"/>
            <a:r>
              <a:rPr lang="zh-CN" altLang="en-US" dirty="0"/>
              <a:t>实践案例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挂载公司</a:t>
            </a:r>
            <a:r>
              <a:rPr lang="en-US" altLang="zh-CN" dirty="0" smtClean="0"/>
              <a:t>NAS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三种存储系统对比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对象存储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将数据通路（数据读写）和控制通路（元数据）分开，并且在本地文件系统上基于</a:t>
            </a:r>
            <a:r>
              <a:rPr lang="en-US" altLang="zh-CN" dirty="0"/>
              <a:t>OSD</a:t>
            </a:r>
            <a:r>
              <a:rPr lang="zh-CN" altLang="en-US" dirty="0"/>
              <a:t>（对象存储设备）构建存储系统，数据以对象形式</a:t>
            </a:r>
            <a:r>
              <a:rPr lang="zh-CN" altLang="en-US" dirty="0" smtClean="0"/>
              <a:t>存在</a:t>
            </a:r>
            <a:endParaRPr lang="zh-CN" altLang="en-US" dirty="0"/>
          </a:p>
          <a:p>
            <a:pPr lvl="1"/>
            <a:r>
              <a:rPr lang="zh-CN" altLang="en-US" dirty="0"/>
              <a:t>访问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Restful API</a:t>
            </a:r>
            <a:r>
              <a:rPr lang="zh-CN" altLang="en-US" dirty="0"/>
              <a:t>访问</a:t>
            </a:r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/>
              <a:t>可扩展性好，适合存储海量非结构化数据</a:t>
            </a:r>
          </a:p>
          <a:p>
            <a:pPr lvl="2"/>
            <a:r>
              <a:rPr lang="zh-CN" altLang="en-US" dirty="0" smtClean="0"/>
              <a:t>可通过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访问对象，简单快捷，可跨平台共享数据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7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几种存储架构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2310"/>
            <a:ext cx="6711950" cy="5114839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直连式存储</a:t>
            </a:r>
            <a:r>
              <a:rPr kumimoji="1" lang="en-US" altLang="zh-CN" dirty="0" smtClean="0"/>
              <a:t>(DAS)</a:t>
            </a:r>
          </a:p>
          <a:p>
            <a:pPr lvl="1"/>
            <a:r>
              <a:rPr lang="zh-CN" altLang="en-US" dirty="0"/>
              <a:t>结构简单，配置使用成本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受限于服务器本身，</a:t>
            </a:r>
            <a:r>
              <a:rPr lang="zh-CN" altLang="en-US" dirty="0"/>
              <a:t>备份过程复杂，不便于共享，服务器故障的情况下数据无法访问，存储不能再多个服务器之间动态分配造成资源浪费和性能</a:t>
            </a:r>
            <a:r>
              <a:rPr lang="zh-CN" altLang="en-US" dirty="0" smtClean="0"/>
              <a:t>热点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网络接入存储</a:t>
            </a:r>
            <a:r>
              <a:rPr kumimoji="1" lang="en-US" altLang="zh-CN" dirty="0" smtClean="0"/>
              <a:t>(NAS)</a:t>
            </a:r>
          </a:p>
          <a:p>
            <a:pPr lvl="1"/>
            <a:r>
              <a:rPr lang="zh-CN" altLang="en-US" dirty="0"/>
              <a:t>易于安装、部署和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/>
              <a:t>存储数据通过普通数据网络传输，不安全，速度不稳定，只能以文件的形式访问</a:t>
            </a:r>
            <a:endParaRPr kumimoji="1" lang="en-US" altLang="zh-CN" dirty="0" smtClean="0"/>
          </a:p>
          <a:p>
            <a:r>
              <a:rPr kumimoji="1" lang="zh-CN" altLang="en-US" dirty="0" smtClean="0"/>
              <a:t>存储区域网络</a:t>
            </a:r>
            <a:r>
              <a:rPr kumimoji="1" lang="en-US" altLang="zh-CN" dirty="0" smtClean="0"/>
              <a:t>(SAN)</a:t>
            </a:r>
          </a:p>
          <a:p>
            <a:pPr lvl="1"/>
            <a:r>
              <a:rPr lang="zh-CN" altLang="en-US" dirty="0"/>
              <a:t>独立的网络，通过专用光纤通道交换机访问数据，速度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pPr lvl="1"/>
            <a:r>
              <a:rPr lang="zh-CN" altLang="en-US" dirty="0"/>
              <a:t>成本较高，异地扩展</a:t>
            </a:r>
            <a:r>
              <a:rPr lang="zh-CN" altLang="en-US" dirty="0" smtClean="0"/>
              <a:t>困难</a:t>
            </a:r>
          </a:p>
          <a:p>
            <a:r>
              <a:rPr kumimoji="1" lang="zh-CN" altLang="en-US" dirty="0" smtClean="0"/>
              <a:t>软件定义存储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CEPH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82" y="2319079"/>
            <a:ext cx="49720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锐视智慧科技有限公司            锐视智慧，让人工智能触手可及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4CE9-699E-3D4C-A229-36789B948EE2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LIBRADOS</a:t>
            </a:r>
          </a:p>
          <a:p>
            <a:pPr lvl="1"/>
            <a:r>
              <a:rPr lang="zh-CN" altLang="en-US" dirty="0" smtClean="0"/>
              <a:t>直接与</a:t>
            </a:r>
            <a:r>
              <a:rPr lang="en-US" altLang="zh-CN" dirty="0" smtClean="0"/>
              <a:t>OSD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接口：</a:t>
            </a:r>
            <a:endParaRPr kumimoji="1" lang="en-US" altLang="zh-CN" dirty="0" smtClean="0"/>
          </a:p>
          <a:p>
            <a:pPr lvl="2"/>
            <a:r>
              <a:rPr lang="zh-CN" altLang="en-US" b="0" dirty="0"/>
              <a:t>交互方式：命令行，库</a:t>
            </a:r>
          </a:p>
          <a:p>
            <a:pPr lvl="2"/>
            <a:r>
              <a:rPr lang="zh-CN" altLang="en-US" b="0" dirty="0"/>
              <a:t>支持的语言：</a:t>
            </a:r>
            <a:r>
              <a:rPr lang="en-US" altLang="zh-CN" b="0" dirty="0"/>
              <a:t>C++, C, Python, Java, Ruby, </a:t>
            </a:r>
            <a:r>
              <a:rPr lang="en-US" altLang="zh-CN" b="0" dirty="0" smtClean="0"/>
              <a:t>PHP</a:t>
            </a:r>
          </a:p>
          <a:p>
            <a:pPr lvl="1"/>
            <a:r>
              <a:rPr lang="zh-CN" altLang="en-US" dirty="0" smtClean="0"/>
              <a:t>接口的执行流程</a:t>
            </a:r>
            <a:endParaRPr lang="en-US" altLang="zh-CN" b="0" dirty="0"/>
          </a:p>
          <a:p>
            <a:pPr lvl="2"/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98" y="992560"/>
            <a:ext cx="5314802" cy="44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24528</TotalTime>
  <Words>6396</Words>
  <Application>Microsoft Macintosh PowerPoint</Application>
  <PresentationFormat>宽屏</PresentationFormat>
  <Paragraphs>757</Paragraphs>
  <Slides>59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Calibri</vt:lpstr>
      <vt:lpstr>Cambria Math</vt:lpstr>
      <vt:lpstr>Lucida Console</vt:lpstr>
      <vt:lpstr>Palatino Linotype</vt:lpstr>
      <vt:lpstr>Times New Roman</vt:lpstr>
      <vt:lpstr>黑体</vt:lpstr>
      <vt:lpstr>华文行楷</vt:lpstr>
      <vt:lpstr>华文楷体</vt:lpstr>
      <vt:lpstr>华文新魏</vt:lpstr>
      <vt:lpstr>宋体</vt:lpstr>
      <vt:lpstr>微软雅黑</vt:lpstr>
      <vt:lpstr>Arial</vt:lpstr>
      <vt:lpstr>Office Theme</vt:lpstr>
      <vt:lpstr>CEPH介绍</vt:lpstr>
      <vt:lpstr>历史和生态圈</vt:lpstr>
      <vt:lpstr>CEPH特性</vt:lpstr>
      <vt:lpstr>OpenStack与Ceph的结合</vt:lpstr>
      <vt:lpstr>三种存储系统对比</vt:lpstr>
      <vt:lpstr>三种存储系统对比</vt:lpstr>
      <vt:lpstr>三种存储系统对比</vt:lpstr>
      <vt:lpstr>几种存储架构</vt:lpstr>
      <vt:lpstr>Ceph接口</vt:lpstr>
      <vt:lpstr>Ceph接口</vt:lpstr>
      <vt:lpstr>Ceph接口</vt:lpstr>
      <vt:lpstr>CEPH实践思考</vt:lpstr>
      <vt:lpstr>平台的需求</vt:lpstr>
      <vt:lpstr>各种需求在ceph上的解决方案</vt:lpstr>
      <vt:lpstr>各种需求在ceph上的解决方案</vt:lpstr>
      <vt:lpstr>各种需求在ceph上的解决方案</vt:lpstr>
      <vt:lpstr>CEPH架构</vt:lpstr>
      <vt:lpstr>CEPH架构</vt:lpstr>
      <vt:lpstr>RADOS介绍</vt:lpstr>
      <vt:lpstr>数据的存储</vt:lpstr>
      <vt:lpstr>Cluster Map</vt:lpstr>
      <vt:lpstr>通信模型</vt:lpstr>
      <vt:lpstr>CEPH高可用</vt:lpstr>
      <vt:lpstr>CEPH故障恢复</vt:lpstr>
      <vt:lpstr>多副本数据读写-正常流程</vt:lpstr>
      <vt:lpstr>多副本数据读写-Primary PG发生变动</vt:lpstr>
      <vt:lpstr>CRUSH算法</vt:lpstr>
      <vt:lpstr>数据分布算法</vt:lpstr>
      <vt:lpstr>常见数据分布算法</vt:lpstr>
      <vt:lpstr>CRUSH算法</vt:lpstr>
      <vt:lpstr>故障域</vt:lpstr>
      <vt:lpstr>故障域</vt:lpstr>
      <vt:lpstr>计算对象位置的流程</vt:lpstr>
      <vt:lpstr>4种类型Bucket</vt:lpstr>
      <vt:lpstr>4种类型Bucket</vt:lpstr>
      <vt:lpstr>数据重均衡</vt:lpstr>
      <vt:lpstr>CEPH Hands On</vt:lpstr>
      <vt:lpstr>大纲</vt:lpstr>
      <vt:lpstr>CEPH安装流程-概述</vt:lpstr>
      <vt:lpstr>CEPH安装流程-准备工作</vt:lpstr>
      <vt:lpstr>CEPH安装流程-部署流程（一）</vt:lpstr>
      <vt:lpstr>CEPH安装流程-部署流程（二）</vt:lpstr>
      <vt:lpstr>CEPH安装流程-部署流程（三）</vt:lpstr>
      <vt:lpstr>CEPH对象存储功能演示-RADOS</vt:lpstr>
      <vt:lpstr>CEPH对象存储功能演示-RADOSGW</vt:lpstr>
      <vt:lpstr>CEPH RADOSGW常用API</vt:lpstr>
      <vt:lpstr>RBD支持的功能</vt:lpstr>
      <vt:lpstr>虚拟机中使用CEPH块存储</vt:lpstr>
      <vt:lpstr>CEPH实践小结</vt:lpstr>
      <vt:lpstr>大纲</vt:lpstr>
      <vt:lpstr>RGW存储模型</vt:lpstr>
      <vt:lpstr>S3用户认证</vt:lpstr>
      <vt:lpstr>ACL</vt:lpstr>
      <vt:lpstr>数据集抽象</vt:lpstr>
      <vt:lpstr>multisite</vt:lpstr>
      <vt:lpstr>分布式块存储</vt:lpstr>
      <vt:lpstr>Posix接口</vt:lpstr>
      <vt:lpstr>本地使用ceph指令</vt:lpstr>
      <vt:lpstr>s3cmd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Zheng</dc:creator>
  <cp:lastModifiedBy>一铭 丁</cp:lastModifiedBy>
  <cp:revision>1050</cp:revision>
  <cp:lastPrinted>2019-01-29T10:47:16Z</cp:lastPrinted>
  <dcterms:created xsi:type="dcterms:W3CDTF">2019-01-29T10:47:16Z</dcterms:created>
  <dcterms:modified xsi:type="dcterms:W3CDTF">2019-03-06T07:20:38Z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