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75" d="100"/>
          <a:sy n="75" d="100"/>
        </p:scale>
        <p:origin x="-1448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C1927-D0A1-8547-A3BA-B4B2F662B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2C62D-6866-C64F-83F3-7EAE33D04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86967-D7D0-1F46-9053-BF31F05B5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F0D79-BAF5-474C-8B98-F1145FAD9F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6CD94-ED17-2542-A3C8-C810E433F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83F2-4343-5C4B-9524-14481D7EF2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2ADC1-9378-0544-AA8D-CAE70B0A03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769C-9EB4-7E44-8AEC-674DD03339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25B61-4E27-A444-97E7-E6D101FE9C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EC32A-36A8-5046-BBE9-8E0F7E4D7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C57EC-A641-7A43-8CCC-6AAFA71F8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7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42534B-228E-D140-BF0D-26083D82FB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2"/>
          <p:cNvSpPr>
            <a:spLocks noChangeArrowheads="1"/>
          </p:cNvSpPr>
          <p:nvPr/>
        </p:nvSpPr>
        <p:spPr bwMode="auto">
          <a:xfrm>
            <a:off x="4724400" y="3124200"/>
            <a:ext cx="4079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Delay = 420 ps, Throughput = 14.29 GIPS</a:t>
            </a:r>
          </a:p>
        </p:txBody>
      </p:sp>
      <p:grpSp>
        <p:nvGrpSpPr>
          <p:cNvPr id="2051" name="Group 128"/>
          <p:cNvGrpSpPr>
            <a:grpSpLocks/>
          </p:cNvGrpSpPr>
          <p:nvPr/>
        </p:nvGrpSpPr>
        <p:grpSpPr bwMode="auto">
          <a:xfrm>
            <a:off x="361950" y="1173163"/>
            <a:ext cx="8447088" cy="2284412"/>
            <a:chOff x="228" y="2563"/>
            <a:chExt cx="5321" cy="1439"/>
          </a:xfrm>
        </p:grpSpPr>
        <p:sp>
          <p:nvSpPr>
            <p:cNvPr id="2052" name="Line 85"/>
            <p:cNvSpPr>
              <a:spLocks noChangeShapeType="1"/>
            </p:cNvSpPr>
            <p:nvPr/>
          </p:nvSpPr>
          <p:spPr bwMode="auto">
            <a:xfrm>
              <a:off x="1052" y="3137"/>
              <a:ext cx="26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87"/>
            <p:cNvSpPr>
              <a:spLocks noChangeShapeType="1"/>
            </p:cNvSpPr>
            <p:nvPr/>
          </p:nvSpPr>
          <p:spPr bwMode="auto">
            <a:xfrm>
              <a:off x="228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88"/>
            <p:cNvSpPr>
              <a:spLocks noChangeShapeType="1"/>
            </p:cNvSpPr>
            <p:nvPr/>
          </p:nvSpPr>
          <p:spPr bwMode="auto">
            <a:xfrm>
              <a:off x="707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Line 93"/>
            <p:cNvSpPr>
              <a:spLocks noChangeShapeType="1"/>
            </p:cNvSpPr>
            <p:nvPr/>
          </p:nvSpPr>
          <p:spPr bwMode="auto">
            <a:xfrm>
              <a:off x="1916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Line 95"/>
            <p:cNvSpPr>
              <a:spLocks noChangeShapeType="1"/>
            </p:cNvSpPr>
            <p:nvPr/>
          </p:nvSpPr>
          <p:spPr bwMode="auto">
            <a:xfrm>
              <a:off x="1571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Line 100"/>
            <p:cNvSpPr>
              <a:spLocks noChangeShapeType="1"/>
            </p:cNvSpPr>
            <p:nvPr/>
          </p:nvSpPr>
          <p:spPr bwMode="auto">
            <a:xfrm>
              <a:off x="2780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102"/>
            <p:cNvSpPr>
              <a:spLocks noChangeShapeType="1"/>
            </p:cNvSpPr>
            <p:nvPr/>
          </p:nvSpPr>
          <p:spPr bwMode="auto">
            <a:xfrm>
              <a:off x="2435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107"/>
            <p:cNvSpPr>
              <a:spLocks noChangeShapeType="1"/>
            </p:cNvSpPr>
            <p:nvPr/>
          </p:nvSpPr>
          <p:spPr bwMode="auto">
            <a:xfrm>
              <a:off x="3644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109"/>
            <p:cNvSpPr>
              <a:spLocks noChangeShapeType="1"/>
            </p:cNvSpPr>
            <p:nvPr/>
          </p:nvSpPr>
          <p:spPr bwMode="auto">
            <a:xfrm>
              <a:off x="3299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Line 114"/>
            <p:cNvSpPr>
              <a:spLocks noChangeShapeType="1"/>
            </p:cNvSpPr>
            <p:nvPr/>
          </p:nvSpPr>
          <p:spPr bwMode="auto">
            <a:xfrm>
              <a:off x="4508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116"/>
            <p:cNvSpPr>
              <a:spLocks noChangeShapeType="1"/>
            </p:cNvSpPr>
            <p:nvPr/>
          </p:nvSpPr>
          <p:spPr bwMode="auto">
            <a:xfrm>
              <a:off x="4163" y="3137"/>
              <a:ext cx="259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22"/>
            <p:cNvSpPr>
              <a:spLocks noChangeShapeType="1"/>
            </p:cNvSpPr>
            <p:nvPr/>
          </p:nvSpPr>
          <p:spPr bwMode="auto">
            <a:xfrm>
              <a:off x="5026" y="3137"/>
              <a:ext cx="26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Rectangle 84"/>
            <p:cNvSpPr>
              <a:spLocks noChangeArrowheads="1"/>
            </p:cNvSpPr>
            <p:nvPr/>
          </p:nvSpPr>
          <p:spPr bwMode="auto">
            <a:xfrm>
              <a:off x="824" y="3792"/>
              <a:ext cx="4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>
                  <a:latin typeface="Arial" charset="0"/>
                </a:rPr>
                <a:t>Clock</a:t>
              </a:r>
            </a:p>
          </p:txBody>
        </p:sp>
        <p:sp>
          <p:nvSpPr>
            <p:cNvPr id="2065" name="Rectangle 86"/>
            <p:cNvSpPr>
              <a:spLocks noChangeArrowheads="1"/>
            </p:cNvSpPr>
            <p:nvPr/>
          </p:nvSpPr>
          <p:spPr bwMode="auto">
            <a:xfrm>
              <a:off x="970" y="2795"/>
              <a:ext cx="122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R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e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g</a:t>
              </a:r>
            </a:p>
          </p:txBody>
        </p:sp>
        <p:sp>
          <p:nvSpPr>
            <p:cNvPr id="2066" name="Line 89"/>
            <p:cNvSpPr>
              <a:spLocks noChangeShapeType="1"/>
            </p:cNvSpPr>
            <p:nvPr/>
          </p:nvSpPr>
          <p:spPr bwMode="auto">
            <a:xfrm>
              <a:off x="1052" y="35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Rectangle 90"/>
            <p:cNvSpPr>
              <a:spLocks noChangeArrowheads="1"/>
            </p:cNvSpPr>
            <p:nvPr/>
          </p:nvSpPr>
          <p:spPr bwMode="auto">
            <a:xfrm>
              <a:off x="452" y="2795"/>
              <a:ext cx="294" cy="7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200">
                  <a:latin typeface="Arial" charset="0"/>
                </a:rPr>
                <a:t>Comb.</a:t>
              </a:r>
            </a:p>
            <a:p>
              <a:pPr algn="ctr" defTabSz="739775" eaLnBrk="0" hangingPunct="0"/>
              <a:r>
                <a:rPr lang="en-US" sz="1200">
                  <a:latin typeface="Arial" charset="0"/>
                </a:rPr>
                <a:t>logic</a:t>
              </a:r>
            </a:p>
          </p:txBody>
        </p:sp>
        <p:sp>
          <p:nvSpPr>
            <p:cNvPr id="2068" name="Rectangle 91"/>
            <p:cNvSpPr>
              <a:spLocks noChangeArrowheads="1"/>
            </p:cNvSpPr>
            <p:nvPr/>
          </p:nvSpPr>
          <p:spPr bwMode="auto">
            <a:xfrm>
              <a:off x="380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50 ps</a:t>
              </a:r>
            </a:p>
          </p:txBody>
        </p:sp>
        <p:sp>
          <p:nvSpPr>
            <p:cNvPr id="2069" name="Rectangle 92"/>
            <p:cNvSpPr>
              <a:spLocks noChangeArrowheads="1"/>
            </p:cNvSpPr>
            <p:nvPr/>
          </p:nvSpPr>
          <p:spPr bwMode="auto">
            <a:xfrm>
              <a:off x="812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20 ps</a:t>
              </a:r>
            </a:p>
          </p:txBody>
        </p:sp>
        <p:sp>
          <p:nvSpPr>
            <p:cNvPr id="2070" name="Rectangle 94"/>
            <p:cNvSpPr>
              <a:spLocks noChangeArrowheads="1"/>
            </p:cNvSpPr>
            <p:nvPr/>
          </p:nvSpPr>
          <p:spPr bwMode="auto">
            <a:xfrm>
              <a:off x="1834" y="2795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R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e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g</a:t>
              </a:r>
            </a:p>
          </p:txBody>
        </p:sp>
        <p:sp>
          <p:nvSpPr>
            <p:cNvPr id="2071" name="Line 96"/>
            <p:cNvSpPr>
              <a:spLocks noChangeShapeType="1"/>
            </p:cNvSpPr>
            <p:nvPr/>
          </p:nvSpPr>
          <p:spPr bwMode="auto">
            <a:xfrm>
              <a:off x="1916" y="352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97"/>
            <p:cNvSpPr>
              <a:spLocks noChangeArrowheads="1"/>
            </p:cNvSpPr>
            <p:nvPr/>
          </p:nvSpPr>
          <p:spPr bwMode="auto">
            <a:xfrm>
              <a:off x="1316" y="2795"/>
              <a:ext cx="294" cy="7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200">
                  <a:latin typeface="Arial" charset="0"/>
                </a:rPr>
                <a:t>Comb.</a:t>
              </a:r>
            </a:p>
            <a:p>
              <a:pPr algn="ctr" defTabSz="739775" eaLnBrk="0" hangingPunct="0"/>
              <a:r>
                <a:rPr lang="en-US" sz="1200">
                  <a:latin typeface="Arial" charset="0"/>
                </a:rPr>
                <a:t>logic</a:t>
              </a:r>
            </a:p>
          </p:txBody>
        </p:sp>
        <p:sp>
          <p:nvSpPr>
            <p:cNvPr id="2073" name="Rectangle 98"/>
            <p:cNvSpPr>
              <a:spLocks noChangeArrowheads="1"/>
            </p:cNvSpPr>
            <p:nvPr/>
          </p:nvSpPr>
          <p:spPr bwMode="auto">
            <a:xfrm>
              <a:off x="1244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50 ps</a:t>
              </a:r>
            </a:p>
          </p:txBody>
        </p:sp>
        <p:sp>
          <p:nvSpPr>
            <p:cNvPr id="2074" name="Rectangle 99"/>
            <p:cNvSpPr>
              <a:spLocks noChangeArrowheads="1"/>
            </p:cNvSpPr>
            <p:nvPr/>
          </p:nvSpPr>
          <p:spPr bwMode="auto">
            <a:xfrm>
              <a:off x="1676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20 ps</a:t>
              </a:r>
            </a:p>
          </p:txBody>
        </p:sp>
        <p:sp>
          <p:nvSpPr>
            <p:cNvPr id="2075" name="Rectangle 101"/>
            <p:cNvSpPr>
              <a:spLocks noChangeArrowheads="1"/>
            </p:cNvSpPr>
            <p:nvPr/>
          </p:nvSpPr>
          <p:spPr bwMode="auto">
            <a:xfrm>
              <a:off x="2698" y="2795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R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e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g</a:t>
              </a:r>
            </a:p>
          </p:txBody>
        </p:sp>
        <p:sp>
          <p:nvSpPr>
            <p:cNvPr id="2076" name="Line 103"/>
            <p:cNvSpPr>
              <a:spLocks noChangeShapeType="1"/>
            </p:cNvSpPr>
            <p:nvPr/>
          </p:nvSpPr>
          <p:spPr bwMode="auto">
            <a:xfrm>
              <a:off x="2780" y="352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Rectangle 104"/>
            <p:cNvSpPr>
              <a:spLocks noChangeArrowheads="1"/>
            </p:cNvSpPr>
            <p:nvPr/>
          </p:nvSpPr>
          <p:spPr bwMode="auto">
            <a:xfrm>
              <a:off x="2179" y="2795"/>
              <a:ext cx="295" cy="7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200">
                  <a:latin typeface="Arial" charset="0"/>
                </a:rPr>
                <a:t>Comb.</a:t>
              </a:r>
            </a:p>
            <a:p>
              <a:pPr algn="ctr" defTabSz="739775" eaLnBrk="0" hangingPunct="0"/>
              <a:r>
                <a:rPr lang="en-US" sz="1200">
                  <a:latin typeface="Arial" charset="0"/>
                </a:rPr>
                <a:t>logic</a:t>
              </a:r>
            </a:p>
          </p:txBody>
        </p:sp>
        <p:sp>
          <p:nvSpPr>
            <p:cNvPr id="2078" name="Rectangle 105"/>
            <p:cNvSpPr>
              <a:spLocks noChangeArrowheads="1"/>
            </p:cNvSpPr>
            <p:nvPr/>
          </p:nvSpPr>
          <p:spPr bwMode="auto">
            <a:xfrm>
              <a:off x="2108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50 ps</a:t>
              </a:r>
            </a:p>
          </p:txBody>
        </p:sp>
        <p:sp>
          <p:nvSpPr>
            <p:cNvPr id="2079" name="Rectangle 106"/>
            <p:cNvSpPr>
              <a:spLocks noChangeArrowheads="1"/>
            </p:cNvSpPr>
            <p:nvPr/>
          </p:nvSpPr>
          <p:spPr bwMode="auto">
            <a:xfrm>
              <a:off x="2539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20 ps</a:t>
              </a:r>
            </a:p>
          </p:txBody>
        </p:sp>
        <p:sp>
          <p:nvSpPr>
            <p:cNvPr id="2080" name="Rectangle 108"/>
            <p:cNvSpPr>
              <a:spLocks noChangeArrowheads="1"/>
            </p:cNvSpPr>
            <p:nvPr/>
          </p:nvSpPr>
          <p:spPr bwMode="auto">
            <a:xfrm>
              <a:off x="3562" y="2795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R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e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g</a:t>
              </a:r>
            </a:p>
          </p:txBody>
        </p:sp>
        <p:sp>
          <p:nvSpPr>
            <p:cNvPr id="2081" name="Line 110"/>
            <p:cNvSpPr>
              <a:spLocks noChangeShapeType="1"/>
            </p:cNvSpPr>
            <p:nvPr/>
          </p:nvSpPr>
          <p:spPr bwMode="auto">
            <a:xfrm>
              <a:off x="3644" y="352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Rectangle 111"/>
            <p:cNvSpPr>
              <a:spLocks noChangeArrowheads="1"/>
            </p:cNvSpPr>
            <p:nvPr/>
          </p:nvSpPr>
          <p:spPr bwMode="auto">
            <a:xfrm>
              <a:off x="3043" y="2795"/>
              <a:ext cx="295" cy="7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200">
                  <a:latin typeface="Arial" charset="0"/>
                </a:rPr>
                <a:t>Comb.</a:t>
              </a:r>
            </a:p>
            <a:p>
              <a:pPr algn="ctr" defTabSz="739775" eaLnBrk="0" hangingPunct="0"/>
              <a:r>
                <a:rPr lang="en-US" sz="1200">
                  <a:latin typeface="Arial" charset="0"/>
                </a:rPr>
                <a:t>logic</a:t>
              </a:r>
            </a:p>
          </p:txBody>
        </p:sp>
        <p:sp>
          <p:nvSpPr>
            <p:cNvPr id="2083" name="Rectangle 112"/>
            <p:cNvSpPr>
              <a:spLocks noChangeArrowheads="1"/>
            </p:cNvSpPr>
            <p:nvPr/>
          </p:nvSpPr>
          <p:spPr bwMode="auto">
            <a:xfrm>
              <a:off x="2972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50 ps</a:t>
              </a:r>
            </a:p>
          </p:txBody>
        </p:sp>
        <p:sp>
          <p:nvSpPr>
            <p:cNvPr id="2084" name="Rectangle 113"/>
            <p:cNvSpPr>
              <a:spLocks noChangeArrowheads="1"/>
            </p:cNvSpPr>
            <p:nvPr/>
          </p:nvSpPr>
          <p:spPr bwMode="auto">
            <a:xfrm>
              <a:off x="3404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20 ps</a:t>
              </a:r>
            </a:p>
          </p:txBody>
        </p:sp>
        <p:sp>
          <p:nvSpPr>
            <p:cNvPr id="2085" name="Rectangle 115"/>
            <p:cNvSpPr>
              <a:spLocks noChangeArrowheads="1"/>
            </p:cNvSpPr>
            <p:nvPr/>
          </p:nvSpPr>
          <p:spPr bwMode="auto">
            <a:xfrm>
              <a:off x="4426" y="2795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R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e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g</a:t>
              </a:r>
            </a:p>
          </p:txBody>
        </p:sp>
        <p:sp>
          <p:nvSpPr>
            <p:cNvPr id="2086" name="Line 117"/>
            <p:cNvSpPr>
              <a:spLocks noChangeShapeType="1"/>
            </p:cNvSpPr>
            <p:nvPr/>
          </p:nvSpPr>
          <p:spPr bwMode="auto">
            <a:xfrm>
              <a:off x="4508" y="352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Rectangle 118"/>
            <p:cNvSpPr>
              <a:spLocks noChangeArrowheads="1"/>
            </p:cNvSpPr>
            <p:nvPr/>
          </p:nvSpPr>
          <p:spPr bwMode="auto">
            <a:xfrm>
              <a:off x="3907" y="2795"/>
              <a:ext cx="295" cy="7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200">
                  <a:latin typeface="Arial" charset="0"/>
                </a:rPr>
                <a:t>Comb.</a:t>
              </a:r>
            </a:p>
            <a:p>
              <a:pPr algn="ctr" defTabSz="739775" eaLnBrk="0" hangingPunct="0"/>
              <a:r>
                <a:rPr lang="en-US" sz="1200">
                  <a:latin typeface="Arial" charset="0"/>
                </a:rPr>
                <a:t>logic</a:t>
              </a:r>
            </a:p>
          </p:txBody>
        </p:sp>
        <p:sp>
          <p:nvSpPr>
            <p:cNvPr id="2088" name="Rectangle 119"/>
            <p:cNvSpPr>
              <a:spLocks noChangeArrowheads="1"/>
            </p:cNvSpPr>
            <p:nvPr/>
          </p:nvSpPr>
          <p:spPr bwMode="auto">
            <a:xfrm>
              <a:off x="3836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50 ps</a:t>
              </a:r>
            </a:p>
          </p:txBody>
        </p:sp>
        <p:sp>
          <p:nvSpPr>
            <p:cNvPr id="2089" name="Rectangle 120"/>
            <p:cNvSpPr>
              <a:spLocks noChangeArrowheads="1"/>
            </p:cNvSpPr>
            <p:nvPr/>
          </p:nvSpPr>
          <p:spPr bwMode="auto">
            <a:xfrm>
              <a:off x="4268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20 ps</a:t>
              </a:r>
            </a:p>
          </p:txBody>
        </p:sp>
        <p:sp>
          <p:nvSpPr>
            <p:cNvPr id="2090" name="Rectangle 121"/>
            <p:cNvSpPr>
              <a:spLocks noChangeArrowheads="1"/>
            </p:cNvSpPr>
            <p:nvPr/>
          </p:nvSpPr>
          <p:spPr bwMode="auto">
            <a:xfrm>
              <a:off x="5290" y="2795"/>
              <a:ext cx="121" cy="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R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e</a:t>
              </a:r>
            </a:p>
            <a:p>
              <a:pPr algn="ctr" defTabSz="739775" eaLnBrk="0" hangingPunct="0"/>
              <a:r>
                <a:rPr lang="en-US" sz="1600">
                  <a:latin typeface="Arial" charset="0"/>
                </a:rPr>
                <a:t>g</a:t>
              </a:r>
            </a:p>
          </p:txBody>
        </p:sp>
        <p:sp>
          <p:nvSpPr>
            <p:cNvPr id="2091" name="Line 123"/>
            <p:cNvSpPr>
              <a:spLocks noChangeShapeType="1"/>
            </p:cNvSpPr>
            <p:nvPr/>
          </p:nvSpPr>
          <p:spPr bwMode="auto">
            <a:xfrm>
              <a:off x="5372" y="352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Rectangle 124"/>
            <p:cNvSpPr>
              <a:spLocks noChangeArrowheads="1"/>
            </p:cNvSpPr>
            <p:nvPr/>
          </p:nvSpPr>
          <p:spPr bwMode="auto">
            <a:xfrm>
              <a:off x="4771" y="2795"/>
              <a:ext cx="295" cy="7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defTabSz="739775" eaLnBrk="0" hangingPunct="0"/>
              <a:r>
                <a:rPr lang="en-US" sz="1200">
                  <a:latin typeface="Arial" charset="0"/>
                </a:rPr>
                <a:t>Comb.</a:t>
              </a:r>
            </a:p>
            <a:p>
              <a:pPr algn="ctr" defTabSz="739775" eaLnBrk="0" hangingPunct="0"/>
              <a:r>
                <a:rPr lang="en-US" sz="1200">
                  <a:latin typeface="Arial" charset="0"/>
                </a:rPr>
                <a:t>logic</a:t>
              </a:r>
            </a:p>
          </p:txBody>
        </p:sp>
        <p:sp>
          <p:nvSpPr>
            <p:cNvPr id="2093" name="Rectangle 125"/>
            <p:cNvSpPr>
              <a:spLocks noChangeArrowheads="1"/>
            </p:cNvSpPr>
            <p:nvPr/>
          </p:nvSpPr>
          <p:spPr bwMode="auto">
            <a:xfrm>
              <a:off x="4700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50 ps</a:t>
              </a:r>
            </a:p>
          </p:txBody>
        </p:sp>
        <p:sp>
          <p:nvSpPr>
            <p:cNvPr id="2094" name="Rectangle 126"/>
            <p:cNvSpPr>
              <a:spLocks noChangeArrowheads="1"/>
            </p:cNvSpPr>
            <p:nvPr/>
          </p:nvSpPr>
          <p:spPr bwMode="auto">
            <a:xfrm>
              <a:off x="5132" y="2563"/>
              <a:ext cx="4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pPr algn="ctr" defTabSz="739775" eaLnBrk="0" hangingPunct="0"/>
              <a:r>
                <a:rPr lang="en-US" sz="1600">
                  <a:latin typeface="Arial" charset="0"/>
                </a:rPr>
                <a:t>20 ps</a:t>
              </a:r>
            </a:p>
          </p:txBody>
        </p:sp>
        <p:sp>
          <p:nvSpPr>
            <p:cNvPr id="2095" name="Line 127"/>
            <p:cNvSpPr>
              <a:spLocks noChangeShapeType="1"/>
            </p:cNvSpPr>
            <p:nvPr/>
          </p:nvSpPr>
          <p:spPr bwMode="auto">
            <a:xfrm>
              <a:off x="1052" y="3699"/>
              <a:ext cx="4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70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11</cp:revision>
  <dcterms:created xsi:type="dcterms:W3CDTF">2002-02-04T13:45:25Z</dcterms:created>
  <dcterms:modified xsi:type="dcterms:W3CDTF">2014-06-16T18:06:34Z</dcterms:modified>
</cp:coreProperties>
</file>