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3399FF"/>
    <a:srgbClr val="33CCFF"/>
    <a:srgbClr val="99CCFF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66" d="100"/>
          <a:sy n="66" d="100"/>
        </p:scale>
        <p:origin x="-2328" y="-864"/>
      </p:cViewPr>
      <p:guideLst>
        <p:guide orient="horz" pos="288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BF577-AF57-7C4E-84F6-E2B786F3D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6FB7C-51B6-7947-AB79-A8E5E41435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FE863-75A1-484C-8697-91F94FBF3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1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A942C-F86B-F14F-A0F6-3B45E4114A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454F2-0F05-9542-AECC-C775C470D1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E9BFD-AEF0-6F43-8822-8D7609378E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5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6EABB-38C2-4A4A-B445-7BA501F559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416D3-CBFB-D943-9570-6831FB3D79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0F651-ED28-754D-BE4E-AAFD09EA6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54AC4-E5B2-7948-8F0B-7F648C1A06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9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AF775-4B4B-8849-9C5A-9BF2304F4E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2243F71B-CCD9-F54F-A769-8E8609147D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9" name="Group 181"/>
          <p:cNvGrpSpPr>
            <a:grpSpLocks/>
          </p:cNvGrpSpPr>
          <p:nvPr/>
        </p:nvGrpSpPr>
        <p:grpSpPr bwMode="auto">
          <a:xfrm>
            <a:off x="914400" y="1371600"/>
            <a:ext cx="4565650" cy="4146550"/>
            <a:chOff x="1054" y="384"/>
            <a:chExt cx="2876" cy="2612"/>
          </a:xfrm>
        </p:grpSpPr>
        <p:sp>
          <p:nvSpPr>
            <p:cNvPr id="2213" name="Freeform 165"/>
            <p:cNvSpPr>
              <a:spLocks/>
            </p:cNvSpPr>
            <p:nvPr/>
          </p:nvSpPr>
          <p:spPr bwMode="auto">
            <a:xfrm>
              <a:off x="2160" y="1776"/>
              <a:ext cx="864" cy="960"/>
            </a:xfrm>
            <a:custGeom>
              <a:avLst/>
              <a:gdLst>
                <a:gd name="T0" fmla="*/ 0 w 864"/>
                <a:gd name="T1" fmla="*/ 960 h 960"/>
                <a:gd name="T2" fmla="*/ 672 w 864"/>
                <a:gd name="T3" fmla="*/ 960 h 960"/>
                <a:gd name="T4" fmla="*/ 672 w 864"/>
                <a:gd name="T5" fmla="*/ 0 h 960"/>
                <a:gd name="T6" fmla="*/ 864 w 864"/>
                <a:gd name="T7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1054" y="384"/>
              <a:ext cx="2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smtClean="0"/>
                <a:t>b</a:t>
              </a:r>
              <a:r>
                <a:rPr lang="en-US" sz="1600" baseline="-25000" dirty="0" smtClean="0"/>
                <a:t>63</a:t>
              </a:r>
              <a:endParaRPr lang="en-US" sz="1600" baseline="-25000" dirty="0"/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1536" y="38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Bit equal</a:t>
              </a: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1344" y="48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43"/>
            <p:cNvSpPr>
              <a:spLocks noChangeShapeType="1"/>
            </p:cNvSpPr>
            <p:nvPr/>
          </p:nvSpPr>
          <p:spPr bwMode="auto">
            <a:xfrm flipV="1">
              <a:off x="1344" y="76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Text Box 48"/>
            <p:cNvSpPr txBox="1">
              <a:spLocks noChangeArrowheads="1"/>
            </p:cNvSpPr>
            <p:nvPr/>
          </p:nvSpPr>
          <p:spPr bwMode="auto">
            <a:xfrm>
              <a:off x="1054" y="672"/>
              <a:ext cx="2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smtClean="0"/>
                <a:t>a</a:t>
              </a:r>
              <a:r>
                <a:rPr lang="en-US" sz="1600" baseline="-25000" dirty="0" smtClean="0"/>
                <a:t>63</a:t>
              </a:r>
              <a:endParaRPr lang="en-US" sz="1600" baseline="-25000" dirty="0"/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2208" y="384"/>
              <a:ext cx="3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 smtClean="0"/>
                <a:t>eq</a:t>
              </a:r>
              <a:r>
                <a:rPr lang="en-US" sz="1600" baseline="-25000" dirty="0" smtClean="0"/>
                <a:t>63</a:t>
              </a:r>
              <a:endParaRPr lang="en-US" sz="1600" baseline="-25000" dirty="0"/>
            </a:p>
          </p:txBody>
        </p:sp>
        <p:sp>
          <p:nvSpPr>
            <p:cNvPr id="2128" name="Text Box 80"/>
            <p:cNvSpPr txBox="1">
              <a:spLocks noChangeArrowheads="1"/>
            </p:cNvSpPr>
            <p:nvPr/>
          </p:nvSpPr>
          <p:spPr bwMode="auto">
            <a:xfrm>
              <a:off x="1056" y="864"/>
              <a:ext cx="2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smtClean="0"/>
                <a:t>b</a:t>
              </a:r>
              <a:r>
                <a:rPr lang="en-US" sz="1600" baseline="-25000" dirty="0" smtClean="0"/>
                <a:t>62</a:t>
              </a:r>
              <a:endParaRPr lang="en-US" sz="1600" baseline="-25000" dirty="0"/>
            </a:p>
          </p:txBody>
        </p:sp>
        <p:sp>
          <p:nvSpPr>
            <p:cNvPr id="2125" name="Rectangle 77"/>
            <p:cNvSpPr>
              <a:spLocks noChangeArrowheads="1"/>
            </p:cNvSpPr>
            <p:nvPr/>
          </p:nvSpPr>
          <p:spPr bwMode="auto">
            <a:xfrm>
              <a:off x="1536" y="86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Bit equal</a:t>
              </a:r>
            </a:p>
          </p:txBody>
        </p:sp>
        <p:sp>
          <p:nvSpPr>
            <p:cNvPr id="2127" name="Line 79"/>
            <p:cNvSpPr>
              <a:spLocks noChangeShapeType="1"/>
            </p:cNvSpPr>
            <p:nvPr/>
          </p:nvSpPr>
          <p:spPr bwMode="auto">
            <a:xfrm>
              <a:off x="1344" y="960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9" name="Line 81"/>
            <p:cNvSpPr>
              <a:spLocks noChangeShapeType="1"/>
            </p:cNvSpPr>
            <p:nvPr/>
          </p:nvSpPr>
          <p:spPr bwMode="auto">
            <a:xfrm flipV="1">
              <a:off x="1344" y="124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" name="Text Box 82"/>
            <p:cNvSpPr txBox="1">
              <a:spLocks noChangeArrowheads="1"/>
            </p:cNvSpPr>
            <p:nvPr/>
          </p:nvSpPr>
          <p:spPr bwMode="auto">
            <a:xfrm>
              <a:off x="1056" y="1152"/>
              <a:ext cx="2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smtClean="0"/>
                <a:t>a</a:t>
              </a:r>
              <a:r>
                <a:rPr lang="en-US" sz="1600" baseline="-25000" dirty="0" smtClean="0"/>
                <a:t>62</a:t>
              </a:r>
              <a:endParaRPr lang="en-US" sz="1600" baseline="-25000" dirty="0"/>
            </a:p>
          </p:txBody>
        </p:sp>
        <p:sp>
          <p:nvSpPr>
            <p:cNvPr id="2131" name="Rectangle 83"/>
            <p:cNvSpPr>
              <a:spLocks noChangeArrowheads="1"/>
            </p:cNvSpPr>
            <p:nvPr/>
          </p:nvSpPr>
          <p:spPr bwMode="auto">
            <a:xfrm>
              <a:off x="2210" y="864"/>
              <a:ext cx="3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 smtClean="0"/>
                <a:t>eq</a:t>
              </a:r>
              <a:r>
                <a:rPr lang="en-US" sz="1600" baseline="-25000" dirty="0" smtClean="0"/>
                <a:t>62</a:t>
              </a:r>
              <a:endParaRPr lang="en-US" sz="1600" baseline="-25000" dirty="0"/>
            </a:p>
          </p:txBody>
        </p:sp>
        <p:sp>
          <p:nvSpPr>
            <p:cNvPr id="2136" name="Text Box 88"/>
            <p:cNvSpPr txBox="1">
              <a:spLocks noChangeArrowheads="1"/>
            </p:cNvSpPr>
            <p:nvPr/>
          </p:nvSpPr>
          <p:spPr bwMode="auto">
            <a:xfrm>
              <a:off x="1105" y="2016"/>
              <a:ext cx="2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/>
                <a:t>b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1536" y="201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Bit equal</a:t>
              </a:r>
            </a:p>
          </p:txBody>
        </p:sp>
        <p:sp>
          <p:nvSpPr>
            <p:cNvPr id="2135" name="Line 87"/>
            <p:cNvSpPr>
              <a:spLocks noChangeShapeType="1"/>
            </p:cNvSpPr>
            <p:nvPr/>
          </p:nvSpPr>
          <p:spPr bwMode="auto">
            <a:xfrm>
              <a:off x="1344" y="211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7" name="Line 89"/>
            <p:cNvSpPr>
              <a:spLocks noChangeShapeType="1"/>
            </p:cNvSpPr>
            <p:nvPr/>
          </p:nvSpPr>
          <p:spPr bwMode="auto">
            <a:xfrm flipV="1">
              <a:off x="1344" y="240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8" name="Text Box 90"/>
            <p:cNvSpPr txBox="1">
              <a:spLocks noChangeArrowheads="1"/>
            </p:cNvSpPr>
            <p:nvPr/>
          </p:nvSpPr>
          <p:spPr bwMode="auto">
            <a:xfrm>
              <a:off x="1105" y="2304"/>
              <a:ext cx="2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/>
                <a:t>a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2210" y="2016"/>
              <a:ext cx="3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eq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2144" name="Text Box 96"/>
            <p:cNvSpPr txBox="1">
              <a:spLocks noChangeArrowheads="1"/>
            </p:cNvSpPr>
            <p:nvPr/>
          </p:nvSpPr>
          <p:spPr bwMode="auto">
            <a:xfrm>
              <a:off x="1105" y="2496"/>
              <a:ext cx="2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/>
                <a:t>b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1536" y="249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Bit equal</a:t>
              </a:r>
            </a:p>
          </p:txBody>
        </p:sp>
        <p:sp>
          <p:nvSpPr>
            <p:cNvPr id="2143" name="Line 95"/>
            <p:cNvSpPr>
              <a:spLocks noChangeShapeType="1"/>
            </p:cNvSpPr>
            <p:nvPr/>
          </p:nvSpPr>
          <p:spPr bwMode="auto">
            <a:xfrm>
              <a:off x="1344" y="2592"/>
              <a:ext cx="1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5" name="Line 97"/>
            <p:cNvSpPr>
              <a:spLocks noChangeShapeType="1"/>
            </p:cNvSpPr>
            <p:nvPr/>
          </p:nvSpPr>
          <p:spPr bwMode="auto">
            <a:xfrm flipV="1">
              <a:off x="1344" y="2880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6" name="Text Box 98"/>
            <p:cNvSpPr txBox="1">
              <a:spLocks noChangeArrowheads="1"/>
            </p:cNvSpPr>
            <p:nvPr/>
          </p:nvSpPr>
          <p:spPr bwMode="auto">
            <a:xfrm>
              <a:off x="1105" y="2784"/>
              <a:ext cx="2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/>
                <a:t>a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2210" y="2496"/>
              <a:ext cx="3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eq</a:t>
              </a:r>
              <a:r>
                <a:rPr lang="en-US" sz="1600" baseline="-25000"/>
                <a:t>0</a:t>
              </a:r>
            </a:p>
          </p:txBody>
        </p:sp>
        <p:grpSp>
          <p:nvGrpSpPr>
            <p:cNvPr id="2196" name="Group 148"/>
            <p:cNvGrpSpPr>
              <a:grpSpLocks/>
            </p:cNvGrpSpPr>
            <p:nvPr/>
          </p:nvGrpSpPr>
          <p:grpSpPr bwMode="auto">
            <a:xfrm>
              <a:off x="1776" y="1488"/>
              <a:ext cx="96" cy="384"/>
              <a:chOff x="1776" y="1440"/>
              <a:chExt cx="96" cy="384"/>
            </a:xfrm>
          </p:grpSpPr>
          <p:grpSp>
            <p:nvGrpSpPr>
              <p:cNvPr id="2187" name="Group 139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188" name="Oval 140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9" name="Rectangle 141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90" name="Group 142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191" name="Oval 143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2" name="Rectangle 144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93" name="Group 145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194" name="Oval 146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5" name="Rectangle 147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04" name="Line 156"/>
            <p:cNvSpPr>
              <a:spLocks noChangeShapeType="1"/>
            </p:cNvSpPr>
            <p:nvPr/>
          </p:nvSpPr>
          <p:spPr bwMode="auto">
            <a:xfrm>
              <a:off x="3409" y="16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5" name="Freeform 157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6" name="Freeform 158"/>
            <p:cNvSpPr>
              <a:spLocks/>
            </p:cNvSpPr>
            <p:nvPr/>
          </p:nvSpPr>
          <p:spPr bwMode="auto">
            <a:xfrm>
              <a:off x="3027" y="153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7" name="Freeform 159"/>
            <p:cNvSpPr>
              <a:spLocks/>
            </p:cNvSpPr>
            <p:nvPr/>
          </p:nvSpPr>
          <p:spPr bwMode="auto">
            <a:xfrm>
              <a:off x="2400" y="624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432 w 528"/>
                <a:gd name="T3" fmla="*/ 0 h 960"/>
                <a:gd name="T4" fmla="*/ 432 w 528"/>
                <a:gd name="T5" fmla="*/ 960 h 960"/>
                <a:gd name="T6" fmla="*/ 528 w 528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960">
                  <a:moveTo>
                    <a:pt x="0" y="0"/>
                  </a:moveTo>
                  <a:lnTo>
                    <a:pt x="432" y="0"/>
                  </a:lnTo>
                  <a:lnTo>
                    <a:pt x="432" y="960"/>
                  </a:lnTo>
                  <a:lnTo>
                    <a:pt x="528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4" name="Freeform 166"/>
            <p:cNvSpPr>
              <a:spLocks/>
            </p:cNvSpPr>
            <p:nvPr/>
          </p:nvSpPr>
          <p:spPr bwMode="auto">
            <a:xfrm flipV="1">
              <a:off x="2160" y="624"/>
              <a:ext cx="864" cy="960"/>
            </a:xfrm>
            <a:custGeom>
              <a:avLst/>
              <a:gdLst>
                <a:gd name="T0" fmla="*/ 0 w 864"/>
                <a:gd name="T1" fmla="*/ 960 h 960"/>
                <a:gd name="T2" fmla="*/ 672 w 864"/>
                <a:gd name="T3" fmla="*/ 960 h 960"/>
                <a:gd name="T4" fmla="*/ 672 w 864"/>
                <a:gd name="T5" fmla="*/ 0 h 960"/>
                <a:gd name="T6" fmla="*/ 864 w 864"/>
                <a:gd name="T7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6" name="Freeform 168"/>
            <p:cNvSpPr>
              <a:spLocks/>
            </p:cNvSpPr>
            <p:nvPr/>
          </p:nvSpPr>
          <p:spPr bwMode="auto">
            <a:xfrm>
              <a:off x="2160" y="1104"/>
              <a:ext cx="864" cy="528"/>
            </a:xfrm>
            <a:custGeom>
              <a:avLst/>
              <a:gdLst>
                <a:gd name="T0" fmla="*/ 0 w 864"/>
                <a:gd name="T1" fmla="*/ 0 h 528"/>
                <a:gd name="T2" fmla="*/ 576 w 864"/>
                <a:gd name="T3" fmla="*/ 0 h 528"/>
                <a:gd name="T4" fmla="*/ 576 w 864"/>
                <a:gd name="T5" fmla="*/ 528 h 528"/>
                <a:gd name="T6" fmla="*/ 864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7" name="Freeform 169"/>
            <p:cNvSpPr>
              <a:spLocks/>
            </p:cNvSpPr>
            <p:nvPr/>
          </p:nvSpPr>
          <p:spPr bwMode="auto">
            <a:xfrm flipV="1">
              <a:off x="2160" y="1728"/>
              <a:ext cx="864" cy="528"/>
            </a:xfrm>
            <a:custGeom>
              <a:avLst/>
              <a:gdLst>
                <a:gd name="T0" fmla="*/ 0 w 864"/>
                <a:gd name="T1" fmla="*/ 0 h 528"/>
                <a:gd name="T2" fmla="*/ 576 w 864"/>
                <a:gd name="T3" fmla="*/ 0 h 528"/>
                <a:gd name="T4" fmla="*/ 576 w 864"/>
                <a:gd name="T5" fmla="*/ 528 h 528"/>
                <a:gd name="T6" fmla="*/ 864 w 864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18" name="Group 170"/>
            <p:cNvGrpSpPr>
              <a:grpSpLocks/>
            </p:cNvGrpSpPr>
            <p:nvPr/>
          </p:nvGrpSpPr>
          <p:grpSpPr bwMode="auto">
            <a:xfrm>
              <a:off x="2544" y="1488"/>
              <a:ext cx="96" cy="384"/>
              <a:chOff x="1776" y="1440"/>
              <a:chExt cx="96" cy="384"/>
            </a:xfrm>
          </p:grpSpPr>
          <p:grpSp>
            <p:nvGrpSpPr>
              <p:cNvPr id="2219" name="Group 171"/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220" name="Oval 172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1" name="Rectangle 173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22" name="Group 174"/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223" name="Oval 175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4" name="Rectangle 176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25" name="Group 177"/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226" name="Oval 178"/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7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28" name="Rectangle 180"/>
            <p:cNvSpPr>
              <a:spLocks noChangeArrowheads="1"/>
            </p:cNvSpPr>
            <p:nvPr/>
          </p:nvSpPr>
          <p:spPr bwMode="auto">
            <a:xfrm>
              <a:off x="3552" y="1584"/>
              <a:ext cx="3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Eq</a:t>
              </a:r>
              <a:endParaRPr lang="en-US" sz="1600" baseline="-25000"/>
            </a:p>
          </p:txBody>
        </p:sp>
      </p:grpSp>
      <p:sp>
        <p:nvSpPr>
          <p:cNvPr id="2231" name="Text Box 183"/>
          <p:cNvSpPr txBox="1">
            <a:spLocks noChangeArrowheads="1"/>
          </p:cNvSpPr>
          <p:nvPr/>
        </p:nvSpPr>
        <p:spPr bwMode="auto">
          <a:xfrm>
            <a:off x="990600" y="914400"/>
            <a:ext cx="318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A). Bit-level implementation</a:t>
            </a:r>
          </a:p>
        </p:txBody>
      </p:sp>
      <p:sp>
        <p:nvSpPr>
          <p:cNvPr id="2232" name="Text Box 184"/>
          <p:cNvSpPr txBox="1">
            <a:spLocks noChangeArrowheads="1"/>
          </p:cNvSpPr>
          <p:nvPr/>
        </p:nvSpPr>
        <p:spPr bwMode="auto">
          <a:xfrm>
            <a:off x="5638800" y="914400"/>
            <a:ext cx="301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B). Word-level abstraction</a:t>
            </a:r>
          </a:p>
        </p:txBody>
      </p:sp>
      <p:grpSp>
        <p:nvGrpSpPr>
          <p:cNvPr id="2240" name="Group 192"/>
          <p:cNvGrpSpPr>
            <a:grpSpLocks/>
          </p:cNvGrpSpPr>
          <p:nvPr/>
        </p:nvGrpSpPr>
        <p:grpSpPr bwMode="auto">
          <a:xfrm>
            <a:off x="5562600" y="2971800"/>
            <a:ext cx="3035300" cy="1028700"/>
            <a:chOff x="3926" y="1800"/>
            <a:chExt cx="1912" cy="648"/>
          </a:xfrm>
        </p:grpSpPr>
        <p:sp>
          <p:nvSpPr>
            <p:cNvPr id="2233" name="Rectangle 185"/>
            <p:cNvSpPr>
              <a:spLocks noChangeArrowheads="1"/>
            </p:cNvSpPr>
            <p:nvPr/>
          </p:nvSpPr>
          <p:spPr bwMode="auto">
            <a:xfrm>
              <a:off x="4416" y="1824"/>
              <a:ext cx="720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lIns="91430" tIns="45715" rIns="91430" bIns="45715" anchor="ctr"/>
            <a:lstStyle/>
            <a:p>
              <a:pPr algn="ctr"/>
              <a:r>
                <a:rPr lang="en-US" sz="2400"/>
                <a:t>=</a:t>
              </a:r>
            </a:p>
          </p:txBody>
        </p:sp>
        <p:sp>
          <p:nvSpPr>
            <p:cNvPr id="2234" name="Line 186"/>
            <p:cNvSpPr>
              <a:spLocks noChangeShapeType="1"/>
            </p:cNvSpPr>
            <p:nvPr/>
          </p:nvSpPr>
          <p:spPr bwMode="auto">
            <a:xfrm>
              <a:off x="4128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" name="Line 187"/>
            <p:cNvSpPr>
              <a:spLocks noChangeShapeType="1"/>
            </p:cNvSpPr>
            <p:nvPr/>
          </p:nvSpPr>
          <p:spPr bwMode="auto">
            <a:xfrm>
              <a:off x="4128" y="230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" name="Line 188"/>
            <p:cNvSpPr>
              <a:spLocks noChangeShapeType="1"/>
            </p:cNvSpPr>
            <p:nvPr/>
          </p:nvSpPr>
          <p:spPr bwMode="auto">
            <a:xfrm>
              <a:off x="5136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" name="Text Box 189"/>
            <p:cNvSpPr txBox="1">
              <a:spLocks noChangeArrowheads="1"/>
            </p:cNvSpPr>
            <p:nvPr/>
          </p:nvSpPr>
          <p:spPr bwMode="auto">
            <a:xfrm>
              <a:off x="3926" y="180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38" name="Text Box 190"/>
            <p:cNvSpPr txBox="1">
              <a:spLocks noChangeArrowheads="1"/>
            </p:cNvSpPr>
            <p:nvPr/>
          </p:nvSpPr>
          <p:spPr bwMode="auto">
            <a:xfrm>
              <a:off x="3936" y="221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39" name="Text Box 191"/>
            <p:cNvSpPr txBox="1">
              <a:spLocks noChangeArrowheads="1"/>
            </p:cNvSpPr>
            <p:nvPr/>
          </p:nvSpPr>
          <p:spPr bwMode="auto">
            <a:xfrm>
              <a:off x="5280" y="1881"/>
              <a:ext cx="5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 </a:t>
              </a:r>
              <a:r>
                <a:rPr lang="en-US" dirty="0" smtClean="0">
                  <a:latin typeface="Courier New" charset="0"/>
                </a:rPr>
                <a:t>==</a:t>
              </a:r>
              <a:r>
                <a:rPr lang="en-US" dirty="0" smtClean="0"/>
                <a:t> </a:t>
              </a:r>
              <a:r>
                <a:rPr lang="en-US" dirty="0"/>
                <a:t>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42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10</cp:revision>
  <cp:lastPrinted>2014-09-01T00:41:46Z</cp:lastPrinted>
  <dcterms:created xsi:type="dcterms:W3CDTF">2002-02-15T15:59:25Z</dcterms:created>
  <dcterms:modified xsi:type="dcterms:W3CDTF">2014-09-01T00:43:35Z</dcterms:modified>
</cp:coreProperties>
</file>