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  <a:srgbClr val="33CCFF"/>
    <a:srgbClr val="99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3" d="100"/>
          <a:sy n="103" d="100"/>
        </p:scale>
        <p:origin x="-1256" y="80"/>
      </p:cViewPr>
      <p:guideLst>
        <p:guide orient="horz" pos="2736"/>
        <p:guide pos="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B569F-AD12-ED48-BF8D-D4C016724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DFB56-D063-4245-AEE7-F840B16DA5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CFE01-DB4F-1E4A-ACB0-A90C67028E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D0C2-294A-E346-88E7-555732D51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C7C95-B424-C94C-8D9C-BA7C71EAC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45485-C379-654F-B9C2-6482877789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BE960-9A15-5145-9542-563274411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816C-32CD-7645-B1EC-6B910499C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AC3-0721-4D4B-BFFA-EFEE69118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94279-1210-C24A-849E-0658365BE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56ACC-8207-6048-A558-05D197D1B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CDF49B-755D-6349-B50C-3EC8E43762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1295400" y="1585912"/>
            <a:ext cx="2819400" cy="1219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endParaRPr lang="en-US" sz="1800">
              <a:latin typeface="Helvetica" charset="0"/>
            </a:endParaRPr>
          </a:p>
        </p:txBody>
      </p:sp>
      <p:sp>
        <p:nvSpPr>
          <p:cNvPr id="2103" name="Freeform 55"/>
          <p:cNvSpPr>
            <a:spLocks/>
          </p:cNvSpPr>
          <p:nvPr/>
        </p:nvSpPr>
        <p:spPr bwMode="auto">
          <a:xfrm flipV="1">
            <a:off x="2895600" y="18907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>
            <a:off x="2895600" y="23479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3951288" y="2189162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3349625" y="19669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3349625" y="19669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7" name="Group 49"/>
          <p:cNvGrpSpPr>
            <a:grpSpLocks/>
          </p:cNvGrpSpPr>
          <p:nvPr/>
        </p:nvGrpSpPr>
        <p:grpSpPr bwMode="auto">
          <a:xfrm>
            <a:off x="1828800" y="762000"/>
            <a:ext cx="292100" cy="609600"/>
            <a:chOff x="960" y="1055"/>
            <a:chExt cx="184" cy="384"/>
          </a:xfrm>
        </p:grpSpPr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133600" y="17526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90600" y="2043112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2284413" y="16621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284413" y="16621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31813" y="1814512"/>
            <a:ext cx="452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Helvetica" charset="0"/>
              </a:rPr>
              <a:t>b</a:t>
            </a:r>
            <a:r>
              <a:rPr lang="en-US" sz="1600" baseline="-25000" dirty="0" smtClean="0">
                <a:latin typeface="Helvetica" charset="0"/>
              </a:rPr>
              <a:t>63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33400" y="533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charset="0"/>
              </a:rPr>
              <a:t>s</a:t>
            </a:r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1600200" y="2347912"/>
            <a:ext cx="684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 flipV="1">
            <a:off x="990600" y="2652712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3" name="Freeform 45"/>
          <p:cNvSpPr>
            <a:spLocks/>
          </p:cNvSpPr>
          <p:nvPr/>
        </p:nvSpPr>
        <p:spPr bwMode="auto">
          <a:xfrm>
            <a:off x="2284413" y="22717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Freeform 46"/>
          <p:cNvSpPr>
            <a:spLocks/>
          </p:cNvSpPr>
          <p:nvPr/>
        </p:nvSpPr>
        <p:spPr bwMode="auto">
          <a:xfrm>
            <a:off x="2284413" y="22717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531813" y="2468562"/>
            <a:ext cx="452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Helvetica" charset="0"/>
              </a:rPr>
              <a:t>a</a:t>
            </a:r>
            <a:r>
              <a:rPr lang="en-US" sz="1600" baseline="-25000" dirty="0" smtClean="0">
                <a:latin typeface="Helvetica" charset="0"/>
              </a:rPr>
              <a:t>63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990600" y="762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52"/>
          <p:cNvSpPr>
            <a:spLocks/>
          </p:cNvSpPr>
          <p:nvPr/>
        </p:nvSpPr>
        <p:spPr bwMode="auto">
          <a:xfrm>
            <a:off x="1981200" y="1600200"/>
            <a:ext cx="152400" cy="152400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4419600" y="204311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smtClean="0">
                <a:latin typeface="Helvetica" charset="0"/>
              </a:rPr>
              <a:t>out</a:t>
            </a:r>
            <a:r>
              <a:rPr lang="en-US" sz="1600" baseline="-25000" dirty="0" smtClean="0">
                <a:latin typeface="Helvetica" charset="0"/>
              </a:rPr>
              <a:t>63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295400" y="2805112"/>
            <a:ext cx="2819400" cy="1219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endParaRPr lang="en-US" sz="1800">
              <a:latin typeface="Helvetica" charset="0"/>
            </a:endParaRPr>
          </a:p>
        </p:txBody>
      </p:sp>
      <p:sp>
        <p:nvSpPr>
          <p:cNvPr id="2108" name="Freeform 60"/>
          <p:cNvSpPr>
            <a:spLocks/>
          </p:cNvSpPr>
          <p:nvPr/>
        </p:nvSpPr>
        <p:spPr bwMode="auto">
          <a:xfrm flipV="1">
            <a:off x="2895600" y="31099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Freeform 61"/>
          <p:cNvSpPr>
            <a:spLocks/>
          </p:cNvSpPr>
          <p:nvPr/>
        </p:nvSpPr>
        <p:spPr bwMode="auto">
          <a:xfrm>
            <a:off x="2895600" y="35671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Line 62"/>
          <p:cNvSpPr>
            <a:spLocks noChangeShapeType="1"/>
          </p:cNvSpPr>
          <p:nvPr/>
        </p:nvSpPr>
        <p:spPr bwMode="auto">
          <a:xfrm>
            <a:off x="3951288" y="3408362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Freeform 63"/>
          <p:cNvSpPr>
            <a:spLocks/>
          </p:cNvSpPr>
          <p:nvPr/>
        </p:nvSpPr>
        <p:spPr bwMode="auto">
          <a:xfrm>
            <a:off x="3349625" y="31861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Freeform 64"/>
          <p:cNvSpPr>
            <a:spLocks/>
          </p:cNvSpPr>
          <p:nvPr/>
        </p:nvSpPr>
        <p:spPr bwMode="auto">
          <a:xfrm>
            <a:off x="3349625" y="31861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2133600" y="2957512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990600" y="3262312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5" name="Freeform 67"/>
          <p:cNvSpPr>
            <a:spLocks/>
          </p:cNvSpPr>
          <p:nvPr/>
        </p:nvSpPr>
        <p:spPr bwMode="auto">
          <a:xfrm>
            <a:off x="2284413" y="28813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Freeform 68"/>
          <p:cNvSpPr>
            <a:spLocks/>
          </p:cNvSpPr>
          <p:nvPr/>
        </p:nvSpPr>
        <p:spPr bwMode="auto">
          <a:xfrm>
            <a:off x="2284413" y="28813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31813" y="3033712"/>
            <a:ext cx="452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Helvetica" charset="0"/>
              </a:rPr>
              <a:t>b</a:t>
            </a:r>
            <a:r>
              <a:rPr lang="en-US" sz="1600" baseline="-25000" dirty="0" smtClean="0">
                <a:latin typeface="Helvetica" charset="0"/>
              </a:rPr>
              <a:t>62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118" name="Line 70"/>
          <p:cNvSpPr>
            <a:spLocks noChangeShapeType="1"/>
          </p:cNvSpPr>
          <p:nvPr/>
        </p:nvSpPr>
        <p:spPr bwMode="auto">
          <a:xfrm>
            <a:off x="1600200" y="3567112"/>
            <a:ext cx="6842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 flipV="1">
            <a:off x="990600" y="3871912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Freeform 72"/>
          <p:cNvSpPr>
            <a:spLocks/>
          </p:cNvSpPr>
          <p:nvPr/>
        </p:nvSpPr>
        <p:spPr bwMode="auto">
          <a:xfrm>
            <a:off x="2284413" y="34909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Freeform 73"/>
          <p:cNvSpPr>
            <a:spLocks/>
          </p:cNvSpPr>
          <p:nvPr/>
        </p:nvSpPr>
        <p:spPr bwMode="auto">
          <a:xfrm>
            <a:off x="2284413" y="34909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531813" y="3687762"/>
            <a:ext cx="452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Helvetica" charset="0"/>
              </a:rPr>
              <a:t>a</a:t>
            </a:r>
            <a:r>
              <a:rPr lang="en-US" sz="1600" baseline="-25000" dirty="0" smtClean="0">
                <a:latin typeface="Helvetica" charset="0"/>
              </a:rPr>
              <a:t>62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123" name="Freeform 75"/>
          <p:cNvSpPr>
            <a:spLocks/>
          </p:cNvSpPr>
          <p:nvPr/>
        </p:nvSpPr>
        <p:spPr bwMode="auto">
          <a:xfrm>
            <a:off x="1981200" y="2805112"/>
            <a:ext cx="152400" cy="152400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4419600" y="326231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smtClean="0">
                <a:latin typeface="Helvetica" charset="0"/>
              </a:rPr>
              <a:t>out</a:t>
            </a:r>
            <a:r>
              <a:rPr lang="en-US" sz="1600" baseline="-25000" dirty="0" smtClean="0">
                <a:latin typeface="Helvetica" charset="0"/>
              </a:rPr>
              <a:t>62</a:t>
            </a:r>
            <a:endParaRPr lang="en-US" sz="1600" baseline="-25000" dirty="0">
              <a:latin typeface="Helvetica" charset="0"/>
            </a:endParaRP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1295400" y="5243512"/>
            <a:ext cx="2819400" cy="1219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endParaRPr lang="en-US" sz="1800">
              <a:latin typeface="Helvetica" charset="0"/>
            </a:endParaRPr>
          </a:p>
        </p:txBody>
      </p:sp>
      <p:sp>
        <p:nvSpPr>
          <p:cNvPr id="2126" name="Freeform 78"/>
          <p:cNvSpPr>
            <a:spLocks/>
          </p:cNvSpPr>
          <p:nvPr/>
        </p:nvSpPr>
        <p:spPr bwMode="auto">
          <a:xfrm flipV="1">
            <a:off x="2895600" y="55483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7" name="Freeform 79"/>
          <p:cNvSpPr>
            <a:spLocks/>
          </p:cNvSpPr>
          <p:nvPr/>
        </p:nvSpPr>
        <p:spPr bwMode="auto">
          <a:xfrm>
            <a:off x="2895600" y="6005512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3951288" y="5846762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9" name="Freeform 81"/>
          <p:cNvSpPr>
            <a:spLocks/>
          </p:cNvSpPr>
          <p:nvPr/>
        </p:nvSpPr>
        <p:spPr bwMode="auto">
          <a:xfrm>
            <a:off x="3349625" y="56245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Freeform 82"/>
          <p:cNvSpPr>
            <a:spLocks/>
          </p:cNvSpPr>
          <p:nvPr/>
        </p:nvSpPr>
        <p:spPr bwMode="auto">
          <a:xfrm>
            <a:off x="3349625" y="5624512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2133600" y="5395912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990600" y="5700712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3" name="Freeform 85"/>
          <p:cNvSpPr>
            <a:spLocks/>
          </p:cNvSpPr>
          <p:nvPr/>
        </p:nvSpPr>
        <p:spPr bwMode="auto">
          <a:xfrm>
            <a:off x="2284413" y="53197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4" name="Freeform 86"/>
          <p:cNvSpPr>
            <a:spLocks/>
          </p:cNvSpPr>
          <p:nvPr/>
        </p:nvSpPr>
        <p:spPr bwMode="auto">
          <a:xfrm>
            <a:off x="2284413" y="53197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609600" y="5472112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Helvetica" charset="0"/>
              </a:rPr>
              <a:t>b</a:t>
            </a:r>
            <a:r>
              <a:rPr lang="en-US" sz="1600" baseline="-25000">
                <a:latin typeface="Helvetica" charset="0"/>
              </a:rPr>
              <a:t>0</a:t>
            </a:r>
          </a:p>
        </p:txBody>
      </p:sp>
      <p:sp>
        <p:nvSpPr>
          <p:cNvPr id="2136" name="Line 88"/>
          <p:cNvSpPr>
            <a:spLocks noChangeShapeType="1"/>
          </p:cNvSpPr>
          <p:nvPr/>
        </p:nvSpPr>
        <p:spPr bwMode="auto">
          <a:xfrm>
            <a:off x="2133600" y="6005512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7" name="Line 89"/>
          <p:cNvSpPr>
            <a:spLocks noChangeShapeType="1"/>
          </p:cNvSpPr>
          <p:nvPr/>
        </p:nvSpPr>
        <p:spPr bwMode="auto">
          <a:xfrm flipV="1">
            <a:off x="990600" y="6310312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Freeform 90"/>
          <p:cNvSpPr>
            <a:spLocks/>
          </p:cNvSpPr>
          <p:nvPr/>
        </p:nvSpPr>
        <p:spPr bwMode="auto">
          <a:xfrm>
            <a:off x="2284413" y="59293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9" name="Freeform 91"/>
          <p:cNvSpPr>
            <a:spLocks/>
          </p:cNvSpPr>
          <p:nvPr/>
        </p:nvSpPr>
        <p:spPr bwMode="auto">
          <a:xfrm>
            <a:off x="2284413" y="5929312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609600" y="6126162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Helvetica" charset="0"/>
              </a:rPr>
              <a:t>a</a:t>
            </a:r>
            <a:r>
              <a:rPr lang="en-US" sz="1600" baseline="-25000">
                <a:latin typeface="Helvetica" charset="0"/>
              </a:rPr>
              <a:t>0</a:t>
            </a:r>
          </a:p>
        </p:txBody>
      </p:sp>
      <p:sp>
        <p:nvSpPr>
          <p:cNvPr id="2141" name="Freeform 93"/>
          <p:cNvSpPr>
            <a:spLocks/>
          </p:cNvSpPr>
          <p:nvPr/>
        </p:nvSpPr>
        <p:spPr bwMode="auto">
          <a:xfrm>
            <a:off x="1981200" y="1371600"/>
            <a:ext cx="228600" cy="4024312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4419600" y="570071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  <a:r>
              <a:rPr lang="en-US" sz="1600" baseline="-25000">
                <a:latin typeface="Helvetica" charset="0"/>
              </a:rPr>
              <a:t>0</a:t>
            </a:r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>
            <a:off x="1600200" y="762000"/>
            <a:ext cx="533400" cy="5243512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3" name="Group 95"/>
          <p:cNvGrpSpPr>
            <a:grpSpLocks/>
          </p:cNvGrpSpPr>
          <p:nvPr/>
        </p:nvGrpSpPr>
        <p:grpSpPr bwMode="auto">
          <a:xfrm>
            <a:off x="1905000" y="1676400"/>
            <a:ext cx="152400" cy="152400"/>
            <a:chOff x="240" y="4176"/>
            <a:chExt cx="192" cy="192"/>
          </a:xfrm>
        </p:grpSpPr>
        <p:sp>
          <p:nvSpPr>
            <p:cNvPr id="2144" name="Oval 9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6" name="Group 98"/>
          <p:cNvGrpSpPr>
            <a:grpSpLocks/>
          </p:cNvGrpSpPr>
          <p:nvPr/>
        </p:nvGrpSpPr>
        <p:grpSpPr bwMode="auto">
          <a:xfrm>
            <a:off x="1905000" y="2881312"/>
            <a:ext cx="152400" cy="152400"/>
            <a:chOff x="240" y="4176"/>
            <a:chExt cx="192" cy="192"/>
          </a:xfrm>
        </p:grpSpPr>
        <p:sp>
          <p:nvSpPr>
            <p:cNvPr id="2147" name="Oval 9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9" name="Group 101"/>
          <p:cNvGrpSpPr>
            <a:grpSpLocks/>
          </p:cNvGrpSpPr>
          <p:nvPr/>
        </p:nvGrpSpPr>
        <p:grpSpPr bwMode="auto">
          <a:xfrm>
            <a:off x="1524000" y="2271712"/>
            <a:ext cx="152400" cy="152400"/>
            <a:chOff x="240" y="4176"/>
            <a:chExt cx="192" cy="192"/>
          </a:xfrm>
        </p:grpSpPr>
        <p:sp>
          <p:nvSpPr>
            <p:cNvPr id="2150" name="Oval 10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2" name="Group 104"/>
          <p:cNvGrpSpPr>
            <a:grpSpLocks/>
          </p:cNvGrpSpPr>
          <p:nvPr/>
        </p:nvGrpSpPr>
        <p:grpSpPr bwMode="auto">
          <a:xfrm>
            <a:off x="1524000" y="3490912"/>
            <a:ext cx="152400" cy="152400"/>
            <a:chOff x="240" y="4176"/>
            <a:chExt cx="192" cy="192"/>
          </a:xfrm>
        </p:grpSpPr>
        <p:sp>
          <p:nvSpPr>
            <p:cNvPr id="2153" name="Oval 10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7" name="Group 119"/>
          <p:cNvGrpSpPr>
            <a:grpSpLocks/>
          </p:cNvGrpSpPr>
          <p:nvPr/>
        </p:nvGrpSpPr>
        <p:grpSpPr bwMode="auto">
          <a:xfrm>
            <a:off x="2514600" y="4329112"/>
            <a:ext cx="152400" cy="609600"/>
            <a:chOff x="1584" y="2544"/>
            <a:chExt cx="96" cy="384"/>
          </a:xfrm>
        </p:grpSpPr>
        <p:grpSp>
          <p:nvGrpSpPr>
            <p:cNvPr id="2158" name="Group 110"/>
            <p:cNvGrpSpPr>
              <a:grpSpLocks/>
            </p:cNvGrpSpPr>
            <p:nvPr/>
          </p:nvGrpSpPr>
          <p:grpSpPr bwMode="auto">
            <a:xfrm>
              <a:off x="1584" y="2544"/>
              <a:ext cx="96" cy="96"/>
              <a:chOff x="240" y="4176"/>
              <a:chExt cx="192" cy="192"/>
            </a:xfrm>
          </p:grpSpPr>
          <p:sp>
            <p:nvSpPr>
              <p:cNvPr id="2159" name="Oval 1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0" name="Rectangle 1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1" name="Group 113"/>
            <p:cNvGrpSpPr>
              <a:grpSpLocks/>
            </p:cNvGrpSpPr>
            <p:nvPr/>
          </p:nvGrpSpPr>
          <p:grpSpPr bwMode="auto">
            <a:xfrm>
              <a:off x="1584" y="2688"/>
              <a:ext cx="96" cy="96"/>
              <a:chOff x="240" y="4176"/>
              <a:chExt cx="192" cy="192"/>
            </a:xfrm>
          </p:grpSpPr>
          <p:sp>
            <p:nvSpPr>
              <p:cNvPr id="2162" name="Oval 11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" name="Rectangle 11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4" name="Group 116"/>
            <p:cNvGrpSpPr>
              <a:grpSpLocks/>
            </p:cNvGrpSpPr>
            <p:nvPr/>
          </p:nvGrpSpPr>
          <p:grpSpPr bwMode="auto">
            <a:xfrm>
              <a:off x="1584" y="2832"/>
              <a:ext cx="96" cy="96"/>
              <a:chOff x="240" y="4176"/>
              <a:chExt cx="192" cy="192"/>
            </a:xfrm>
          </p:grpSpPr>
          <p:sp>
            <p:nvSpPr>
              <p:cNvPr id="2165" name="Oval 1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9" name="Line 121"/>
          <p:cNvSpPr>
            <a:spLocks noChangeShapeType="1"/>
          </p:cNvSpPr>
          <p:nvPr/>
        </p:nvSpPr>
        <p:spPr bwMode="auto">
          <a:xfrm>
            <a:off x="5867400" y="3567112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>
            <a:off x="5867400" y="3948112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562600" y="3382962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562600" y="3795712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174" name="Line 126"/>
          <p:cNvSpPr>
            <a:spLocks noChangeShapeType="1"/>
          </p:cNvSpPr>
          <p:nvPr/>
        </p:nvSpPr>
        <p:spPr bwMode="auto">
          <a:xfrm>
            <a:off x="6858000" y="3719512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7239000" y="3551237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6096000" y="4252912"/>
            <a:ext cx="152876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int Out = [</a:t>
            </a:r>
          </a:p>
          <a:p>
            <a:r>
              <a:rPr lang="en-US" sz="1600">
                <a:latin typeface="Courier New" charset="0"/>
              </a:rPr>
              <a:t>  s : A;</a:t>
            </a:r>
          </a:p>
          <a:p>
            <a:r>
              <a:rPr lang="en-US" sz="1600">
                <a:latin typeface="Courier New" charset="0"/>
              </a:rPr>
              <a:t>  1 : B;</a:t>
            </a:r>
          </a:p>
          <a:p>
            <a:r>
              <a:rPr lang="en-US" sz="1600">
                <a:latin typeface="Courier New" charset="0"/>
              </a:rPr>
              <a:t>];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5562600" y="2881312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s</a:t>
            </a:r>
          </a:p>
        </p:txBody>
      </p:sp>
      <p:sp>
        <p:nvSpPr>
          <p:cNvPr id="2179" name="Text Box 131"/>
          <p:cNvSpPr txBox="1">
            <a:spLocks noChangeArrowheads="1"/>
          </p:cNvSpPr>
          <p:nvPr/>
        </p:nvSpPr>
        <p:spPr bwMode="auto">
          <a:xfrm>
            <a:off x="914400" y="228600"/>
            <a:ext cx="318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Helvetica" charset="0"/>
              </a:rPr>
              <a:t>A). Bit-level implementation</a:t>
            </a:r>
          </a:p>
        </p:txBody>
      </p:sp>
      <p:sp>
        <p:nvSpPr>
          <p:cNvPr id="2180" name="Text Box 132"/>
          <p:cNvSpPr txBox="1">
            <a:spLocks noChangeArrowheads="1"/>
          </p:cNvSpPr>
          <p:nvPr/>
        </p:nvSpPr>
        <p:spPr bwMode="auto">
          <a:xfrm>
            <a:off x="5562600" y="228600"/>
            <a:ext cx="301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Helvetica" charset="0"/>
              </a:rPr>
              <a:t>B). Word-level abstraction</a:t>
            </a:r>
          </a:p>
        </p:txBody>
      </p:sp>
      <p:grpSp>
        <p:nvGrpSpPr>
          <p:cNvPr id="2181" name="Group 133"/>
          <p:cNvGrpSpPr>
            <a:grpSpLocks/>
          </p:cNvGrpSpPr>
          <p:nvPr/>
        </p:nvGrpSpPr>
        <p:grpSpPr bwMode="auto">
          <a:xfrm>
            <a:off x="1524000" y="685800"/>
            <a:ext cx="152400" cy="152400"/>
            <a:chOff x="240" y="4176"/>
            <a:chExt cx="192" cy="192"/>
          </a:xfrm>
        </p:grpSpPr>
        <p:sp>
          <p:nvSpPr>
            <p:cNvPr id="2182" name="Oval 13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86" name="Freeform 138"/>
          <p:cNvSpPr>
            <a:spLocks/>
          </p:cNvSpPr>
          <p:nvPr/>
        </p:nvSpPr>
        <p:spPr bwMode="auto">
          <a:xfrm>
            <a:off x="5867400" y="3109912"/>
            <a:ext cx="685800" cy="228600"/>
          </a:xfrm>
          <a:custGeom>
            <a:avLst/>
            <a:gdLst>
              <a:gd name="T0" fmla="*/ 432 w 432"/>
              <a:gd name="T1" fmla="*/ 144 h 144"/>
              <a:gd name="T2" fmla="*/ 432 w 432"/>
              <a:gd name="T3" fmla="*/ 0 h 144"/>
              <a:gd name="T4" fmla="*/ 0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432" y="144"/>
                </a:move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" name="AutoShape 120"/>
          <p:cNvSpPr>
            <a:spLocks noChangeArrowheads="1"/>
          </p:cNvSpPr>
          <p:nvPr/>
        </p:nvSpPr>
        <p:spPr bwMode="auto">
          <a:xfrm>
            <a:off x="6248400" y="3300412"/>
            <a:ext cx="671513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/>
            <a:r>
              <a:rPr lang="en-US" sz="1200">
                <a:latin typeface="Helvetica" charset="0"/>
              </a:rPr>
              <a:t>MUX</a:t>
            </a: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1941735" y="1219200"/>
            <a:ext cx="3442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charset="0"/>
              </a:rPr>
              <a:t>!s</a:t>
            </a:r>
            <a:endParaRPr lang="en-US" sz="1600" dirty="0">
              <a:latin typeface="Helvetic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47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7</cp:revision>
  <dcterms:created xsi:type="dcterms:W3CDTF">2002-02-15T15:59:25Z</dcterms:created>
  <dcterms:modified xsi:type="dcterms:W3CDTF">2014-11-14T14:23:21Z</dcterms:modified>
</cp:coreProperties>
</file>