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8" d="100"/>
          <a:sy n="108" d="100"/>
        </p:scale>
        <p:origin x="-1376" y="2080"/>
      </p:cViewPr>
      <p:guideLst>
        <p:guide orient="horz" pos="5952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F1622A-C0EA-F641-BE25-C02F1807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56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ADA77-A820-8843-822D-E1271F864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4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763FD-16E4-4549-9927-7ABED1C984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15059-AFE6-BC47-9188-DB4EC7671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97501-44E0-A442-910B-1FE16D74A5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C1B99-58CA-0049-9A24-8F33FD0BC9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38BA01-D893-2F40-B6F6-0972C3549E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7A462-75D9-5944-A65D-1CD88AF6C0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9CB03-CEA6-1F44-A710-BFD817791E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50A77-B16A-EE43-9626-35B25567E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D045B-1E5F-0F49-9AF4-8FD3469E5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1D7AE-BCEA-7840-8E1C-D775D5ECD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2280EECD-3D32-E143-9FA1-560DC36401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0" name="Straight Arrow Connector 213"/>
          <p:cNvCxnSpPr>
            <a:cxnSpLocks noChangeShapeType="1"/>
            <a:stCxn id="2199" idx="3"/>
          </p:cNvCxnSpPr>
          <p:nvPr/>
        </p:nvCxnSpPr>
        <p:spPr bwMode="auto">
          <a:xfrm>
            <a:off x="1600200" y="6934200"/>
            <a:ext cx="2590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" name="Line 156"/>
          <p:cNvSpPr>
            <a:spLocks noChangeShapeType="1"/>
          </p:cNvSpPr>
          <p:nvPr/>
        </p:nvSpPr>
        <p:spPr bwMode="auto">
          <a:xfrm rot="16200000" flipV="1">
            <a:off x="4838700" y="8877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052" name="Elbow Connector 191"/>
          <p:cNvCxnSpPr>
            <a:cxnSpLocks noChangeShapeType="1"/>
            <a:endCxn id="2197" idx="2"/>
          </p:cNvCxnSpPr>
          <p:nvPr/>
        </p:nvCxnSpPr>
        <p:spPr bwMode="auto">
          <a:xfrm rot="10800000">
            <a:off x="1485900" y="13944600"/>
            <a:ext cx="419100" cy="381000"/>
          </a:xfrm>
          <a:prstGeom prst="bentConnector2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" name="Freeform 227"/>
          <p:cNvSpPr>
            <a:spLocks/>
          </p:cNvSpPr>
          <p:nvPr/>
        </p:nvSpPr>
        <p:spPr bwMode="auto">
          <a:xfrm>
            <a:off x="457200" y="8229600"/>
            <a:ext cx="2347913" cy="6781800"/>
          </a:xfrm>
          <a:custGeom>
            <a:avLst/>
            <a:gdLst>
              <a:gd name="T0" fmla="*/ 2147483647 w 1152"/>
              <a:gd name="T1" fmla="*/ 2147483647 h 4224"/>
              <a:gd name="T2" fmla="*/ 2147483647 w 1152"/>
              <a:gd name="T3" fmla="*/ 0 h 4224"/>
              <a:gd name="T4" fmla="*/ 0 w 1152"/>
              <a:gd name="T5" fmla="*/ 0 h 4224"/>
              <a:gd name="T6" fmla="*/ 0 w 1152"/>
              <a:gd name="T7" fmla="*/ 2147483647 h 4224"/>
              <a:gd name="T8" fmla="*/ 2147483647 w 1152"/>
              <a:gd name="T9" fmla="*/ 2147483647 h 4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4224"/>
              <a:gd name="T17" fmla="*/ 1152 w 1152"/>
              <a:gd name="T18" fmla="*/ 4224 h 4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4224">
                <a:moveTo>
                  <a:pt x="1152" y="96"/>
                </a:moveTo>
                <a:lnTo>
                  <a:pt x="1152" y="0"/>
                </a:lnTo>
                <a:lnTo>
                  <a:pt x="0" y="0"/>
                </a:lnTo>
                <a:lnTo>
                  <a:pt x="0" y="4224"/>
                </a:lnTo>
                <a:lnTo>
                  <a:pt x="1152" y="4224"/>
                </a:lnTo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221"/>
          <p:cNvSpPr>
            <a:spLocks noChangeShapeType="1"/>
          </p:cNvSpPr>
          <p:nvPr/>
        </p:nvSpPr>
        <p:spPr bwMode="auto">
          <a:xfrm rot="16200000" flipV="1">
            <a:off x="3325813" y="9004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80"/>
          <p:cNvSpPr>
            <a:spLocks noChangeShapeType="1"/>
          </p:cNvSpPr>
          <p:nvPr/>
        </p:nvSpPr>
        <p:spPr bwMode="auto">
          <a:xfrm flipH="1" flipV="1">
            <a:off x="4938713" y="7467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159"/>
          <p:cNvSpPr>
            <a:spLocks noChangeArrowheads="1"/>
          </p:cNvSpPr>
          <p:nvPr/>
        </p:nvSpPr>
        <p:spPr bwMode="auto">
          <a:xfrm>
            <a:off x="685800" y="10972800"/>
            <a:ext cx="6919913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57" name="Rectangle 160"/>
          <p:cNvSpPr>
            <a:spLocks noChangeArrowheads="1"/>
          </p:cNvSpPr>
          <p:nvPr/>
        </p:nvSpPr>
        <p:spPr bwMode="auto">
          <a:xfrm>
            <a:off x="685800" y="8382000"/>
            <a:ext cx="6919913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058" name="Rectangle 161"/>
          <p:cNvSpPr>
            <a:spLocks noChangeArrowheads="1"/>
          </p:cNvSpPr>
          <p:nvPr/>
        </p:nvSpPr>
        <p:spPr bwMode="auto">
          <a:xfrm>
            <a:off x="685800" y="6172200"/>
            <a:ext cx="6919913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059" name="Rectangle 162"/>
          <p:cNvSpPr>
            <a:spLocks noChangeArrowheads="1"/>
          </p:cNvSpPr>
          <p:nvPr/>
        </p:nvSpPr>
        <p:spPr bwMode="auto">
          <a:xfrm>
            <a:off x="685800" y="15392400"/>
            <a:ext cx="6919913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60" name="Rectangle 158"/>
          <p:cNvSpPr>
            <a:spLocks noChangeArrowheads="1"/>
          </p:cNvSpPr>
          <p:nvPr/>
        </p:nvSpPr>
        <p:spPr bwMode="auto">
          <a:xfrm>
            <a:off x="685800" y="13106400"/>
            <a:ext cx="6919913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890713" y="13868400"/>
            <a:ext cx="1905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Instruction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710113" y="13868400"/>
            <a:ext cx="914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PC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increment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710113" y="12115800"/>
            <a:ext cx="9906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Register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file</a:t>
            </a:r>
          </a:p>
        </p:txBody>
      </p:sp>
      <p:sp>
        <p:nvSpPr>
          <p:cNvPr id="2104" name="AutoShape 56"/>
          <p:cNvSpPr>
            <a:spLocks noChangeArrowheads="1"/>
          </p:cNvSpPr>
          <p:nvPr/>
        </p:nvSpPr>
        <p:spPr bwMode="auto">
          <a:xfrm flipV="1">
            <a:off x="3338513" y="8991600"/>
            <a:ext cx="12954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rot="10800000"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ALU</a:t>
            </a:r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4176713" y="6781800"/>
            <a:ext cx="10668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Data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066" name="AutoShape 9"/>
          <p:cNvSpPr>
            <a:spLocks noChangeArrowheads="1"/>
          </p:cNvSpPr>
          <p:nvPr/>
        </p:nvSpPr>
        <p:spPr bwMode="auto">
          <a:xfrm>
            <a:off x="2805113" y="14706600"/>
            <a:ext cx="9144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Select</a:t>
            </a:r>
          </a:p>
          <a:p>
            <a:r>
              <a:rPr lang="en-US" sz="1200"/>
              <a:t>PC</a:t>
            </a:r>
          </a:p>
        </p:txBody>
      </p:sp>
      <p:sp>
        <p:nvSpPr>
          <p:cNvPr id="2067" name="Line 12"/>
          <p:cNvSpPr>
            <a:spLocks noChangeShapeType="1"/>
          </p:cNvSpPr>
          <p:nvPr/>
        </p:nvSpPr>
        <p:spPr bwMode="auto">
          <a:xfrm flipV="1">
            <a:off x="3262313" y="14478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Line 14"/>
          <p:cNvSpPr>
            <a:spLocks noChangeShapeType="1"/>
          </p:cNvSpPr>
          <p:nvPr/>
        </p:nvSpPr>
        <p:spPr bwMode="auto">
          <a:xfrm flipV="1">
            <a:off x="2347913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Line 15"/>
          <p:cNvSpPr>
            <a:spLocks noChangeShapeType="1"/>
          </p:cNvSpPr>
          <p:nvPr/>
        </p:nvSpPr>
        <p:spPr bwMode="auto">
          <a:xfrm flipV="1">
            <a:off x="2805113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Line 16"/>
          <p:cNvSpPr>
            <a:spLocks noChangeShapeType="1"/>
          </p:cNvSpPr>
          <p:nvPr/>
        </p:nvSpPr>
        <p:spPr bwMode="auto">
          <a:xfrm flipV="1">
            <a:off x="3262313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V="1">
            <a:off x="3719513" y="13487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2" name="Line 19"/>
          <p:cNvSpPr>
            <a:spLocks noChangeShapeType="1"/>
          </p:cNvSpPr>
          <p:nvPr/>
        </p:nvSpPr>
        <p:spPr bwMode="auto">
          <a:xfrm flipV="1">
            <a:off x="5167313" y="13487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Line 20"/>
          <p:cNvSpPr>
            <a:spLocks noChangeShapeType="1"/>
          </p:cNvSpPr>
          <p:nvPr/>
        </p:nvSpPr>
        <p:spPr bwMode="auto">
          <a:xfrm rot="5400000" flipV="1">
            <a:off x="4786313" y="125730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Line 21"/>
          <p:cNvSpPr>
            <a:spLocks noChangeShapeType="1"/>
          </p:cNvSpPr>
          <p:nvPr/>
        </p:nvSpPr>
        <p:spPr bwMode="auto">
          <a:xfrm rot="5400000" flipV="1">
            <a:off x="5510213" y="134493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Freeform 22"/>
          <p:cNvSpPr>
            <a:spLocks/>
          </p:cNvSpPr>
          <p:nvPr/>
        </p:nvSpPr>
        <p:spPr bwMode="auto">
          <a:xfrm>
            <a:off x="3262313" y="14020800"/>
            <a:ext cx="3048000" cy="1981200"/>
          </a:xfrm>
          <a:custGeom>
            <a:avLst/>
            <a:gdLst>
              <a:gd name="T0" fmla="*/ 2147483647 w 1920"/>
              <a:gd name="T1" fmla="*/ 0 h 1248"/>
              <a:gd name="T2" fmla="*/ 2147483647 w 1920"/>
              <a:gd name="T3" fmla="*/ 2147483647 h 1248"/>
              <a:gd name="T4" fmla="*/ 0 w 1920"/>
              <a:gd name="T5" fmla="*/ 2147483647 h 1248"/>
              <a:gd name="T6" fmla="*/ 0 w 1920"/>
              <a:gd name="T7" fmla="*/ 2147483647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1920"/>
              <a:gd name="T13" fmla="*/ 0 h 1248"/>
              <a:gd name="T14" fmla="*/ 1920 w 192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0" h="1248">
                <a:moveTo>
                  <a:pt x="1920" y="0"/>
                </a:moveTo>
                <a:lnTo>
                  <a:pt x="1920" y="1248"/>
                </a:lnTo>
                <a:lnTo>
                  <a:pt x="0" y="1248"/>
                </a:lnTo>
                <a:lnTo>
                  <a:pt x="0" y="110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24"/>
          <p:cNvSpPr>
            <a:spLocks noChangeShapeType="1"/>
          </p:cNvSpPr>
          <p:nvPr/>
        </p:nvSpPr>
        <p:spPr bwMode="auto">
          <a:xfrm flipV="1">
            <a:off x="1981200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Rectangle 31"/>
          <p:cNvSpPr>
            <a:spLocks noChangeArrowheads="1"/>
          </p:cNvSpPr>
          <p:nvPr/>
        </p:nvSpPr>
        <p:spPr bwMode="auto">
          <a:xfrm>
            <a:off x="3033713" y="13106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rB</a:t>
            </a:r>
          </a:p>
        </p:txBody>
      </p:sp>
      <p:sp>
        <p:nvSpPr>
          <p:cNvPr id="2078" name="Line 39"/>
          <p:cNvSpPr>
            <a:spLocks noChangeShapeType="1"/>
          </p:cNvSpPr>
          <p:nvPr/>
        </p:nvSpPr>
        <p:spPr bwMode="auto">
          <a:xfrm flipV="1">
            <a:off x="6005513" y="1135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Line 40"/>
          <p:cNvSpPr>
            <a:spLocks noChangeShapeType="1"/>
          </p:cNvSpPr>
          <p:nvPr/>
        </p:nvSpPr>
        <p:spPr bwMode="auto">
          <a:xfrm flipV="1">
            <a:off x="6462713" y="1135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0" name="AutoShape 44"/>
          <p:cNvSpPr>
            <a:spLocks noChangeArrowheads="1"/>
          </p:cNvSpPr>
          <p:nvPr/>
        </p:nvSpPr>
        <p:spPr bwMode="auto">
          <a:xfrm>
            <a:off x="5776913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081" name="AutoShape 45"/>
          <p:cNvSpPr>
            <a:spLocks noChangeArrowheads="1"/>
          </p:cNvSpPr>
          <p:nvPr/>
        </p:nvSpPr>
        <p:spPr bwMode="auto">
          <a:xfrm>
            <a:off x="6234113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082" name="AutoShape 46"/>
          <p:cNvSpPr>
            <a:spLocks noChangeArrowheads="1"/>
          </p:cNvSpPr>
          <p:nvPr/>
        </p:nvSpPr>
        <p:spPr bwMode="auto">
          <a:xfrm>
            <a:off x="4100513" y="115824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Select</a:t>
            </a:r>
          </a:p>
          <a:p>
            <a:r>
              <a:rPr lang="en-US" sz="1200"/>
              <a:t>A</a:t>
            </a:r>
          </a:p>
        </p:txBody>
      </p:sp>
      <p:sp>
        <p:nvSpPr>
          <p:cNvPr id="2083" name="Line 47"/>
          <p:cNvSpPr>
            <a:spLocks noChangeShapeType="1"/>
          </p:cNvSpPr>
          <p:nvPr/>
        </p:nvSpPr>
        <p:spPr bwMode="auto">
          <a:xfrm flipV="1">
            <a:off x="5395913" y="11353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4" name="Freeform 48"/>
          <p:cNvSpPr>
            <a:spLocks/>
          </p:cNvSpPr>
          <p:nvPr/>
        </p:nvSpPr>
        <p:spPr bwMode="auto">
          <a:xfrm>
            <a:off x="4786313" y="11811000"/>
            <a:ext cx="228600" cy="3048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0 h 144"/>
              <a:gd name="T4" fmla="*/ 0 w 144"/>
              <a:gd name="T5" fmla="*/ 0 h 144"/>
              <a:gd name="T6" fmla="*/ 0 60000 65536"/>
              <a:gd name="T7" fmla="*/ 0 60000 65536"/>
              <a:gd name="T8" fmla="*/ 0 60000 65536"/>
              <a:gd name="T9" fmla="*/ 0 w 144"/>
              <a:gd name="T10" fmla="*/ 0 h 144"/>
              <a:gd name="T11" fmla="*/ 144 w 14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44">
                <a:moveTo>
                  <a:pt x="144" y="144"/>
                </a:move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" name="Freeform 50"/>
          <p:cNvSpPr>
            <a:spLocks/>
          </p:cNvSpPr>
          <p:nvPr/>
        </p:nvSpPr>
        <p:spPr bwMode="auto">
          <a:xfrm>
            <a:off x="4481513" y="12039600"/>
            <a:ext cx="838200" cy="1143000"/>
          </a:xfrm>
          <a:custGeom>
            <a:avLst/>
            <a:gdLst>
              <a:gd name="T0" fmla="*/ 2147483647 w 528"/>
              <a:gd name="T1" fmla="*/ 2147483647 h 672"/>
              <a:gd name="T2" fmla="*/ 2147483647 w 528"/>
              <a:gd name="T3" fmla="*/ 2147483647 h 672"/>
              <a:gd name="T4" fmla="*/ 0 w 528"/>
              <a:gd name="T5" fmla="*/ 2147483647 h 672"/>
              <a:gd name="T6" fmla="*/ 0 w 52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672"/>
              <a:gd name="T14" fmla="*/ 528 w 52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672">
                <a:moveTo>
                  <a:pt x="528" y="672"/>
                </a:moveTo>
                <a:lnTo>
                  <a:pt x="528" y="528"/>
                </a:lnTo>
                <a:lnTo>
                  <a:pt x="0" y="52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6" name="Line 51"/>
          <p:cNvSpPr>
            <a:spLocks noChangeShapeType="1"/>
          </p:cNvSpPr>
          <p:nvPr/>
        </p:nvSpPr>
        <p:spPr bwMode="auto">
          <a:xfrm flipV="1">
            <a:off x="4481513" y="11353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7" name="AutoShape 54"/>
          <p:cNvSpPr>
            <a:spLocks noChangeArrowheads="1"/>
          </p:cNvSpPr>
          <p:nvPr/>
        </p:nvSpPr>
        <p:spPr bwMode="auto">
          <a:xfrm>
            <a:off x="3186113" y="96012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A</a:t>
            </a:r>
          </a:p>
        </p:txBody>
      </p:sp>
      <p:sp>
        <p:nvSpPr>
          <p:cNvPr id="2088" name="AutoShape 55"/>
          <p:cNvSpPr>
            <a:spLocks noChangeArrowheads="1"/>
          </p:cNvSpPr>
          <p:nvPr/>
        </p:nvSpPr>
        <p:spPr bwMode="auto">
          <a:xfrm>
            <a:off x="4100513" y="96012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B</a:t>
            </a:r>
          </a:p>
        </p:txBody>
      </p:sp>
      <p:sp>
        <p:nvSpPr>
          <p:cNvPr id="2089" name="Line 61"/>
          <p:cNvSpPr>
            <a:spLocks noChangeShapeType="1"/>
          </p:cNvSpPr>
          <p:nvPr/>
        </p:nvSpPr>
        <p:spPr bwMode="auto">
          <a:xfrm flipH="1" flipV="1">
            <a:off x="3414713" y="10058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" name="Line 62"/>
          <p:cNvSpPr>
            <a:spLocks noChangeShapeType="1"/>
          </p:cNvSpPr>
          <p:nvPr/>
        </p:nvSpPr>
        <p:spPr bwMode="auto">
          <a:xfrm flipV="1">
            <a:off x="3948113" y="8763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1" name="Line 63"/>
          <p:cNvSpPr>
            <a:spLocks noChangeShapeType="1"/>
          </p:cNvSpPr>
          <p:nvPr/>
        </p:nvSpPr>
        <p:spPr bwMode="auto">
          <a:xfrm flipV="1">
            <a:off x="3490913" y="9448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2" name="Line 64"/>
          <p:cNvSpPr>
            <a:spLocks noChangeShapeType="1"/>
          </p:cNvSpPr>
          <p:nvPr/>
        </p:nvSpPr>
        <p:spPr bwMode="auto">
          <a:xfrm flipV="1">
            <a:off x="4481513" y="9448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3" name="Line 66"/>
          <p:cNvSpPr>
            <a:spLocks noChangeShapeType="1"/>
          </p:cNvSpPr>
          <p:nvPr/>
        </p:nvSpPr>
        <p:spPr bwMode="auto">
          <a:xfrm flipV="1">
            <a:off x="4481513" y="10287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4" name="Line 68"/>
          <p:cNvSpPr>
            <a:spLocks noChangeShapeType="1"/>
          </p:cNvSpPr>
          <p:nvPr/>
        </p:nvSpPr>
        <p:spPr bwMode="auto">
          <a:xfrm flipH="1" flipV="1">
            <a:off x="1905000" y="8763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5" name="Line 69"/>
          <p:cNvSpPr>
            <a:spLocks noChangeShapeType="1"/>
          </p:cNvSpPr>
          <p:nvPr/>
        </p:nvSpPr>
        <p:spPr bwMode="auto">
          <a:xfrm flipH="1" flipV="1">
            <a:off x="6005513" y="8763000"/>
            <a:ext cx="142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6" name="Line 70"/>
          <p:cNvSpPr>
            <a:spLocks noChangeShapeType="1"/>
          </p:cNvSpPr>
          <p:nvPr/>
        </p:nvSpPr>
        <p:spPr bwMode="auto">
          <a:xfrm flipH="1" flipV="1">
            <a:off x="6462713" y="8763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7" name="Line 74"/>
          <p:cNvSpPr>
            <a:spLocks noChangeShapeType="1"/>
          </p:cNvSpPr>
          <p:nvPr/>
        </p:nvSpPr>
        <p:spPr bwMode="auto">
          <a:xfrm flipH="1" flipV="1">
            <a:off x="1905000" y="11353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8" name="Line 75"/>
          <p:cNvSpPr>
            <a:spLocks noChangeShapeType="1"/>
          </p:cNvSpPr>
          <p:nvPr/>
        </p:nvSpPr>
        <p:spPr bwMode="auto">
          <a:xfrm flipH="1" flipV="1">
            <a:off x="2347913" y="11353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" name="Line 82"/>
          <p:cNvSpPr>
            <a:spLocks noChangeShapeType="1"/>
          </p:cNvSpPr>
          <p:nvPr/>
        </p:nvSpPr>
        <p:spPr bwMode="auto">
          <a:xfrm flipH="1" flipV="1">
            <a:off x="4481513" y="7467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0" name="Freeform 83"/>
          <p:cNvSpPr>
            <a:spLocks/>
          </p:cNvSpPr>
          <p:nvPr/>
        </p:nvSpPr>
        <p:spPr bwMode="auto">
          <a:xfrm>
            <a:off x="4557713" y="8001000"/>
            <a:ext cx="381000" cy="152400"/>
          </a:xfrm>
          <a:custGeom>
            <a:avLst/>
            <a:gdLst>
              <a:gd name="T0" fmla="*/ 2147483647 w 384"/>
              <a:gd name="T1" fmla="*/ 2147483647 h 48"/>
              <a:gd name="T2" fmla="*/ 0 w 384"/>
              <a:gd name="T3" fmla="*/ 2147483647 h 48"/>
              <a:gd name="T4" fmla="*/ 0 w 384"/>
              <a:gd name="T5" fmla="*/ 0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384" y="48"/>
                </a:move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1" name="AutoShape 84"/>
          <p:cNvSpPr>
            <a:spLocks noChangeArrowheads="1"/>
          </p:cNvSpPr>
          <p:nvPr/>
        </p:nvSpPr>
        <p:spPr bwMode="auto">
          <a:xfrm>
            <a:off x="2805113" y="6994525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Mem.</a:t>
            </a:r>
          </a:p>
          <a:p>
            <a:r>
              <a:rPr lang="en-US" sz="1200"/>
              <a:t>control</a:t>
            </a:r>
          </a:p>
        </p:txBody>
      </p:sp>
      <p:sp>
        <p:nvSpPr>
          <p:cNvPr id="2102" name="Line 86"/>
          <p:cNvSpPr>
            <a:spLocks noChangeShapeType="1"/>
          </p:cNvSpPr>
          <p:nvPr/>
        </p:nvSpPr>
        <p:spPr bwMode="auto">
          <a:xfrm flipV="1">
            <a:off x="4862513" y="6553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3" name="Line 88"/>
          <p:cNvSpPr>
            <a:spLocks noChangeShapeType="1"/>
          </p:cNvSpPr>
          <p:nvPr/>
        </p:nvSpPr>
        <p:spPr bwMode="auto">
          <a:xfrm flipV="1">
            <a:off x="3948113" y="65532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reeform 89"/>
          <p:cNvSpPr>
            <a:spLocks/>
          </p:cNvSpPr>
          <p:nvPr/>
        </p:nvSpPr>
        <p:spPr bwMode="auto">
          <a:xfrm flipH="1">
            <a:off x="3948113" y="8001000"/>
            <a:ext cx="381000" cy="304800"/>
          </a:xfrm>
          <a:custGeom>
            <a:avLst/>
            <a:gdLst>
              <a:gd name="T0" fmla="*/ 2147483647 w 384"/>
              <a:gd name="T1" fmla="*/ 2147483647 h 48"/>
              <a:gd name="T2" fmla="*/ 0 w 384"/>
              <a:gd name="T3" fmla="*/ 2147483647 h 48"/>
              <a:gd name="T4" fmla="*/ 0 w 384"/>
              <a:gd name="T5" fmla="*/ 0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384" y="48"/>
                </a:move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5" name="Line 92"/>
          <p:cNvSpPr>
            <a:spLocks noChangeShapeType="1"/>
          </p:cNvSpPr>
          <p:nvPr/>
        </p:nvSpPr>
        <p:spPr bwMode="auto">
          <a:xfrm flipH="1" flipV="1">
            <a:off x="6005513" y="6553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6" name="Line 93"/>
          <p:cNvSpPr>
            <a:spLocks noChangeShapeType="1"/>
          </p:cNvSpPr>
          <p:nvPr/>
        </p:nvSpPr>
        <p:spPr bwMode="auto">
          <a:xfrm flipH="1" flipV="1">
            <a:off x="6462713" y="6553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7" name="Line 94"/>
          <p:cNvSpPr>
            <a:spLocks noChangeShapeType="1"/>
          </p:cNvSpPr>
          <p:nvPr/>
        </p:nvSpPr>
        <p:spPr bwMode="auto">
          <a:xfrm rot="-5400000" flipH="1" flipV="1">
            <a:off x="3833813" y="68040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8" name="Line 95"/>
          <p:cNvSpPr>
            <a:spLocks noChangeShapeType="1"/>
          </p:cNvSpPr>
          <p:nvPr/>
        </p:nvSpPr>
        <p:spPr bwMode="auto">
          <a:xfrm rot="-5400000" flipH="1" flipV="1">
            <a:off x="3833813" y="70326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" name="AutoShape 79"/>
          <p:cNvSpPr>
            <a:spLocks noChangeArrowheads="1"/>
          </p:cNvSpPr>
          <p:nvPr/>
        </p:nvSpPr>
        <p:spPr bwMode="auto">
          <a:xfrm>
            <a:off x="4176713" y="7620000"/>
            <a:ext cx="533400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Addr</a:t>
            </a:r>
          </a:p>
        </p:txBody>
      </p:sp>
      <p:sp>
        <p:nvSpPr>
          <p:cNvPr id="2110" name="Line 38"/>
          <p:cNvSpPr>
            <a:spLocks noChangeShapeType="1"/>
          </p:cNvSpPr>
          <p:nvPr/>
        </p:nvSpPr>
        <p:spPr bwMode="auto">
          <a:xfrm flipV="1">
            <a:off x="7377113" y="1135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1" name="Line 41"/>
          <p:cNvSpPr>
            <a:spLocks noChangeShapeType="1"/>
          </p:cNvSpPr>
          <p:nvPr/>
        </p:nvSpPr>
        <p:spPr bwMode="auto">
          <a:xfrm flipV="1">
            <a:off x="6919913" y="1135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2" name="AutoShape 42"/>
          <p:cNvSpPr>
            <a:spLocks noChangeArrowheads="1"/>
          </p:cNvSpPr>
          <p:nvPr/>
        </p:nvSpPr>
        <p:spPr bwMode="auto">
          <a:xfrm>
            <a:off x="6691313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srcA</a:t>
            </a:r>
          </a:p>
        </p:txBody>
      </p:sp>
      <p:sp>
        <p:nvSpPr>
          <p:cNvPr id="2113" name="AutoShape 43"/>
          <p:cNvSpPr>
            <a:spLocks noChangeArrowheads="1"/>
          </p:cNvSpPr>
          <p:nvPr/>
        </p:nvSpPr>
        <p:spPr bwMode="auto">
          <a:xfrm>
            <a:off x="7148513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srcB</a:t>
            </a:r>
          </a:p>
        </p:txBody>
      </p:sp>
      <p:sp>
        <p:nvSpPr>
          <p:cNvPr id="2114" name="Freeform 107"/>
          <p:cNvSpPr>
            <a:spLocks/>
          </p:cNvSpPr>
          <p:nvPr/>
        </p:nvSpPr>
        <p:spPr bwMode="auto">
          <a:xfrm>
            <a:off x="3719513" y="6019800"/>
            <a:ext cx="4267200" cy="8991600"/>
          </a:xfrm>
          <a:custGeom>
            <a:avLst/>
            <a:gdLst>
              <a:gd name="T0" fmla="*/ 2147483647 w 2688"/>
              <a:gd name="T1" fmla="*/ 2147483647 h 5664"/>
              <a:gd name="T2" fmla="*/ 2147483647 w 2688"/>
              <a:gd name="T3" fmla="*/ 0 h 5664"/>
              <a:gd name="T4" fmla="*/ 2147483647 w 2688"/>
              <a:gd name="T5" fmla="*/ 0 h 5664"/>
              <a:gd name="T6" fmla="*/ 2147483647 w 2688"/>
              <a:gd name="T7" fmla="*/ 2147483647 h 5664"/>
              <a:gd name="T8" fmla="*/ 0 w 2688"/>
              <a:gd name="T9" fmla="*/ 2147483647 h 5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8"/>
              <a:gd name="T16" fmla="*/ 0 h 5664"/>
              <a:gd name="T17" fmla="*/ 2688 w 2688"/>
              <a:gd name="T18" fmla="*/ 5664 h 5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8" h="5664">
                <a:moveTo>
                  <a:pt x="720" y="144"/>
                </a:moveTo>
                <a:lnTo>
                  <a:pt x="720" y="0"/>
                </a:lnTo>
                <a:lnTo>
                  <a:pt x="2688" y="0"/>
                </a:lnTo>
                <a:lnTo>
                  <a:pt x="2688" y="5664"/>
                </a:lnTo>
                <a:lnTo>
                  <a:pt x="0" y="566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5" name="Freeform 111"/>
          <p:cNvSpPr>
            <a:spLocks/>
          </p:cNvSpPr>
          <p:nvPr/>
        </p:nvSpPr>
        <p:spPr bwMode="auto">
          <a:xfrm>
            <a:off x="3948113" y="5867400"/>
            <a:ext cx="4191000" cy="4953000"/>
          </a:xfrm>
          <a:custGeom>
            <a:avLst/>
            <a:gdLst>
              <a:gd name="T0" fmla="*/ 0 w 2640"/>
              <a:gd name="T1" fmla="*/ 2147483647 h 3120"/>
              <a:gd name="T2" fmla="*/ 0 w 2640"/>
              <a:gd name="T3" fmla="*/ 0 h 3120"/>
              <a:gd name="T4" fmla="*/ 2147483647 w 2640"/>
              <a:gd name="T5" fmla="*/ 0 h 3120"/>
              <a:gd name="T6" fmla="*/ 2147483647 w 2640"/>
              <a:gd name="T7" fmla="*/ 2147483647 h 3120"/>
              <a:gd name="T8" fmla="*/ 0 60000 65536"/>
              <a:gd name="T9" fmla="*/ 0 60000 65536"/>
              <a:gd name="T10" fmla="*/ 0 60000 65536"/>
              <a:gd name="T11" fmla="*/ 0 60000 65536"/>
              <a:gd name="T12" fmla="*/ 0 w 2640"/>
              <a:gd name="T13" fmla="*/ 0 h 3120"/>
              <a:gd name="T14" fmla="*/ 2640 w 2640"/>
              <a:gd name="T15" fmla="*/ 3120 h 3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0" h="3120">
                <a:moveTo>
                  <a:pt x="0" y="240"/>
                </a:moveTo>
                <a:lnTo>
                  <a:pt x="0" y="0"/>
                </a:lnTo>
                <a:lnTo>
                  <a:pt x="2640" y="0"/>
                </a:lnTo>
                <a:lnTo>
                  <a:pt x="2640" y="31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6" name="Line 112"/>
          <p:cNvSpPr>
            <a:spLocks noChangeShapeType="1"/>
          </p:cNvSpPr>
          <p:nvPr/>
        </p:nvSpPr>
        <p:spPr bwMode="auto">
          <a:xfrm rot="-5400000" flipH="1" flipV="1">
            <a:off x="6843713" y="111252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17" name="Group 120"/>
          <p:cNvGrpSpPr>
            <a:grpSpLocks/>
          </p:cNvGrpSpPr>
          <p:nvPr/>
        </p:nvGrpSpPr>
        <p:grpSpPr bwMode="auto">
          <a:xfrm>
            <a:off x="4862513" y="8077200"/>
            <a:ext cx="152400" cy="152400"/>
            <a:chOff x="240" y="4176"/>
            <a:chExt cx="192" cy="192"/>
          </a:xfrm>
        </p:grpSpPr>
        <p:sp>
          <p:nvSpPr>
            <p:cNvPr id="2236" name="Oval 12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7" name="Rectangle 12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8" name="Group 126"/>
          <p:cNvGrpSpPr>
            <a:grpSpLocks/>
          </p:cNvGrpSpPr>
          <p:nvPr/>
        </p:nvGrpSpPr>
        <p:grpSpPr bwMode="auto">
          <a:xfrm>
            <a:off x="5091113" y="13716000"/>
            <a:ext cx="152400" cy="152400"/>
            <a:chOff x="240" y="4176"/>
            <a:chExt cx="192" cy="192"/>
          </a:xfrm>
        </p:grpSpPr>
        <p:sp>
          <p:nvSpPr>
            <p:cNvPr id="2234" name="Oval 127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" name="Rectangle 128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9" name="Group 138"/>
          <p:cNvGrpSpPr>
            <a:grpSpLocks/>
          </p:cNvGrpSpPr>
          <p:nvPr/>
        </p:nvGrpSpPr>
        <p:grpSpPr bwMode="auto">
          <a:xfrm>
            <a:off x="4405313" y="10210800"/>
            <a:ext cx="152400" cy="152400"/>
            <a:chOff x="240" y="4176"/>
            <a:chExt cx="192" cy="192"/>
          </a:xfrm>
        </p:grpSpPr>
        <p:sp>
          <p:nvSpPr>
            <p:cNvPr id="2232" name="Oval 139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Rectangle 140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" name="Group 141"/>
          <p:cNvGrpSpPr>
            <a:grpSpLocks/>
          </p:cNvGrpSpPr>
          <p:nvPr/>
        </p:nvGrpSpPr>
        <p:grpSpPr bwMode="auto">
          <a:xfrm>
            <a:off x="7910513" y="12192000"/>
            <a:ext cx="152400" cy="152400"/>
            <a:chOff x="240" y="4176"/>
            <a:chExt cx="192" cy="192"/>
          </a:xfrm>
        </p:grpSpPr>
        <p:sp>
          <p:nvSpPr>
            <p:cNvPr id="2230" name="Oval 14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1" name="Rectangle 14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1" name="Text Box 153"/>
          <p:cNvSpPr txBox="1">
            <a:spLocks noChangeArrowheads="1"/>
          </p:cNvSpPr>
          <p:nvPr/>
        </p:nvSpPr>
        <p:spPr bwMode="auto">
          <a:xfrm>
            <a:off x="3490913" y="69183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read</a:t>
            </a:r>
          </a:p>
        </p:txBody>
      </p:sp>
      <p:sp>
        <p:nvSpPr>
          <p:cNvPr id="2122" name="Text Box 154"/>
          <p:cNvSpPr txBox="1">
            <a:spLocks noChangeArrowheads="1"/>
          </p:cNvSpPr>
          <p:nvPr/>
        </p:nvSpPr>
        <p:spPr bwMode="auto">
          <a:xfrm>
            <a:off x="3490913" y="73755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write</a:t>
            </a:r>
          </a:p>
        </p:txBody>
      </p:sp>
      <p:sp>
        <p:nvSpPr>
          <p:cNvPr id="2123" name="AutoShape 155"/>
          <p:cNvSpPr>
            <a:spLocks noChangeArrowheads="1"/>
          </p:cNvSpPr>
          <p:nvPr/>
        </p:nvSpPr>
        <p:spPr bwMode="auto">
          <a:xfrm>
            <a:off x="5091113" y="8991600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fun.</a:t>
            </a:r>
          </a:p>
        </p:txBody>
      </p:sp>
      <p:sp>
        <p:nvSpPr>
          <p:cNvPr id="2124" name="Freeform 157"/>
          <p:cNvSpPr>
            <a:spLocks/>
          </p:cNvSpPr>
          <p:nvPr/>
        </p:nvSpPr>
        <p:spPr bwMode="auto">
          <a:xfrm>
            <a:off x="3643313" y="8763000"/>
            <a:ext cx="1295400" cy="1524000"/>
          </a:xfrm>
          <a:custGeom>
            <a:avLst/>
            <a:gdLst>
              <a:gd name="T0" fmla="*/ 0 w 816"/>
              <a:gd name="T1" fmla="*/ 2147483647 h 960"/>
              <a:gd name="T2" fmla="*/ 0 w 816"/>
              <a:gd name="T3" fmla="*/ 2147483647 h 960"/>
              <a:gd name="T4" fmla="*/ 2147483647 w 816"/>
              <a:gd name="T5" fmla="*/ 2147483647 h 960"/>
              <a:gd name="T6" fmla="*/ 2147483647 w 816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960"/>
              <a:gd name="T14" fmla="*/ 816 w 816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960">
                <a:moveTo>
                  <a:pt x="0" y="816"/>
                </a:moveTo>
                <a:lnTo>
                  <a:pt x="0" y="960"/>
                </a:lnTo>
                <a:lnTo>
                  <a:pt x="816" y="960"/>
                </a:lnTo>
                <a:lnTo>
                  <a:pt x="816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5" name="Line 10"/>
          <p:cNvSpPr>
            <a:spLocks noChangeShapeType="1"/>
          </p:cNvSpPr>
          <p:nvPr/>
        </p:nvSpPr>
        <p:spPr bwMode="auto">
          <a:xfrm flipV="1">
            <a:off x="3262313" y="15240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163"/>
          <p:cNvSpPr txBox="1">
            <a:spLocks noChangeArrowheads="1"/>
          </p:cNvSpPr>
          <p:nvPr/>
        </p:nvSpPr>
        <p:spPr bwMode="auto">
          <a:xfrm>
            <a:off x="533400" y="14274800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Fetch</a:t>
            </a:r>
          </a:p>
        </p:txBody>
      </p:sp>
      <p:sp>
        <p:nvSpPr>
          <p:cNvPr id="2127" name="Text Box 164"/>
          <p:cNvSpPr txBox="1">
            <a:spLocks noChangeArrowheads="1"/>
          </p:cNvSpPr>
          <p:nvPr/>
        </p:nvSpPr>
        <p:spPr bwMode="auto">
          <a:xfrm>
            <a:off x="533400" y="12065000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Decode</a:t>
            </a:r>
          </a:p>
        </p:txBody>
      </p:sp>
      <p:sp>
        <p:nvSpPr>
          <p:cNvPr id="2128" name="Text Box 165"/>
          <p:cNvSpPr txBox="1">
            <a:spLocks noChangeArrowheads="1"/>
          </p:cNvSpPr>
          <p:nvPr/>
        </p:nvSpPr>
        <p:spPr bwMode="auto">
          <a:xfrm>
            <a:off x="533400" y="9779000"/>
            <a:ext cx="96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Execute</a:t>
            </a:r>
          </a:p>
        </p:txBody>
      </p:sp>
      <p:sp>
        <p:nvSpPr>
          <p:cNvPr id="2129" name="Text Box 166"/>
          <p:cNvSpPr txBox="1">
            <a:spLocks noChangeArrowheads="1"/>
          </p:cNvSpPr>
          <p:nvPr/>
        </p:nvSpPr>
        <p:spPr bwMode="auto">
          <a:xfrm>
            <a:off x="533400" y="7264400"/>
            <a:ext cx="960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Memory</a:t>
            </a:r>
          </a:p>
        </p:txBody>
      </p:sp>
      <p:sp>
        <p:nvSpPr>
          <p:cNvPr id="2130" name="Rectangle 168"/>
          <p:cNvSpPr>
            <a:spLocks noChangeArrowheads="1"/>
          </p:cNvSpPr>
          <p:nvPr/>
        </p:nvSpPr>
        <p:spPr bwMode="auto">
          <a:xfrm>
            <a:off x="1662113" y="6172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131" name="Line 169"/>
          <p:cNvSpPr>
            <a:spLocks noChangeShapeType="1"/>
          </p:cNvSpPr>
          <p:nvPr/>
        </p:nvSpPr>
        <p:spPr bwMode="auto">
          <a:xfrm flipH="1" flipV="1">
            <a:off x="1905000" y="6553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" name="Freeform 171"/>
          <p:cNvSpPr>
            <a:spLocks/>
          </p:cNvSpPr>
          <p:nvPr/>
        </p:nvSpPr>
        <p:spPr bwMode="auto">
          <a:xfrm>
            <a:off x="3719513" y="8153400"/>
            <a:ext cx="4114800" cy="6705600"/>
          </a:xfrm>
          <a:custGeom>
            <a:avLst/>
            <a:gdLst>
              <a:gd name="T0" fmla="*/ 2147483647 w 2592"/>
              <a:gd name="T1" fmla="*/ 0 h 4224"/>
              <a:gd name="T2" fmla="*/ 2147483647 w 2592"/>
              <a:gd name="T3" fmla="*/ 0 h 4224"/>
              <a:gd name="T4" fmla="*/ 2147483647 w 2592"/>
              <a:gd name="T5" fmla="*/ 2147483647 h 4224"/>
              <a:gd name="T6" fmla="*/ 0 w 2592"/>
              <a:gd name="T7" fmla="*/ 2147483647 h 4224"/>
              <a:gd name="T8" fmla="*/ 0 60000 65536"/>
              <a:gd name="T9" fmla="*/ 0 60000 65536"/>
              <a:gd name="T10" fmla="*/ 0 60000 65536"/>
              <a:gd name="T11" fmla="*/ 0 60000 65536"/>
              <a:gd name="T12" fmla="*/ 0 w 2592"/>
              <a:gd name="T13" fmla="*/ 0 h 4224"/>
              <a:gd name="T14" fmla="*/ 2592 w 2592"/>
              <a:gd name="T15" fmla="*/ 4224 h 4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2" h="4224">
                <a:moveTo>
                  <a:pt x="768" y="0"/>
                </a:moveTo>
                <a:lnTo>
                  <a:pt x="2592" y="0"/>
                </a:lnTo>
                <a:lnTo>
                  <a:pt x="2592" y="4224"/>
                </a:lnTo>
                <a:lnTo>
                  <a:pt x="0" y="422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3" name="Freeform 174"/>
          <p:cNvSpPr>
            <a:spLocks/>
          </p:cNvSpPr>
          <p:nvPr/>
        </p:nvSpPr>
        <p:spPr bwMode="auto">
          <a:xfrm>
            <a:off x="3262313" y="14478000"/>
            <a:ext cx="1905000" cy="152400"/>
          </a:xfrm>
          <a:custGeom>
            <a:avLst/>
            <a:gdLst>
              <a:gd name="T0" fmla="*/ 0 w 1200"/>
              <a:gd name="T1" fmla="*/ 2147483647 h 96"/>
              <a:gd name="T2" fmla="*/ 2147483647 w 1200"/>
              <a:gd name="T3" fmla="*/ 2147483647 h 96"/>
              <a:gd name="T4" fmla="*/ 2147483647 w 1200"/>
              <a:gd name="T5" fmla="*/ 0 h 96"/>
              <a:gd name="T6" fmla="*/ 0 60000 65536"/>
              <a:gd name="T7" fmla="*/ 0 60000 65536"/>
              <a:gd name="T8" fmla="*/ 0 60000 65536"/>
              <a:gd name="T9" fmla="*/ 0 w 1200"/>
              <a:gd name="T10" fmla="*/ 0 h 96"/>
              <a:gd name="T11" fmla="*/ 1200 w 120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96">
                <a:moveTo>
                  <a:pt x="0" y="96"/>
                </a:moveTo>
                <a:lnTo>
                  <a:pt x="1200" y="96"/>
                </a:lnTo>
                <a:lnTo>
                  <a:pt x="12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4" name="Text Box 179"/>
          <p:cNvSpPr txBox="1">
            <a:spLocks noChangeArrowheads="1"/>
          </p:cNvSpPr>
          <p:nvPr/>
        </p:nvSpPr>
        <p:spPr bwMode="auto">
          <a:xfrm>
            <a:off x="4862513" y="6537325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data out</a:t>
            </a:r>
          </a:p>
        </p:txBody>
      </p:sp>
      <p:sp>
        <p:nvSpPr>
          <p:cNvPr id="2135" name="Text Box 180"/>
          <p:cNvSpPr txBox="1">
            <a:spLocks noChangeArrowheads="1"/>
          </p:cNvSpPr>
          <p:nvPr/>
        </p:nvSpPr>
        <p:spPr bwMode="auto">
          <a:xfrm>
            <a:off x="4938713" y="7497763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data in</a:t>
            </a:r>
          </a:p>
        </p:txBody>
      </p:sp>
      <p:sp>
        <p:nvSpPr>
          <p:cNvPr id="2136" name="Text Box 181"/>
          <p:cNvSpPr txBox="1">
            <a:spLocks noChangeArrowheads="1"/>
          </p:cNvSpPr>
          <p:nvPr/>
        </p:nvSpPr>
        <p:spPr bwMode="auto">
          <a:xfrm>
            <a:off x="4862513" y="120999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2137" name="Text Box 182"/>
          <p:cNvSpPr txBox="1">
            <a:spLocks noChangeArrowheads="1"/>
          </p:cNvSpPr>
          <p:nvPr/>
        </p:nvSpPr>
        <p:spPr bwMode="auto">
          <a:xfrm>
            <a:off x="5243513" y="120999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2138" name="Text Box 183"/>
          <p:cNvSpPr txBox="1">
            <a:spLocks noChangeArrowheads="1"/>
          </p:cNvSpPr>
          <p:nvPr/>
        </p:nvSpPr>
        <p:spPr bwMode="auto">
          <a:xfrm>
            <a:off x="5472113" y="12192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</a:t>
            </a:r>
          </a:p>
        </p:txBody>
      </p:sp>
      <p:sp>
        <p:nvSpPr>
          <p:cNvPr id="2139" name="Text Box 184"/>
          <p:cNvSpPr txBox="1">
            <a:spLocks noChangeArrowheads="1"/>
          </p:cNvSpPr>
          <p:nvPr/>
        </p:nvSpPr>
        <p:spPr bwMode="auto">
          <a:xfrm>
            <a:off x="5472113" y="12573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E</a:t>
            </a:r>
          </a:p>
        </p:txBody>
      </p:sp>
      <p:sp>
        <p:nvSpPr>
          <p:cNvPr id="2140" name="Freeform 186"/>
          <p:cNvSpPr>
            <a:spLocks/>
          </p:cNvSpPr>
          <p:nvPr/>
        </p:nvSpPr>
        <p:spPr bwMode="auto">
          <a:xfrm>
            <a:off x="5700713" y="10744200"/>
            <a:ext cx="2438400" cy="1905000"/>
          </a:xfrm>
          <a:custGeom>
            <a:avLst/>
            <a:gdLst>
              <a:gd name="T0" fmla="*/ 2147483647 w 1536"/>
              <a:gd name="T1" fmla="*/ 0 h 1152"/>
              <a:gd name="T2" fmla="*/ 2147483647 w 1536"/>
              <a:gd name="T3" fmla="*/ 2147483647 h 1152"/>
              <a:gd name="T4" fmla="*/ 0 w 1536"/>
              <a:gd name="T5" fmla="*/ 2147483647 h 1152"/>
              <a:gd name="T6" fmla="*/ 0 60000 65536"/>
              <a:gd name="T7" fmla="*/ 0 60000 65536"/>
              <a:gd name="T8" fmla="*/ 0 60000 65536"/>
              <a:gd name="T9" fmla="*/ 0 w 1536"/>
              <a:gd name="T10" fmla="*/ 0 h 1152"/>
              <a:gd name="T11" fmla="*/ 1536 w 1536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152">
                <a:moveTo>
                  <a:pt x="1536" y="0"/>
                </a:moveTo>
                <a:lnTo>
                  <a:pt x="1536" y="1152"/>
                </a:lnTo>
                <a:lnTo>
                  <a:pt x="0" y="115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41" name="Group 187"/>
          <p:cNvGrpSpPr>
            <a:grpSpLocks/>
          </p:cNvGrpSpPr>
          <p:nvPr/>
        </p:nvGrpSpPr>
        <p:grpSpPr bwMode="auto">
          <a:xfrm>
            <a:off x="3186113" y="14554200"/>
            <a:ext cx="152400" cy="152400"/>
            <a:chOff x="240" y="4176"/>
            <a:chExt cx="192" cy="192"/>
          </a:xfrm>
        </p:grpSpPr>
        <p:sp>
          <p:nvSpPr>
            <p:cNvPr id="2228" name="Oval 188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Rectangle 189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2" name="Text Box 194"/>
          <p:cNvSpPr txBox="1">
            <a:spLocks noChangeArrowheads="1"/>
          </p:cNvSpPr>
          <p:nvPr/>
        </p:nvSpPr>
        <p:spPr bwMode="auto">
          <a:xfrm>
            <a:off x="6691313" y="7908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M_valA</a:t>
            </a:r>
          </a:p>
        </p:txBody>
      </p:sp>
      <p:sp>
        <p:nvSpPr>
          <p:cNvPr id="2143" name="Text Box 196"/>
          <p:cNvSpPr txBox="1">
            <a:spLocks noChangeArrowheads="1"/>
          </p:cNvSpPr>
          <p:nvPr/>
        </p:nvSpPr>
        <p:spPr bwMode="auto">
          <a:xfrm>
            <a:off x="6691313" y="12039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W_valM</a:t>
            </a:r>
          </a:p>
        </p:txBody>
      </p:sp>
      <p:sp>
        <p:nvSpPr>
          <p:cNvPr id="2144" name="Text Box 197"/>
          <p:cNvSpPr txBox="1">
            <a:spLocks noChangeArrowheads="1"/>
          </p:cNvSpPr>
          <p:nvPr/>
        </p:nvSpPr>
        <p:spPr bwMode="auto">
          <a:xfrm>
            <a:off x="6691313" y="12420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W_valE</a:t>
            </a:r>
          </a:p>
        </p:txBody>
      </p:sp>
      <p:sp>
        <p:nvSpPr>
          <p:cNvPr id="2145" name="Text Box 198"/>
          <p:cNvSpPr txBox="1">
            <a:spLocks noChangeArrowheads="1"/>
          </p:cNvSpPr>
          <p:nvPr/>
        </p:nvSpPr>
        <p:spPr bwMode="auto">
          <a:xfrm>
            <a:off x="6691313" y="146145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M_valA</a:t>
            </a:r>
          </a:p>
        </p:txBody>
      </p:sp>
      <p:sp>
        <p:nvSpPr>
          <p:cNvPr id="2146" name="Text Box 199"/>
          <p:cNvSpPr txBox="1">
            <a:spLocks noChangeArrowheads="1"/>
          </p:cNvSpPr>
          <p:nvPr/>
        </p:nvSpPr>
        <p:spPr bwMode="auto">
          <a:xfrm>
            <a:off x="6691313" y="149955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W_valM</a:t>
            </a:r>
          </a:p>
        </p:txBody>
      </p:sp>
      <p:sp>
        <p:nvSpPr>
          <p:cNvPr id="2147" name="Text Box 201"/>
          <p:cNvSpPr txBox="1">
            <a:spLocks noChangeArrowheads="1"/>
          </p:cNvSpPr>
          <p:nvPr/>
        </p:nvSpPr>
        <p:spPr bwMode="auto">
          <a:xfrm>
            <a:off x="4786313" y="115665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d_rvalA</a:t>
            </a:r>
          </a:p>
        </p:txBody>
      </p:sp>
      <p:sp>
        <p:nvSpPr>
          <p:cNvPr id="2148" name="Text Box 202"/>
          <p:cNvSpPr txBox="1">
            <a:spLocks noChangeArrowheads="1"/>
          </p:cNvSpPr>
          <p:nvPr/>
        </p:nvSpPr>
        <p:spPr bwMode="auto">
          <a:xfrm>
            <a:off x="2500313" y="144780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f_pc</a:t>
            </a:r>
          </a:p>
        </p:txBody>
      </p:sp>
      <p:sp>
        <p:nvSpPr>
          <p:cNvPr id="2149" name="AutoShape 11"/>
          <p:cNvSpPr>
            <a:spLocks noChangeArrowheads="1"/>
          </p:cNvSpPr>
          <p:nvPr/>
        </p:nvSpPr>
        <p:spPr bwMode="auto">
          <a:xfrm>
            <a:off x="5853113" y="13563600"/>
            <a:ext cx="9144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Predict</a:t>
            </a:r>
          </a:p>
          <a:p>
            <a:r>
              <a:rPr lang="en-US" sz="1200"/>
              <a:t>PC</a:t>
            </a:r>
          </a:p>
        </p:txBody>
      </p:sp>
      <p:grpSp>
        <p:nvGrpSpPr>
          <p:cNvPr id="2150" name="Group 203"/>
          <p:cNvGrpSpPr>
            <a:grpSpLocks/>
          </p:cNvGrpSpPr>
          <p:nvPr/>
        </p:nvGrpSpPr>
        <p:grpSpPr bwMode="auto">
          <a:xfrm>
            <a:off x="3643313" y="13563600"/>
            <a:ext cx="152400" cy="152400"/>
            <a:chOff x="240" y="4176"/>
            <a:chExt cx="192" cy="192"/>
          </a:xfrm>
        </p:grpSpPr>
        <p:sp>
          <p:nvSpPr>
            <p:cNvPr id="2226" name="Oval 20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7" name="Rectangle 20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" name="Rectangle 87"/>
          <p:cNvSpPr>
            <a:spLocks noChangeArrowheads="1"/>
          </p:cNvSpPr>
          <p:nvPr/>
        </p:nvSpPr>
        <p:spPr bwMode="auto">
          <a:xfrm>
            <a:off x="3490913" y="61722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valE</a:t>
            </a:r>
          </a:p>
        </p:txBody>
      </p:sp>
      <p:sp>
        <p:nvSpPr>
          <p:cNvPr id="2152" name="Rectangle 85"/>
          <p:cNvSpPr>
            <a:spLocks noChangeArrowheads="1"/>
          </p:cNvSpPr>
          <p:nvPr/>
        </p:nvSpPr>
        <p:spPr bwMode="auto">
          <a:xfrm>
            <a:off x="4405313" y="61722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valM</a:t>
            </a:r>
          </a:p>
        </p:txBody>
      </p:sp>
      <p:sp>
        <p:nvSpPr>
          <p:cNvPr id="2153" name="Rectangle 90"/>
          <p:cNvSpPr>
            <a:spLocks noChangeArrowheads="1"/>
          </p:cNvSpPr>
          <p:nvPr/>
        </p:nvSpPr>
        <p:spPr bwMode="auto">
          <a:xfrm>
            <a:off x="5776913" y="6172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154" name="Rectangle 91"/>
          <p:cNvSpPr>
            <a:spLocks noChangeArrowheads="1"/>
          </p:cNvSpPr>
          <p:nvPr/>
        </p:nvSpPr>
        <p:spPr bwMode="auto">
          <a:xfrm>
            <a:off x="6234113" y="6172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155" name="Rectangle 71"/>
          <p:cNvSpPr>
            <a:spLocks noChangeArrowheads="1"/>
          </p:cNvSpPr>
          <p:nvPr/>
        </p:nvSpPr>
        <p:spPr bwMode="auto">
          <a:xfrm>
            <a:off x="2576513" y="8382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Cnd</a:t>
            </a:r>
          </a:p>
        </p:txBody>
      </p:sp>
      <p:sp>
        <p:nvSpPr>
          <p:cNvPr id="2156" name="Rectangle 5"/>
          <p:cNvSpPr>
            <a:spLocks noChangeArrowheads="1"/>
          </p:cNvSpPr>
          <p:nvPr/>
        </p:nvSpPr>
        <p:spPr bwMode="auto">
          <a:xfrm>
            <a:off x="1662113" y="8382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157" name="Rectangle 57"/>
          <p:cNvSpPr>
            <a:spLocks noChangeArrowheads="1"/>
          </p:cNvSpPr>
          <p:nvPr/>
        </p:nvSpPr>
        <p:spPr bwMode="auto">
          <a:xfrm>
            <a:off x="3490913" y="8382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valE</a:t>
            </a:r>
          </a:p>
        </p:txBody>
      </p:sp>
      <p:sp>
        <p:nvSpPr>
          <p:cNvPr id="2158" name="Rectangle 58"/>
          <p:cNvSpPr>
            <a:spLocks noChangeArrowheads="1"/>
          </p:cNvSpPr>
          <p:nvPr/>
        </p:nvSpPr>
        <p:spPr bwMode="auto">
          <a:xfrm>
            <a:off x="4405313" y="8382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valA</a:t>
            </a:r>
          </a:p>
        </p:txBody>
      </p:sp>
      <p:sp>
        <p:nvSpPr>
          <p:cNvPr id="2159" name="Rectangle 59"/>
          <p:cNvSpPr>
            <a:spLocks noChangeArrowheads="1"/>
          </p:cNvSpPr>
          <p:nvPr/>
        </p:nvSpPr>
        <p:spPr bwMode="auto">
          <a:xfrm>
            <a:off x="5776913" y="8382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160" name="Rectangle 60"/>
          <p:cNvSpPr>
            <a:spLocks noChangeArrowheads="1"/>
          </p:cNvSpPr>
          <p:nvPr/>
        </p:nvSpPr>
        <p:spPr bwMode="auto">
          <a:xfrm>
            <a:off x="6234113" y="8382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161" name="Line 73"/>
          <p:cNvSpPr>
            <a:spLocks noChangeShapeType="1"/>
          </p:cNvSpPr>
          <p:nvPr/>
        </p:nvSpPr>
        <p:spPr bwMode="auto">
          <a:xfrm flipV="1">
            <a:off x="5395913" y="1043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" name="Rectangle 25"/>
          <p:cNvSpPr>
            <a:spLocks noChangeArrowheads="1"/>
          </p:cNvSpPr>
          <p:nvPr/>
        </p:nvSpPr>
        <p:spPr bwMode="auto">
          <a:xfrm>
            <a:off x="1662113" y="10972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163" name="Rectangle 26"/>
          <p:cNvSpPr>
            <a:spLocks noChangeArrowheads="1"/>
          </p:cNvSpPr>
          <p:nvPr/>
        </p:nvSpPr>
        <p:spPr bwMode="auto">
          <a:xfrm>
            <a:off x="2119313" y="10972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ifun</a:t>
            </a:r>
          </a:p>
        </p:txBody>
      </p:sp>
      <p:sp>
        <p:nvSpPr>
          <p:cNvPr id="2164" name="Rectangle 27"/>
          <p:cNvSpPr>
            <a:spLocks noChangeArrowheads="1"/>
          </p:cNvSpPr>
          <p:nvPr/>
        </p:nvSpPr>
        <p:spPr bwMode="auto">
          <a:xfrm>
            <a:off x="3033713" y="10972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valC</a:t>
            </a:r>
          </a:p>
        </p:txBody>
      </p:sp>
      <p:sp>
        <p:nvSpPr>
          <p:cNvPr id="2165" name="Rectangle 28"/>
          <p:cNvSpPr>
            <a:spLocks noChangeArrowheads="1"/>
          </p:cNvSpPr>
          <p:nvPr/>
        </p:nvSpPr>
        <p:spPr bwMode="auto">
          <a:xfrm>
            <a:off x="3948113" y="10972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valA</a:t>
            </a:r>
          </a:p>
        </p:txBody>
      </p:sp>
      <p:sp>
        <p:nvSpPr>
          <p:cNvPr id="2166" name="Rectangle 29"/>
          <p:cNvSpPr>
            <a:spLocks noChangeArrowheads="1"/>
          </p:cNvSpPr>
          <p:nvPr/>
        </p:nvSpPr>
        <p:spPr bwMode="auto">
          <a:xfrm>
            <a:off x="4862513" y="10972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valB</a:t>
            </a:r>
          </a:p>
        </p:txBody>
      </p:sp>
      <p:sp>
        <p:nvSpPr>
          <p:cNvPr id="2167" name="Rectangle 36"/>
          <p:cNvSpPr>
            <a:spLocks noChangeArrowheads="1"/>
          </p:cNvSpPr>
          <p:nvPr/>
        </p:nvSpPr>
        <p:spPr bwMode="auto">
          <a:xfrm>
            <a:off x="5776913" y="10972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168" name="Rectangle 37"/>
          <p:cNvSpPr>
            <a:spLocks noChangeArrowheads="1"/>
          </p:cNvSpPr>
          <p:nvPr/>
        </p:nvSpPr>
        <p:spPr bwMode="auto">
          <a:xfrm>
            <a:off x="6234113" y="10972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169" name="Rectangle 34"/>
          <p:cNvSpPr>
            <a:spLocks noChangeArrowheads="1"/>
          </p:cNvSpPr>
          <p:nvPr/>
        </p:nvSpPr>
        <p:spPr bwMode="auto">
          <a:xfrm>
            <a:off x="6691313" y="10972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srcA</a:t>
            </a:r>
          </a:p>
        </p:txBody>
      </p:sp>
      <p:sp>
        <p:nvSpPr>
          <p:cNvPr id="2170" name="Rectangle 35"/>
          <p:cNvSpPr>
            <a:spLocks noChangeArrowheads="1"/>
          </p:cNvSpPr>
          <p:nvPr/>
        </p:nvSpPr>
        <p:spPr bwMode="auto">
          <a:xfrm>
            <a:off x="7148513" y="10972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srcB</a:t>
            </a:r>
          </a:p>
        </p:txBody>
      </p:sp>
      <p:sp>
        <p:nvSpPr>
          <p:cNvPr id="2171" name="Rectangle 32"/>
          <p:cNvSpPr>
            <a:spLocks noChangeArrowheads="1"/>
          </p:cNvSpPr>
          <p:nvPr/>
        </p:nvSpPr>
        <p:spPr bwMode="auto">
          <a:xfrm>
            <a:off x="3490913" y="131064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valC</a:t>
            </a:r>
          </a:p>
        </p:txBody>
      </p:sp>
      <p:sp>
        <p:nvSpPr>
          <p:cNvPr id="2172" name="Rectangle 33"/>
          <p:cNvSpPr>
            <a:spLocks noChangeArrowheads="1"/>
          </p:cNvSpPr>
          <p:nvPr/>
        </p:nvSpPr>
        <p:spPr bwMode="auto">
          <a:xfrm>
            <a:off x="4862513" y="131064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valP</a:t>
            </a:r>
          </a:p>
        </p:txBody>
      </p:sp>
      <p:sp>
        <p:nvSpPr>
          <p:cNvPr id="2173" name="Rectangle 6"/>
          <p:cNvSpPr>
            <a:spLocks noChangeArrowheads="1"/>
          </p:cNvSpPr>
          <p:nvPr/>
        </p:nvSpPr>
        <p:spPr bwMode="auto">
          <a:xfrm>
            <a:off x="1662113" y="13106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174" name="Rectangle 7"/>
          <p:cNvSpPr>
            <a:spLocks noChangeArrowheads="1"/>
          </p:cNvSpPr>
          <p:nvPr/>
        </p:nvSpPr>
        <p:spPr bwMode="auto">
          <a:xfrm>
            <a:off x="2119313" y="13106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ifun</a:t>
            </a:r>
          </a:p>
        </p:txBody>
      </p:sp>
      <p:sp>
        <p:nvSpPr>
          <p:cNvPr id="2175" name="Rectangle 30"/>
          <p:cNvSpPr>
            <a:spLocks noChangeArrowheads="1"/>
          </p:cNvSpPr>
          <p:nvPr/>
        </p:nvSpPr>
        <p:spPr bwMode="auto">
          <a:xfrm>
            <a:off x="2576513" y="13106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rA</a:t>
            </a:r>
          </a:p>
        </p:txBody>
      </p:sp>
      <p:sp>
        <p:nvSpPr>
          <p:cNvPr id="2176" name="Rectangle 13"/>
          <p:cNvSpPr>
            <a:spLocks noChangeArrowheads="1"/>
          </p:cNvSpPr>
          <p:nvPr/>
        </p:nvSpPr>
        <p:spPr bwMode="auto">
          <a:xfrm>
            <a:off x="2805113" y="153924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predPC</a:t>
            </a:r>
          </a:p>
        </p:txBody>
      </p:sp>
      <p:grpSp>
        <p:nvGrpSpPr>
          <p:cNvPr id="2177" name="Group 207"/>
          <p:cNvGrpSpPr>
            <a:grpSpLocks/>
          </p:cNvGrpSpPr>
          <p:nvPr/>
        </p:nvGrpSpPr>
        <p:grpSpPr bwMode="auto">
          <a:xfrm>
            <a:off x="3871913" y="8229600"/>
            <a:ext cx="152400" cy="152400"/>
            <a:chOff x="240" y="4176"/>
            <a:chExt cx="192" cy="192"/>
          </a:xfrm>
        </p:grpSpPr>
        <p:sp>
          <p:nvSpPr>
            <p:cNvPr id="2224" name="Oval 208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" name="Rectangle 209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78" name="Freeform 214"/>
          <p:cNvSpPr>
            <a:spLocks/>
          </p:cNvSpPr>
          <p:nvPr/>
        </p:nvSpPr>
        <p:spPr bwMode="auto">
          <a:xfrm>
            <a:off x="4476750" y="10055225"/>
            <a:ext cx="919163" cy="384175"/>
          </a:xfrm>
          <a:custGeom>
            <a:avLst/>
            <a:gdLst>
              <a:gd name="T0" fmla="*/ 2147483647 w 576"/>
              <a:gd name="T1" fmla="*/ 2147483647 h 240"/>
              <a:gd name="T2" fmla="*/ 2147483647 w 576"/>
              <a:gd name="T3" fmla="*/ 2147483647 h 240"/>
              <a:gd name="T4" fmla="*/ 0 w 576"/>
              <a:gd name="T5" fmla="*/ 2147483647 h 240"/>
              <a:gd name="T6" fmla="*/ 0 w 57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240"/>
              <a:gd name="T14" fmla="*/ 576 w 57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240">
                <a:moveTo>
                  <a:pt x="576" y="240"/>
                </a:moveTo>
                <a:lnTo>
                  <a:pt x="576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" name="Line 218"/>
          <p:cNvSpPr>
            <a:spLocks noChangeShapeType="1"/>
          </p:cNvSpPr>
          <p:nvPr/>
        </p:nvSpPr>
        <p:spPr bwMode="auto">
          <a:xfrm>
            <a:off x="7834313" y="9372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" name="Line 219"/>
          <p:cNvSpPr>
            <a:spLocks noChangeShapeType="1"/>
          </p:cNvSpPr>
          <p:nvPr/>
        </p:nvSpPr>
        <p:spPr bwMode="auto">
          <a:xfrm>
            <a:off x="7986713" y="9372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" name="Line 220"/>
          <p:cNvSpPr>
            <a:spLocks noChangeShapeType="1"/>
          </p:cNvSpPr>
          <p:nvPr/>
        </p:nvSpPr>
        <p:spPr bwMode="auto">
          <a:xfrm>
            <a:off x="8139113" y="9372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" name="Rectangle 222"/>
          <p:cNvSpPr>
            <a:spLocks noChangeArrowheads="1"/>
          </p:cNvSpPr>
          <p:nvPr/>
        </p:nvSpPr>
        <p:spPr bwMode="auto">
          <a:xfrm>
            <a:off x="2576513" y="90678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CC</a:t>
            </a:r>
          </a:p>
        </p:txBody>
      </p:sp>
      <p:sp>
        <p:nvSpPr>
          <p:cNvPr id="2183" name="Line 223"/>
          <p:cNvSpPr>
            <a:spLocks noChangeShapeType="1"/>
          </p:cNvSpPr>
          <p:nvPr/>
        </p:nvSpPr>
        <p:spPr bwMode="auto">
          <a:xfrm flipH="1" flipV="1">
            <a:off x="2819400" y="8763000"/>
            <a:ext cx="0" cy="304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" name="Text Box 224"/>
          <p:cNvSpPr txBox="1">
            <a:spLocks noChangeArrowheads="1"/>
          </p:cNvSpPr>
          <p:nvPr/>
        </p:nvSpPr>
        <p:spPr bwMode="auto">
          <a:xfrm>
            <a:off x="7315200" y="113538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d_srcB</a:t>
            </a:r>
          </a:p>
        </p:txBody>
      </p:sp>
      <p:sp>
        <p:nvSpPr>
          <p:cNvPr id="2185" name="Text Box 225"/>
          <p:cNvSpPr txBox="1">
            <a:spLocks noChangeArrowheads="1"/>
          </p:cNvSpPr>
          <p:nvPr/>
        </p:nvSpPr>
        <p:spPr bwMode="auto">
          <a:xfrm>
            <a:off x="6862763" y="113538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d_srcA</a:t>
            </a:r>
          </a:p>
        </p:txBody>
      </p:sp>
      <p:sp>
        <p:nvSpPr>
          <p:cNvPr id="2186" name="Text Box 226"/>
          <p:cNvSpPr txBox="1">
            <a:spLocks noChangeArrowheads="1"/>
          </p:cNvSpPr>
          <p:nvPr/>
        </p:nvSpPr>
        <p:spPr bwMode="auto">
          <a:xfrm>
            <a:off x="1905000" y="88233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e_Cnd</a:t>
            </a:r>
          </a:p>
        </p:txBody>
      </p:sp>
      <p:sp>
        <p:nvSpPr>
          <p:cNvPr id="2187" name="Text Box 228"/>
          <p:cNvSpPr txBox="1">
            <a:spLocks noChangeArrowheads="1"/>
          </p:cNvSpPr>
          <p:nvPr/>
        </p:nvSpPr>
        <p:spPr bwMode="auto">
          <a:xfrm>
            <a:off x="2195513" y="79851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M_Cnd</a:t>
            </a:r>
          </a:p>
        </p:txBody>
      </p:sp>
      <p:sp>
        <p:nvSpPr>
          <p:cNvPr id="2188" name="Line 229"/>
          <p:cNvSpPr>
            <a:spLocks noChangeShapeType="1"/>
          </p:cNvSpPr>
          <p:nvPr/>
        </p:nvSpPr>
        <p:spPr bwMode="auto">
          <a:xfrm flipV="1">
            <a:off x="3719513" y="113538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9" name="Line 24"/>
          <p:cNvSpPr>
            <a:spLocks noChangeShapeType="1"/>
          </p:cNvSpPr>
          <p:nvPr/>
        </p:nvSpPr>
        <p:spPr bwMode="auto">
          <a:xfrm flipV="1">
            <a:off x="1447800" y="1348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0" name="Line 68"/>
          <p:cNvSpPr>
            <a:spLocks noChangeShapeType="1"/>
          </p:cNvSpPr>
          <p:nvPr/>
        </p:nvSpPr>
        <p:spPr bwMode="auto">
          <a:xfrm flipH="1" flipV="1">
            <a:off x="1447800" y="8763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" name="Line 74"/>
          <p:cNvSpPr>
            <a:spLocks noChangeShapeType="1"/>
          </p:cNvSpPr>
          <p:nvPr/>
        </p:nvSpPr>
        <p:spPr bwMode="auto">
          <a:xfrm flipH="1" flipV="1">
            <a:off x="1447800" y="11353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2" name="Rectangle 168"/>
          <p:cNvSpPr>
            <a:spLocks noChangeArrowheads="1"/>
          </p:cNvSpPr>
          <p:nvPr/>
        </p:nvSpPr>
        <p:spPr bwMode="auto">
          <a:xfrm>
            <a:off x="1219200" y="6172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193" name="Line 169"/>
          <p:cNvSpPr>
            <a:spLocks noChangeShapeType="1"/>
          </p:cNvSpPr>
          <p:nvPr/>
        </p:nvSpPr>
        <p:spPr bwMode="auto">
          <a:xfrm flipH="1" flipV="1">
            <a:off x="14478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4" name="Rectangle 5"/>
          <p:cNvSpPr>
            <a:spLocks noChangeArrowheads="1"/>
          </p:cNvSpPr>
          <p:nvPr/>
        </p:nvSpPr>
        <p:spPr bwMode="auto">
          <a:xfrm>
            <a:off x="1219200" y="8382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195" name="Rectangle 25"/>
          <p:cNvSpPr>
            <a:spLocks noChangeArrowheads="1"/>
          </p:cNvSpPr>
          <p:nvPr/>
        </p:nvSpPr>
        <p:spPr bwMode="auto">
          <a:xfrm>
            <a:off x="1219200" y="10972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196" name="Rectangle 6"/>
          <p:cNvSpPr>
            <a:spLocks noChangeArrowheads="1"/>
          </p:cNvSpPr>
          <p:nvPr/>
        </p:nvSpPr>
        <p:spPr bwMode="auto">
          <a:xfrm>
            <a:off x="1219200" y="13106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197" name="AutoShape 84"/>
          <p:cNvSpPr>
            <a:spLocks noChangeArrowheads="1"/>
          </p:cNvSpPr>
          <p:nvPr/>
        </p:nvSpPr>
        <p:spPr bwMode="auto">
          <a:xfrm>
            <a:off x="1295400" y="13639800"/>
            <a:ext cx="3810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tat</a:t>
            </a:r>
            <a:endParaRPr lang="en-US" sz="1200" dirty="0"/>
          </a:p>
        </p:txBody>
      </p:sp>
      <p:sp>
        <p:nvSpPr>
          <p:cNvPr id="2198" name="Text Box 202"/>
          <p:cNvSpPr txBox="1">
            <a:spLocks noChangeArrowheads="1"/>
          </p:cNvSpPr>
          <p:nvPr/>
        </p:nvSpPr>
        <p:spPr bwMode="auto">
          <a:xfrm>
            <a:off x="609600" y="13944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imem_error</a:t>
            </a:r>
          </a:p>
          <a:p>
            <a:pPr algn="r" eaLnBrk="1" hangingPunct="1"/>
            <a:r>
              <a:rPr lang="en-US" sz="1000"/>
              <a:t>instr_valid</a:t>
            </a:r>
          </a:p>
        </p:txBody>
      </p:sp>
      <p:sp>
        <p:nvSpPr>
          <p:cNvPr id="2199" name="AutoShape 84"/>
          <p:cNvSpPr>
            <a:spLocks noChangeArrowheads="1"/>
          </p:cNvSpPr>
          <p:nvPr/>
        </p:nvSpPr>
        <p:spPr bwMode="auto">
          <a:xfrm>
            <a:off x="1219200" y="6781800"/>
            <a:ext cx="3810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tat</a:t>
            </a:r>
            <a:endParaRPr lang="en-US" sz="1200" dirty="0"/>
          </a:p>
        </p:txBody>
      </p:sp>
      <p:sp>
        <p:nvSpPr>
          <p:cNvPr id="2200" name="AutoShape 44"/>
          <p:cNvSpPr>
            <a:spLocks noChangeArrowheads="1"/>
          </p:cNvSpPr>
          <p:nvPr/>
        </p:nvSpPr>
        <p:spPr bwMode="auto">
          <a:xfrm>
            <a:off x="5791200" y="91440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cxnSp>
        <p:nvCxnSpPr>
          <p:cNvPr id="2201" name="Straight Connector 199"/>
          <p:cNvCxnSpPr>
            <a:cxnSpLocks noChangeShapeType="1"/>
          </p:cNvCxnSpPr>
          <p:nvPr/>
        </p:nvCxnSpPr>
        <p:spPr bwMode="auto">
          <a:xfrm rot="10800000" flipV="1">
            <a:off x="2819400" y="8915400"/>
            <a:ext cx="30622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2" name="Straight Arrow Connector 208"/>
          <p:cNvCxnSpPr>
            <a:cxnSpLocks noChangeShapeType="1"/>
          </p:cNvCxnSpPr>
          <p:nvPr/>
        </p:nvCxnSpPr>
        <p:spPr bwMode="auto">
          <a:xfrm rot="5400000">
            <a:off x="5768182" y="9030494"/>
            <a:ext cx="2286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03" name="Group 207"/>
          <p:cNvGrpSpPr>
            <a:grpSpLocks/>
          </p:cNvGrpSpPr>
          <p:nvPr/>
        </p:nvGrpSpPr>
        <p:grpSpPr bwMode="auto">
          <a:xfrm>
            <a:off x="2743200" y="8839200"/>
            <a:ext cx="152400" cy="152400"/>
            <a:chOff x="240" y="4176"/>
            <a:chExt cx="192" cy="192"/>
          </a:xfrm>
        </p:grpSpPr>
        <p:sp>
          <p:nvSpPr>
            <p:cNvPr id="2222" name="Oval 208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" name="Rectangle 209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04" name="Text Box 153"/>
          <p:cNvSpPr txBox="1">
            <a:spLocks noChangeArrowheads="1"/>
          </p:cNvSpPr>
          <p:nvPr/>
        </p:nvSpPr>
        <p:spPr bwMode="auto">
          <a:xfrm>
            <a:off x="2514600" y="6688138"/>
            <a:ext cx="106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dmem_error</a:t>
            </a:r>
          </a:p>
        </p:txBody>
      </p:sp>
      <p:sp>
        <p:nvSpPr>
          <p:cNvPr id="2205" name="Line 69"/>
          <p:cNvSpPr>
            <a:spLocks noChangeShapeType="1"/>
          </p:cNvSpPr>
          <p:nvPr/>
        </p:nvSpPr>
        <p:spPr bwMode="auto">
          <a:xfrm flipV="1">
            <a:off x="6019800" y="9448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6" name="Line 24"/>
          <p:cNvSpPr>
            <a:spLocks noChangeShapeType="1"/>
          </p:cNvSpPr>
          <p:nvPr/>
        </p:nvSpPr>
        <p:spPr bwMode="auto">
          <a:xfrm flipH="1" flipV="1">
            <a:off x="1676400" y="13716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07" name="Group 207"/>
          <p:cNvGrpSpPr>
            <a:grpSpLocks/>
          </p:cNvGrpSpPr>
          <p:nvPr/>
        </p:nvGrpSpPr>
        <p:grpSpPr bwMode="auto">
          <a:xfrm>
            <a:off x="1905000" y="13639800"/>
            <a:ext cx="152400" cy="152400"/>
            <a:chOff x="240" y="4176"/>
            <a:chExt cx="192" cy="192"/>
          </a:xfrm>
        </p:grpSpPr>
        <p:sp>
          <p:nvSpPr>
            <p:cNvPr id="2220" name="Oval 208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1" name="Rectangle 209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08" name="Text Box 153"/>
          <p:cNvSpPr txBox="1">
            <a:spLocks noChangeArrowheads="1"/>
          </p:cNvSpPr>
          <p:nvPr/>
        </p:nvSpPr>
        <p:spPr bwMode="auto">
          <a:xfrm>
            <a:off x="762000" y="6535738"/>
            <a:ext cx="685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m_stat</a:t>
            </a:r>
          </a:p>
        </p:txBody>
      </p:sp>
      <p:sp>
        <p:nvSpPr>
          <p:cNvPr id="2209" name="Line 169"/>
          <p:cNvSpPr>
            <a:spLocks noChangeShapeType="1"/>
          </p:cNvSpPr>
          <p:nvPr/>
        </p:nvSpPr>
        <p:spPr bwMode="auto">
          <a:xfrm flipH="1" flipV="1">
            <a:off x="1447800" y="7086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0" name="Text Box 153"/>
          <p:cNvSpPr txBox="1">
            <a:spLocks noChangeArrowheads="1"/>
          </p:cNvSpPr>
          <p:nvPr/>
        </p:nvSpPr>
        <p:spPr bwMode="auto">
          <a:xfrm>
            <a:off x="762000" y="5943600"/>
            <a:ext cx="68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W_stat</a:t>
            </a:r>
          </a:p>
        </p:txBody>
      </p:sp>
      <p:sp>
        <p:nvSpPr>
          <p:cNvPr id="2211" name="Text Box 153"/>
          <p:cNvSpPr txBox="1">
            <a:spLocks noChangeArrowheads="1"/>
          </p:cNvSpPr>
          <p:nvPr/>
        </p:nvSpPr>
        <p:spPr bwMode="auto">
          <a:xfrm>
            <a:off x="762000" y="7848600"/>
            <a:ext cx="68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M_stat</a:t>
            </a:r>
          </a:p>
        </p:txBody>
      </p:sp>
      <p:sp>
        <p:nvSpPr>
          <p:cNvPr id="2212" name="Text Box 153"/>
          <p:cNvSpPr txBox="1">
            <a:spLocks noChangeArrowheads="1"/>
          </p:cNvSpPr>
          <p:nvPr/>
        </p:nvSpPr>
        <p:spPr bwMode="auto">
          <a:xfrm>
            <a:off x="762000" y="10591800"/>
            <a:ext cx="68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E_stat</a:t>
            </a:r>
          </a:p>
        </p:txBody>
      </p:sp>
      <p:sp>
        <p:nvSpPr>
          <p:cNvPr id="2213" name="Text Box 153"/>
          <p:cNvSpPr txBox="1">
            <a:spLocks noChangeArrowheads="1"/>
          </p:cNvSpPr>
          <p:nvPr/>
        </p:nvSpPr>
        <p:spPr bwMode="auto">
          <a:xfrm>
            <a:off x="762000" y="12725400"/>
            <a:ext cx="68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D_stat</a:t>
            </a:r>
          </a:p>
        </p:txBody>
      </p:sp>
      <p:sp>
        <p:nvSpPr>
          <p:cNvPr id="2214" name="Text Box 153"/>
          <p:cNvSpPr txBox="1">
            <a:spLocks noChangeArrowheads="1"/>
          </p:cNvSpPr>
          <p:nvPr/>
        </p:nvSpPr>
        <p:spPr bwMode="auto">
          <a:xfrm>
            <a:off x="685800" y="13487400"/>
            <a:ext cx="68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f_stat</a:t>
            </a:r>
          </a:p>
        </p:txBody>
      </p:sp>
      <p:sp>
        <p:nvSpPr>
          <p:cNvPr id="2215" name="Line 169"/>
          <p:cNvSpPr>
            <a:spLocks noChangeShapeType="1"/>
          </p:cNvSpPr>
          <p:nvPr/>
        </p:nvSpPr>
        <p:spPr bwMode="auto">
          <a:xfrm flipH="1" flipV="1">
            <a:off x="14478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6" name="Text Box 167"/>
          <p:cNvSpPr txBox="1">
            <a:spLocks noChangeArrowheads="1"/>
          </p:cNvSpPr>
          <p:nvPr/>
        </p:nvSpPr>
        <p:spPr bwMode="auto">
          <a:xfrm>
            <a:off x="457200" y="5257800"/>
            <a:ext cx="695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Write</a:t>
            </a:r>
          </a:p>
          <a:p>
            <a:pPr algn="l" eaLnBrk="1" hangingPunct="1"/>
            <a:r>
              <a:rPr lang="en-US" sz="1600" b="1"/>
              <a:t>back</a:t>
            </a:r>
          </a:p>
        </p:txBody>
      </p:sp>
      <p:sp>
        <p:nvSpPr>
          <p:cNvPr id="2217" name="AutoShape 44"/>
          <p:cNvSpPr>
            <a:spLocks noChangeArrowheads="1"/>
          </p:cNvSpPr>
          <p:nvPr/>
        </p:nvSpPr>
        <p:spPr bwMode="auto">
          <a:xfrm>
            <a:off x="1219200" y="56388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 smtClean="0"/>
              <a:t>Stat</a:t>
            </a:r>
            <a:endParaRPr lang="en-US" sz="1200" dirty="0"/>
          </a:p>
        </p:txBody>
      </p:sp>
      <p:sp>
        <p:nvSpPr>
          <p:cNvPr id="2218" name="Line 169"/>
          <p:cNvSpPr>
            <a:spLocks noChangeShapeType="1"/>
          </p:cNvSpPr>
          <p:nvPr/>
        </p:nvSpPr>
        <p:spPr bwMode="auto">
          <a:xfrm flipH="1" flipV="1">
            <a:off x="14478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9" name="Oval 71"/>
          <p:cNvSpPr>
            <a:spLocks noChangeArrowheads="1"/>
          </p:cNvSpPr>
          <p:nvPr/>
        </p:nvSpPr>
        <p:spPr bwMode="auto">
          <a:xfrm>
            <a:off x="1219200" y="5105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108</Words>
  <Application>Microsoft Macintosh PowerPoint</Application>
  <PresentationFormat>Custom</PresentationFormat>
  <Paragraphs>104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58</cp:revision>
  <dcterms:created xsi:type="dcterms:W3CDTF">2001-12-20T15:11:49Z</dcterms:created>
  <dcterms:modified xsi:type="dcterms:W3CDTF">2014-11-15T02:05:39Z</dcterms:modified>
</cp:coreProperties>
</file>