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1536" y="1184"/>
      </p:cViewPr>
      <p:guideLst>
        <p:guide orient="horz" pos="7680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1CAF7-7598-6F4F-887D-B27C017A20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22695-FF59-5E46-A786-3CF330A24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B8968-8863-B043-A303-F975028962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23E74-ACD3-3C49-9AE2-A4958584C4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0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F1D1E-06E8-1844-8B91-52BD1A8B6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3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0E4FA-C2E3-5D4B-BCB7-0E96CF2FC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8C205-54E5-3F4E-8428-19801470B7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A274B-113F-894A-8238-A72193036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B2B5C-EEB1-D843-9D16-F22D1BF79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40E63-DF06-4944-97AA-6F6B2E4F67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0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AA953-CDA8-824E-AC50-7999CCF27B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3B02E-DFD1-BE41-9DB3-1792182C0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923D590A-A608-E34F-8D77-4ABC413205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2"/>
          <p:cNvSpPr>
            <a:spLocks noChangeArrowheads="1"/>
          </p:cNvSpPr>
          <p:nvPr/>
        </p:nvSpPr>
        <p:spPr bwMode="auto">
          <a:xfrm>
            <a:off x="533400" y="11658600"/>
            <a:ext cx="57150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51" name="Rectangle 158"/>
          <p:cNvSpPr>
            <a:spLocks noChangeArrowheads="1"/>
          </p:cNvSpPr>
          <p:nvPr/>
        </p:nvSpPr>
        <p:spPr bwMode="auto">
          <a:xfrm>
            <a:off x="533400" y="6096000"/>
            <a:ext cx="57150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52" name="Line 20"/>
          <p:cNvSpPr>
            <a:spLocks noChangeShapeType="1"/>
          </p:cNvSpPr>
          <p:nvPr/>
        </p:nvSpPr>
        <p:spPr bwMode="auto">
          <a:xfrm rot="5400000" flipV="1">
            <a:off x="4800600" y="57150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31"/>
          <p:cNvSpPr>
            <a:spLocks noChangeArrowheads="1"/>
          </p:cNvSpPr>
          <p:nvPr/>
        </p:nvSpPr>
        <p:spPr bwMode="auto">
          <a:xfrm>
            <a:off x="2971800" y="6096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rB</a:t>
            </a:r>
          </a:p>
        </p:txBody>
      </p:sp>
      <p:sp>
        <p:nvSpPr>
          <p:cNvPr id="2054" name="Freeform 107"/>
          <p:cNvSpPr>
            <a:spLocks/>
          </p:cNvSpPr>
          <p:nvPr/>
        </p:nvSpPr>
        <p:spPr bwMode="auto">
          <a:xfrm>
            <a:off x="3200400" y="5715000"/>
            <a:ext cx="3810000" cy="4876800"/>
          </a:xfrm>
          <a:custGeom>
            <a:avLst/>
            <a:gdLst>
              <a:gd name="T0" fmla="*/ 2147483647 w 2688"/>
              <a:gd name="T1" fmla="*/ 0 h 5664"/>
              <a:gd name="T2" fmla="*/ 2147483647 w 2688"/>
              <a:gd name="T3" fmla="*/ 2147483647 h 5664"/>
              <a:gd name="T4" fmla="*/ 0 w 2688"/>
              <a:gd name="T5" fmla="*/ 2147483647 h 5664"/>
              <a:gd name="T6" fmla="*/ 0 60000 65536"/>
              <a:gd name="T7" fmla="*/ 0 60000 65536"/>
              <a:gd name="T8" fmla="*/ 0 60000 65536"/>
              <a:gd name="T9" fmla="*/ 0 w 2688"/>
              <a:gd name="T10" fmla="*/ 0 h 5664"/>
              <a:gd name="T11" fmla="*/ 2688 w 2688"/>
              <a:gd name="T12" fmla="*/ 5664 h 56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8" h="5664">
                <a:moveTo>
                  <a:pt x="2688" y="0"/>
                </a:moveTo>
                <a:lnTo>
                  <a:pt x="2688" y="5664"/>
                </a:lnTo>
                <a:lnTo>
                  <a:pt x="0" y="566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Text Box 198"/>
          <p:cNvSpPr txBox="1">
            <a:spLocks noChangeArrowheads="1"/>
          </p:cNvSpPr>
          <p:nvPr/>
        </p:nvSpPr>
        <p:spPr bwMode="auto">
          <a:xfrm>
            <a:off x="6705600" y="54102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M_icode</a:t>
            </a:r>
          </a:p>
        </p:txBody>
      </p:sp>
      <p:sp>
        <p:nvSpPr>
          <p:cNvPr id="2056" name="AutoShape 11"/>
          <p:cNvSpPr>
            <a:spLocks noChangeArrowheads="1"/>
          </p:cNvSpPr>
          <p:nvPr/>
        </p:nvSpPr>
        <p:spPr bwMode="auto">
          <a:xfrm>
            <a:off x="5943600" y="65532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Predict</a:t>
            </a:r>
          </a:p>
          <a:p>
            <a:r>
              <a:rPr lang="en-US" sz="1200"/>
              <a:t>PC</a:t>
            </a:r>
          </a:p>
        </p:txBody>
      </p:sp>
      <p:sp>
        <p:nvSpPr>
          <p:cNvPr id="2057" name="Rectangle 32"/>
          <p:cNvSpPr>
            <a:spLocks noChangeArrowheads="1"/>
          </p:cNvSpPr>
          <p:nvPr/>
        </p:nvSpPr>
        <p:spPr bwMode="auto">
          <a:xfrm>
            <a:off x="3429000" y="6096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058" name="Rectangle 33"/>
          <p:cNvSpPr>
            <a:spLocks noChangeArrowheads="1"/>
          </p:cNvSpPr>
          <p:nvPr/>
        </p:nvSpPr>
        <p:spPr bwMode="auto">
          <a:xfrm>
            <a:off x="4953000" y="6096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valP</a:t>
            </a:r>
          </a:p>
        </p:txBody>
      </p:sp>
      <p:sp>
        <p:nvSpPr>
          <p:cNvPr id="2059" name="Rectangle 6"/>
          <p:cNvSpPr>
            <a:spLocks noChangeArrowheads="1"/>
          </p:cNvSpPr>
          <p:nvPr/>
        </p:nvSpPr>
        <p:spPr bwMode="auto">
          <a:xfrm>
            <a:off x="1600200" y="6096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060" name="Rectangle 7"/>
          <p:cNvSpPr>
            <a:spLocks noChangeArrowheads="1"/>
          </p:cNvSpPr>
          <p:nvPr/>
        </p:nvSpPr>
        <p:spPr bwMode="auto">
          <a:xfrm>
            <a:off x="2057400" y="6096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061" name="Rectangle 30"/>
          <p:cNvSpPr>
            <a:spLocks noChangeArrowheads="1"/>
          </p:cNvSpPr>
          <p:nvPr/>
        </p:nvSpPr>
        <p:spPr bwMode="auto">
          <a:xfrm>
            <a:off x="2514600" y="6096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rA</a:t>
            </a:r>
          </a:p>
        </p:txBody>
      </p:sp>
      <p:sp>
        <p:nvSpPr>
          <p:cNvPr id="2269" name="Rectangle 221"/>
          <p:cNvSpPr>
            <a:spLocks noChangeArrowheads="1"/>
          </p:cNvSpPr>
          <p:nvPr/>
        </p:nvSpPr>
        <p:spPr bwMode="auto">
          <a:xfrm>
            <a:off x="1524000" y="9372600"/>
            <a:ext cx="2286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Instruction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270" name="Rectangle 222"/>
          <p:cNvSpPr>
            <a:spLocks noChangeArrowheads="1"/>
          </p:cNvSpPr>
          <p:nvPr/>
        </p:nvSpPr>
        <p:spPr bwMode="auto">
          <a:xfrm>
            <a:off x="4876800" y="7239000"/>
            <a:ext cx="914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PC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increment</a:t>
            </a:r>
          </a:p>
        </p:txBody>
      </p:sp>
      <p:sp>
        <p:nvSpPr>
          <p:cNvPr id="2064" name="Line 223"/>
          <p:cNvSpPr>
            <a:spLocks noChangeShapeType="1"/>
          </p:cNvSpPr>
          <p:nvPr/>
        </p:nvSpPr>
        <p:spPr bwMode="auto">
          <a:xfrm flipV="1">
            <a:off x="5410200" y="6477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228"/>
          <p:cNvSpPr>
            <a:spLocks noChangeShapeType="1"/>
          </p:cNvSpPr>
          <p:nvPr/>
        </p:nvSpPr>
        <p:spPr bwMode="auto">
          <a:xfrm flipV="1">
            <a:off x="2743200" y="9982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Freeform 229"/>
          <p:cNvSpPr>
            <a:spLocks/>
          </p:cNvSpPr>
          <p:nvPr/>
        </p:nvSpPr>
        <p:spPr bwMode="auto">
          <a:xfrm>
            <a:off x="2743200" y="8153400"/>
            <a:ext cx="2667000" cy="2133600"/>
          </a:xfrm>
          <a:custGeom>
            <a:avLst/>
            <a:gdLst>
              <a:gd name="T0" fmla="*/ 0 w 1200"/>
              <a:gd name="T1" fmla="*/ 2147483647 h 96"/>
              <a:gd name="T2" fmla="*/ 2147483647 w 1200"/>
              <a:gd name="T3" fmla="*/ 2147483647 h 96"/>
              <a:gd name="T4" fmla="*/ 2147483647 w 1200"/>
              <a:gd name="T5" fmla="*/ 0 h 96"/>
              <a:gd name="T6" fmla="*/ 0 60000 65536"/>
              <a:gd name="T7" fmla="*/ 0 60000 65536"/>
              <a:gd name="T8" fmla="*/ 0 60000 65536"/>
              <a:gd name="T9" fmla="*/ 0 w 1200"/>
              <a:gd name="T10" fmla="*/ 0 h 96"/>
              <a:gd name="T11" fmla="*/ 1200 w 120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96">
                <a:moveTo>
                  <a:pt x="0" y="96"/>
                </a:moveTo>
                <a:lnTo>
                  <a:pt x="1200" y="96"/>
                </a:lnTo>
                <a:lnTo>
                  <a:pt x="12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67" name="Group 230"/>
          <p:cNvGrpSpPr>
            <a:grpSpLocks/>
          </p:cNvGrpSpPr>
          <p:nvPr/>
        </p:nvGrpSpPr>
        <p:grpSpPr bwMode="auto">
          <a:xfrm>
            <a:off x="1752600" y="7924800"/>
            <a:ext cx="152400" cy="152400"/>
            <a:chOff x="240" y="4176"/>
            <a:chExt cx="192" cy="192"/>
          </a:xfrm>
        </p:grpSpPr>
        <p:sp>
          <p:nvSpPr>
            <p:cNvPr id="2141" name="Oval 23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2" name="Rectangle 23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" name="Rectangle 233"/>
          <p:cNvSpPr>
            <a:spLocks noChangeArrowheads="1"/>
          </p:cNvSpPr>
          <p:nvPr/>
        </p:nvSpPr>
        <p:spPr bwMode="auto">
          <a:xfrm>
            <a:off x="2362200" y="11658600"/>
            <a:ext cx="762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predPC</a:t>
            </a:r>
          </a:p>
        </p:txBody>
      </p:sp>
      <p:sp>
        <p:nvSpPr>
          <p:cNvPr id="2069" name="Line 236"/>
          <p:cNvSpPr>
            <a:spLocks noChangeShapeType="1"/>
          </p:cNvSpPr>
          <p:nvPr/>
        </p:nvSpPr>
        <p:spPr bwMode="auto">
          <a:xfrm flipH="1" flipV="1">
            <a:off x="3657600" y="6477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240"/>
          <p:cNvSpPr>
            <a:spLocks noChangeShapeType="1"/>
          </p:cNvSpPr>
          <p:nvPr/>
        </p:nvSpPr>
        <p:spPr bwMode="auto">
          <a:xfrm flipH="1" flipV="1">
            <a:off x="1828800" y="64770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AutoShape 241"/>
          <p:cNvSpPr>
            <a:spLocks noChangeArrowheads="1"/>
          </p:cNvSpPr>
          <p:nvPr/>
        </p:nvSpPr>
        <p:spPr bwMode="auto">
          <a:xfrm>
            <a:off x="3886200" y="76962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Need</a:t>
            </a:r>
          </a:p>
          <a:p>
            <a:r>
              <a:rPr lang="en-US" sz="1200"/>
              <a:t>regids</a:t>
            </a:r>
          </a:p>
        </p:txBody>
      </p:sp>
      <p:sp>
        <p:nvSpPr>
          <p:cNvPr id="2072" name="AutoShape 242"/>
          <p:cNvSpPr>
            <a:spLocks noChangeArrowheads="1"/>
          </p:cNvSpPr>
          <p:nvPr/>
        </p:nvSpPr>
        <p:spPr bwMode="auto">
          <a:xfrm>
            <a:off x="3886200" y="70866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Need</a:t>
            </a:r>
          </a:p>
          <a:p>
            <a:r>
              <a:rPr lang="en-US" sz="1200"/>
              <a:t>valC</a:t>
            </a:r>
          </a:p>
        </p:txBody>
      </p:sp>
      <p:sp>
        <p:nvSpPr>
          <p:cNvPr id="2073" name="Line 243"/>
          <p:cNvSpPr>
            <a:spLocks noChangeShapeType="1"/>
          </p:cNvSpPr>
          <p:nvPr/>
        </p:nvSpPr>
        <p:spPr bwMode="auto">
          <a:xfrm rot="5400000" flipV="1">
            <a:off x="2857500" y="69723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4" name="Group 244"/>
          <p:cNvGrpSpPr>
            <a:grpSpLocks/>
          </p:cNvGrpSpPr>
          <p:nvPr/>
        </p:nvGrpSpPr>
        <p:grpSpPr bwMode="auto">
          <a:xfrm>
            <a:off x="1752600" y="7315200"/>
            <a:ext cx="152400" cy="152400"/>
            <a:chOff x="240" y="4176"/>
            <a:chExt cx="192" cy="192"/>
          </a:xfrm>
        </p:grpSpPr>
        <p:sp>
          <p:nvSpPr>
            <p:cNvPr id="2139" name="Oval 24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" name="Rectangle 24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5" name="Line 247"/>
          <p:cNvSpPr>
            <a:spLocks noChangeShapeType="1"/>
          </p:cNvSpPr>
          <p:nvPr/>
        </p:nvSpPr>
        <p:spPr bwMode="auto">
          <a:xfrm rot="5400000" flipV="1">
            <a:off x="2857500" y="63627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248"/>
          <p:cNvSpPr>
            <a:spLocks noChangeShapeType="1"/>
          </p:cNvSpPr>
          <p:nvPr/>
        </p:nvSpPr>
        <p:spPr bwMode="auto">
          <a:xfrm rot="5400000" flipV="1">
            <a:off x="4724400" y="7239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Line 249"/>
          <p:cNvSpPr>
            <a:spLocks noChangeShapeType="1"/>
          </p:cNvSpPr>
          <p:nvPr/>
        </p:nvSpPr>
        <p:spPr bwMode="auto">
          <a:xfrm rot="5400000" flipV="1">
            <a:off x="4724400" y="7848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8" name="Group 250"/>
          <p:cNvGrpSpPr>
            <a:grpSpLocks/>
          </p:cNvGrpSpPr>
          <p:nvPr/>
        </p:nvGrpSpPr>
        <p:grpSpPr bwMode="auto">
          <a:xfrm>
            <a:off x="2667000" y="10210800"/>
            <a:ext cx="152400" cy="152400"/>
            <a:chOff x="240" y="4176"/>
            <a:chExt cx="192" cy="192"/>
          </a:xfrm>
        </p:grpSpPr>
        <p:sp>
          <p:nvSpPr>
            <p:cNvPr id="2137" name="Oval 25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8" name="Rectangle 25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9" name="AutoShape 253"/>
          <p:cNvSpPr>
            <a:spLocks noChangeArrowheads="1"/>
          </p:cNvSpPr>
          <p:nvPr/>
        </p:nvSpPr>
        <p:spPr bwMode="auto">
          <a:xfrm>
            <a:off x="609600" y="73914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Instr</a:t>
            </a:r>
          </a:p>
          <a:p>
            <a:r>
              <a:rPr lang="en-US" sz="1200"/>
              <a:t>valid</a:t>
            </a:r>
          </a:p>
        </p:txBody>
      </p:sp>
      <p:sp>
        <p:nvSpPr>
          <p:cNvPr id="2080" name="Line 254"/>
          <p:cNvSpPr>
            <a:spLocks noChangeShapeType="1"/>
          </p:cNvSpPr>
          <p:nvPr/>
        </p:nvSpPr>
        <p:spPr bwMode="auto">
          <a:xfrm rot="-5400000" flipH="1" flipV="1">
            <a:off x="1562100" y="74295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1" name="Group 255"/>
          <p:cNvGrpSpPr>
            <a:grpSpLocks/>
          </p:cNvGrpSpPr>
          <p:nvPr/>
        </p:nvGrpSpPr>
        <p:grpSpPr bwMode="auto">
          <a:xfrm>
            <a:off x="1752600" y="7620000"/>
            <a:ext cx="152400" cy="152400"/>
            <a:chOff x="240" y="4176"/>
            <a:chExt cx="192" cy="192"/>
          </a:xfrm>
        </p:grpSpPr>
        <p:sp>
          <p:nvSpPr>
            <p:cNvPr id="2135" name="Oval 256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6" name="Rectangle 257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2" name="Line 258"/>
          <p:cNvSpPr>
            <a:spLocks noChangeShapeType="1"/>
          </p:cNvSpPr>
          <p:nvPr/>
        </p:nvSpPr>
        <p:spPr bwMode="auto">
          <a:xfrm rot="-5400000">
            <a:off x="1257300" y="65913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7" name="Rectangle 259"/>
          <p:cNvSpPr>
            <a:spLocks noChangeArrowheads="1"/>
          </p:cNvSpPr>
          <p:nvPr/>
        </p:nvSpPr>
        <p:spPr bwMode="auto">
          <a:xfrm>
            <a:off x="2667000" y="8686800"/>
            <a:ext cx="1066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Align</a:t>
            </a:r>
          </a:p>
        </p:txBody>
      </p:sp>
      <p:sp>
        <p:nvSpPr>
          <p:cNvPr id="2084" name="Freeform 260"/>
          <p:cNvSpPr>
            <a:spLocks/>
          </p:cNvSpPr>
          <p:nvPr/>
        </p:nvSpPr>
        <p:spPr bwMode="auto">
          <a:xfrm>
            <a:off x="3733800" y="8001000"/>
            <a:ext cx="990600" cy="914400"/>
          </a:xfrm>
          <a:custGeom>
            <a:avLst/>
            <a:gdLst>
              <a:gd name="T0" fmla="*/ 1362900382 w 720"/>
              <a:gd name="T1" fmla="*/ 0 h 240"/>
              <a:gd name="T2" fmla="*/ 1362900382 w 720"/>
              <a:gd name="T3" fmla="*/ 1741932033 h 240"/>
              <a:gd name="T4" fmla="*/ 0 w 720"/>
              <a:gd name="T5" fmla="*/ 1741932033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5" name="Group 261"/>
          <p:cNvGrpSpPr>
            <a:grpSpLocks/>
          </p:cNvGrpSpPr>
          <p:nvPr/>
        </p:nvGrpSpPr>
        <p:grpSpPr bwMode="auto">
          <a:xfrm>
            <a:off x="4648200" y="7924800"/>
            <a:ext cx="152400" cy="152400"/>
            <a:chOff x="240" y="4176"/>
            <a:chExt cx="192" cy="192"/>
          </a:xfrm>
        </p:grpSpPr>
        <p:sp>
          <p:nvSpPr>
            <p:cNvPr id="2133" name="Oval 26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4" name="Rectangle 26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6" name="Line 264"/>
          <p:cNvSpPr>
            <a:spLocks noChangeShapeType="1"/>
          </p:cNvSpPr>
          <p:nvPr/>
        </p:nvSpPr>
        <p:spPr bwMode="auto">
          <a:xfrm flipV="1">
            <a:off x="3200400" y="906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3" name="Rectangle 265"/>
          <p:cNvSpPr>
            <a:spLocks noChangeArrowheads="1"/>
          </p:cNvSpPr>
          <p:nvPr/>
        </p:nvSpPr>
        <p:spPr bwMode="auto">
          <a:xfrm>
            <a:off x="1752600" y="8686800"/>
            <a:ext cx="6096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Split</a:t>
            </a:r>
          </a:p>
        </p:txBody>
      </p:sp>
      <p:sp>
        <p:nvSpPr>
          <p:cNvPr id="2088" name="Line 266"/>
          <p:cNvSpPr>
            <a:spLocks noChangeShapeType="1"/>
          </p:cNvSpPr>
          <p:nvPr/>
        </p:nvSpPr>
        <p:spPr bwMode="auto">
          <a:xfrm flipV="1">
            <a:off x="2057400" y="906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" name="Rectangle 267"/>
          <p:cNvSpPr>
            <a:spLocks noChangeArrowheads="1"/>
          </p:cNvSpPr>
          <p:nvPr/>
        </p:nvSpPr>
        <p:spPr bwMode="auto">
          <a:xfrm>
            <a:off x="3200400" y="9097963"/>
            <a:ext cx="834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Bytes 1</a:t>
            </a:r>
            <a:r>
              <a:rPr lang="en-US" sz="1200" dirty="0" smtClean="0"/>
              <a:t>-9</a:t>
            </a:r>
            <a:endParaRPr lang="en-US" sz="1200" dirty="0"/>
          </a:p>
        </p:txBody>
      </p:sp>
      <p:sp>
        <p:nvSpPr>
          <p:cNvPr id="2090" name="Rectangle 268"/>
          <p:cNvSpPr>
            <a:spLocks noChangeArrowheads="1"/>
          </p:cNvSpPr>
          <p:nvPr/>
        </p:nvSpPr>
        <p:spPr bwMode="auto">
          <a:xfrm>
            <a:off x="2070100" y="9097963"/>
            <a:ext cx="6143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Byte 0</a:t>
            </a:r>
          </a:p>
        </p:txBody>
      </p:sp>
      <p:sp>
        <p:nvSpPr>
          <p:cNvPr id="2091" name="Line 269"/>
          <p:cNvSpPr>
            <a:spLocks noChangeShapeType="1"/>
          </p:cNvSpPr>
          <p:nvPr/>
        </p:nvSpPr>
        <p:spPr bwMode="auto">
          <a:xfrm rot="5400000" flipV="1">
            <a:off x="5676900" y="68199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2" name="Line 270"/>
          <p:cNvSpPr>
            <a:spLocks noChangeShapeType="1"/>
          </p:cNvSpPr>
          <p:nvPr/>
        </p:nvSpPr>
        <p:spPr bwMode="auto">
          <a:xfrm rot="5400000" flipV="1">
            <a:off x="3886200" y="46482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93" name="Group 271"/>
          <p:cNvGrpSpPr>
            <a:grpSpLocks/>
          </p:cNvGrpSpPr>
          <p:nvPr/>
        </p:nvGrpSpPr>
        <p:grpSpPr bwMode="auto">
          <a:xfrm>
            <a:off x="1752600" y="6629400"/>
            <a:ext cx="152400" cy="152400"/>
            <a:chOff x="240" y="4176"/>
            <a:chExt cx="192" cy="192"/>
          </a:xfrm>
        </p:grpSpPr>
        <p:sp>
          <p:nvSpPr>
            <p:cNvPr id="2131" name="Oval 27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2" name="Rectangle 27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4" name="Group 274"/>
          <p:cNvGrpSpPr>
            <a:grpSpLocks/>
          </p:cNvGrpSpPr>
          <p:nvPr/>
        </p:nvGrpSpPr>
        <p:grpSpPr bwMode="auto">
          <a:xfrm>
            <a:off x="3581400" y="6781800"/>
            <a:ext cx="152400" cy="152400"/>
            <a:chOff x="240" y="4176"/>
            <a:chExt cx="192" cy="192"/>
          </a:xfrm>
        </p:grpSpPr>
        <p:sp>
          <p:nvSpPr>
            <p:cNvPr id="2129" name="Oval 27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0" name="Rectangle 27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5" name="Group 277"/>
          <p:cNvGrpSpPr>
            <a:grpSpLocks/>
          </p:cNvGrpSpPr>
          <p:nvPr/>
        </p:nvGrpSpPr>
        <p:grpSpPr bwMode="auto">
          <a:xfrm>
            <a:off x="5334000" y="7010400"/>
            <a:ext cx="152400" cy="152400"/>
            <a:chOff x="240" y="4176"/>
            <a:chExt cx="192" cy="192"/>
          </a:xfrm>
        </p:grpSpPr>
        <p:sp>
          <p:nvSpPr>
            <p:cNvPr id="2127" name="Oval 27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8" name="Rectangle 27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6" name="AutoShape 9"/>
          <p:cNvSpPr>
            <a:spLocks noChangeArrowheads="1"/>
          </p:cNvSpPr>
          <p:nvPr/>
        </p:nvSpPr>
        <p:spPr bwMode="auto">
          <a:xfrm>
            <a:off x="2286000" y="104394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Select</a:t>
            </a:r>
          </a:p>
          <a:p>
            <a:r>
              <a:rPr lang="en-US" sz="1200"/>
              <a:t>PC</a:t>
            </a:r>
          </a:p>
        </p:txBody>
      </p:sp>
      <p:sp>
        <p:nvSpPr>
          <p:cNvPr id="2097" name="Line 283"/>
          <p:cNvSpPr>
            <a:spLocks noChangeShapeType="1"/>
          </p:cNvSpPr>
          <p:nvPr/>
        </p:nvSpPr>
        <p:spPr bwMode="auto">
          <a:xfrm flipV="1">
            <a:off x="2743200" y="11353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8" name="Freeform 287"/>
          <p:cNvSpPr>
            <a:spLocks/>
          </p:cNvSpPr>
          <p:nvPr/>
        </p:nvSpPr>
        <p:spPr bwMode="auto">
          <a:xfrm>
            <a:off x="3200400" y="5943600"/>
            <a:ext cx="4114800" cy="4800600"/>
          </a:xfrm>
          <a:custGeom>
            <a:avLst/>
            <a:gdLst>
              <a:gd name="T0" fmla="*/ 2147483647 w 2688"/>
              <a:gd name="T1" fmla="*/ 0 h 5664"/>
              <a:gd name="T2" fmla="*/ 2147483647 w 2688"/>
              <a:gd name="T3" fmla="*/ 2147483647 h 5664"/>
              <a:gd name="T4" fmla="*/ 0 w 2688"/>
              <a:gd name="T5" fmla="*/ 2147483647 h 5664"/>
              <a:gd name="T6" fmla="*/ 0 60000 65536"/>
              <a:gd name="T7" fmla="*/ 0 60000 65536"/>
              <a:gd name="T8" fmla="*/ 0 60000 65536"/>
              <a:gd name="T9" fmla="*/ 0 w 2688"/>
              <a:gd name="T10" fmla="*/ 0 h 5664"/>
              <a:gd name="T11" fmla="*/ 2688 w 2688"/>
              <a:gd name="T12" fmla="*/ 5664 h 56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8" h="5664">
                <a:moveTo>
                  <a:pt x="2688" y="0"/>
                </a:moveTo>
                <a:lnTo>
                  <a:pt x="2688" y="5664"/>
                </a:lnTo>
                <a:lnTo>
                  <a:pt x="0" y="5664"/>
                </a:ln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" name="Freeform 288"/>
          <p:cNvSpPr>
            <a:spLocks/>
          </p:cNvSpPr>
          <p:nvPr/>
        </p:nvSpPr>
        <p:spPr bwMode="auto">
          <a:xfrm>
            <a:off x="3200400" y="6172200"/>
            <a:ext cx="4419600" cy="4724400"/>
          </a:xfrm>
          <a:custGeom>
            <a:avLst/>
            <a:gdLst>
              <a:gd name="T0" fmla="*/ 2147483647 w 2688"/>
              <a:gd name="T1" fmla="*/ 0 h 5664"/>
              <a:gd name="T2" fmla="*/ 2147483647 w 2688"/>
              <a:gd name="T3" fmla="*/ 2147483647 h 5664"/>
              <a:gd name="T4" fmla="*/ 0 w 2688"/>
              <a:gd name="T5" fmla="*/ 2147483647 h 5664"/>
              <a:gd name="T6" fmla="*/ 0 60000 65536"/>
              <a:gd name="T7" fmla="*/ 0 60000 65536"/>
              <a:gd name="T8" fmla="*/ 0 60000 65536"/>
              <a:gd name="T9" fmla="*/ 0 w 2688"/>
              <a:gd name="T10" fmla="*/ 0 h 5664"/>
              <a:gd name="T11" fmla="*/ 2688 w 2688"/>
              <a:gd name="T12" fmla="*/ 5664 h 56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8" h="5664">
                <a:moveTo>
                  <a:pt x="2688" y="0"/>
                </a:moveTo>
                <a:lnTo>
                  <a:pt x="2688" y="5664"/>
                </a:lnTo>
                <a:lnTo>
                  <a:pt x="0" y="566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0" name="Freeform 289"/>
          <p:cNvSpPr>
            <a:spLocks/>
          </p:cNvSpPr>
          <p:nvPr/>
        </p:nvSpPr>
        <p:spPr bwMode="auto">
          <a:xfrm>
            <a:off x="3200400" y="6400800"/>
            <a:ext cx="4724400" cy="4648200"/>
          </a:xfrm>
          <a:custGeom>
            <a:avLst/>
            <a:gdLst>
              <a:gd name="T0" fmla="*/ 2147483647 w 2688"/>
              <a:gd name="T1" fmla="*/ 0 h 5664"/>
              <a:gd name="T2" fmla="*/ 2147483647 w 2688"/>
              <a:gd name="T3" fmla="*/ 2147483647 h 5664"/>
              <a:gd name="T4" fmla="*/ 0 w 2688"/>
              <a:gd name="T5" fmla="*/ 2147483647 h 5664"/>
              <a:gd name="T6" fmla="*/ 0 60000 65536"/>
              <a:gd name="T7" fmla="*/ 0 60000 65536"/>
              <a:gd name="T8" fmla="*/ 0 60000 65536"/>
              <a:gd name="T9" fmla="*/ 0 w 2688"/>
              <a:gd name="T10" fmla="*/ 0 h 5664"/>
              <a:gd name="T11" fmla="*/ 2688 w 2688"/>
              <a:gd name="T12" fmla="*/ 5664 h 56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8" h="5664">
                <a:moveTo>
                  <a:pt x="2688" y="0"/>
                </a:moveTo>
                <a:lnTo>
                  <a:pt x="2688" y="5664"/>
                </a:lnTo>
                <a:lnTo>
                  <a:pt x="0" y="566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1" name="Freeform 290"/>
          <p:cNvSpPr>
            <a:spLocks/>
          </p:cNvSpPr>
          <p:nvPr/>
        </p:nvSpPr>
        <p:spPr bwMode="auto">
          <a:xfrm>
            <a:off x="3200400" y="6629400"/>
            <a:ext cx="5029200" cy="4572000"/>
          </a:xfrm>
          <a:custGeom>
            <a:avLst/>
            <a:gdLst>
              <a:gd name="T0" fmla="*/ 2147483647 w 2688"/>
              <a:gd name="T1" fmla="*/ 0 h 5664"/>
              <a:gd name="T2" fmla="*/ 2147483647 w 2688"/>
              <a:gd name="T3" fmla="*/ 2147483647 h 5664"/>
              <a:gd name="T4" fmla="*/ 0 w 2688"/>
              <a:gd name="T5" fmla="*/ 2147483647 h 5664"/>
              <a:gd name="T6" fmla="*/ 0 60000 65536"/>
              <a:gd name="T7" fmla="*/ 0 60000 65536"/>
              <a:gd name="T8" fmla="*/ 0 60000 65536"/>
              <a:gd name="T9" fmla="*/ 0 w 2688"/>
              <a:gd name="T10" fmla="*/ 0 h 5664"/>
              <a:gd name="T11" fmla="*/ 2688 w 2688"/>
              <a:gd name="T12" fmla="*/ 5664 h 56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8" h="5664">
                <a:moveTo>
                  <a:pt x="2688" y="0"/>
                </a:moveTo>
                <a:lnTo>
                  <a:pt x="2688" y="5664"/>
                </a:lnTo>
                <a:lnTo>
                  <a:pt x="0" y="566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Freeform 291"/>
          <p:cNvSpPr>
            <a:spLocks/>
          </p:cNvSpPr>
          <p:nvPr/>
        </p:nvSpPr>
        <p:spPr bwMode="auto">
          <a:xfrm>
            <a:off x="2743200" y="7239000"/>
            <a:ext cx="3657600" cy="5029200"/>
          </a:xfrm>
          <a:custGeom>
            <a:avLst/>
            <a:gdLst>
              <a:gd name="T0" fmla="*/ 2147483647 w 2304"/>
              <a:gd name="T1" fmla="*/ 0 h 2880"/>
              <a:gd name="T2" fmla="*/ 2147483647 w 2304"/>
              <a:gd name="T3" fmla="*/ 2147483647 h 2880"/>
              <a:gd name="T4" fmla="*/ 0 w 2304"/>
              <a:gd name="T5" fmla="*/ 2147483647 h 2880"/>
              <a:gd name="T6" fmla="*/ 0 w 2304"/>
              <a:gd name="T7" fmla="*/ 2147483647 h 2880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2880"/>
              <a:gd name="T14" fmla="*/ 2304 w 2304"/>
              <a:gd name="T15" fmla="*/ 2880 h 28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2880">
                <a:moveTo>
                  <a:pt x="2304" y="0"/>
                </a:moveTo>
                <a:lnTo>
                  <a:pt x="2304" y="2880"/>
                </a:lnTo>
                <a:lnTo>
                  <a:pt x="0" y="2880"/>
                </a:lnTo>
                <a:lnTo>
                  <a:pt x="0" y="27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3" name="Text Box 292"/>
          <p:cNvSpPr txBox="1">
            <a:spLocks noChangeArrowheads="1"/>
          </p:cNvSpPr>
          <p:nvPr/>
        </p:nvSpPr>
        <p:spPr bwMode="auto">
          <a:xfrm>
            <a:off x="7010400" y="56388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dirty="0" err="1" smtClean="0"/>
              <a:t>M_Cnd</a:t>
            </a:r>
            <a:endParaRPr lang="en-US" sz="1200" dirty="0"/>
          </a:p>
        </p:txBody>
      </p:sp>
      <p:sp>
        <p:nvSpPr>
          <p:cNvPr id="2104" name="Text Box 293"/>
          <p:cNvSpPr txBox="1">
            <a:spLocks noChangeArrowheads="1"/>
          </p:cNvSpPr>
          <p:nvPr/>
        </p:nvSpPr>
        <p:spPr bwMode="auto">
          <a:xfrm>
            <a:off x="7315200" y="58674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M_valA</a:t>
            </a:r>
          </a:p>
        </p:txBody>
      </p:sp>
      <p:sp>
        <p:nvSpPr>
          <p:cNvPr id="2105" name="Text Box 294"/>
          <p:cNvSpPr txBox="1">
            <a:spLocks noChangeArrowheads="1"/>
          </p:cNvSpPr>
          <p:nvPr/>
        </p:nvSpPr>
        <p:spPr bwMode="auto">
          <a:xfrm>
            <a:off x="7620000" y="60960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W_icode</a:t>
            </a:r>
          </a:p>
        </p:txBody>
      </p:sp>
      <p:sp>
        <p:nvSpPr>
          <p:cNvPr id="2106" name="Text Box 295"/>
          <p:cNvSpPr txBox="1">
            <a:spLocks noChangeArrowheads="1"/>
          </p:cNvSpPr>
          <p:nvPr/>
        </p:nvSpPr>
        <p:spPr bwMode="auto">
          <a:xfrm>
            <a:off x="7924800" y="63246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W_valM</a:t>
            </a:r>
          </a:p>
        </p:txBody>
      </p:sp>
      <p:sp>
        <p:nvSpPr>
          <p:cNvPr id="2107" name="Text Box 298"/>
          <p:cNvSpPr txBox="1">
            <a:spLocks noChangeArrowheads="1"/>
          </p:cNvSpPr>
          <p:nvPr/>
        </p:nvSpPr>
        <p:spPr bwMode="auto">
          <a:xfrm>
            <a:off x="2209800" y="10134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f_pc</a:t>
            </a:r>
          </a:p>
        </p:txBody>
      </p:sp>
      <p:sp>
        <p:nvSpPr>
          <p:cNvPr id="2108" name="Rectangle 6"/>
          <p:cNvSpPr>
            <a:spLocks noChangeArrowheads="1"/>
          </p:cNvSpPr>
          <p:nvPr/>
        </p:nvSpPr>
        <p:spPr bwMode="auto">
          <a:xfrm>
            <a:off x="1143000" y="6096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09" name="AutoShape 223"/>
          <p:cNvSpPr>
            <a:spLocks noChangeArrowheads="1"/>
          </p:cNvSpPr>
          <p:nvPr/>
        </p:nvSpPr>
        <p:spPr bwMode="auto">
          <a:xfrm>
            <a:off x="990600" y="670560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10" name="Line 258"/>
          <p:cNvSpPr>
            <a:spLocks noChangeShapeType="1"/>
          </p:cNvSpPr>
          <p:nvPr/>
        </p:nvSpPr>
        <p:spPr bwMode="auto">
          <a:xfrm rot="-5400000">
            <a:off x="952500" y="72009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1" name="Line 258"/>
          <p:cNvSpPr>
            <a:spLocks noChangeShapeType="1"/>
          </p:cNvSpPr>
          <p:nvPr/>
        </p:nvSpPr>
        <p:spPr bwMode="auto">
          <a:xfrm rot="16200000" flipV="1">
            <a:off x="38100" y="83439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2" name="Text Box 298"/>
          <p:cNvSpPr txBox="1">
            <a:spLocks noChangeArrowheads="1"/>
          </p:cNvSpPr>
          <p:nvPr/>
        </p:nvSpPr>
        <p:spPr bwMode="auto">
          <a:xfrm>
            <a:off x="609600" y="96615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imem_error</a:t>
            </a:r>
          </a:p>
        </p:txBody>
      </p:sp>
      <p:sp>
        <p:nvSpPr>
          <p:cNvPr id="2113" name="Line 254"/>
          <p:cNvSpPr>
            <a:spLocks noChangeShapeType="1"/>
          </p:cNvSpPr>
          <p:nvPr/>
        </p:nvSpPr>
        <p:spPr bwMode="auto">
          <a:xfrm rot="16200000" flipV="1">
            <a:off x="1676400" y="670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14" name="Group 244"/>
          <p:cNvGrpSpPr>
            <a:grpSpLocks/>
          </p:cNvGrpSpPr>
          <p:nvPr/>
        </p:nvGrpSpPr>
        <p:grpSpPr bwMode="auto">
          <a:xfrm>
            <a:off x="1752600" y="6781800"/>
            <a:ext cx="152400" cy="152400"/>
            <a:chOff x="240" y="4176"/>
            <a:chExt cx="192" cy="192"/>
          </a:xfrm>
        </p:grpSpPr>
        <p:sp>
          <p:nvSpPr>
            <p:cNvPr id="2125" name="Oval 24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6" name="Rectangle 24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5" name="AutoShape 301"/>
          <p:cNvSpPr>
            <a:spLocks noChangeArrowheads="1"/>
          </p:cNvSpPr>
          <p:nvPr/>
        </p:nvSpPr>
        <p:spPr bwMode="auto">
          <a:xfrm>
            <a:off x="1601788" y="82296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cxnSp>
        <p:nvCxnSpPr>
          <p:cNvPr id="2116" name="Straight Arrow Connector 56"/>
          <p:cNvCxnSpPr>
            <a:cxnSpLocks noChangeShapeType="1"/>
            <a:endCxn id="2115" idx="1"/>
          </p:cNvCxnSpPr>
          <p:nvPr/>
        </p:nvCxnSpPr>
        <p:spPr bwMode="auto">
          <a:xfrm>
            <a:off x="1373188" y="8382000"/>
            <a:ext cx="228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17" name="Group 255"/>
          <p:cNvGrpSpPr>
            <a:grpSpLocks/>
          </p:cNvGrpSpPr>
          <p:nvPr/>
        </p:nvGrpSpPr>
        <p:grpSpPr bwMode="auto">
          <a:xfrm>
            <a:off x="1295400" y="8305800"/>
            <a:ext cx="152400" cy="152400"/>
            <a:chOff x="240" y="4176"/>
            <a:chExt cx="192" cy="192"/>
          </a:xfrm>
        </p:grpSpPr>
        <p:sp>
          <p:nvSpPr>
            <p:cNvPr id="2123" name="Oval 256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4" name="Rectangle 257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8" name="Line 258"/>
          <p:cNvSpPr>
            <a:spLocks noChangeShapeType="1"/>
          </p:cNvSpPr>
          <p:nvPr/>
        </p:nvSpPr>
        <p:spPr bwMode="auto">
          <a:xfrm rot="-5400000" flipH="1" flipV="1">
            <a:off x="1447800" y="9601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" name="Line 240"/>
          <p:cNvSpPr>
            <a:spLocks noChangeShapeType="1"/>
          </p:cNvSpPr>
          <p:nvPr/>
        </p:nvSpPr>
        <p:spPr bwMode="auto">
          <a:xfrm flipH="1" flipV="1">
            <a:off x="2286000" y="64770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" name="Line 240"/>
          <p:cNvSpPr>
            <a:spLocks noChangeShapeType="1"/>
          </p:cNvSpPr>
          <p:nvPr/>
        </p:nvSpPr>
        <p:spPr bwMode="auto">
          <a:xfrm flipH="1" flipV="1">
            <a:off x="2743200" y="64770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1" name="Line 240"/>
          <p:cNvSpPr>
            <a:spLocks noChangeShapeType="1"/>
          </p:cNvSpPr>
          <p:nvPr/>
        </p:nvSpPr>
        <p:spPr bwMode="auto">
          <a:xfrm flipH="1" flipV="1">
            <a:off x="3200400" y="64770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2" name="AutoShape 301"/>
          <p:cNvSpPr>
            <a:spLocks noChangeArrowheads="1"/>
          </p:cNvSpPr>
          <p:nvPr/>
        </p:nvSpPr>
        <p:spPr bwMode="auto">
          <a:xfrm>
            <a:off x="2058988" y="82296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42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58</cp:revision>
  <dcterms:created xsi:type="dcterms:W3CDTF">2001-12-20T15:11:49Z</dcterms:created>
  <dcterms:modified xsi:type="dcterms:W3CDTF">2015-01-14T16:38:07Z</dcterms:modified>
</cp:coreProperties>
</file>