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1608" y="1768"/>
      </p:cViewPr>
      <p:guideLst>
        <p:guide orient="horz" pos="5664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39EBA0-E6CE-8445-A9B2-326BCA4C5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6458F-1738-A648-90C4-36DDE8742A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6725-3CB3-1742-9CA0-136AE1BC3C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2991C-CDD5-5E4C-BD8E-F9BDC99B6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5F32C-5A9B-6C40-A5BA-6CB9A42D25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21490-8DBA-6B44-AB2F-223EFED74A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C27BC-ADF5-8F4A-BC8E-0F380B5F9D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7CF08-EADB-A24F-8690-A9EF7E1994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E1B85-1408-9E4E-B7B4-C7BA352203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B783A-EB47-5B44-9EDB-936C54269C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273FE-C29A-3447-8453-4C92D334E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8CD06-3A7A-884B-B743-AEBFD1A89E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8BF59E94-4946-E149-957A-770F323999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69"/>
          <p:cNvSpPr>
            <a:spLocks noChangeShapeType="1"/>
          </p:cNvSpPr>
          <p:nvPr/>
        </p:nvSpPr>
        <p:spPr bwMode="auto">
          <a:xfrm flipH="1" flipV="1">
            <a:off x="1600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Line 169"/>
          <p:cNvSpPr>
            <a:spLocks noChangeShapeType="1"/>
          </p:cNvSpPr>
          <p:nvPr/>
        </p:nvSpPr>
        <p:spPr bwMode="auto">
          <a:xfrm flipH="1" flipV="1">
            <a:off x="1600200" y="7086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052" name="Elbow Connector 191"/>
          <p:cNvCxnSpPr>
            <a:cxnSpLocks noChangeShapeType="1"/>
          </p:cNvCxnSpPr>
          <p:nvPr/>
        </p:nvCxnSpPr>
        <p:spPr bwMode="auto">
          <a:xfrm rot="10800000">
            <a:off x="1600200" y="14325600"/>
            <a:ext cx="533400" cy="381000"/>
          </a:xfrm>
          <a:prstGeom prst="bentConnector3">
            <a:avLst>
              <a:gd name="adj1" fmla="val 101829"/>
            </a:avLst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" name="Line 24"/>
          <p:cNvSpPr>
            <a:spLocks noChangeShapeType="1"/>
          </p:cNvSpPr>
          <p:nvPr/>
        </p:nvSpPr>
        <p:spPr bwMode="auto">
          <a:xfrm flipV="1">
            <a:off x="1600200" y="13868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2"/>
          <p:cNvSpPr>
            <a:spLocks noChangeShapeType="1"/>
          </p:cNvSpPr>
          <p:nvPr/>
        </p:nvSpPr>
        <p:spPr bwMode="auto">
          <a:xfrm rot="16200000" flipV="1">
            <a:off x="3492500" y="9004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80"/>
          <p:cNvSpPr>
            <a:spLocks noChangeShapeType="1"/>
          </p:cNvSpPr>
          <p:nvPr/>
        </p:nvSpPr>
        <p:spPr bwMode="auto">
          <a:xfrm flipH="1" flipV="1">
            <a:off x="5105400" y="7467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160"/>
          <p:cNvSpPr>
            <a:spLocks noChangeArrowheads="1"/>
          </p:cNvSpPr>
          <p:nvPr/>
        </p:nvSpPr>
        <p:spPr bwMode="auto">
          <a:xfrm>
            <a:off x="762000" y="8382000"/>
            <a:ext cx="70104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057" name="Rectangle 162"/>
          <p:cNvSpPr>
            <a:spLocks noChangeArrowheads="1"/>
          </p:cNvSpPr>
          <p:nvPr/>
        </p:nvSpPr>
        <p:spPr bwMode="auto">
          <a:xfrm>
            <a:off x="762000" y="15773400"/>
            <a:ext cx="70104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58" name="Rectangle 158"/>
          <p:cNvSpPr>
            <a:spLocks noChangeArrowheads="1"/>
          </p:cNvSpPr>
          <p:nvPr/>
        </p:nvSpPr>
        <p:spPr bwMode="auto">
          <a:xfrm>
            <a:off x="762000" y="13487400"/>
            <a:ext cx="70104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057400" y="14249400"/>
            <a:ext cx="23622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Instruction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876800" y="14249400"/>
            <a:ext cx="914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PC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increment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876800" y="12496800"/>
            <a:ext cx="9906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Register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file</a:t>
            </a: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2743200" y="90678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CC</a:t>
            </a:r>
          </a:p>
        </p:txBody>
      </p:sp>
      <p:sp>
        <p:nvSpPr>
          <p:cNvPr id="2104" name="AutoShape 56"/>
          <p:cNvSpPr>
            <a:spLocks noChangeArrowheads="1"/>
          </p:cNvSpPr>
          <p:nvPr/>
        </p:nvSpPr>
        <p:spPr bwMode="auto">
          <a:xfrm flipV="1">
            <a:off x="3505200" y="8991600"/>
            <a:ext cx="12954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ot="10800000"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ALU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4343400" y="6781800"/>
            <a:ext cx="10668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Data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2971800" y="15087600"/>
            <a:ext cx="9144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Select</a:t>
            </a:r>
          </a:p>
          <a:p>
            <a:r>
              <a:rPr lang="en-US" sz="1200"/>
              <a:t>PC</a:t>
            </a:r>
          </a:p>
        </p:txBody>
      </p:sp>
      <p:sp>
        <p:nvSpPr>
          <p:cNvPr id="2066" name="Line 12"/>
          <p:cNvSpPr>
            <a:spLocks noChangeShapeType="1"/>
          </p:cNvSpPr>
          <p:nvPr/>
        </p:nvSpPr>
        <p:spPr bwMode="auto">
          <a:xfrm flipV="1">
            <a:off x="3429000" y="14859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14"/>
          <p:cNvSpPr>
            <a:spLocks noChangeShapeType="1"/>
          </p:cNvSpPr>
          <p:nvPr/>
        </p:nvSpPr>
        <p:spPr bwMode="auto">
          <a:xfrm flipV="1">
            <a:off x="2514600" y="13868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Line 15"/>
          <p:cNvSpPr>
            <a:spLocks noChangeShapeType="1"/>
          </p:cNvSpPr>
          <p:nvPr/>
        </p:nvSpPr>
        <p:spPr bwMode="auto">
          <a:xfrm flipV="1">
            <a:off x="2971800" y="13868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Line 16"/>
          <p:cNvSpPr>
            <a:spLocks noChangeShapeType="1"/>
          </p:cNvSpPr>
          <p:nvPr/>
        </p:nvSpPr>
        <p:spPr bwMode="auto">
          <a:xfrm flipV="1">
            <a:off x="3429000" y="13868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 flipV="1">
            <a:off x="4038600" y="1386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 flipV="1">
            <a:off x="5334000" y="1386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 rot="5400000" flipV="1">
            <a:off x="5029200" y="130302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21"/>
          <p:cNvSpPr>
            <a:spLocks noChangeShapeType="1"/>
          </p:cNvSpPr>
          <p:nvPr/>
        </p:nvSpPr>
        <p:spPr bwMode="auto">
          <a:xfrm rot="5400000" flipV="1">
            <a:off x="5676900" y="138303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Freeform 22"/>
          <p:cNvSpPr>
            <a:spLocks/>
          </p:cNvSpPr>
          <p:nvPr/>
        </p:nvSpPr>
        <p:spPr bwMode="auto">
          <a:xfrm>
            <a:off x="3429000" y="14401800"/>
            <a:ext cx="3048000" cy="1981200"/>
          </a:xfrm>
          <a:custGeom>
            <a:avLst/>
            <a:gdLst>
              <a:gd name="T0" fmla="*/ 2147483647 w 1920"/>
              <a:gd name="T1" fmla="*/ 0 h 1248"/>
              <a:gd name="T2" fmla="*/ 2147483647 w 1920"/>
              <a:gd name="T3" fmla="*/ 2147483647 h 1248"/>
              <a:gd name="T4" fmla="*/ 0 w 1920"/>
              <a:gd name="T5" fmla="*/ 2147483647 h 1248"/>
              <a:gd name="T6" fmla="*/ 0 w 1920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1920"/>
              <a:gd name="T13" fmla="*/ 0 h 1248"/>
              <a:gd name="T14" fmla="*/ 1920 w 1920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0" h="1248">
                <a:moveTo>
                  <a:pt x="1920" y="0"/>
                </a:moveTo>
                <a:lnTo>
                  <a:pt x="1920" y="1248"/>
                </a:lnTo>
                <a:lnTo>
                  <a:pt x="0" y="1248"/>
                </a:lnTo>
                <a:lnTo>
                  <a:pt x="0" y="110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 flipV="1">
            <a:off x="2133600" y="13868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Rectangle 31"/>
          <p:cNvSpPr>
            <a:spLocks noChangeArrowheads="1"/>
          </p:cNvSpPr>
          <p:nvPr/>
        </p:nvSpPr>
        <p:spPr bwMode="auto">
          <a:xfrm>
            <a:off x="3200400" y="13487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rB</a:t>
            </a:r>
          </a:p>
        </p:txBody>
      </p:sp>
      <p:sp>
        <p:nvSpPr>
          <p:cNvPr id="2077" name="Line 39"/>
          <p:cNvSpPr>
            <a:spLocks noChangeShapeType="1"/>
          </p:cNvSpPr>
          <p:nvPr/>
        </p:nvSpPr>
        <p:spPr bwMode="auto">
          <a:xfrm flipV="1">
            <a:off x="6172200" y="10820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Line 40"/>
          <p:cNvSpPr>
            <a:spLocks noChangeShapeType="1"/>
          </p:cNvSpPr>
          <p:nvPr/>
        </p:nvSpPr>
        <p:spPr bwMode="auto">
          <a:xfrm flipV="1">
            <a:off x="6629400" y="1082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AutoShape 44"/>
          <p:cNvSpPr>
            <a:spLocks noChangeArrowheads="1"/>
          </p:cNvSpPr>
          <p:nvPr/>
        </p:nvSpPr>
        <p:spPr bwMode="auto">
          <a:xfrm>
            <a:off x="5943600" y="110490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80" name="AutoShape 45"/>
          <p:cNvSpPr>
            <a:spLocks noChangeArrowheads="1"/>
          </p:cNvSpPr>
          <p:nvPr/>
        </p:nvSpPr>
        <p:spPr bwMode="auto">
          <a:xfrm>
            <a:off x="6400800" y="110490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 flipV="1">
            <a:off x="5562600" y="12344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Freeform 48"/>
          <p:cNvSpPr>
            <a:spLocks/>
          </p:cNvSpPr>
          <p:nvPr/>
        </p:nvSpPr>
        <p:spPr bwMode="auto">
          <a:xfrm rot="16200000" flipH="1">
            <a:off x="4648200" y="12344400"/>
            <a:ext cx="228600" cy="228600"/>
          </a:xfrm>
          <a:custGeom>
            <a:avLst/>
            <a:gdLst>
              <a:gd name="T0" fmla="*/ 2147483647 w 144"/>
              <a:gd name="T1" fmla="*/ 2147483647 h 144"/>
              <a:gd name="T2" fmla="*/ 2147483647 w 144"/>
              <a:gd name="T3" fmla="*/ 0 h 144"/>
              <a:gd name="T4" fmla="*/ 0 w 144"/>
              <a:gd name="T5" fmla="*/ 0 h 144"/>
              <a:gd name="T6" fmla="*/ 0 60000 65536"/>
              <a:gd name="T7" fmla="*/ 0 60000 65536"/>
              <a:gd name="T8" fmla="*/ 0 60000 65536"/>
              <a:gd name="T9" fmla="*/ 0 w 144"/>
              <a:gd name="T10" fmla="*/ 0 h 144"/>
              <a:gd name="T11" fmla="*/ 144 w 14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44">
                <a:moveTo>
                  <a:pt x="144" y="144"/>
                </a:move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3" name="Line 51"/>
          <p:cNvSpPr>
            <a:spLocks noChangeShapeType="1"/>
          </p:cNvSpPr>
          <p:nvPr/>
        </p:nvSpPr>
        <p:spPr bwMode="auto">
          <a:xfrm flipV="1">
            <a:off x="4572000" y="1082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4" name="AutoShape 54"/>
          <p:cNvSpPr>
            <a:spLocks noChangeArrowheads="1"/>
          </p:cNvSpPr>
          <p:nvPr/>
        </p:nvSpPr>
        <p:spPr bwMode="auto">
          <a:xfrm>
            <a:off x="3352800" y="96012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A</a:t>
            </a:r>
          </a:p>
        </p:txBody>
      </p:sp>
      <p:sp>
        <p:nvSpPr>
          <p:cNvPr id="2085" name="AutoShape 55"/>
          <p:cNvSpPr>
            <a:spLocks noChangeArrowheads="1"/>
          </p:cNvSpPr>
          <p:nvPr/>
        </p:nvSpPr>
        <p:spPr bwMode="auto">
          <a:xfrm>
            <a:off x="4267200" y="96012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B</a:t>
            </a:r>
          </a:p>
        </p:txBody>
      </p:sp>
      <p:sp>
        <p:nvSpPr>
          <p:cNvPr id="2086" name="Line 61"/>
          <p:cNvSpPr>
            <a:spLocks noChangeShapeType="1"/>
          </p:cNvSpPr>
          <p:nvPr/>
        </p:nvSpPr>
        <p:spPr bwMode="auto">
          <a:xfrm flipH="1" flipV="1">
            <a:off x="3581400" y="1005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7" name="Line 62"/>
          <p:cNvSpPr>
            <a:spLocks noChangeShapeType="1"/>
          </p:cNvSpPr>
          <p:nvPr/>
        </p:nvSpPr>
        <p:spPr bwMode="auto">
          <a:xfrm flipV="1">
            <a:off x="4114800" y="8763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8" name="Line 63"/>
          <p:cNvSpPr>
            <a:spLocks noChangeShapeType="1"/>
          </p:cNvSpPr>
          <p:nvPr/>
        </p:nvSpPr>
        <p:spPr bwMode="auto">
          <a:xfrm flipV="1">
            <a:off x="3657600" y="9448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" name="Line 64"/>
          <p:cNvSpPr>
            <a:spLocks noChangeShapeType="1"/>
          </p:cNvSpPr>
          <p:nvPr/>
        </p:nvSpPr>
        <p:spPr bwMode="auto">
          <a:xfrm flipV="1">
            <a:off x="4648200" y="9448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 flipV="1">
            <a:off x="4572000" y="10287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1" name="Line 68"/>
          <p:cNvSpPr>
            <a:spLocks noChangeShapeType="1"/>
          </p:cNvSpPr>
          <p:nvPr/>
        </p:nvSpPr>
        <p:spPr bwMode="auto">
          <a:xfrm flipH="1" flipV="1">
            <a:off x="2133600" y="8763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2" name="Line 69"/>
          <p:cNvSpPr>
            <a:spLocks noChangeShapeType="1"/>
          </p:cNvSpPr>
          <p:nvPr/>
        </p:nvSpPr>
        <p:spPr bwMode="auto">
          <a:xfrm flipH="1" flipV="1">
            <a:off x="6172200" y="8763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3" name="Line 70"/>
          <p:cNvSpPr>
            <a:spLocks noChangeShapeType="1"/>
          </p:cNvSpPr>
          <p:nvPr/>
        </p:nvSpPr>
        <p:spPr bwMode="auto">
          <a:xfrm flipV="1">
            <a:off x="6629400" y="8763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4" name="Line 74"/>
          <p:cNvSpPr>
            <a:spLocks noChangeShapeType="1"/>
          </p:cNvSpPr>
          <p:nvPr/>
        </p:nvSpPr>
        <p:spPr bwMode="auto">
          <a:xfrm flipH="1" flipV="1">
            <a:off x="2133600" y="108204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5" name="Line 75"/>
          <p:cNvSpPr>
            <a:spLocks noChangeShapeType="1"/>
          </p:cNvSpPr>
          <p:nvPr/>
        </p:nvSpPr>
        <p:spPr bwMode="auto">
          <a:xfrm flipH="1" flipV="1">
            <a:off x="2514600" y="108204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Line 77"/>
          <p:cNvSpPr>
            <a:spLocks noChangeShapeType="1"/>
          </p:cNvSpPr>
          <p:nvPr/>
        </p:nvSpPr>
        <p:spPr bwMode="auto">
          <a:xfrm flipH="1" flipV="1">
            <a:off x="2971800" y="8763000"/>
            <a:ext cx="0" cy="304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7" name="Line 82"/>
          <p:cNvSpPr>
            <a:spLocks noChangeShapeType="1"/>
          </p:cNvSpPr>
          <p:nvPr/>
        </p:nvSpPr>
        <p:spPr bwMode="auto">
          <a:xfrm flipH="1" flipV="1">
            <a:off x="4648200" y="7467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8" name="Freeform 83"/>
          <p:cNvSpPr>
            <a:spLocks/>
          </p:cNvSpPr>
          <p:nvPr/>
        </p:nvSpPr>
        <p:spPr bwMode="auto">
          <a:xfrm>
            <a:off x="4724400" y="8001000"/>
            <a:ext cx="381000" cy="1524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" name="AutoShape 84"/>
          <p:cNvSpPr>
            <a:spLocks noChangeArrowheads="1"/>
          </p:cNvSpPr>
          <p:nvPr/>
        </p:nvSpPr>
        <p:spPr bwMode="auto">
          <a:xfrm>
            <a:off x="2971800" y="6994525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Mem.</a:t>
            </a:r>
          </a:p>
          <a:p>
            <a:r>
              <a:rPr lang="en-US" sz="1200"/>
              <a:t>control</a:t>
            </a:r>
          </a:p>
        </p:txBody>
      </p:sp>
      <p:sp>
        <p:nvSpPr>
          <p:cNvPr id="2100" name="Line 86"/>
          <p:cNvSpPr>
            <a:spLocks noChangeShapeType="1"/>
          </p:cNvSpPr>
          <p:nvPr/>
        </p:nvSpPr>
        <p:spPr bwMode="auto">
          <a:xfrm flipV="1">
            <a:off x="5029200" y="6400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1" name="Line 88"/>
          <p:cNvSpPr>
            <a:spLocks noChangeShapeType="1"/>
          </p:cNvSpPr>
          <p:nvPr/>
        </p:nvSpPr>
        <p:spPr bwMode="auto">
          <a:xfrm flipV="1">
            <a:off x="4114800" y="6400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Freeform 89"/>
          <p:cNvSpPr>
            <a:spLocks/>
          </p:cNvSpPr>
          <p:nvPr/>
        </p:nvSpPr>
        <p:spPr bwMode="auto">
          <a:xfrm flipH="1">
            <a:off x="4114800" y="8001000"/>
            <a:ext cx="381000" cy="3048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3" name="Line 92"/>
          <p:cNvSpPr>
            <a:spLocks noChangeShapeType="1"/>
          </p:cNvSpPr>
          <p:nvPr/>
        </p:nvSpPr>
        <p:spPr bwMode="auto">
          <a:xfrm flipH="1" flipV="1">
            <a:off x="6172200" y="640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93"/>
          <p:cNvSpPr>
            <a:spLocks noChangeShapeType="1"/>
          </p:cNvSpPr>
          <p:nvPr/>
        </p:nvSpPr>
        <p:spPr bwMode="auto">
          <a:xfrm flipH="1" flipV="1">
            <a:off x="6629400" y="640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5" name="Line 94"/>
          <p:cNvSpPr>
            <a:spLocks noChangeShapeType="1"/>
          </p:cNvSpPr>
          <p:nvPr/>
        </p:nvSpPr>
        <p:spPr bwMode="auto">
          <a:xfrm rot="-5400000" flipH="1" flipV="1">
            <a:off x="4000500" y="68040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6" name="Line 95"/>
          <p:cNvSpPr>
            <a:spLocks noChangeShapeType="1"/>
          </p:cNvSpPr>
          <p:nvPr/>
        </p:nvSpPr>
        <p:spPr bwMode="auto">
          <a:xfrm rot="-5400000" flipH="1" flipV="1">
            <a:off x="4000500" y="70326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7" name="AutoShape 79"/>
          <p:cNvSpPr>
            <a:spLocks noChangeArrowheads="1"/>
          </p:cNvSpPr>
          <p:nvPr/>
        </p:nvSpPr>
        <p:spPr bwMode="auto">
          <a:xfrm>
            <a:off x="4343400" y="7620000"/>
            <a:ext cx="5334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Addr</a:t>
            </a:r>
          </a:p>
        </p:txBody>
      </p:sp>
      <p:sp>
        <p:nvSpPr>
          <p:cNvPr id="2108" name="Line 38"/>
          <p:cNvSpPr>
            <a:spLocks noChangeShapeType="1"/>
          </p:cNvSpPr>
          <p:nvPr/>
        </p:nvSpPr>
        <p:spPr bwMode="auto">
          <a:xfrm flipV="1">
            <a:off x="7543800" y="10820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" name="Line 41"/>
          <p:cNvSpPr>
            <a:spLocks noChangeShapeType="1"/>
          </p:cNvSpPr>
          <p:nvPr/>
        </p:nvSpPr>
        <p:spPr bwMode="auto">
          <a:xfrm flipV="1">
            <a:off x="7086600" y="10820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" name="AutoShape 42"/>
          <p:cNvSpPr>
            <a:spLocks noChangeArrowheads="1"/>
          </p:cNvSpPr>
          <p:nvPr/>
        </p:nvSpPr>
        <p:spPr bwMode="auto">
          <a:xfrm>
            <a:off x="6858000" y="110490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111" name="AutoShape 43"/>
          <p:cNvSpPr>
            <a:spLocks noChangeArrowheads="1"/>
          </p:cNvSpPr>
          <p:nvPr/>
        </p:nvSpPr>
        <p:spPr bwMode="auto">
          <a:xfrm>
            <a:off x="7315200" y="110490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112" name="Line 112"/>
          <p:cNvSpPr>
            <a:spLocks noChangeShapeType="1"/>
          </p:cNvSpPr>
          <p:nvPr/>
        </p:nvSpPr>
        <p:spPr bwMode="auto">
          <a:xfrm rot="-5400000" flipH="1" flipV="1">
            <a:off x="7162800" y="113538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13" name="Group 120"/>
          <p:cNvGrpSpPr>
            <a:grpSpLocks/>
          </p:cNvGrpSpPr>
          <p:nvPr/>
        </p:nvGrpSpPr>
        <p:grpSpPr bwMode="auto">
          <a:xfrm>
            <a:off x="5029200" y="8077200"/>
            <a:ext cx="152400" cy="152400"/>
            <a:chOff x="240" y="4176"/>
            <a:chExt cx="192" cy="192"/>
          </a:xfrm>
        </p:grpSpPr>
        <p:sp>
          <p:nvSpPr>
            <p:cNvPr id="2263" name="Oval 12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" name="Rectangle 12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4" name="Group 126"/>
          <p:cNvGrpSpPr>
            <a:grpSpLocks/>
          </p:cNvGrpSpPr>
          <p:nvPr/>
        </p:nvGrpSpPr>
        <p:grpSpPr bwMode="auto">
          <a:xfrm>
            <a:off x="5257800" y="14097000"/>
            <a:ext cx="152400" cy="152400"/>
            <a:chOff x="240" y="4176"/>
            <a:chExt cx="192" cy="192"/>
          </a:xfrm>
        </p:grpSpPr>
        <p:sp>
          <p:nvSpPr>
            <p:cNvPr id="2261" name="Oval 127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" name="Rectangle 128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38"/>
          <p:cNvGrpSpPr>
            <a:grpSpLocks/>
          </p:cNvGrpSpPr>
          <p:nvPr/>
        </p:nvGrpSpPr>
        <p:grpSpPr bwMode="auto">
          <a:xfrm>
            <a:off x="4495800" y="10210800"/>
            <a:ext cx="152400" cy="152400"/>
            <a:chOff x="240" y="4176"/>
            <a:chExt cx="192" cy="192"/>
          </a:xfrm>
        </p:grpSpPr>
        <p:sp>
          <p:nvSpPr>
            <p:cNvPr id="2259" name="Oval 13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" name="Rectangle 14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6" name="Group 141"/>
          <p:cNvGrpSpPr>
            <a:grpSpLocks/>
          </p:cNvGrpSpPr>
          <p:nvPr/>
        </p:nvGrpSpPr>
        <p:grpSpPr bwMode="auto">
          <a:xfrm>
            <a:off x="8382000" y="12573000"/>
            <a:ext cx="152400" cy="152400"/>
            <a:chOff x="240" y="4176"/>
            <a:chExt cx="192" cy="192"/>
          </a:xfrm>
        </p:grpSpPr>
        <p:sp>
          <p:nvSpPr>
            <p:cNvPr id="2257" name="Oval 142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" name="Rectangle 143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7" name="Text Box 153"/>
          <p:cNvSpPr txBox="1">
            <a:spLocks noChangeArrowheads="1"/>
          </p:cNvSpPr>
          <p:nvPr/>
        </p:nvSpPr>
        <p:spPr bwMode="auto">
          <a:xfrm>
            <a:off x="3657600" y="69183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read</a:t>
            </a:r>
          </a:p>
        </p:txBody>
      </p:sp>
      <p:sp>
        <p:nvSpPr>
          <p:cNvPr id="2118" name="Text Box 154"/>
          <p:cNvSpPr txBox="1">
            <a:spLocks noChangeArrowheads="1"/>
          </p:cNvSpPr>
          <p:nvPr/>
        </p:nvSpPr>
        <p:spPr bwMode="auto">
          <a:xfrm>
            <a:off x="3657600" y="73755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write</a:t>
            </a:r>
          </a:p>
        </p:txBody>
      </p:sp>
      <p:sp>
        <p:nvSpPr>
          <p:cNvPr id="2119" name="AutoShape 155"/>
          <p:cNvSpPr>
            <a:spLocks noChangeArrowheads="1"/>
          </p:cNvSpPr>
          <p:nvPr/>
        </p:nvSpPr>
        <p:spPr bwMode="auto">
          <a:xfrm>
            <a:off x="5257800" y="90678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fun.</a:t>
            </a:r>
          </a:p>
        </p:txBody>
      </p:sp>
      <p:sp>
        <p:nvSpPr>
          <p:cNvPr id="2120" name="Line 156"/>
          <p:cNvSpPr>
            <a:spLocks noChangeShapeType="1"/>
          </p:cNvSpPr>
          <p:nvPr/>
        </p:nvSpPr>
        <p:spPr bwMode="auto">
          <a:xfrm rot="16200000" flipV="1">
            <a:off x="4978400" y="901700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1" name="Freeform 157"/>
          <p:cNvSpPr>
            <a:spLocks/>
          </p:cNvSpPr>
          <p:nvPr/>
        </p:nvSpPr>
        <p:spPr bwMode="auto">
          <a:xfrm>
            <a:off x="3810000" y="8763000"/>
            <a:ext cx="1295400" cy="1524000"/>
          </a:xfrm>
          <a:custGeom>
            <a:avLst/>
            <a:gdLst>
              <a:gd name="T0" fmla="*/ 0 w 816"/>
              <a:gd name="T1" fmla="*/ 2147483647 h 960"/>
              <a:gd name="T2" fmla="*/ 0 w 816"/>
              <a:gd name="T3" fmla="*/ 2147483647 h 960"/>
              <a:gd name="T4" fmla="*/ 2147483647 w 816"/>
              <a:gd name="T5" fmla="*/ 2147483647 h 960"/>
              <a:gd name="T6" fmla="*/ 2147483647 w 816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960"/>
              <a:gd name="T14" fmla="*/ 816 w 816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960">
                <a:moveTo>
                  <a:pt x="0" y="816"/>
                </a:moveTo>
                <a:lnTo>
                  <a:pt x="0" y="960"/>
                </a:lnTo>
                <a:lnTo>
                  <a:pt x="816" y="960"/>
                </a:lnTo>
                <a:lnTo>
                  <a:pt x="816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2" name="Line 10"/>
          <p:cNvSpPr>
            <a:spLocks noChangeShapeType="1"/>
          </p:cNvSpPr>
          <p:nvPr/>
        </p:nvSpPr>
        <p:spPr bwMode="auto">
          <a:xfrm flipV="1">
            <a:off x="3429000" y="15621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3" name="Text Box 163"/>
          <p:cNvSpPr txBox="1">
            <a:spLocks noChangeArrowheads="1"/>
          </p:cNvSpPr>
          <p:nvPr/>
        </p:nvSpPr>
        <p:spPr bwMode="auto">
          <a:xfrm>
            <a:off x="609600" y="14655800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Fetch</a:t>
            </a:r>
          </a:p>
        </p:txBody>
      </p:sp>
      <p:sp>
        <p:nvSpPr>
          <p:cNvPr id="2124" name="Text Box 164"/>
          <p:cNvSpPr txBox="1">
            <a:spLocks noChangeArrowheads="1"/>
          </p:cNvSpPr>
          <p:nvPr/>
        </p:nvSpPr>
        <p:spPr bwMode="auto">
          <a:xfrm>
            <a:off x="609600" y="12446000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Decode</a:t>
            </a:r>
          </a:p>
        </p:txBody>
      </p:sp>
      <p:sp>
        <p:nvSpPr>
          <p:cNvPr id="2125" name="Text Box 165"/>
          <p:cNvSpPr txBox="1">
            <a:spLocks noChangeArrowheads="1"/>
          </p:cNvSpPr>
          <p:nvPr/>
        </p:nvSpPr>
        <p:spPr bwMode="auto">
          <a:xfrm>
            <a:off x="609600" y="9855200"/>
            <a:ext cx="96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Execute</a:t>
            </a:r>
          </a:p>
        </p:txBody>
      </p:sp>
      <p:sp>
        <p:nvSpPr>
          <p:cNvPr id="7" name="Text Box 166"/>
          <p:cNvSpPr txBox="1">
            <a:spLocks noChangeArrowheads="1"/>
          </p:cNvSpPr>
          <p:nvPr/>
        </p:nvSpPr>
        <p:spPr bwMode="auto">
          <a:xfrm>
            <a:off x="609600" y="7340600"/>
            <a:ext cx="960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Memory</a:t>
            </a:r>
          </a:p>
        </p:txBody>
      </p:sp>
      <p:sp>
        <p:nvSpPr>
          <p:cNvPr id="2127" name="Text Box 167"/>
          <p:cNvSpPr txBox="1">
            <a:spLocks noChangeArrowheads="1"/>
          </p:cNvSpPr>
          <p:nvPr/>
        </p:nvSpPr>
        <p:spPr bwMode="auto">
          <a:xfrm>
            <a:off x="609600" y="5181600"/>
            <a:ext cx="695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Write</a:t>
            </a:r>
          </a:p>
          <a:p>
            <a:pPr algn="l" eaLnBrk="1" hangingPunct="1"/>
            <a:r>
              <a:rPr lang="en-US" sz="1600" b="1"/>
              <a:t>back</a:t>
            </a:r>
          </a:p>
        </p:txBody>
      </p:sp>
      <p:sp>
        <p:nvSpPr>
          <p:cNvPr id="2128" name="Line 169"/>
          <p:cNvSpPr>
            <a:spLocks noChangeShapeType="1"/>
          </p:cNvSpPr>
          <p:nvPr/>
        </p:nvSpPr>
        <p:spPr bwMode="auto">
          <a:xfrm flipH="1" flipV="1">
            <a:off x="2133600" y="640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9" name="Freeform 174"/>
          <p:cNvSpPr>
            <a:spLocks/>
          </p:cNvSpPr>
          <p:nvPr/>
        </p:nvSpPr>
        <p:spPr bwMode="auto">
          <a:xfrm>
            <a:off x="3429000" y="14859000"/>
            <a:ext cx="1905000" cy="152400"/>
          </a:xfrm>
          <a:custGeom>
            <a:avLst/>
            <a:gdLst>
              <a:gd name="T0" fmla="*/ 0 w 1200"/>
              <a:gd name="T1" fmla="*/ 2147483647 h 96"/>
              <a:gd name="T2" fmla="*/ 2147483647 w 1200"/>
              <a:gd name="T3" fmla="*/ 2147483647 h 96"/>
              <a:gd name="T4" fmla="*/ 2147483647 w 1200"/>
              <a:gd name="T5" fmla="*/ 0 h 96"/>
              <a:gd name="T6" fmla="*/ 0 60000 65536"/>
              <a:gd name="T7" fmla="*/ 0 60000 65536"/>
              <a:gd name="T8" fmla="*/ 0 60000 65536"/>
              <a:gd name="T9" fmla="*/ 0 w 1200"/>
              <a:gd name="T10" fmla="*/ 0 h 96"/>
              <a:gd name="T11" fmla="*/ 1200 w 120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96">
                <a:moveTo>
                  <a:pt x="0" y="96"/>
                </a:moveTo>
                <a:lnTo>
                  <a:pt x="1200" y="96"/>
                </a:lnTo>
                <a:lnTo>
                  <a:pt x="12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" name="Text Box 179"/>
          <p:cNvSpPr txBox="1">
            <a:spLocks noChangeArrowheads="1"/>
          </p:cNvSpPr>
          <p:nvPr/>
        </p:nvSpPr>
        <p:spPr bwMode="auto">
          <a:xfrm>
            <a:off x="5029200" y="6537325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data out</a:t>
            </a:r>
          </a:p>
        </p:txBody>
      </p:sp>
      <p:sp>
        <p:nvSpPr>
          <p:cNvPr id="2131" name="Text Box 180"/>
          <p:cNvSpPr txBox="1">
            <a:spLocks noChangeArrowheads="1"/>
          </p:cNvSpPr>
          <p:nvPr/>
        </p:nvSpPr>
        <p:spPr bwMode="auto">
          <a:xfrm>
            <a:off x="5105400" y="7497763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data in</a:t>
            </a:r>
          </a:p>
        </p:txBody>
      </p:sp>
      <p:sp>
        <p:nvSpPr>
          <p:cNvPr id="2132" name="Text Box 181"/>
          <p:cNvSpPr txBox="1">
            <a:spLocks noChangeArrowheads="1"/>
          </p:cNvSpPr>
          <p:nvPr/>
        </p:nvSpPr>
        <p:spPr bwMode="auto">
          <a:xfrm>
            <a:off x="4876800" y="124809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A</a:t>
            </a:r>
          </a:p>
        </p:txBody>
      </p:sp>
      <p:sp>
        <p:nvSpPr>
          <p:cNvPr id="2133" name="Text Box 182"/>
          <p:cNvSpPr txBox="1">
            <a:spLocks noChangeArrowheads="1"/>
          </p:cNvSpPr>
          <p:nvPr/>
        </p:nvSpPr>
        <p:spPr bwMode="auto">
          <a:xfrm>
            <a:off x="5410200" y="124809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2134" name="Text Box 183"/>
          <p:cNvSpPr txBox="1">
            <a:spLocks noChangeArrowheads="1"/>
          </p:cNvSpPr>
          <p:nvPr/>
        </p:nvSpPr>
        <p:spPr bwMode="auto">
          <a:xfrm>
            <a:off x="5638800" y="12573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</a:t>
            </a:r>
          </a:p>
        </p:txBody>
      </p:sp>
      <p:sp>
        <p:nvSpPr>
          <p:cNvPr id="2135" name="Text Box 184"/>
          <p:cNvSpPr txBox="1">
            <a:spLocks noChangeArrowheads="1"/>
          </p:cNvSpPr>
          <p:nvPr/>
        </p:nvSpPr>
        <p:spPr bwMode="auto">
          <a:xfrm>
            <a:off x="5638800" y="12954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E</a:t>
            </a:r>
          </a:p>
        </p:txBody>
      </p:sp>
      <p:grpSp>
        <p:nvGrpSpPr>
          <p:cNvPr id="2136" name="Group 187"/>
          <p:cNvGrpSpPr>
            <a:grpSpLocks/>
          </p:cNvGrpSpPr>
          <p:nvPr/>
        </p:nvGrpSpPr>
        <p:grpSpPr bwMode="auto">
          <a:xfrm>
            <a:off x="3352800" y="14935200"/>
            <a:ext cx="152400" cy="152400"/>
            <a:chOff x="240" y="4176"/>
            <a:chExt cx="192" cy="192"/>
          </a:xfrm>
        </p:grpSpPr>
        <p:sp>
          <p:nvSpPr>
            <p:cNvPr id="2255" name="Oval 18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" name="Rectangle 18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7" name="Text Box 194"/>
          <p:cNvSpPr txBox="1">
            <a:spLocks noChangeArrowheads="1"/>
          </p:cNvSpPr>
          <p:nvPr/>
        </p:nvSpPr>
        <p:spPr bwMode="auto">
          <a:xfrm>
            <a:off x="6858000" y="7908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M_valA</a:t>
            </a:r>
          </a:p>
        </p:txBody>
      </p:sp>
      <p:sp>
        <p:nvSpPr>
          <p:cNvPr id="2138" name="Text Box 195"/>
          <p:cNvSpPr txBox="1">
            <a:spLocks noChangeArrowheads="1"/>
          </p:cNvSpPr>
          <p:nvPr/>
        </p:nvSpPr>
        <p:spPr bwMode="auto">
          <a:xfrm>
            <a:off x="7772400" y="54864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W_valE</a:t>
            </a:r>
          </a:p>
        </p:txBody>
      </p:sp>
      <p:sp>
        <p:nvSpPr>
          <p:cNvPr id="2139" name="Text Box 196"/>
          <p:cNvSpPr txBox="1">
            <a:spLocks noChangeArrowheads="1"/>
          </p:cNvSpPr>
          <p:nvPr/>
        </p:nvSpPr>
        <p:spPr bwMode="auto">
          <a:xfrm>
            <a:off x="6858000" y="124206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W_valM</a:t>
            </a:r>
          </a:p>
        </p:txBody>
      </p:sp>
      <p:sp>
        <p:nvSpPr>
          <p:cNvPr id="2140" name="Text Box 197"/>
          <p:cNvSpPr txBox="1">
            <a:spLocks noChangeArrowheads="1"/>
          </p:cNvSpPr>
          <p:nvPr/>
        </p:nvSpPr>
        <p:spPr bwMode="auto">
          <a:xfrm>
            <a:off x="6858000" y="12861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W_valE</a:t>
            </a:r>
          </a:p>
        </p:txBody>
      </p:sp>
      <p:sp>
        <p:nvSpPr>
          <p:cNvPr id="2141" name="Text Box 198"/>
          <p:cNvSpPr txBox="1">
            <a:spLocks noChangeArrowheads="1"/>
          </p:cNvSpPr>
          <p:nvPr/>
        </p:nvSpPr>
        <p:spPr bwMode="auto">
          <a:xfrm>
            <a:off x="6858000" y="149955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M_valA</a:t>
            </a:r>
          </a:p>
        </p:txBody>
      </p:sp>
      <p:sp>
        <p:nvSpPr>
          <p:cNvPr id="2142" name="Text Box 199"/>
          <p:cNvSpPr txBox="1">
            <a:spLocks noChangeArrowheads="1"/>
          </p:cNvSpPr>
          <p:nvPr/>
        </p:nvSpPr>
        <p:spPr bwMode="auto">
          <a:xfrm>
            <a:off x="6858000" y="152400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W_valM</a:t>
            </a:r>
          </a:p>
        </p:txBody>
      </p:sp>
      <p:sp>
        <p:nvSpPr>
          <p:cNvPr id="2143" name="Text Box 202"/>
          <p:cNvSpPr txBox="1">
            <a:spLocks noChangeArrowheads="1"/>
          </p:cNvSpPr>
          <p:nvPr/>
        </p:nvSpPr>
        <p:spPr bwMode="auto">
          <a:xfrm>
            <a:off x="2667000" y="148590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f_pc</a:t>
            </a:r>
          </a:p>
        </p:txBody>
      </p:sp>
      <p:sp>
        <p:nvSpPr>
          <p:cNvPr id="2144" name="AutoShape 11"/>
          <p:cNvSpPr>
            <a:spLocks noChangeArrowheads="1"/>
          </p:cNvSpPr>
          <p:nvPr/>
        </p:nvSpPr>
        <p:spPr bwMode="auto">
          <a:xfrm>
            <a:off x="6019800" y="13944600"/>
            <a:ext cx="9144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Predict</a:t>
            </a:r>
          </a:p>
          <a:p>
            <a:r>
              <a:rPr lang="en-US" sz="1200"/>
              <a:t>PC</a:t>
            </a:r>
          </a:p>
        </p:txBody>
      </p:sp>
      <p:grpSp>
        <p:nvGrpSpPr>
          <p:cNvPr id="2145" name="Group 203"/>
          <p:cNvGrpSpPr>
            <a:grpSpLocks/>
          </p:cNvGrpSpPr>
          <p:nvPr/>
        </p:nvGrpSpPr>
        <p:grpSpPr bwMode="auto">
          <a:xfrm>
            <a:off x="3962400" y="13944600"/>
            <a:ext cx="152400" cy="152400"/>
            <a:chOff x="240" y="4176"/>
            <a:chExt cx="192" cy="192"/>
          </a:xfrm>
        </p:grpSpPr>
        <p:sp>
          <p:nvSpPr>
            <p:cNvPr id="2253" name="Oval 20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" name="Rectangle 20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6" name="Rectangle 71"/>
          <p:cNvSpPr>
            <a:spLocks noChangeArrowheads="1"/>
          </p:cNvSpPr>
          <p:nvPr/>
        </p:nvSpPr>
        <p:spPr bwMode="auto">
          <a:xfrm>
            <a:off x="2743200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Cnd</a:t>
            </a:r>
          </a:p>
        </p:txBody>
      </p:sp>
      <p:sp>
        <p:nvSpPr>
          <p:cNvPr id="2147" name="Rectangle 5"/>
          <p:cNvSpPr>
            <a:spLocks noChangeArrowheads="1"/>
          </p:cNvSpPr>
          <p:nvPr/>
        </p:nvSpPr>
        <p:spPr bwMode="auto">
          <a:xfrm>
            <a:off x="1828800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148" name="Rectangle 57"/>
          <p:cNvSpPr>
            <a:spLocks noChangeArrowheads="1"/>
          </p:cNvSpPr>
          <p:nvPr/>
        </p:nvSpPr>
        <p:spPr bwMode="auto">
          <a:xfrm>
            <a:off x="3657600" y="8382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2149" name="Rectangle 58"/>
          <p:cNvSpPr>
            <a:spLocks noChangeArrowheads="1"/>
          </p:cNvSpPr>
          <p:nvPr/>
        </p:nvSpPr>
        <p:spPr bwMode="auto">
          <a:xfrm>
            <a:off x="4572000" y="8382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150" name="Rectangle 59"/>
          <p:cNvSpPr>
            <a:spLocks noChangeArrowheads="1"/>
          </p:cNvSpPr>
          <p:nvPr/>
        </p:nvSpPr>
        <p:spPr bwMode="auto">
          <a:xfrm>
            <a:off x="5943600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151" name="Rectangle 60"/>
          <p:cNvSpPr>
            <a:spLocks noChangeArrowheads="1"/>
          </p:cNvSpPr>
          <p:nvPr/>
        </p:nvSpPr>
        <p:spPr bwMode="auto">
          <a:xfrm>
            <a:off x="6400800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grpSp>
        <p:nvGrpSpPr>
          <p:cNvPr id="2152" name="Group 249"/>
          <p:cNvGrpSpPr>
            <a:grpSpLocks/>
          </p:cNvGrpSpPr>
          <p:nvPr/>
        </p:nvGrpSpPr>
        <p:grpSpPr bwMode="auto">
          <a:xfrm>
            <a:off x="762000" y="10439400"/>
            <a:ext cx="7010400" cy="381000"/>
            <a:chOff x="240" y="6912"/>
            <a:chExt cx="4080" cy="240"/>
          </a:xfrm>
        </p:grpSpPr>
        <p:sp>
          <p:nvSpPr>
            <p:cNvPr id="2242" name="Rectangle 159"/>
            <p:cNvSpPr>
              <a:spLocks noChangeArrowheads="1"/>
            </p:cNvSpPr>
            <p:nvPr/>
          </p:nvSpPr>
          <p:spPr bwMode="auto">
            <a:xfrm>
              <a:off x="240" y="6912"/>
              <a:ext cx="4080" cy="24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43" name="Rectangle 25"/>
            <p:cNvSpPr>
              <a:spLocks noChangeArrowheads="1"/>
            </p:cNvSpPr>
            <p:nvPr/>
          </p:nvSpPr>
          <p:spPr bwMode="auto">
            <a:xfrm>
              <a:off x="861" y="6912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sp>
          <p:nvSpPr>
            <p:cNvPr id="2244" name="Rectangle 26"/>
            <p:cNvSpPr>
              <a:spLocks noChangeArrowheads="1"/>
            </p:cNvSpPr>
            <p:nvPr/>
          </p:nvSpPr>
          <p:spPr bwMode="auto">
            <a:xfrm>
              <a:off x="1149" y="6912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ifun</a:t>
              </a:r>
            </a:p>
          </p:txBody>
        </p:sp>
        <p:sp>
          <p:nvSpPr>
            <p:cNvPr id="2245" name="Rectangle 27"/>
            <p:cNvSpPr>
              <a:spLocks noChangeArrowheads="1"/>
            </p:cNvSpPr>
            <p:nvPr/>
          </p:nvSpPr>
          <p:spPr bwMode="auto">
            <a:xfrm>
              <a:off x="1440" y="6912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valC</a:t>
              </a:r>
            </a:p>
          </p:txBody>
        </p:sp>
        <p:sp>
          <p:nvSpPr>
            <p:cNvPr id="2246" name="Rectangle 28"/>
            <p:cNvSpPr>
              <a:spLocks noChangeArrowheads="1"/>
            </p:cNvSpPr>
            <p:nvPr/>
          </p:nvSpPr>
          <p:spPr bwMode="auto">
            <a:xfrm>
              <a:off x="2016" y="6912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valA</a:t>
              </a:r>
            </a:p>
          </p:txBody>
        </p:sp>
        <p:sp>
          <p:nvSpPr>
            <p:cNvPr id="2247" name="Rectangle 29"/>
            <p:cNvSpPr>
              <a:spLocks noChangeArrowheads="1"/>
            </p:cNvSpPr>
            <p:nvPr/>
          </p:nvSpPr>
          <p:spPr bwMode="auto">
            <a:xfrm>
              <a:off x="2592" y="6912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valB</a:t>
              </a:r>
            </a:p>
          </p:txBody>
        </p:sp>
        <p:sp>
          <p:nvSpPr>
            <p:cNvPr id="2248" name="Rectangle 36"/>
            <p:cNvSpPr>
              <a:spLocks noChangeArrowheads="1"/>
            </p:cNvSpPr>
            <p:nvPr/>
          </p:nvSpPr>
          <p:spPr bwMode="auto">
            <a:xfrm>
              <a:off x="3168" y="6912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dstE</a:t>
              </a:r>
            </a:p>
          </p:txBody>
        </p:sp>
        <p:sp>
          <p:nvSpPr>
            <p:cNvPr id="2249" name="Rectangle 37"/>
            <p:cNvSpPr>
              <a:spLocks noChangeArrowheads="1"/>
            </p:cNvSpPr>
            <p:nvPr/>
          </p:nvSpPr>
          <p:spPr bwMode="auto">
            <a:xfrm>
              <a:off x="3456" y="6912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dstM</a:t>
              </a:r>
            </a:p>
          </p:txBody>
        </p:sp>
        <p:sp>
          <p:nvSpPr>
            <p:cNvPr id="2250" name="Rectangle 34"/>
            <p:cNvSpPr>
              <a:spLocks noChangeArrowheads="1"/>
            </p:cNvSpPr>
            <p:nvPr/>
          </p:nvSpPr>
          <p:spPr bwMode="auto">
            <a:xfrm>
              <a:off x="3744" y="6912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srcA</a:t>
              </a:r>
            </a:p>
          </p:txBody>
        </p:sp>
        <p:sp>
          <p:nvSpPr>
            <p:cNvPr id="2251" name="Rectangle 35"/>
            <p:cNvSpPr>
              <a:spLocks noChangeArrowheads="1"/>
            </p:cNvSpPr>
            <p:nvPr/>
          </p:nvSpPr>
          <p:spPr bwMode="auto">
            <a:xfrm>
              <a:off x="4032" y="6912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srcB</a:t>
              </a:r>
            </a:p>
          </p:txBody>
        </p:sp>
        <p:sp>
          <p:nvSpPr>
            <p:cNvPr id="2252" name="Rectangle 25"/>
            <p:cNvSpPr>
              <a:spLocks noChangeArrowheads="1"/>
            </p:cNvSpPr>
            <p:nvPr/>
          </p:nvSpPr>
          <p:spPr bwMode="auto">
            <a:xfrm>
              <a:off x="573" y="6912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stat</a:t>
              </a:r>
            </a:p>
          </p:txBody>
        </p:sp>
      </p:grpSp>
      <p:sp>
        <p:nvSpPr>
          <p:cNvPr id="2153" name="Rectangle 32"/>
          <p:cNvSpPr>
            <a:spLocks noChangeArrowheads="1"/>
          </p:cNvSpPr>
          <p:nvPr/>
        </p:nvSpPr>
        <p:spPr bwMode="auto">
          <a:xfrm>
            <a:off x="3657600" y="13487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154" name="Rectangle 33"/>
          <p:cNvSpPr>
            <a:spLocks noChangeArrowheads="1"/>
          </p:cNvSpPr>
          <p:nvPr/>
        </p:nvSpPr>
        <p:spPr bwMode="auto">
          <a:xfrm>
            <a:off x="4876800" y="13487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valP</a:t>
            </a:r>
          </a:p>
        </p:txBody>
      </p:sp>
      <p:sp>
        <p:nvSpPr>
          <p:cNvPr id="2155" name="Rectangle 6"/>
          <p:cNvSpPr>
            <a:spLocks noChangeArrowheads="1"/>
          </p:cNvSpPr>
          <p:nvPr/>
        </p:nvSpPr>
        <p:spPr bwMode="auto">
          <a:xfrm>
            <a:off x="1828800" y="13487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156" name="Rectangle 7"/>
          <p:cNvSpPr>
            <a:spLocks noChangeArrowheads="1"/>
          </p:cNvSpPr>
          <p:nvPr/>
        </p:nvSpPr>
        <p:spPr bwMode="auto">
          <a:xfrm>
            <a:off x="2286000" y="13487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157" name="Rectangle 30"/>
          <p:cNvSpPr>
            <a:spLocks noChangeArrowheads="1"/>
          </p:cNvSpPr>
          <p:nvPr/>
        </p:nvSpPr>
        <p:spPr bwMode="auto">
          <a:xfrm>
            <a:off x="2743200" y="13487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rA</a:t>
            </a:r>
          </a:p>
        </p:txBody>
      </p:sp>
      <p:sp>
        <p:nvSpPr>
          <p:cNvPr id="2158" name="Rectangle 13"/>
          <p:cNvSpPr>
            <a:spLocks noChangeArrowheads="1"/>
          </p:cNvSpPr>
          <p:nvPr/>
        </p:nvSpPr>
        <p:spPr bwMode="auto">
          <a:xfrm>
            <a:off x="2971800" y="157734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predPC</a:t>
            </a:r>
          </a:p>
        </p:txBody>
      </p:sp>
      <p:grpSp>
        <p:nvGrpSpPr>
          <p:cNvPr id="2159" name="Group 207"/>
          <p:cNvGrpSpPr>
            <a:grpSpLocks/>
          </p:cNvGrpSpPr>
          <p:nvPr/>
        </p:nvGrpSpPr>
        <p:grpSpPr bwMode="auto">
          <a:xfrm>
            <a:off x="4038600" y="8229600"/>
            <a:ext cx="152400" cy="152400"/>
            <a:chOff x="240" y="4176"/>
            <a:chExt cx="192" cy="192"/>
          </a:xfrm>
        </p:grpSpPr>
        <p:sp>
          <p:nvSpPr>
            <p:cNvPr id="2240" name="Oval 20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Rectangle 20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60" name="Group 210"/>
          <p:cNvGrpSpPr>
            <a:grpSpLocks/>
          </p:cNvGrpSpPr>
          <p:nvPr/>
        </p:nvGrpSpPr>
        <p:grpSpPr bwMode="auto">
          <a:xfrm>
            <a:off x="4419600" y="8229600"/>
            <a:ext cx="152400" cy="152400"/>
            <a:chOff x="240" y="4176"/>
            <a:chExt cx="192" cy="192"/>
          </a:xfrm>
        </p:grpSpPr>
        <p:sp>
          <p:nvSpPr>
            <p:cNvPr id="2238" name="Oval 21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9" name="Rectangle 21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61" name="Freeform 214"/>
          <p:cNvSpPr>
            <a:spLocks/>
          </p:cNvSpPr>
          <p:nvPr/>
        </p:nvSpPr>
        <p:spPr bwMode="auto">
          <a:xfrm>
            <a:off x="4643438" y="10055225"/>
            <a:ext cx="914400" cy="384175"/>
          </a:xfrm>
          <a:custGeom>
            <a:avLst/>
            <a:gdLst>
              <a:gd name="T0" fmla="*/ 2147483647 w 576"/>
              <a:gd name="T1" fmla="*/ 2147483647 h 240"/>
              <a:gd name="T2" fmla="*/ 2147483647 w 576"/>
              <a:gd name="T3" fmla="*/ 2147483647 h 240"/>
              <a:gd name="T4" fmla="*/ 0 w 576"/>
              <a:gd name="T5" fmla="*/ 2147483647 h 240"/>
              <a:gd name="T6" fmla="*/ 0 w 57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40"/>
              <a:gd name="T14" fmla="*/ 576 w 57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40">
                <a:moveTo>
                  <a:pt x="576" y="240"/>
                </a:moveTo>
                <a:lnTo>
                  <a:pt x="576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" name="Line 217"/>
          <p:cNvSpPr>
            <a:spLocks noChangeShapeType="1"/>
          </p:cNvSpPr>
          <p:nvPr/>
        </p:nvSpPr>
        <p:spPr bwMode="auto">
          <a:xfrm>
            <a:off x="7848600" y="9372600"/>
            <a:ext cx="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" name="Line 218"/>
          <p:cNvSpPr>
            <a:spLocks noChangeShapeType="1"/>
          </p:cNvSpPr>
          <p:nvPr/>
        </p:nvSpPr>
        <p:spPr bwMode="auto">
          <a:xfrm>
            <a:off x="8001000" y="9372600"/>
            <a:ext cx="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" name="Line 219"/>
          <p:cNvSpPr>
            <a:spLocks noChangeShapeType="1"/>
          </p:cNvSpPr>
          <p:nvPr/>
        </p:nvSpPr>
        <p:spPr bwMode="auto">
          <a:xfrm>
            <a:off x="8153400" y="9372600"/>
            <a:ext cx="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" name="Line 220"/>
          <p:cNvSpPr>
            <a:spLocks noChangeShapeType="1"/>
          </p:cNvSpPr>
          <p:nvPr/>
        </p:nvSpPr>
        <p:spPr bwMode="auto">
          <a:xfrm>
            <a:off x="8305800" y="9372600"/>
            <a:ext cx="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" name="Text Box 221"/>
          <p:cNvSpPr txBox="1">
            <a:spLocks noChangeArrowheads="1"/>
          </p:cNvSpPr>
          <p:nvPr/>
        </p:nvSpPr>
        <p:spPr bwMode="auto">
          <a:xfrm>
            <a:off x="6705600" y="108204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d_srcB</a:t>
            </a:r>
          </a:p>
        </p:txBody>
      </p:sp>
      <p:sp>
        <p:nvSpPr>
          <p:cNvPr id="2167" name="Text Box 222"/>
          <p:cNvSpPr txBox="1">
            <a:spLocks noChangeArrowheads="1"/>
          </p:cNvSpPr>
          <p:nvPr/>
        </p:nvSpPr>
        <p:spPr bwMode="auto">
          <a:xfrm>
            <a:off x="6248400" y="108204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d_srcA</a:t>
            </a:r>
          </a:p>
        </p:txBody>
      </p:sp>
      <p:sp>
        <p:nvSpPr>
          <p:cNvPr id="2168" name="Text Box 223"/>
          <p:cNvSpPr txBox="1">
            <a:spLocks noChangeArrowheads="1"/>
          </p:cNvSpPr>
          <p:nvPr/>
        </p:nvSpPr>
        <p:spPr bwMode="auto">
          <a:xfrm>
            <a:off x="2971800" y="88233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e_Cnd</a:t>
            </a:r>
          </a:p>
        </p:txBody>
      </p:sp>
      <p:sp>
        <p:nvSpPr>
          <p:cNvPr id="2169" name="Freeform 224"/>
          <p:cNvSpPr>
            <a:spLocks/>
          </p:cNvSpPr>
          <p:nvPr/>
        </p:nvSpPr>
        <p:spPr bwMode="auto">
          <a:xfrm>
            <a:off x="609600" y="8229600"/>
            <a:ext cx="2362200" cy="7086600"/>
          </a:xfrm>
          <a:custGeom>
            <a:avLst/>
            <a:gdLst>
              <a:gd name="T0" fmla="*/ 2147483647 w 1152"/>
              <a:gd name="T1" fmla="*/ 2147483647 h 4224"/>
              <a:gd name="T2" fmla="*/ 2147483647 w 1152"/>
              <a:gd name="T3" fmla="*/ 0 h 4224"/>
              <a:gd name="T4" fmla="*/ 0 w 1152"/>
              <a:gd name="T5" fmla="*/ 0 h 4224"/>
              <a:gd name="T6" fmla="*/ 0 w 1152"/>
              <a:gd name="T7" fmla="*/ 2147483647 h 4224"/>
              <a:gd name="T8" fmla="*/ 2147483647 w 1152"/>
              <a:gd name="T9" fmla="*/ 2147483647 h 4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4224"/>
              <a:gd name="T17" fmla="*/ 1152 w 1152"/>
              <a:gd name="T18" fmla="*/ 4224 h 4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4224">
                <a:moveTo>
                  <a:pt x="1152" y="96"/>
                </a:moveTo>
                <a:lnTo>
                  <a:pt x="1152" y="0"/>
                </a:lnTo>
                <a:lnTo>
                  <a:pt x="0" y="0"/>
                </a:lnTo>
                <a:lnTo>
                  <a:pt x="0" y="4224"/>
                </a:lnTo>
                <a:lnTo>
                  <a:pt x="1152" y="4224"/>
                </a:ln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" name="Text Box 225"/>
          <p:cNvSpPr txBox="1">
            <a:spLocks noChangeArrowheads="1"/>
          </p:cNvSpPr>
          <p:nvPr/>
        </p:nvSpPr>
        <p:spPr bwMode="auto">
          <a:xfrm>
            <a:off x="2362200" y="80010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M_Cnd</a:t>
            </a:r>
          </a:p>
        </p:txBody>
      </p:sp>
      <p:sp>
        <p:nvSpPr>
          <p:cNvPr id="2171" name="AutoShape 226"/>
          <p:cNvSpPr>
            <a:spLocks noChangeArrowheads="1"/>
          </p:cNvSpPr>
          <p:nvPr/>
        </p:nvSpPr>
        <p:spPr bwMode="auto">
          <a:xfrm>
            <a:off x="4267200" y="11430000"/>
            <a:ext cx="685800" cy="914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Sel+Fwd</a:t>
            </a:r>
          </a:p>
          <a:p>
            <a:r>
              <a:rPr lang="en-US" sz="1200"/>
              <a:t>A</a:t>
            </a:r>
          </a:p>
        </p:txBody>
      </p:sp>
      <p:sp>
        <p:nvSpPr>
          <p:cNvPr id="2172" name="AutoShape 227"/>
          <p:cNvSpPr>
            <a:spLocks noChangeArrowheads="1"/>
          </p:cNvSpPr>
          <p:nvPr/>
        </p:nvSpPr>
        <p:spPr bwMode="auto">
          <a:xfrm>
            <a:off x="5181600" y="11430000"/>
            <a:ext cx="685800" cy="914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Fwd</a:t>
            </a:r>
          </a:p>
          <a:p>
            <a:r>
              <a:rPr lang="en-US" sz="1200"/>
              <a:t>B</a:t>
            </a:r>
          </a:p>
        </p:txBody>
      </p:sp>
      <p:sp>
        <p:nvSpPr>
          <p:cNvPr id="2173" name="Line 228"/>
          <p:cNvSpPr>
            <a:spLocks noChangeShapeType="1"/>
          </p:cNvSpPr>
          <p:nvPr/>
        </p:nvSpPr>
        <p:spPr bwMode="auto">
          <a:xfrm rot="-5400000" flipH="1" flipV="1">
            <a:off x="7162800" y="1074420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" name="Line 230"/>
          <p:cNvSpPr>
            <a:spLocks noChangeShapeType="1"/>
          </p:cNvSpPr>
          <p:nvPr/>
        </p:nvSpPr>
        <p:spPr bwMode="auto">
          <a:xfrm rot="-5400000" flipH="1" flipV="1">
            <a:off x="5067300" y="119253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" name="Line 231"/>
          <p:cNvSpPr>
            <a:spLocks noChangeShapeType="1"/>
          </p:cNvSpPr>
          <p:nvPr/>
        </p:nvSpPr>
        <p:spPr bwMode="auto">
          <a:xfrm rot="-5400000" flipH="1" flipV="1">
            <a:off x="5067300" y="120777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76" name="Group 232"/>
          <p:cNvGrpSpPr>
            <a:grpSpLocks/>
          </p:cNvGrpSpPr>
          <p:nvPr/>
        </p:nvGrpSpPr>
        <p:grpSpPr bwMode="auto">
          <a:xfrm>
            <a:off x="8382000" y="11963400"/>
            <a:ext cx="152400" cy="152400"/>
            <a:chOff x="240" y="4176"/>
            <a:chExt cx="192" cy="192"/>
          </a:xfrm>
        </p:grpSpPr>
        <p:sp>
          <p:nvSpPr>
            <p:cNvPr id="2236" name="Oval 233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7" name="Rectangle 234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77" name="Group 235"/>
          <p:cNvGrpSpPr>
            <a:grpSpLocks/>
          </p:cNvGrpSpPr>
          <p:nvPr/>
        </p:nvGrpSpPr>
        <p:grpSpPr bwMode="auto">
          <a:xfrm>
            <a:off x="8534400" y="12115800"/>
            <a:ext cx="152400" cy="152400"/>
            <a:chOff x="240" y="4176"/>
            <a:chExt cx="192" cy="192"/>
          </a:xfrm>
        </p:grpSpPr>
        <p:sp>
          <p:nvSpPr>
            <p:cNvPr id="2234" name="Oval 236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" name="Rectangle 237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78" name="Line 240"/>
          <p:cNvSpPr>
            <a:spLocks noChangeShapeType="1"/>
          </p:cNvSpPr>
          <p:nvPr/>
        </p:nvSpPr>
        <p:spPr bwMode="auto">
          <a:xfrm flipV="1">
            <a:off x="5562600" y="1082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" name="Line 242"/>
          <p:cNvSpPr>
            <a:spLocks noChangeShapeType="1"/>
          </p:cNvSpPr>
          <p:nvPr/>
        </p:nvSpPr>
        <p:spPr bwMode="auto">
          <a:xfrm rot="-5400000" flipH="1" flipV="1">
            <a:off x="7239000" y="108204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" name="Freeform 247"/>
          <p:cNvSpPr>
            <a:spLocks/>
          </p:cNvSpPr>
          <p:nvPr/>
        </p:nvSpPr>
        <p:spPr bwMode="auto">
          <a:xfrm>
            <a:off x="4419600" y="12344400"/>
            <a:ext cx="914400" cy="1143000"/>
          </a:xfrm>
          <a:custGeom>
            <a:avLst/>
            <a:gdLst>
              <a:gd name="T0" fmla="*/ 2147483647 w 528"/>
              <a:gd name="T1" fmla="*/ 2147483647 h 720"/>
              <a:gd name="T2" fmla="*/ 2147483647 w 528"/>
              <a:gd name="T3" fmla="*/ 2147483647 h 720"/>
              <a:gd name="T4" fmla="*/ 0 w 528"/>
              <a:gd name="T5" fmla="*/ 2147483647 h 720"/>
              <a:gd name="T6" fmla="*/ 0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528" y="720"/>
                </a:moveTo>
                <a:lnTo>
                  <a:pt x="528" y="624"/>
                </a:lnTo>
                <a:lnTo>
                  <a:pt x="0" y="62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" name="Line 250"/>
          <p:cNvSpPr>
            <a:spLocks noChangeShapeType="1"/>
          </p:cNvSpPr>
          <p:nvPr/>
        </p:nvSpPr>
        <p:spPr bwMode="auto">
          <a:xfrm rot="-5400000" flipH="1" flipV="1">
            <a:off x="7010400" y="1074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" name="Line 253"/>
          <p:cNvSpPr>
            <a:spLocks noChangeShapeType="1"/>
          </p:cNvSpPr>
          <p:nvPr/>
        </p:nvSpPr>
        <p:spPr bwMode="auto">
          <a:xfrm rot="-5400000" flipH="1" flipV="1">
            <a:off x="5067300" y="117729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" name="Line 254"/>
          <p:cNvSpPr>
            <a:spLocks noChangeShapeType="1"/>
          </p:cNvSpPr>
          <p:nvPr/>
        </p:nvSpPr>
        <p:spPr bwMode="auto">
          <a:xfrm rot="-5400000" flipH="1" flipV="1">
            <a:off x="5067300" y="116205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" name="Line 255"/>
          <p:cNvSpPr>
            <a:spLocks noChangeShapeType="1"/>
          </p:cNvSpPr>
          <p:nvPr/>
        </p:nvSpPr>
        <p:spPr bwMode="auto">
          <a:xfrm rot="-5400000" flipH="1" flipV="1">
            <a:off x="5067300" y="114681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5" name="Freeform 257"/>
          <p:cNvSpPr>
            <a:spLocks/>
          </p:cNvSpPr>
          <p:nvPr/>
        </p:nvSpPr>
        <p:spPr bwMode="auto">
          <a:xfrm>
            <a:off x="4114800" y="8915400"/>
            <a:ext cx="3733800" cy="2667000"/>
          </a:xfrm>
          <a:custGeom>
            <a:avLst/>
            <a:gdLst>
              <a:gd name="T0" fmla="*/ 0 w 2352"/>
              <a:gd name="T1" fmla="*/ 0 h 1392"/>
              <a:gd name="T2" fmla="*/ 2147483647 w 2352"/>
              <a:gd name="T3" fmla="*/ 0 h 1392"/>
              <a:gd name="T4" fmla="*/ 2147483647 w 2352"/>
              <a:gd name="T5" fmla="*/ 2147483647 h 1392"/>
              <a:gd name="T6" fmla="*/ 2147483647 w 2352"/>
              <a:gd name="T7" fmla="*/ 2147483647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2352"/>
              <a:gd name="T13" fmla="*/ 0 h 1392"/>
              <a:gd name="T14" fmla="*/ 2352 w 2352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52" h="1392">
                <a:moveTo>
                  <a:pt x="0" y="0"/>
                </a:moveTo>
                <a:lnTo>
                  <a:pt x="2352" y="0"/>
                </a:lnTo>
                <a:lnTo>
                  <a:pt x="2352" y="1392"/>
                </a:lnTo>
                <a:lnTo>
                  <a:pt x="1104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86" name="Group 258"/>
          <p:cNvGrpSpPr>
            <a:grpSpLocks/>
          </p:cNvGrpSpPr>
          <p:nvPr/>
        </p:nvGrpSpPr>
        <p:grpSpPr bwMode="auto">
          <a:xfrm>
            <a:off x="4038600" y="8839200"/>
            <a:ext cx="152400" cy="152400"/>
            <a:chOff x="240" y="4176"/>
            <a:chExt cx="192" cy="192"/>
          </a:xfrm>
        </p:grpSpPr>
        <p:sp>
          <p:nvSpPr>
            <p:cNvPr id="2232" name="Oval 25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Rectangle 26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87" name="Freeform 261"/>
          <p:cNvSpPr>
            <a:spLocks/>
          </p:cNvSpPr>
          <p:nvPr/>
        </p:nvSpPr>
        <p:spPr bwMode="auto">
          <a:xfrm>
            <a:off x="4114800" y="8305800"/>
            <a:ext cx="3886200" cy="3429000"/>
          </a:xfrm>
          <a:custGeom>
            <a:avLst/>
            <a:gdLst>
              <a:gd name="T0" fmla="*/ 0 w 2448"/>
              <a:gd name="T1" fmla="*/ 0 h 2160"/>
              <a:gd name="T2" fmla="*/ 2147483647 w 2448"/>
              <a:gd name="T3" fmla="*/ 0 h 2160"/>
              <a:gd name="T4" fmla="*/ 2147483647 w 2448"/>
              <a:gd name="T5" fmla="*/ 2147483647 h 2160"/>
              <a:gd name="T6" fmla="*/ 2147483647 w 2448"/>
              <a:gd name="T7" fmla="*/ 2147483647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2160"/>
              <a:gd name="T14" fmla="*/ 2448 w 2448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2160">
                <a:moveTo>
                  <a:pt x="0" y="0"/>
                </a:moveTo>
                <a:lnTo>
                  <a:pt x="2448" y="0"/>
                </a:lnTo>
                <a:lnTo>
                  <a:pt x="2448" y="2160"/>
                </a:lnTo>
                <a:lnTo>
                  <a:pt x="1104" y="216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8" name="Freeform 262"/>
          <p:cNvSpPr>
            <a:spLocks/>
          </p:cNvSpPr>
          <p:nvPr/>
        </p:nvSpPr>
        <p:spPr bwMode="auto">
          <a:xfrm>
            <a:off x="3886200" y="8153400"/>
            <a:ext cx="4267200" cy="7086600"/>
          </a:xfrm>
          <a:custGeom>
            <a:avLst/>
            <a:gdLst>
              <a:gd name="T0" fmla="*/ 2147483647 w 2688"/>
              <a:gd name="T1" fmla="*/ 0 h 4464"/>
              <a:gd name="T2" fmla="*/ 2147483647 w 2688"/>
              <a:gd name="T3" fmla="*/ 0 h 4464"/>
              <a:gd name="T4" fmla="*/ 2147483647 w 2688"/>
              <a:gd name="T5" fmla="*/ 2147483647 h 4464"/>
              <a:gd name="T6" fmla="*/ 0 w 2688"/>
              <a:gd name="T7" fmla="*/ 2147483647 h 4464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4464"/>
              <a:gd name="T14" fmla="*/ 2688 w 2688"/>
              <a:gd name="T15" fmla="*/ 4464 h 4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4464">
                <a:moveTo>
                  <a:pt x="768" y="0"/>
                </a:moveTo>
                <a:lnTo>
                  <a:pt x="2688" y="0"/>
                </a:lnTo>
                <a:lnTo>
                  <a:pt x="2688" y="4464"/>
                </a:lnTo>
                <a:lnTo>
                  <a:pt x="0" y="446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9" name="Freeform 263"/>
          <p:cNvSpPr>
            <a:spLocks/>
          </p:cNvSpPr>
          <p:nvPr/>
        </p:nvSpPr>
        <p:spPr bwMode="auto">
          <a:xfrm>
            <a:off x="5029200" y="6553200"/>
            <a:ext cx="3276600" cy="5334000"/>
          </a:xfrm>
          <a:custGeom>
            <a:avLst/>
            <a:gdLst>
              <a:gd name="T0" fmla="*/ 0 w 2064"/>
              <a:gd name="T1" fmla="*/ 0 h 3360"/>
              <a:gd name="T2" fmla="*/ 2147483647 w 2064"/>
              <a:gd name="T3" fmla="*/ 0 h 3360"/>
              <a:gd name="T4" fmla="*/ 2147483647 w 2064"/>
              <a:gd name="T5" fmla="*/ 2147483647 h 3360"/>
              <a:gd name="T6" fmla="*/ 2147483647 w 2064"/>
              <a:gd name="T7" fmla="*/ 214748364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3360"/>
              <a:gd name="T14" fmla="*/ 2064 w 2064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3360">
                <a:moveTo>
                  <a:pt x="0" y="0"/>
                </a:moveTo>
                <a:lnTo>
                  <a:pt x="2064" y="0"/>
                </a:lnTo>
                <a:lnTo>
                  <a:pt x="2064" y="3360"/>
                </a:lnTo>
                <a:lnTo>
                  <a:pt x="528" y="336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0" name="Freeform 264"/>
          <p:cNvSpPr>
            <a:spLocks/>
          </p:cNvSpPr>
          <p:nvPr/>
        </p:nvSpPr>
        <p:spPr bwMode="auto">
          <a:xfrm>
            <a:off x="3886200" y="5867400"/>
            <a:ext cx="4572000" cy="9601200"/>
          </a:xfrm>
          <a:custGeom>
            <a:avLst/>
            <a:gdLst>
              <a:gd name="T0" fmla="*/ 2147483647 w 2880"/>
              <a:gd name="T1" fmla="*/ 2147483647 h 5952"/>
              <a:gd name="T2" fmla="*/ 2147483647 w 2880"/>
              <a:gd name="T3" fmla="*/ 0 h 5952"/>
              <a:gd name="T4" fmla="*/ 2147483647 w 2880"/>
              <a:gd name="T5" fmla="*/ 0 h 5952"/>
              <a:gd name="T6" fmla="*/ 2147483647 w 2880"/>
              <a:gd name="T7" fmla="*/ 2147483647 h 5952"/>
              <a:gd name="T8" fmla="*/ 0 w 2880"/>
              <a:gd name="T9" fmla="*/ 2147483647 h 59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5952"/>
              <a:gd name="T17" fmla="*/ 2880 w 2880"/>
              <a:gd name="T18" fmla="*/ 5952 h 59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0" h="5952">
                <a:moveTo>
                  <a:pt x="720" y="96"/>
                </a:moveTo>
                <a:lnTo>
                  <a:pt x="720" y="0"/>
                </a:lnTo>
                <a:lnTo>
                  <a:pt x="2880" y="0"/>
                </a:lnTo>
                <a:lnTo>
                  <a:pt x="2880" y="5952"/>
                </a:lnTo>
                <a:lnTo>
                  <a:pt x="0" y="595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" name="Freeform 265"/>
          <p:cNvSpPr>
            <a:spLocks/>
          </p:cNvSpPr>
          <p:nvPr/>
        </p:nvSpPr>
        <p:spPr bwMode="auto">
          <a:xfrm>
            <a:off x="4114800" y="5715000"/>
            <a:ext cx="4495800" cy="7391400"/>
          </a:xfrm>
          <a:custGeom>
            <a:avLst/>
            <a:gdLst>
              <a:gd name="T0" fmla="*/ 0 w 2832"/>
              <a:gd name="T1" fmla="*/ 2147483647 h 4560"/>
              <a:gd name="T2" fmla="*/ 0 w 2832"/>
              <a:gd name="T3" fmla="*/ 0 h 4560"/>
              <a:gd name="T4" fmla="*/ 2147483647 w 2832"/>
              <a:gd name="T5" fmla="*/ 0 h 4560"/>
              <a:gd name="T6" fmla="*/ 2147483647 w 2832"/>
              <a:gd name="T7" fmla="*/ 2147483647 h 4560"/>
              <a:gd name="T8" fmla="*/ 2147483647 w 2832"/>
              <a:gd name="T9" fmla="*/ 2147483647 h 4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2"/>
              <a:gd name="T16" fmla="*/ 0 h 4560"/>
              <a:gd name="T17" fmla="*/ 2832 w 2832"/>
              <a:gd name="T18" fmla="*/ 4560 h 4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2" h="4560">
                <a:moveTo>
                  <a:pt x="0" y="192"/>
                </a:moveTo>
                <a:lnTo>
                  <a:pt x="0" y="0"/>
                </a:lnTo>
                <a:lnTo>
                  <a:pt x="2832" y="0"/>
                </a:lnTo>
                <a:lnTo>
                  <a:pt x="2832" y="4560"/>
                </a:lnTo>
                <a:lnTo>
                  <a:pt x="1104" y="456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2" name="Line 266"/>
          <p:cNvSpPr>
            <a:spLocks noChangeShapeType="1"/>
          </p:cNvSpPr>
          <p:nvPr/>
        </p:nvSpPr>
        <p:spPr bwMode="auto">
          <a:xfrm>
            <a:off x="8458200" y="9372600"/>
            <a:ext cx="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3" name="Line 267"/>
          <p:cNvSpPr>
            <a:spLocks noChangeShapeType="1"/>
          </p:cNvSpPr>
          <p:nvPr/>
        </p:nvSpPr>
        <p:spPr bwMode="auto">
          <a:xfrm>
            <a:off x="8610600" y="9372600"/>
            <a:ext cx="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4" name="Rectangle 161"/>
          <p:cNvSpPr>
            <a:spLocks noChangeArrowheads="1"/>
          </p:cNvSpPr>
          <p:nvPr/>
        </p:nvSpPr>
        <p:spPr bwMode="auto">
          <a:xfrm>
            <a:off x="762000" y="6019800"/>
            <a:ext cx="7010400" cy="3810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195" name="Rectangle 168"/>
          <p:cNvSpPr>
            <a:spLocks noChangeArrowheads="1"/>
          </p:cNvSpPr>
          <p:nvPr/>
        </p:nvSpPr>
        <p:spPr bwMode="auto">
          <a:xfrm>
            <a:off x="1828800" y="6019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196" name="Rectangle 87"/>
          <p:cNvSpPr>
            <a:spLocks noChangeArrowheads="1"/>
          </p:cNvSpPr>
          <p:nvPr/>
        </p:nvSpPr>
        <p:spPr bwMode="auto">
          <a:xfrm>
            <a:off x="3657600" y="6019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2197" name="Rectangle 85"/>
          <p:cNvSpPr>
            <a:spLocks noChangeArrowheads="1"/>
          </p:cNvSpPr>
          <p:nvPr/>
        </p:nvSpPr>
        <p:spPr bwMode="auto">
          <a:xfrm>
            <a:off x="4572000" y="6019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valM</a:t>
            </a:r>
          </a:p>
        </p:txBody>
      </p:sp>
      <p:sp>
        <p:nvSpPr>
          <p:cNvPr id="2198" name="Rectangle 90"/>
          <p:cNvSpPr>
            <a:spLocks noChangeArrowheads="1"/>
          </p:cNvSpPr>
          <p:nvPr/>
        </p:nvSpPr>
        <p:spPr bwMode="auto">
          <a:xfrm>
            <a:off x="5943600" y="6019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199" name="Rectangle 91"/>
          <p:cNvSpPr>
            <a:spLocks noChangeArrowheads="1"/>
          </p:cNvSpPr>
          <p:nvPr/>
        </p:nvSpPr>
        <p:spPr bwMode="auto">
          <a:xfrm>
            <a:off x="6400800" y="6019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grpSp>
        <p:nvGrpSpPr>
          <p:cNvPr id="2200" name="Group 268"/>
          <p:cNvGrpSpPr>
            <a:grpSpLocks/>
          </p:cNvGrpSpPr>
          <p:nvPr/>
        </p:nvGrpSpPr>
        <p:grpSpPr bwMode="auto">
          <a:xfrm>
            <a:off x="4953000" y="6477000"/>
            <a:ext cx="152400" cy="152400"/>
            <a:chOff x="240" y="4176"/>
            <a:chExt cx="192" cy="192"/>
          </a:xfrm>
        </p:grpSpPr>
        <p:sp>
          <p:nvSpPr>
            <p:cNvPr id="2230" name="Oval 26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1" name="Rectangle 27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01" name="Text Box 271"/>
          <p:cNvSpPr txBox="1">
            <a:spLocks noChangeArrowheads="1"/>
          </p:cNvSpPr>
          <p:nvPr/>
        </p:nvSpPr>
        <p:spPr bwMode="auto">
          <a:xfrm>
            <a:off x="6858000" y="65532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m_valM</a:t>
            </a:r>
          </a:p>
        </p:txBody>
      </p:sp>
      <p:sp>
        <p:nvSpPr>
          <p:cNvPr id="2202" name="Text Box 272"/>
          <p:cNvSpPr txBox="1">
            <a:spLocks noChangeArrowheads="1"/>
          </p:cNvSpPr>
          <p:nvPr/>
        </p:nvSpPr>
        <p:spPr bwMode="auto">
          <a:xfrm>
            <a:off x="7772400" y="58515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W_valM</a:t>
            </a:r>
          </a:p>
        </p:txBody>
      </p:sp>
      <p:sp>
        <p:nvSpPr>
          <p:cNvPr id="2203" name="Text Box 273"/>
          <p:cNvSpPr txBox="1">
            <a:spLocks noChangeArrowheads="1"/>
          </p:cNvSpPr>
          <p:nvPr/>
        </p:nvSpPr>
        <p:spPr bwMode="auto">
          <a:xfrm>
            <a:off x="3505200" y="8001000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M_valE</a:t>
            </a:r>
          </a:p>
        </p:txBody>
      </p:sp>
      <p:sp>
        <p:nvSpPr>
          <p:cNvPr id="2204" name="Text Box 274"/>
          <p:cNvSpPr txBox="1">
            <a:spLocks noChangeArrowheads="1"/>
          </p:cNvSpPr>
          <p:nvPr/>
        </p:nvSpPr>
        <p:spPr bwMode="auto">
          <a:xfrm>
            <a:off x="6858000" y="88995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e_valE</a:t>
            </a:r>
          </a:p>
        </p:txBody>
      </p:sp>
      <p:sp>
        <p:nvSpPr>
          <p:cNvPr id="2205" name="Line 68"/>
          <p:cNvSpPr>
            <a:spLocks noChangeShapeType="1"/>
          </p:cNvSpPr>
          <p:nvPr/>
        </p:nvSpPr>
        <p:spPr bwMode="auto">
          <a:xfrm flipH="1" flipV="1">
            <a:off x="1600200" y="8763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6" name="Line 74"/>
          <p:cNvSpPr>
            <a:spLocks noChangeShapeType="1"/>
          </p:cNvSpPr>
          <p:nvPr/>
        </p:nvSpPr>
        <p:spPr bwMode="auto">
          <a:xfrm flipH="1" flipV="1">
            <a:off x="1600200" y="108204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7" name="Line 169"/>
          <p:cNvSpPr>
            <a:spLocks noChangeShapeType="1"/>
          </p:cNvSpPr>
          <p:nvPr/>
        </p:nvSpPr>
        <p:spPr bwMode="auto">
          <a:xfrm flipH="1" flipV="1">
            <a:off x="1600200" y="640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8" name="Rectangle 5"/>
          <p:cNvSpPr>
            <a:spLocks noChangeArrowheads="1"/>
          </p:cNvSpPr>
          <p:nvPr/>
        </p:nvSpPr>
        <p:spPr bwMode="auto">
          <a:xfrm>
            <a:off x="1371600" y="8382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209" name="Rectangle 6"/>
          <p:cNvSpPr>
            <a:spLocks noChangeArrowheads="1"/>
          </p:cNvSpPr>
          <p:nvPr/>
        </p:nvSpPr>
        <p:spPr bwMode="auto">
          <a:xfrm>
            <a:off x="1371600" y="13487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210" name="AutoShape 44"/>
          <p:cNvSpPr>
            <a:spLocks noChangeArrowheads="1"/>
          </p:cNvSpPr>
          <p:nvPr/>
        </p:nvSpPr>
        <p:spPr bwMode="auto">
          <a:xfrm>
            <a:off x="5943600" y="9677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211" name="AutoShape 44"/>
          <p:cNvSpPr>
            <a:spLocks noChangeArrowheads="1"/>
          </p:cNvSpPr>
          <p:nvPr/>
        </p:nvSpPr>
        <p:spPr bwMode="auto">
          <a:xfrm>
            <a:off x="1371600" y="67818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 smtClean="0"/>
              <a:t>St</a:t>
            </a:r>
            <a:r>
              <a:rPr lang="en-US" sz="1200" dirty="0" smtClean="0"/>
              <a:t>at</a:t>
            </a:r>
            <a:endParaRPr lang="en-US" sz="1200" dirty="0"/>
          </a:p>
        </p:txBody>
      </p:sp>
      <p:sp>
        <p:nvSpPr>
          <p:cNvPr id="2212" name="AutoShape 44"/>
          <p:cNvSpPr>
            <a:spLocks noChangeArrowheads="1"/>
          </p:cNvSpPr>
          <p:nvPr/>
        </p:nvSpPr>
        <p:spPr bwMode="auto">
          <a:xfrm>
            <a:off x="1371600" y="140208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tat</a:t>
            </a:r>
            <a:endParaRPr lang="en-US" sz="1200" dirty="0"/>
          </a:p>
        </p:txBody>
      </p:sp>
      <p:sp>
        <p:nvSpPr>
          <p:cNvPr id="2213" name="Text Box 202"/>
          <p:cNvSpPr txBox="1">
            <a:spLocks noChangeArrowheads="1"/>
          </p:cNvSpPr>
          <p:nvPr/>
        </p:nvSpPr>
        <p:spPr bwMode="auto">
          <a:xfrm>
            <a:off x="685800" y="143065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imem_error</a:t>
            </a:r>
          </a:p>
          <a:p>
            <a:pPr algn="r" eaLnBrk="1" hangingPunct="1"/>
            <a:r>
              <a:rPr lang="en-US" sz="1000"/>
              <a:t>instr_valid</a:t>
            </a:r>
          </a:p>
        </p:txBody>
      </p:sp>
      <p:sp>
        <p:nvSpPr>
          <p:cNvPr id="2214" name="Line 94"/>
          <p:cNvSpPr>
            <a:spLocks noChangeShapeType="1"/>
          </p:cNvSpPr>
          <p:nvPr/>
        </p:nvSpPr>
        <p:spPr bwMode="auto">
          <a:xfrm rot="16200000" flipV="1">
            <a:off x="3086100" y="56769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5" name="Text Box 153"/>
          <p:cNvSpPr txBox="1">
            <a:spLocks noChangeArrowheads="1"/>
          </p:cNvSpPr>
          <p:nvPr/>
        </p:nvSpPr>
        <p:spPr bwMode="auto">
          <a:xfrm>
            <a:off x="2514600" y="66897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dmem_error</a:t>
            </a:r>
          </a:p>
        </p:txBody>
      </p:sp>
      <p:cxnSp>
        <p:nvCxnSpPr>
          <p:cNvPr id="2216" name="Straight Connector 209"/>
          <p:cNvCxnSpPr>
            <a:cxnSpLocks noChangeShapeType="1"/>
          </p:cNvCxnSpPr>
          <p:nvPr/>
        </p:nvCxnSpPr>
        <p:spPr bwMode="auto">
          <a:xfrm rot="10800000">
            <a:off x="2955925" y="8839200"/>
            <a:ext cx="314007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7" name="Straight Arrow Connector 210"/>
          <p:cNvCxnSpPr>
            <a:cxnSpLocks noChangeShapeType="1"/>
          </p:cNvCxnSpPr>
          <p:nvPr/>
        </p:nvCxnSpPr>
        <p:spPr bwMode="auto">
          <a:xfrm rot="5400000">
            <a:off x="5680075" y="9259888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8" name="Line 69"/>
          <p:cNvSpPr>
            <a:spLocks noChangeShapeType="1"/>
          </p:cNvSpPr>
          <p:nvPr/>
        </p:nvSpPr>
        <p:spPr bwMode="auto">
          <a:xfrm flipV="1">
            <a:off x="6172200" y="998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9" name="Line 24"/>
          <p:cNvSpPr>
            <a:spLocks noChangeShapeType="1"/>
          </p:cNvSpPr>
          <p:nvPr/>
        </p:nvSpPr>
        <p:spPr bwMode="auto">
          <a:xfrm flipH="1" flipV="1">
            <a:off x="1828800" y="14097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20" name="Group 207"/>
          <p:cNvGrpSpPr>
            <a:grpSpLocks/>
          </p:cNvGrpSpPr>
          <p:nvPr/>
        </p:nvGrpSpPr>
        <p:grpSpPr bwMode="auto">
          <a:xfrm>
            <a:off x="2057400" y="14020800"/>
            <a:ext cx="152400" cy="152400"/>
            <a:chOff x="240" y="4176"/>
            <a:chExt cx="192" cy="192"/>
          </a:xfrm>
        </p:grpSpPr>
        <p:sp>
          <p:nvSpPr>
            <p:cNvPr id="2228" name="Oval 208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Rectangle 209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1" name="Text Box 274"/>
          <p:cNvSpPr txBox="1">
            <a:spLocks noChangeArrowheads="1"/>
          </p:cNvSpPr>
          <p:nvPr/>
        </p:nvSpPr>
        <p:spPr bwMode="auto">
          <a:xfrm>
            <a:off x="6096000" y="9372600"/>
            <a:ext cx="762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 e_dstE</a:t>
            </a:r>
          </a:p>
        </p:txBody>
      </p:sp>
      <p:sp>
        <p:nvSpPr>
          <p:cNvPr id="2222" name="Text Box 153"/>
          <p:cNvSpPr txBox="1">
            <a:spLocks noChangeArrowheads="1"/>
          </p:cNvSpPr>
          <p:nvPr/>
        </p:nvSpPr>
        <p:spPr bwMode="auto">
          <a:xfrm>
            <a:off x="914400" y="6477000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m_stat</a:t>
            </a:r>
          </a:p>
        </p:txBody>
      </p:sp>
      <p:sp>
        <p:nvSpPr>
          <p:cNvPr id="2223" name="Freeform 247"/>
          <p:cNvSpPr>
            <a:spLocks/>
          </p:cNvSpPr>
          <p:nvPr/>
        </p:nvSpPr>
        <p:spPr bwMode="auto">
          <a:xfrm>
            <a:off x="3276600" y="10820400"/>
            <a:ext cx="762000" cy="2667000"/>
          </a:xfrm>
          <a:custGeom>
            <a:avLst/>
            <a:gdLst>
              <a:gd name="T0" fmla="*/ 2147483647 w 528"/>
              <a:gd name="T1" fmla="*/ 2147483647 h 720"/>
              <a:gd name="T2" fmla="*/ 2147483647 w 528"/>
              <a:gd name="T3" fmla="*/ 2147483647 h 720"/>
              <a:gd name="T4" fmla="*/ 0 w 528"/>
              <a:gd name="T5" fmla="*/ 2147483647 h 720"/>
              <a:gd name="T6" fmla="*/ 0 w 52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720"/>
              <a:gd name="T14" fmla="*/ 528 w 52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720">
                <a:moveTo>
                  <a:pt x="528" y="720"/>
                </a:moveTo>
                <a:lnTo>
                  <a:pt x="528" y="418"/>
                </a:lnTo>
                <a:lnTo>
                  <a:pt x="0" y="41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4" name="AutoShape 44"/>
          <p:cNvSpPr>
            <a:spLocks noChangeArrowheads="1"/>
          </p:cNvSpPr>
          <p:nvPr/>
        </p:nvSpPr>
        <p:spPr bwMode="auto">
          <a:xfrm>
            <a:off x="1371600" y="55626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tat</a:t>
            </a:r>
            <a:endParaRPr lang="en-US" sz="1200" dirty="0"/>
          </a:p>
        </p:txBody>
      </p:sp>
      <p:sp>
        <p:nvSpPr>
          <p:cNvPr id="2225" name="Line 169"/>
          <p:cNvSpPr>
            <a:spLocks noChangeShapeType="1"/>
          </p:cNvSpPr>
          <p:nvPr/>
        </p:nvSpPr>
        <p:spPr bwMode="auto">
          <a:xfrm flipH="1" flipV="1">
            <a:off x="16002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6" name="Rectangle 168"/>
          <p:cNvSpPr>
            <a:spLocks noChangeArrowheads="1"/>
          </p:cNvSpPr>
          <p:nvPr/>
        </p:nvSpPr>
        <p:spPr bwMode="auto">
          <a:xfrm>
            <a:off x="1371600" y="60198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sp>
        <p:nvSpPr>
          <p:cNvPr id="2227" name="Oval 71"/>
          <p:cNvSpPr>
            <a:spLocks noChangeArrowheads="1"/>
          </p:cNvSpPr>
          <p:nvPr/>
        </p:nvSpPr>
        <p:spPr bwMode="auto">
          <a:xfrm>
            <a:off x="1371600" y="50292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113</Words>
  <Application>Microsoft Macintosh PowerPoint</Application>
  <PresentationFormat>Custom</PresentationFormat>
  <Paragraphs>106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57</cp:revision>
  <dcterms:created xsi:type="dcterms:W3CDTF">2001-12-20T15:11:49Z</dcterms:created>
  <dcterms:modified xsi:type="dcterms:W3CDTF">2014-11-15T02:06:17Z</dcterms:modified>
</cp:coreProperties>
</file>