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6908800" cy="9410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256" y="-320"/>
      </p:cViewPr>
      <p:guideLst>
        <p:guide orient="horz" pos="4080"/>
        <p:guide pos="46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402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defTabSz="930275">
              <a:defRPr sz="1200" smtClean="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14775" y="0"/>
            <a:ext cx="299402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 smtClean="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40800"/>
            <a:ext cx="299402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defTabSz="930275">
              <a:defRPr sz="1200" smtClean="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14775" y="8940800"/>
            <a:ext cx="299402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903890E0-06E0-A349-9523-B888705FD7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10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402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13188" y="0"/>
            <a:ext cx="299402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1725" y="706438"/>
            <a:ext cx="4705350" cy="35290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0563" y="4470400"/>
            <a:ext cx="5527675" cy="423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39213"/>
            <a:ext cx="299402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13188" y="8939213"/>
            <a:ext cx="299402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8F0C18B-F4DA-884E-AAB6-FF2331FADD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576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3ECE9398-FA17-EB49-8E19-30E291EC891A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E2F643-8C00-4E46-B778-96945A8D84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452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B2E135-61BF-E441-A93F-27D65167D4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522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5ED774-14C5-CE40-9AA7-9BBE6C534C5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90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AA9C66-6961-1245-BB6A-D25418CE1B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47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4D59AC-B8A0-0F48-BE2D-D8580B997D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149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4DB95B-211D-CD46-AF80-D89ECE855A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53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91675B-8032-C14B-9CDF-81CB173EA3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11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75BBD7-2F3E-8643-8088-27AB3D503FD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625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F1F4F0-8075-5A42-AB88-40C202876C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14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A68E75-C905-744B-AA12-E81A384043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30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225FE9-BFD5-714E-B2AC-1AF8D4C769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01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064C9B5-F092-5144-99D4-D70BD350984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ChangeArrowheads="1"/>
          </p:cNvSpPr>
          <p:nvPr/>
        </p:nvSpPr>
        <p:spPr bwMode="auto">
          <a:xfrm>
            <a:off x="0" y="381000"/>
            <a:ext cx="2590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sz="1400" dirty="0">
                <a:latin typeface="Courier New" charset="0"/>
              </a:rPr>
              <a:t>0x000: </a:t>
            </a:r>
            <a:r>
              <a:rPr lang="en-US" sz="1400" dirty="0" err="1" smtClean="0">
                <a:latin typeface="Courier New" charset="0"/>
              </a:rPr>
              <a:t>irmovq</a:t>
            </a:r>
            <a:r>
              <a:rPr lang="en-US" sz="1400" dirty="0" smtClean="0">
                <a:latin typeface="Courier New" charset="0"/>
              </a:rPr>
              <a:t> </a:t>
            </a:r>
            <a:r>
              <a:rPr lang="en-US" sz="1400" dirty="0">
                <a:latin typeface="Courier New" charset="0"/>
              </a:rPr>
              <a:t>$10</a:t>
            </a:r>
            <a:r>
              <a:rPr lang="en-US" sz="1400" dirty="0" smtClean="0">
                <a:latin typeface="Courier New" charset="0"/>
              </a:rPr>
              <a:t>,%rdx</a:t>
            </a:r>
            <a:endParaRPr lang="en-US" sz="1400" dirty="0">
              <a:latin typeface="Courier New" charset="0"/>
            </a:endParaRPr>
          </a:p>
        </p:txBody>
      </p:sp>
      <p:sp>
        <p:nvSpPr>
          <p:cNvPr id="2051" name="Rectangle 6"/>
          <p:cNvSpPr>
            <a:spLocks noChangeArrowheads="1"/>
          </p:cNvSpPr>
          <p:nvPr/>
        </p:nvSpPr>
        <p:spPr bwMode="auto">
          <a:xfrm>
            <a:off x="2895600" y="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1</a:t>
            </a:r>
          </a:p>
        </p:txBody>
      </p:sp>
      <p:sp>
        <p:nvSpPr>
          <p:cNvPr id="2052" name="Rectangle 7"/>
          <p:cNvSpPr>
            <a:spLocks noChangeArrowheads="1"/>
          </p:cNvSpPr>
          <p:nvPr/>
        </p:nvSpPr>
        <p:spPr bwMode="auto">
          <a:xfrm>
            <a:off x="3352800" y="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2</a:t>
            </a:r>
          </a:p>
        </p:txBody>
      </p:sp>
      <p:sp>
        <p:nvSpPr>
          <p:cNvPr id="2053" name="Rectangle 8"/>
          <p:cNvSpPr>
            <a:spLocks noChangeArrowheads="1"/>
          </p:cNvSpPr>
          <p:nvPr/>
        </p:nvSpPr>
        <p:spPr bwMode="auto">
          <a:xfrm>
            <a:off x="3810000" y="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3</a:t>
            </a:r>
          </a:p>
        </p:txBody>
      </p:sp>
      <p:sp>
        <p:nvSpPr>
          <p:cNvPr id="2054" name="Rectangle 9"/>
          <p:cNvSpPr>
            <a:spLocks noChangeArrowheads="1"/>
          </p:cNvSpPr>
          <p:nvPr/>
        </p:nvSpPr>
        <p:spPr bwMode="auto">
          <a:xfrm>
            <a:off x="4267200" y="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4</a:t>
            </a:r>
          </a:p>
        </p:txBody>
      </p:sp>
      <p:sp>
        <p:nvSpPr>
          <p:cNvPr id="2055" name="Rectangle 10"/>
          <p:cNvSpPr>
            <a:spLocks noChangeArrowheads="1"/>
          </p:cNvSpPr>
          <p:nvPr/>
        </p:nvSpPr>
        <p:spPr bwMode="auto">
          <a:xfrm>
            <a:off x="4724400" y="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5</a:t>
            </a:r>
          </a:p>
        </p:txBody>
      </p:sp>
      <p:sp>
        <p:nvSpPr>
          <p:cNvPr id="2056" name="Rectangle 11"/>
          <p:cNvSpPr>
            <a:spLocks noChangeArrowheads="1"/>
          </p:cNvSpPr>
          <p:nvPr/>
        </p:nvSpPr>
        <p:spPr bwMode="auto">
          <a:xfrm>
            <a:off x="5181600" y="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6</a:t>
            </a:r>
          </a:p>
        </p:txBody>
      </p:sp>
      <p:sp>
        <p:nvSpPr>
          <p:cNvPr id="2057" name="Rectangle 12"/>
          <p:cNvSpPr>
            <a:spLocks noChangeArrowheads="1"/>
          </p:cNvSpPr>
          <p:nvPr/>
        </p:nvSpPr>
        <p:spPr bwMode="auto">
          <a:xfrm>
            <a:off x="5638800" y="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7</a:t>
            </a:r>
          </a:p>
        </p:txBody>
      </p:sp>
      <p:sp>
        <p:nvSpPr>
          <p:cNvPr id="2058" name="Rectangle 13"/>
          <p:cNvSpPr>
            <a:spLocks noChangeArrowheads="1"/>
          </p:cNvSpPr>
          <p:nvPr/>
        </p:nvSpPr>
        <p:spPr bwMode="auto">
          <a:xfrm>
            <a:off x="6096000" y="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8</a:t>
            </a:r>
          </a:p>
        </p:txBody>
      </p:sp>
      <p:sp>
        <p:nvSpPr>
          <p:cNvPr id="2059" name="Rectangle 14"/>
          <p:cNvSpPr>
            <a:spLocks noChangeArrowheads="1"/>
          </p:cNvSpPr>
          <p:nvPr/>
        </p:nvSpPr>
        <p:spPr bwMode="auto">
          <a:xfrm>
            <a:off x="6553200" y="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9</a:t>
            </a:r>
          </a:p>
        </p:txBody>
      </p:sp>
      <p:grpSp>
        <p:nvGrpSpPr>
          <p:cNvPr id="2060" name="Group 60"/>
          <p:cNvGrpSpPr>
            <a:grpSpLocks/>
          </p:cNvGrpSpPr>
          <p:nvPr/>
        </p:nvGrpSpPr>
        <p:grpSpPr bwMode="auto">
          <a:xfrm>
            <a:off x="2895600" y="381000"/>
            <a:ext cx="2286000" cy="304800"/>
            <a:chOff x="1920" y="1296"/>
            <a:chExt cx="1440" cy="192"/>
          </a:xfrm>
        </p:grpSpPr>
        <p:sp>
          <p:nvSpPr>
            <p:cNvPr id="2109" name="Rectangle 2"/>
            <p:cNvSpPr>
              <a:spLocks noChangeArrowheads="1"/>
            </p:cNvSpPr>
            <p:nvPr/>
          </p:nvSpPr>
          <p:spPr bwMode="auto">
            <a:xfrm>
              <a:off x="1920" y="129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F</a:t>
              </a:r>
            </a:p>
          </p:txBody>
        </p:sp>
        <p:sp>
          <p:nvSpPr>
            <p:cNvPr id="2110" name="Rectangle 15"/>
            <p:cNvSpPr>
              <a:spLocks noChangeArrowheads="1"/>
            </p:cNvSpPr>
            <p:nvPr/>
          </p:nvSpPr>
          <p:spPr bwMode="auto">
            <a:xfrm>
              <a:off x="2208" y="129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D</a:t>
              </a:r>
            </a:p>
          </p:txBody>
        </p:sp>
        <p:sp>
          <p:nvSpPr>
            <p:cNvPr id="2111" name="Rectangle 16"/>
            <p:cNvSpPr>
              <a:spLocks noChangeArrowheads="1"/>
            </p:cNvSpPr>
            <p:nvPr/>
          </p:nvSpPr>
          <p:spPr bwMode="auto">
            <a:xfrm>
              <a:off x="2496" y="129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E</a:t>
              </a:r>
            </a:p>
          </p:txBody>
        </p:sp>
        <p:sp>
          <p:nvSpPr>
            <p:cNvPr id="2112" name="Rectangle 17"/>
            <p:cNvSpPr>
              <a:spLocks noChangeArrowheads="1"/>
            </p:cNvSpPr>
            <p:nvPr/>
          </p:nvSpPr>
          <p:spPr bwMode="auto">
            <a:xfrm>
              <a:off x="2784" y="129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M</a:t>
              </a:r>
            </a:p>
          </p:txBody>
        </p:sp>
        <p:sp>
          <p:nvSpPr>
            <p:cNvPr id="2113" name="Rectangle 18"/>
            <p:cNvSpPr>
              <a:spLocks noChangeArrowheads="1"/>
            </p:cNvSpPr>
            <p:nvPr/>
          </p:nvSpPr>
          <p:spPr bwMode="auto">
            <a:xfrm>
              <a:off x="3072" y="129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W</a:t>
              </a:r>
            </a:p>
          </p:txBody>
        </p:sp>
      </p:grpSp>
      <p:sp>
        <p:nvSpPr>
          <p:cNvPr id="2061" name="Rectangle 20"/>
          <p:cNvSpPr>
            <a:spLocks noChangeArrowheads="1"/>
          </p:cNvSpPr>
          <p:nvPr/>
        </p:nvSpPr>
        <p:spPr bwMode="auto">
          <a:xfrm>
            <a:off x="0" y="685800"/>
            <a:ext cx="2590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sz="1400" dirty="0" smtClean="0">
                <a:latin typeface="Courier New" charset="0"/>
              </a:rPr>
              <a:t>0x00a: </a:t>
            </a:r>
            <a:r>
              <a:rPr lang="en-US" sz="1400" dirty="0" err="1" smtClean="0">
                <a:latin typeface="Courier New" charset="0"/>
              </a:rPr>
              <a:t>irmovq</a:t>
            </a:r>
            <a:r>
              <a:rPr lang="en-US" sz="1400" dirty="0" smtClean="0">
                <a:latin typeface="Courier New" charset="0"/>
              </a:rPr>
              <a:t>  </a:t>
            </a:r>
            <a:r>
              <a:rPr lang="en-US" sz="1400" dirty="0">
                <a:latin typeface="Courier New" charset="0"/>
              </a:rPr>
              <a:t>$3</a:t>
            </a:r>
            <a:r>
              <a:rPr lang="en-US" sz="1400" dirty="0" smtClean="0">
                <a:latin typeface="Courier New" charset="0"/>
              </a:rPr>
              <a:t>,%rax</a:t>
            </a:r>
            <a:endParaRPr lang="en-US" sz="1400" dirty="0">
              <a:latin typeface="Courier New" charset="0"/>
            </a:endParaRPr>
          </a:p>
        </p:txBody>
      </p:sp>
      <p:grpSp>
        <p:nvGrpSpPr>
          <p:cNvPr id="2062" name="Group 59"/>
          <p:cNvGrpSpPr>
            <a:grpSpLocks/>
          </p:cNvGrpSpPr>
          <p:nvPr/>
        </p:nvGrpSpPr>
        <p:grpSpPr bwMode="auto">
          <a:xfrm>
            <a:off x="3352800" y="685800"/>
            <a:ext cx="2286000" cy="304800"/>
            <a:chOff x="2208" y="1488"/>
            <a:chExt cx="1440" cy="192"/>
          </a:xfrm>
        </p:grpSpPr>
        <p:sp>
          <p:nvSpPr>
            <p:cNvPr id="2104" name="Rectangle 19"/>
            <p:cNvSpPr>
              <a:spLocks noChangeArrowheads="1"/>
            </p:cNvSpPr>
            <p:nvPr/>
          </p:nvSpPr>
          <p:spPr bwMode="auto">
            <a:xfrm>
              <a:off x="2208" y="1488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F</a:t>
              </a:r>
            </a:p>
          </p:txBody>
        </p:sp>
        <p:sp>
          <p:nvSpPr>
            <p:cNvPr id="2105" name="Rectangle 21"/>
            <p:cNvSpPr>
              <a:spLocks noChangeArrowheads="1"/>
            </p:cNvSpPr>
            <p:nvPr/>
          </p:nvSpPr>
          <p:spPr bwMode="auto">
            <a:xfrm>
              <a:off x="2496" y="1488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D</a:t>
              </a:r>
            </a:p>
          </p:txBody>
        </p:sp>
        <p:sp>
          <p:nvSpPr>
            <p:cNvPr id="2106" name="Rectangle 22"/>
            <p:cNvSpPr>
              <a:spLocks noChangeArrowheads="1"/>
            </p:cNvSpPr>
            <p:nvPr/>
          </p:nvSpPr>
          <p:spPr bwMode="auto">
            <a:xfrm>
              <a:off x="2784" y="1488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E</a:t>
              </a:r>
            </a:p>
          </p:txBody>
        </p:sp>
        <p:sp>
          <p:nvSpPr>
            <p:cNvPr id="2107" name="Rectangle 23"/>
            <p:cNvSpPr>
              <a:spLocks noChangeArrowheads="1"/>
            </p:cNvSpPr>
            <p:nvPr/>
          </p:nvSpPr>
          <p:spPr bwMode="auto">
            <a:xfrm>
              <a:off x="3072" y="1488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M</a:t>
              </a:r>
            </a:p>
          </p:txBody>
        </p:sp>
        <p:sp>
          <p:nvSpPr>
            <p:cNvPr id="2108" name="Rectangle 24"/>
            <p:cNvSpPr>
              <a:spLocks noChangeArrowheads="1"/>
            </p:cNvSpPr>
            <p:nvPr/>
          </p:nvSpPr>
          <p:spPr bwMode="auto">
            <a:xfrm>
              <a:off x="3360" y="1488"/>
              <a:ext cx="288" cy="192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W</a:t>
              </a:r>
            </a:p>
          </p:txBody>
        </p:sp>
      </p:grpSp>
      <p:sp>
        <p:nvSpPr>
          <p:cNvPr id="2063" name="Rectangle 26"/>
          <p:cNvSpPr>
            <a:spLocks noChangeArrowheads="1"/>
          </p:cNvSpPr>
          <p:nvPr/>
        </p:nvSpPr>
        <p:spPr bwMode="auto">
          <a:xfrm>
            <a:off x="0" y="990600"/>
            <a:ext cx="2590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sz="1400" dirty="0" smtClean="0">
                <a:latin typeface="Courier New" charset="0"/>
              </a:rPr>
              <a:t>0x014: </a:t>
            </a:r>
            <a:r>
              <a:rPr lang="en-US" sz="1400" dirty="0" err="1">
                <a:latin typeface="Courier New" charset="0"/>
              </a:rPr>
              <a:t>nop</a:t>
            </a:r>
            <a:endParaRPr lang="en-US" sz="1400" dirty="0">
              <a:latin typeface="Courier New" charset="0"/>
            </a:endParaRPr>
          </a:p>
        </p:txBody>
      </p:sp>
      <p:grpSp>
        <p:nvGrpSpPr>
          <p:cNvPr id="2064" name="Group 58"/>
          <p:cNvGrpSpPr>
            <a:grpSpLocks/>
          </p:cNvGrpSpPr>
          <p:nvPr/>
        </p:nvGrpSpPr>
        <p:grpSpPr bwMode="auto">
          <a:xfrm>
            <a:off x="3810000" y="990600"/>
            <a:ext cx="2286000" cy="304800"/>
            <a:chOff x="2496" y="1680"/>
            <a:chExt cx="1440" cy="192"/>
          </a:xfrm>
        </p:grpSpPr>
        <p:sp>
          <p:nvSpPr>
            <p:cNvPr id="2099" name="Rectangle 25"/>
            <p:cNvSpPr>
              <a:spLocks noChangeArrowheads="1"/>
            </p:cNvSpPr>
            <p:nvPr/>
          </p:nvSpPr>
          <p:spPr bwMode="auto">
            <a:xfrm>
              <a:off x="2496" y="1680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F</a:t>
              </a:r>
            </a:p>
          </p:txBody>
        </p:sp>
        <p:sp>
          <p:nvSpPr>
            <p:cNvPr id="2100" name="Rectangle 27"/>
            <p:cNvSpPr>
              <a:spLocks noChangeArrowheads="1"/>
            </p:cNvSpPr>
            <p:nvPr/>
          </p:nvSpPr>
          <p:spPr bwMode="auto">
            <a:xfrm>
              <a:off x="2784" y="1680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D</a:t>
              </a:r>
            </a:p>
          </p:txBody>
        </p:sp>
        <p:sp>
          <p:nvSpPr>
            <p:cNvPr id="2101" name="Rectangle 28"/>
            <p:cNvSpPr>
              <a:spLocks noChangeArrowheads="1"/>
            </p:cNvSpPr>
            <p:nvPr/>
          </p:nvSpPr>
          <p:spPr bwMode="auto">
            <a:xfrm>
              <a:off x="3072" y="1680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E</a:t>
              </a:r>
            </a:p>
          </p:txBody>
        </p:sp>
        <p:sp>
          <p:nvSpPr>
            <p:cNvPr id="2102" name="Rectangle 29"/>
            <p:cNvSpPr>
              <a:spLocks noChangeArrowheads="1"/>
            </p:cNvSpPr>
            <p:nvPr/>
          </p:nvSpPr>
          <p:spPr bwMode="auto">
            <a:xfrm>
              <a:off x="3360" y="1680"/>
              <a:ext cx="288" cy="192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M</a:t>
              </a:r>
            </a:p>
          </p:txBody>
        </p:sp>
        <p:sp>
          <p:nvSpPr>
            <p:cNvPr id="2103" name="Rectangle 30"/>
            <p:cNvSpPr>
              <a:spLocks noChangeArrowheads="1"/>
            </p:cNvSpPr>
            <p:nvPr/>
          </p:nvSpPr>
          <p:spPr bwMode="auto">
            <a:xfrm>
              <a:off x="3648" y="1680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W</a:t>
              </a:r>
            </a:p>
          </p:txBody>
        </p:sp>
      </p:grpSp>
      <p:sp>
        <p:nvSpPr>
          <p:cNvPr id="2065" name="Rectangle 32"/>
          <p:cNvSpPr>
            <a:spLocks noChangeArrowheads="1"/>
          </p:cNvSpPr>
          <p:nvPr/>
        </p:nvSpPr>
        <p:spPr bwMode="auto">
          <a:xfrm>
            <a:off x="0" y="1295400"/>
            <a:ext cx="2590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sz="1400" dirty="0" smtClean="0">
                <a:latin typeface="Courier New" charset="0"/>
              </a:rPr>
              <a:t>0x015: </a:t>
            </a:r>
            <a:r>
              <a:rPr lang="en-US" sz="1400" dirty="0" err="1">
                <a:latin typeface="Courier New" charset="0"/>
              </a:rPr>
              <a:t>nop</a:t>
            </a:r>
            <a:endParaRPr lang="en-US" sz="1400" dirty="0">
              <a:latin typeface="Courier New" charset="0"/>
            </a:endParaRPr>
          </a:p>
        </p:txBody>
      </p:sp>
      <p:grpSp>
        <p:nvGrpSpPr>
          <p:cNvPr id="2066" name="Group 57"/>
          <p:cNvGrpSpPr>
            <a:grpSpLocks/>
          </p:cNvGrpSpPr>
          <p:nvPr/>
        </p:nvGrpSpPr>
        <p:grpSpPr bwMode="auto">
          <a:xfrm>
            <a:off x="4267200" y="1295400"/>
            <a:ext cx="2286000" cy="304800"/>
            <a:chOff x="2784" y="1872"/>
            <a:chExt cx="1440" cy="192"/>
          </a:xfrm>
        </p:grpSpPr>
        <p:sp>
          <p:nvSpPr>
            <p:cNvPr id="2094" name="Rectangle 31"/>
            <p:cNvSpPr>
              <a:spLocks noChangeArrowheads="1"/>
            </p:cNvSpPr>
            <p:nvPr/>
          </p:nvSpPr>
          <p:spPr bwMode="auto">
            <a:xfrm>
              <a:off x="2784" y="1872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F</a:t>
              </a:r>
            </a:p>
          </p:txBody>
        </p:sp>
        <p:sp>
          <p:nvSpPr>
            <p:cNvPr id="2095" name="Rectangle 33"/>
            <p:cNvSpPr>
              <a:spLocks noChangeArrowheads="1"/>
            </p:cNvSpPr>
            <p:nvPr/>
          </p:nvSpPr>
          <p:spPr bwMode="auto">
            <a:xfrm>
              <a:off x="3072" y="1872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D</a:t>
              </a:r>
            </a:p>
          </p:txBody>
        </p:sp>
        <p:sp>
          <p:nvSpPr>
            <p:cNvPr id="2096" name="Rectangle 34"/>
            <p:cNvSpPr>
              <a:spLocks noChangeArrowheads="1"/>
            </p:cNvSpPr>
            <p:nvPr/>
          </p:nvSpPr>
          <p:spPr bwMode="auto">
            <a:xfrm>
              <a:off x="3360" y="1872"/>
              <a:ext cx="288" cy="192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E</a:t>
              </a:r>
            </a:p>
          </p:txBody>
        </p:sp>
        <p:sp>
          <p:nvSpPr>
            <p:cNvPr id="2097" name="Rectangle 35"/>
            <p:cNvSpPr>
              <a:spLocks noChangeArrowheads="1"/>
            </p:cNvSpPr>
            <p:nvPr/>
          </p:nvSpPr>
          <p:spPr bwMode="auto">
            <a:xfrm>
              <a:off x="3648" y="1872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M</a:t>
              </a:r>
            </a:p>
          </p:txBody>
        </p:sp>
        <p:sp>
          <p:nvSpPr>
            <p:cNvPr id="2098" name="Rectangle 36"/>
            <p:cNvSpPr>
              <a:spLocks noChangeArrowheads="1"/>
            </p:cNvSpPr>
            <p:nvPr/>
          </p:nvSpPr>
          <p:spPr bwMode="auto">
            <a:xfrm>
              <a:off x="3936" y="1872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W</a:t>
              </a:r>
            </a:p>
          </p:txBody>
        </p:sp>
      </p:grpSp>
      <p:sp>
        <p:nvSpPr>
          <p:cNvPr id="2067" name="Rectangle 38"/>
          <p:cNvSpPr>
            <a:spLocks noChangeArrowheads="1"/>
          </p:cNvSpPr>
          <p:nvPr/>
        </p:nvSpPr>
        <p:spPr bwMode="auto">
          <a:xfrm>
            <a:off x="0" y="1600200"/>
            <a:ext cx="2590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sz="1400" dirty="0" smtClean="0">
                <a:latin typeface="Courier New" charset="0"/>
              </a:rPr>
              <a:t>0x016: </a:t>
            </a:r>
            <a:r>
              <a:rPr lang="en-US" sz="1400" dirty="0" err="1" smtClean="0">
                <a:latin typeface="Courier New" charset="0"/>
              </a:rPr>
              <a:t>addq</a:t>
            </a:r>
            <a:r>
              <a:rPr lang="en-US" sz="1400" dirty="0" smtClean="0">
                <a:latin typeface="Courier New" charset="0"/>
              </a:rPr>
              <a:t> </a:t>
            </a:r>
            <a:r>
              <a:rPr lang="en-US" sz="1400" dirty="0" smtClean="0">
                <a:latin typeface="Courier New" charset="0"/>
              </a:rPr>
              <a:t>%</a:t>
            </a:r>
            <a:r>
              <a:rPr lang="en-US" sz="1400" dirty="0" err="1" smtClean="0">
                <a:latin typeface="Courier New" charset="0"/>
              </a:rPr>
              <a:t>rdx</a:t>
            </a:r>
            <a:r>
              <a:rPr lang="en-US" sz="1400" dirty="0" smtClean="0">
                <a:latin typeface="Courier New" charset="0"/>
              </a:rPr>
              <a:t>,%</a:t>
            </a:r>
            <a:r>
              <a:rPr lang="en-US" sz="1400" dirty="0" err="1" smtClean="0">
                <a:latin typeface="Courier New" charset="0"/>
              </a:rPr>
              <a:t>rax</a:t>
            </a:r>
            <a:endParaRPr lang="en-US" sz="1400" dirty="0">
              <a:latin typeface="Courier New" charset="0"/>
            </a:endParaRPr>
          </a:p>
        </p:txBody>
      </p:sp>
      <p:grpSp>
        <p:nvGrpSpPr>
          <p:cNvPr id="2068" name="Group 56"/>
          <p:cNvGrpSpPr>
            <a:grpSpLocks/>
          </p:cNvGrpSpPr>
          <p:nvPr/>
        </p:nvGrpSpPr>
        <p:grpSpPr bwMode="auto">
          <a:xfrm>
            <a:off x="4724400" y="1600200"/>
            <a:ext cx="2286000" cy="304800"/>
            <a:chOff x="3072" y="2064"/>
            <a:chExt cx="1440" cy="192"/>
          </a:xfrm>
        </p:grpSpPr>
        <p:sp>
          <p:nvSpPr>
            <p:cNvPr id="2089" name="Rectangle 37"/>
            <p:cNvSpPr>
              <a:spLocks noChangeArrowheads="1"/>
            </p:cNvSpPr>
            <p:nvPr/>
          </p:nvSpPr>
          <p:spPr bwMode="auto">
            <a:xfrm>
              <a:off x="3072" y="2064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F</a:t>
              </a:r>
            </a:p>
          </p:txBody>
        </p:sp>
        <p:sp>
          <p:nvSpPr>
            <p:cNvPr id="2090" name="Rectangle 39"/>
            <p:cNvSpPr>
              <a:spLocks noChangeArrowheads="1"/>
            </p:cNvSpPr>
            <p:nvPr/>
          </p:nvSpPr>
          <p:spPr bwMode="auto">
            <a:xfrm>
              <a:off x="3360" y="2064"/>
              <a:ext cx="288" cy="192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D</a:t>
              </a:r>
            </a:p>
          </p:txBody>
        </p:sp>
        <p:sp>
          <p:nvSpPr>
            <p:cNvPr id="2091" name="Rectangle 40"/>
            <p:cNvSpPr>
              <a:spLocks noChangeArrowheads="1"/>
            </p:cNvSpPr>
            <p:nvPr/>
          </p:nvSpPr>
          <p:spPr bwMode="auto">
            <a:xfrm>
              <a:off x="3648" y="2064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E</a:t>
              </a:r>
            </a:p>
          </p:txBody>
        </p:sp>
        <p:sp>
          <p:nvSpPr>
            <p:cNvPr id="2092" name="Rectangle 41"/>
            <p:cNvSpPr>
              <a:spLocks noChangeArrowheads="1"/>
            </p:cNvSpPr>
            <p:nvPr/>
          </p:nvSpPr>
          <p:spPr bwMode="auto">
            <a:xfrm>
              <a:off x="3936" y="2064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M</a:t>
              </a:r>
            </a:p>
          </p:txBody>
        </p:sp>
        <p:sp>
          <p:nvSpPr>
            <p:cNvPr id="2093" name="Rectangle 42"/>
            <p:cNvSpPr>
              <a:spLocks noChangeArrowheads="1"/>
            </p:cNvSpPr>
            <p:nvPr/>
          </p:nvSpPr>
          <p:spPr bwMode="auto">
            <a:xfrm>
              <a:off x="4224" y="2064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W</a:t>
              </a:r>
            </a:p>
          </p:txBody>
        </p:sp>
      </p:grpSp>
      <p:sp>
        <p:nvSpPr>
          <p:cNvPr id="2069" name="Rectangle 44"/>
          <p:cNvSpPr>
            <a:spLocks noChangeArrowheads="1"/>
          </p:cNvSpPr>
          <p:nvPr/>
        </p:nvSpPr>
        <p:spPr bwMode="auto">
          <a:xfrm>
            <a:off x="0" y="1905000"/>
            <a:ext cx="2590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sz="1400" dirty="0" smtClean="0">
                <a:latin typeface="Courier New" charset="0"/>
              </a:rPr>
              <a:t>0x018: </a:t>
            </a:r>
            <a:r>
              <a:rPr lang="en-US" sz="1400" dirty="0">
                <a:latin typeface="Courier New" charset="0"/>
              </a:rPr>
              <a:t>halt</a:t>
            </a:r>
          </a:p>
        </p:txBody>
      </p:sp>
      <p:grpSp>
        <p:nvGrpSpPr>
          <p:cNvPr id="2070" name="Group 55"/>
          <p:cNvGrpSpPr>
            <a:grpSpLocks/>
          </p:cNvGrpSpPr>
          <p:nvPr/>
        </p:nvGrpSpPr>
        <p:grpSpPr bwMode="auto">
          <a:xfrm>
            <a:off x="5181600" y="1905000"/>
            <a:ext cx="2286000" cy="304800"/>
            <a:chOff x="3360" y="2256"/>
            <a:chExt cx="1440" cy="192"/>
          </a:xfrm>
        </p:grpSpPr>
        <p:sp>
          <p:nvSpPr>
            <p:cNvPr id="2084" name="Rectangle 43"/>
            <p:cNvSpPr>
              <a:spLocks noChangeArrowheads="1"/>
            </p:cNvSpPr>
            <p:nvPr/>
          </p:nvSpPr>
          <p:spPr bwMode="auto">
            <a:xfrm>
              <a:off x="3360" y="2256"/>
              <a:ext cx="288" cy="192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F</a:t>
              </a:r>
            </a:p>
          </p:txBody>
        </p:sp>
        <p:sp>
          <p:nvSpPr>
            <p:cNvPr id="2085" name="Rectangle 45"/>
            <p:cNvSpPr>
              <a:spLocks noChangeArrowheads="1"/>
            </p:cNvSpPr>
            <p:nvPr/>
          </p:nvSpPr>
          <p:spPr bwMode="auto">
            <a:xfrm>
              <a:off x="3648" y="225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D</a:t>
              </a:r>
            </a:p>
          </p:txBody>
        </p:sp>
        <p:sp>
          <p:nvSpPr>
            <p:cNvPr id="2086" name="Rectangle 46"/>
            <p:cNvSpPr>
              <a:spLocks noChangeArrowheads="1"/>
            </p:cNvSpPr>
            <p:nvPr/>
          </p:nvSpPr>
          <p:spPr bwMode="auto">
            <a:xfrm>
              <a:off x="3936" y="225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E</a:t>
              </a:r>
            </a:p>
          </p:txBody>
        </p:sp>
        <p:sp>
          <p:nvSpPr>
            <p:cNvPr id="2087" name="Rectangle 47"/>
            <p:cNvSpPr>
              <a:spLocks noChangeArrowheads="1"/>
            </p:cNvSpPr>
            <p:nvPr/>
          </p:nvSpPr>
          <p:spPr bwMode="auto">
            <a:xfrm>
              <a:off x="4224" y="225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M</a:t>
              </a:r>
            </a:p>
          </p:txBody>
        </p:sp>
        <p:sp>
          <p:nvSpPr>
            <p:cNvPr id="2088" name="Rectangle 48"/>
            <p:cNvSpPr>
              <a:spLocks noChangeArrowheads="1"/>
            </p:cNvSpPr>
            <p:nvPr/>
          </p:nvSpPr>
          <p:spPr bwMode="auto">
            <a:xfrm>
              <a:off x="4512" y="225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W</a:t>
              </a:r>
            </a:p>
          </p:txBody>
        </p:sp>
      </p:grpSp>
      <p:sp>
        <p:nvSpPr>
          <p:cNvPr id="2071" name="Line 75"/>
          <p:cNvSpPr>
            <a:spLocks noChangeShapeType="1"/>
          </p:cNvSpPr>
          <p:nvPr/>
        </p:nvSpPr>
        <p:spPr bwMode="auto">
          <a:xfrm flipH="1">
            <a:off x="3886200" y="2209800"/>
            <a:ext cx="1295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2" name="Line 76"/>
          <p:cNvSpPr>
            <a:spLocks noChangeShapeType="1"/>
          </p:cNvSpPr>
          <p:nvPr/>
        </p:nvSpPr>
        <p:spPr bwMode="auto">
          <a:xfrm>
            <a:off x="5638800" y="2209800"/>
            <a:ext cx="1295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3" name="Rectangle 77"/>
          <p:cNvSpPr>
            <a:spLocks noChangeArrowheads="1"/>
          </p:cNvSpPr>
          <p:nvPr/>
        </p:nvSpPr>
        <p:spPr bwMode="auto">
          <a:xfrm>
            <a:off x="7010400" y="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10</a:t>
            </a:r>
          </a:p>
        </p:txBody>
      </p:sp>
      <p:sp>
        <p:nvSpPr>
          <p:cNvPr id="2074" name="Rectangle 85"/>
          <p:cNvSpPr>
            <a:spLocks noChangeArrowheads="1"/>
          </p:cNvSpPr>
          <p:nvPr/>
        </p:nvSpPr>
        <p:spPr bwMode="auto">
          <a:xfrm>
            <a:off x="0" y="76200"/>
            <a:ext cx="2590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sz="1400" b="1" dirty="0">
                <a:latin typeface="Courier New" charset="0"/>
              </a:rPr>
              <a:t># prog2</a:t>
            </a:r>
          </a:p>
        </p:txBody>
      </p:sp>
      <p:sp>
        <p:nvSpPr>
          <p:cNvPr id="2075" name="Rectangle 87"/>
          <p:cNvSpPr>
            <a:spLocks noChangeArrowheads="1"/>
          </p:cNvSpPr>
          <p:nvPr/>
        </p:nvSpPr>
        <p:spPr bwMode="auto">
          <a:xfrm>
            <a:off x="4419600" y="2590800"/>
            <a:ext cx="1905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 dirty="0">
                <a:latin typeface="Helvetica" charset="0"/>
              </a:rPr>
              <a:t>Cycle 6</a:t>
            </a:r>
          </a:p>
        </p:txBody>
      </p:sp>
      <p:sp>
        <p:nvSpPr>
          <p:cNvPr id="2076" name="Rectangle 72"/>
          <p:cNvSpPr>
            <a:spLocks noChangeArrowheads="1"/>
          </p:cNvSpPr>
          <p:nvPr/>
        </p:nvSpPr>
        <p:spPr bwMode="auto">
          <a:xfrm>
            <a:off x="3886200" y="2971800"/>
            <a:ext cx="3048000" cy="9906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sz="1600">
                <a:latin typeface="Helvetica" charset="0"/>
              </a:rPr>
              <a:t>W</a:t>
            </a:r>
          </a:p>
        </p:txBody>
      </p:sp>
      <p:sp>
        <p:nvSpPr>
          <p:cNvPr id="2077" name="Rectangle 61"/>
          <p:cNvSpPr>
            <a:spLocks noChangeArrowheads="1"/>
          </p:cNvSpPr>
          <p:nvPr/>
        </p:nvSpPr>
        <p:spPr bwMode="auto">
          <a:xfrm>
            <a:off x="5715000" y="33528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dirty="0">
                <a:latin typeface="Helvetica" charset="0"/>
              </a:rPr>
              <a:t>R</a:t>
            </a:r>
            <a:r>
              <a:rPr lang="en-US" sz="1400" dirty="0" smtClean="0">
                <a:latin typeface="Helvetica" charset="0"/>
              </a:rPr>
              <a:t>[</a:t>
            </a:r>
            <a:r>
              <a:rPr lang="en-US" sz="1400" dirty="0" smtClean="0">
                <a:latin typeface="Courier New" charset="0"/>
              </a:rPr>
              <a:t>%</a:t>
            </a:r>
            <a:r>
              <a:rPr lang="en-US" sz="1400" dirty="0" err="1" smtClean="0">
                <a:latin typeface="Courier New" charset="0"/>
              </a:rPr>
              <a:t>rax</a:t>
            </a:r>
            <a:r>
              <a:rPr lang="en-US" sz="1400" dirty="0">
                <a:latin typeface="Helvetica" charset="0"/>
              </a:rPr>
              <a:t>] </a:t>
            </a:r>
            <a:r>
              <a:rPr lang="en-US" sz="1400" dirty="0">
                <a:latin typeface="Wingdings 3" charset="0"/>
                <a:sym typeface="Symbol" charset="0"/>
              </a:rPr>
              <a:t>f</a:t>
            </a:r>
            <a:r>
              <a:rPr lang="en-US" sz="1400" dirty="0">
                <a:latin typeface="Helvetica" charset="0"/>
                <a:sym typeface="Symbol" charset="0"/>
              </a:rPr>
              <a:t> </a:t>
            </a:r>
            <a:r>
              <a:rPr lang="en-US" sz="1400" dirty="0">
                <a:latin typeface="Helvetica" charset="0"/>
              </a:rPr>
              <a:t>3</a:t>
            </a:r>
          </a:p>
        </p:txBody>
      </p:sp>
      <p:sp>
        <p:nvSpPr>
          <p:cNvPr id="2078" name="Rectangle 80"/>
          <p:cNvSpPr>
            <a:spLocks noChangeArrowheads="1"/>
          </p:cNvSpPr>
          <p:nvPr/>
        </p:nvSpPr>
        <p:spPr bwMode="auto">
          <a:xfrm>
            <a:off x="3886200" y="4572000"/>
            <a:ext cx="3048000" cy="9906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sz="1600">
                <a:latin typeface="Helvetica" charset="0"/>
              </a:rPr>
              <a:t>D</a:t>
            </a:r>
          </a:p>
        </p:txBody>
      </p:sp>
      <p:sp>
        <p:nvSpPr>
          <p:cNvPr id="2079" name="Rectangle 62"/>
          <p:cNvSpPr>
            <a:spLocks noChangeArrowheads="1"/>
          </p:cNvSpPr>
          <p:nvPr/>
        </p:nvSpPr>
        <p:spPr bwMode="auto">
          <a:xfrm>
            <a:off x="5105400" y="4953000"/>
            <a:ext cx="18288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10000"/>
              </a:lnSpc>
            </a:pPr>
            <a:r>
              <a:rPr lang="en-US" sz="1400" dirty="0" err="1">
                <a:latin typeface="Helvetica" charset="0"/>
              </a:rPr>
              <a:t>valA</a:t>
            </a:r>
            <a:r>
              <a:rPr lang="en-US" sz="1400" dirty="0">
                <a:latin typeface="Helvetica" charset="0"/>
              </a:rPr>
              <a:t> </a:t>
            </a:r>
            <a:r>
              <a:rPr lang="en-US" sz="1400" dirty="0">
                <a:latin typeface="Wingdings 3" charset="0"/>
                <a:sym typeface="Symbol" charset="0"/>
              </a:rPr>
              <a:t>f</a:t>
            </a:r>
            <a:r>
              <a:rPr lang="en-US" sz="1400" dirty="0">
                <a:latin typeface="Helvetica" charset="0"/>
              </a:rPr>
              <a:t> R</a:t>
            </a:r>
            <a:r>
              <a:rPr lang="en-US" sz="1400" dirty="0" smtClean="0">
                <a:latin typeface="Helvetica" charset="0"/>
              </a:rPr>
              <a:t>[</a:t>
            </a:r>
            <a:r>
              <a:rPr lang="en-US" sz="1400" dirty="0" smtClean="0">
                <a:latin typeface="Courier New" charset="0"/>
              </a:rPr>
              <a:t>%</a:t>
            </a:r>
            <a:r>
              <a:rPr lang="en-US" sz="1400" dirty="0" err="1" smtClean="0">
                <a:latin typeface="Courier New" charset="0"/>
              </a:rPr>
              <a:t>rdx</a:t>
            </a:r>
            <a:r>
              <a:rPr lang="en-US" sz="1400" dirty="0">
                <a:latin typeface="Helvetica" charset="0"/>
              </a:rPr>
              <a:t>] </a:t>
            </a:r>
            <a:r>
              <a:rPr lang="en-US" sz="1400" dirty="0">
                <a:latin typeface="Helvetica" charset="0"/>
                <a:sym typeface="Symbol" charset="0"/>
              </a:rPr>
              <a:t>= </a:t>
            </a:r>
            <a:r>
              <a:rPr lang="en-US" sz="1400" dirty="0">
                <a:latin typeface="Helvetica" charset="0"/>
              </a:rPr>
              <a:t>10</a:t>
            </a:r>
          </a:p>
          <a:p>
            <a:pPr>
              <a:lnSpc>
                <a:spcPct val="110000"/>
              </a:lnSpc>
            </a:pPr>
            <a:r>
              <a:rPr lang="en-US" sz="1400" dirty="0" err="1">
                <a:latin typeface="Helvetica" charset="0"/>
              </a:rPr>
              <a:t>valB</a:t>
            </a:r>
            <a:r>
              <a:rPr lang="en-US" sz="1400" dirty="0">
                <a:latin typeface="Helvetica" charset="0"/>
              </a:rPr>
              <a:t> </a:t>
            </a:r>
            <a:r>
              <a:rPr lang="en-US" sz="1400" dirty="0">
                <a:latin typeface="Wingdings 3" charset="0"/>
                <a:sym typeface="Symbol" charset="0"/>
              </a:rPr>
              <a:t>f</a:t>
            </a:r>
            <a:r>
              <a:rPr lang="en-US" sz="1400" dirty="0">
                <a:latin typeface="Helvetica" charset="0"/>
              </a:rPr>
              <a:t> </a:t>
            </a:r>
            <a:r>
              <a:rPr lang="en-US" sz="1400" dirty="0" err="1">
                <a:latin typeface="Helvetica" charset="0"/>
              </a:rPr>
              <a:t>W_valE</a:t>
            </a:r>
            <a:r>
              <a:rPr lang="en-US" sz="1400" dirty="0">
                <a:latin typeface="Helvetica" charset="0"/>
              </a:rPr>
              <a:t> </a:t>
            </a:r>
            <a:r>
              <a:rPr lang="en-US" sz="1400" dirty="0">
                <a:latin typeface="Helvetica" charset="0"/>
                <a:sym typeface="Symbol" charset="0"/>
              </a:rPr>
              <a:t>= </a:t>
            </a:r>
            <a:r>
              <a:rPr lang="en-US" sz="1400" dirty="0">
                <a:latin typeface="Helvetica" charset="0"/>
              </a:rPr>
              <a:t>3</a:t>
            </a:r>
          </a:p>
        </p:txBody>
      </p:sp>
      <p:sp>
        <p:nvSpPr>
          <p:cNvPr id="2080" name="Rectangle 86"/>
          <p:cNvSpPr>
            <a:spLocks noChangeArrowheads="1"/>
          </p:cNvSpPr>
          <p:nvPr/>
        </p:nvSpPr>
        <p:spPr bwMode="auto">
          <a:xfrm>
            <a:off x="5257800" y="3962400"/>
            <a:ext cx="255588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sz="1600">
                <a:latin typeface="Helvetica" charset="0"/>
              </a:rPr>
              <a:t>•</a:t>
            </a:r>
          </a:p>
          <a:p>
            <a:pPr>
              <a:lnSpc>
                <a:spcPct val="70000"/>
              </a:lnSpc>
            </a:pPr>
            <a:r>
              <a:rPr lang="en-US" sz="1600">
                <a:latin typeface="Helvetica" charset="0"/>
              </a:rPr>
              <a:t>•</a:t>
            </a:r>
          </a:p>
          <a:p>
            <a:pPr>
              <a:lnSpc>
                <a:spcPct val="70000"/>
              </a:lnSpc>
            </a:pPr>
            <a:r>
              <a:rPr lang="en-US" sz="1600">
                <a:latin typeface="Helvetica" charset="0"/>
              </a:rPr>
              <a:t>•</a:t>
            </a:r>
          </a:p>
        </p:txBody>
      </p:sp>
      <p:sp>
        <p:nvSpPr>
          <p:cNvPr id="2081" name="Rectangle 93"/>
          <p:cNvSpPr>
            <a:spLocks noChangeArrowheads="1"/>
          </p:cNvSpPr>
          <p:nvPr/>
        </p:nvSpPr>
        <p:spPr bwMode="auto">
          <a:xfrm>
            <a:off x="3886200" y="3352800"/>
            <a:ext cx="18288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dirty="0" err="1">
                <a:latin typeface="Helvetica" charset="0"/>
              </a:rPr>
              <a:t>W_dstE</a:t>
            </a:r>
            <a:r>
              <a:rPr lang="en-US" sz="1400" dirty="0">
                <a:latin typeface="Helvetica" charset="0"/>
              </a:rPr>
              <a:t> = </a:t>
            </a:r>
            <a:r>
              <a:rPr lang="en-US" sz="1400" b="1" dirty="0" smtClean="0">
                <a:latin typeface="Courier New" charset="0"/>
              </a:rPr>
              <a:t>%</a:t>
            </a:r>
            <a:r>
              <a:rPr lang="en-US" sz="1400" b="1" dirty="0" err="1" smtClean="0">
                <a:latin typeface="Courier New" charset="0"/>
              </a:rPr>
              <a:t>rax</a:t>
            </a:r>
            <a:endParaRPr lang="en-US" sz="1400" b="1" dirty="0">
              <a:latin typeface="Courier New" charset="0"/>
            </a:endParaRPr>
          </a:p>
          <a:p>
            <a:r>
              <a:rPr lang="en-US" sz="1400" dirty="0" err="1">
                <a:latin typeface="Helvetica" charset="0"/>
              </a:rPr>
              <a:t>W_valE</a:t>
            </a:r>
            <a:r>
              <a:rPr lang="en-US" sz="1400" dirty="0">
                <a:latin typeface="Helvetica" charset="0"/>
              </a:rPr>
              <a:t> = 3</a:t>
            </a:r>
          </a:p>
        </p:txBody>
      </p:sp>
      <p:sp>
        <p:nvSpPr>
          <p:cNvPr id="2082" name="Rectangle 94"/>
          <p:cNvSpPr>
            <a:spLocks noChangeArrowheads="1"/>
          </p:cNvSpPr>
          <p:nvPr/>
        </p:nvSpPr>
        <p:spPr bwMode="auto">
          <a:xfrm>
            <a:off x="3886200" y="4953000"/>
            <a:ext cx="1219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dirty="0" err="1">
                <a:latin typeface="Helvetica" charset="0"/>
              </a:rPr>
              <a:t>srcA</a:t>
            </a:r>
            <a:r>
              <a:rPr lang="en-US" sz="1400" dirty="0">
                <a:latin typeface="Helvetica" charset="0"/>
              </a:rPr>
              <a:t> = </a:t>
            </a:r>
            <a:r>
              <a:rPr lang="en-US" sz="1400" dirty="0" smtClean="0">
                <a:latin typeface="Courier New" charset="0"/>
              </a:rPr>
              <a:t>%</a:t>
            </a:r>
            <a:r>
              <a:rPr lang="en-US" sz="1400" dirty="0" err="1" smtClean="0">
                <a:latin typeface="Courier New" charset="0"/>
              </a:rPr>
              <a:t>rdx</a:t>
            </a:r>
            <a:endParaRPr lang="en-US" sz="1400" dirty="0">
              <a:latin typeface="Courier New" charset="0"/>
            </a:endParaRPr>
          </a:p>
          <a:p>
            <a:r>
              <a:rPr lang="en-US" sz="1400" dirty="0" err="1">
                <a:latin typeface="Helvetica" charset="0"/>
              </a:rPr>
              <a:t>srcB</a:t>
            </a:r>
            <a:r>
              <a:rPr lang="en-US" sz="1400" dirty="0">
                <a:latin typeface="Helvetica" charset="0"/>
              </a:rPr>
              <a:t> = </a:t>
            </a:r>
            <a:r>
              <a:rPr lang="en-US" sz="1400" b="1" dirty="0" smtClean="0">
                <a:latin typeface="Courier New" charset="0"/>
              </a:rPr>
              <a:t>%</a:t>
            </a:r>
            <a:r>
              <a:rPr lang="en-US" sz="1400" b="1" dirty="0" err="1" smtClean="0">
                <a:latin typeface="Courier New" charset="0"/>
              </a:rPr>
              <a:t>rax</a:t>
            </a:r>
            <a:endParaRPr lang="en-US" sz="1400" b="1" dirty="0">
              <a:latin typeface="Courier New" charset="0"/>
            </a:endParaRPr>
          </a:p>
        </p:txBody>
      </p:sp>
      <p:sp>
        <p:nvSpPr>
          <p:cNvPr id="2083" name="Freeform 95"/>
          <p:cNvSpPr>
            <a:spLocks/>
          </p:cNvSpPr>
          <p:nvPr/>
        </p:nvSpPr>
        <p:spPr bwMode="auto">
          <a:xfrm>
            <a:off x="5715000" y="3810000"/>
            <a:ext cx="990600" cy="1143000"/>
          </a:xfrm>
          <a:custGeom>
            <a:avLst/>
            <a:gdLst>
              <a:gd name="T0" fmla="*/ 0 w 96"/>
              <a:gd name="T1" fmla="*/ 0 h 912"/>
              <a:gd name="T2" fmla="*/ 96 w 96"/>
              <a:gd name="T3" fmla="*/ 0 h 912"/>
              <a:gd name="T4" fmla="*/ 96 w 96"/>
              <a:gd name="T5" fmla="*/ 912 h 912"/>
              <a:gd name="T6" fmla="*/ 0 60000 65536"/>
              <a:gd name="T7" fmla="*/ 0 60000 65536"/>
              <a:gd name="T8" fmla="*/ 0 60000 65536"/>
              <a:gd name="T9" fmla="*/ 0 w 96"/>
              <a:gd name="T10" fmla="*/ 0 h 912"/>
              <a:gd name="T11" fmla="*/ 96 w 96"/>
              <a:gd name="T12" fmla="*/ 912 h 9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912">
                <a:moveTo>
                  <a:pt x="0" y="0"/>
                </a:moveTo>
                <a:lnTo>
                  <a:pt x="96" y="0"/>
                </a:lnTo>
                <a:lnTo>
                  <a:pt x="96" y="912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1800</TotalTime>
  <Words>119</Words>
  <Application>Microsoft Macintosh PowerPoint</Application>
  <PresentationFormat>On-screen Show (4:3)</PresentationFormat>
  <Paragraphs>61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PowerPoint Presentation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Randal E. Bryant</dc:creator>
  <cp:lastModifiedBy>Randy Bryant</cp:lastModifiedBy>
  <cp:revision>15</cp:revision>
  <dcterms:created xsi:type="dcterms:W3CDTF">2002-02-04T02:14:27Z</dcterms:created>
  <dcterms:modified xsi:type="dcterms:W3CDTF">2014-06-17T14:42:40Z</dcterms:modified>
</cp:coreProperties>
</file>