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100" d="100"/>
          <a:sy n="100" d="100"/>
        </p:scale>
        <p:origin x="-80" y="40"/>
      </p:cViewPr>
      <p:guideLst>
        <p:guide orient="horz" pos="2256"/>
        <p:guide pos="3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2E086-0823-CC4F-9918-49805E2329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515EA-327A-B944-BC72-1BC619A043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8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01946-AE35-8A4F-BF1E-182D2B58A0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3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2B49F-F3F0-394B-9D80-AA1AE63CAD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8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EA462-2331-A645-84D8-6A21D6F7CA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1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7CF-19EA-9340-8BC6-D2019D28C4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2BDD7-6B25-264D-BC8D-2344D7175F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4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C0FE1-920C-BD43-AF44-439B42A112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3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8D110-23B7-2B46-8129-39C7B336A4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7467E-36C9-D84E-8D9F-36F46F0823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2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254B0-0AA2-AF41-A431-69FBBA0919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0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2E30723-0477-8240-AC24-53C8DD6A6D7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52400" y="457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 charset="0"/>
              </a:rPr>
              <a:t>0x000: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$10</a:t>
            </a:r>
            <a:r>
              <a:rPr lang="en-US" sz="1400" dirty="0" smtClean="0">
                <a:latin typeface="Courier New" charset="0"/>
              </a:rPr>
              <a:t>,%rdx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048000" y="76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505200" y="76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2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962400" y="76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3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19600" y="76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4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876800" y="76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5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5334000" y="76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6</a:t>
            </a: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5791200" y="76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7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248400" y="76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8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48000" y="457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3505200" y="457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3962400" y="457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4419600" y="4572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5334000" y="762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152400" y="7620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0x00a: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$3</a:t>
            </a:r>
            <a:r>
              <a:rPr lang="en-US" sz="1400" dirty="0" smtClean="0">
                <a:latin typeface="Courier New" charset="0"/>
              </a:rPr>
              <a:t>,%rax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3505200" y="762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3962400" y="762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4419600" y="7620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4876800" y="762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4876800" y="457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3962400" y="1066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4419600" y="10668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4876800" y="1066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83" name="Rectangle 35"/>
          <p:cNvSpPr>
            <a:spLocks noChangeArrowheads="1"/>
          </p:cNvSpPr>
          <p:nvPr/>
        </p:nvSpPr>
        <p:spPr bwMode="auto">
          <a:xfrm>
            <a:off x="5334000" y="1066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84" name="Rectangle 36"/>
          <p:cNvSpPr>
            <a:spLocks noChangeArrowheads="1"/>
          </p:cNvSpPr>
          <p:nvPr/>
        </p:nvSpPr>
        <p:spPr bwMode="auto">
          <a:xfrm>
            <a:off x="5791200" y="1066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86" name="Rectangle 38"/>
          <p:cNvSpPr>
            <a:spLocks noChangeArrowheads="1"/>
          </p:cNvSpPr>
          <p:nvPr/>
        </p:nvSpPr>
        <p:spPr bwMode="auto">
          <a:xfrm>
            <a:off x="152400" y="1066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0x014: </a:t>
            </a:r>
            <a:r>
              <a:rPr lang="en-US" sz="1400" dirty="0" err="1" smtClean="0">
                <a:latin typeface="Courier New" charset="0"/>
              </a:rPr>
              <a:t>addq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rdx</a:t>
            </a:r>
            <a:r>
              <a:rPr lang="en-US" sz="1400" dirty="0" smtClean="0">
                <a:latin typeface="Courier New" charset="0"/>
              </a:rPr>
              <a:t>,%</a:t>
            </a:r>
            <a:r>
              <a:rPr lang="en-US" sz="1400" dirty="0" err="1" smtClean="0">
                <a:latin typeface="Courier New" charset="0"/>
              </a:rPr>
              <a:t>rax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85" name="Rectangle 37"/>
          <p:cNvSpPr>
            <a:spLocks noChangeArrowheads="1"/>
          </p:cNvSpPr>
          <p:nvPr/>
        </p:nvSpPr>
        <p:spPr bwMode="auto">
          <a:xfrm>
            <a:off x="4419600" y="13716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4876800" y="1371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88" name="Rectangle 40"/>
          <p:cNvSpPr>
            <a:spLocks noChangeArrowheads="1"/>
          </p:cNvSpPr>
          <p:nvPr/>
        </p:nvSpPr>
        <p:spPr bwMode="auto">
          <a:xfrm>
            <a:off x="5334000" y="1371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89" name="Rectangle 41"/>
          <p:cNvSpPr>
            <a:spLocks noChangeArrowheads="1"/>
          </p:cNvSpPr>
          <p:nvPr/>
        </p:nvSpPr>
        <p:spPr bwMode="auto">
          <a:xfrm>
            <a:off x="5791200" y="1371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90" name="Rectangle 42"/>
          <p:cNvSpPr>
            <a:spLocks noChangeArrowheads="1"/>
          </p:cNvSpPr>
          <p:nvPr/>
        </p:nvSpPr>
        <p:spPr bwMode="auto">
          <a:xfrm>
            <a:off x="6248400" y="1371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152400" y="13716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0x016: </a:t>
            </a:r>
            <a:r>
              <a:rPr lang="en-US" sz="1400" dirty="0">
                <a:latin typeface="Courier New" charset="0"/>
              </a:rPr>
              <a:t>halt</a:t>
            </a:r>
          </a:p>
        </p:txBody>
      </p:sp>
      <p:sp>
        <p:nvSpPr>
          <p:cNvPr id="2136" name="Rectangle 88"/>
          <p:cNvSpPr>
            <a:spLocks noChangeArrowheads="1"/>
          </p:cNvSpPr>
          <p:nvPr/>
        </p:nvSpPr>
        <p:spPr bwMode="auto">
          <a:xfrm>
            <a:off x="152400" y="1524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>
                <a:latin typeface="Courier New" charset="0"/>
              </a:rPr>
              <a:t># prog4</a:t>
            </a:r>
          </a:p>
        </p:txBody>
      </p:sp>
      <p:sp>
        <p:nvSpPr>
          <p:cNvPr id="2153" name="Line 105"/>
          <p:cNvSpPr>
            <a:spLocks noChangeShapeType="1"/>
          </p:cNvSpPr>
          <p:nvPr/>
        </p:nvSpPr>
        <p:spPr bwMode="auto">
          <a:xfrm flipH="1">
            <a:off x="3657600" y="16764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" name="Line 106"/>
          <p:cNvSpPr>
            <a:spLocks noChangeShapeType="1"/>
          </p:cNvSpPr>
          <p:nvPr/>
        </p:nvSpPr>
        <p:spPr bwMode="auto">
          <a:xfrm>
            <a:off x="4876800" y="1676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" name="Rectangle 108"/>
          <p:cNvSpPr>
            <a:spLocks noChangeArrowheads="1"/>
          </p:cNvSpPr>
          <p:nvPr/>
        </p:nvSpPr>
        <p:spPr bwMode="auto">
          <a:xfrm>
            <a:off x="3657600" y="3429000"/>
            <a:ext cx="1905000" cy="9906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grpSp>
        <p:nvGrpSpPr>
          <p:cNvPr id="2158" name="Group 110"/>
          <p:cNvGrpSpPr>
            <a:grpSpLocks/>
          </p:cNvGrpSpPr>
          <p:nvPr/>
        </p:nvGrpSpPr>
        <p:grpSpPr bwMode="auto">
          <a:xfrm>
            <a:off x="3657600" y="4419600"/>
            <a:ext cx="1905000" cy="990600"/>
            <a:chOff x="3408" y="2880"/>
            <a:chExt cx="1200" cy="624"/>
          </a:xfrm>
        </p:grpSpPr>
        <p:sp>
          <p:nvSpPr>
            <p:cNvPr id="2159" name="Rectangle 111"/>
            <p:cNvSpPr>
              <a:spLocks noChangeArrowheads="1"/>
            </p:cNvSpPr>
            <p:nvPr/>
          </p:nvSpPr>
          <p:spPr bwMode="auto">
            <a:xfrm>
              <a:off x="3408" y="2880"/>
              <a:ext cx="1200" cy="62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160" name="Rectangle 112"/>
            <p:cNvSpPr>
              <a:spLocks noChangeArrowheads="1"/>
            </p:cNvSpPr>
            <p:nvPr/>
          </p:nvSpPr>
          <p:spPr bwMode="auto">
            <a:xfrm>
              <a:off x="3408" y="3120"/>
              <a:ext cx="1200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10000"/>
                </a:lnSpc>
              </a:pPr>
              <a:r>
                <a:rPr lang="en-US" sz="1400" dirty="0" err="1">
                  <a:latin typeface="Helvetica" charset="0"/>
                </a:rPr>
                <a:t>valA</a:t>
              </a:r>
              <a:r>
                <a:rPr lang="en-US" sz="1400" dirty="0">
                  <a:latin typeface="Helvetica" charset="0"/>
                </a:rPr>
                <a:t> </a:t>
              </a:r>
              <a:r>
                <a:rPr lang="en-US" sz="1400" dirty="0">
                  <a:latin typeface="Wingdings 3" charset="0"/>
                  <a:sym typeface="Symbol" charset="0"/>
                </a:rPr>
                <a:t>f</a:t>
              </a:r>
              <a:r>
                <a:rPr lang="en-US" sz="1400" dirty="0">
                  <a:latin typeface="Helvetica" charset="0"/>
                </a:rPr>
                <a:t> R</a:t>
              </a:r>
              <a:r>
                <a:rPr lang="en-US" sz="1400" dirty="0" smtClean="0">
                  <a:latin typeface="Helvetica" charset="0"/>
                </a:rPr>
                <a:t>[</a:t>
              </a:r>
              <a:r>
                <a:rPr lang="en-US" sz="1400" dirty="0" smtClean="0">
                  <a:latin typeface="Courier New" charset="0"/>
                </a:rPr>
                <a:t>%</a:t>
              </a:r>
              <a:r>
                <a:rPr lang="en-US" sz="1400" dirty="0" err="1" smtClean="0">
                  <a:latin typeface="Courier New" charset="0"/>
                </a:rPr>
                <a:t>rdx</a:t>
              </a:r>
              <a:r>
                <a:rPr lang="en-US" sz="1400" dirty="0">
                  <a:latin typeface="Helvetica" charset="0"/>
                </a:rPr>
                <a:t>] </a:t>
              </a:r>
              <a:r>
                <a:rPr lang="en-US" sz="1400" dirty="0">
                  <a:latin typeface="Helvetica" charset="0"/>
                  <a:sym typeface="Symbol" charset="0"/>
                </a:rPr>
                <a:t>= </a:t>
              </a:r>
              <a:r>
                <a:rPr lang="en-US" sz="1400" dirty="0">
                  <a:latin typeface="Helvetica" charset="0"/>
                </a:rPr>
                <a:t>0</a:t>
              </a:r>
            </a:p>
            <a:p>
              <a:pPr>
                <a:lnSpc>
                  <a:spcPct val="110000"/>
                </a:lnSpc>
              </a:pPr>
              <a:r>
                <a:rPr lang="en-US" sz="1400" dirty="0" err="1">
                  <a:latin typeface="Helvetica" charset="0"/>
                </a:rPr>
                <a:t>valB</a:t>
              </a:r>
              <a:r>
                <a:rPr lang="en-US" sz="1400" dirty="0">
                  <a:latin typeface="Helvetica" charset="0"/>
                </a:rPr>
                <a:t> </a:t>
              </a:r>
              <a:r>
                <a:rPr lang="en-US" sz="1400" dirty="0">
                  <a:latin typeface="Wingdings 3" charset="0"/>
                  <a:sym typeface="Symbol" charset="0"/>
                </a:rPr>
                <a:t>f</a:t>
              </a:r>
              <a:r>
                <a:rPr lang="en-US" sz="1400" dirty="0">
                  <a:latin typeface="Helvetica" charset="0"/>
                </a:rPr>
                <a:t> R</a:t>
              </a:r>
              <a:r>
                <a:rPr lang="en-US" sz="1400" dirty="0" smtClean="0">
                  <a:latin typeface="Helvetica" charset="0"/>
                </a:rPr>
                <a:t>[</a:t>
              </a:r>
              <a:r>
                <a:rPr lang="en-US" sz="1400" dirty="0" smtClean="0">
                  <a:latin typeface="Courier New" charset="0"/>
                </a:rPr>
                <a:t>%</a:t>
              </a:r>
              <a:r>
                <a:rPr lang="en-US" sz="1400" dirty="0" err="1" smtClean="0">
                  <a:latin typeface="Courier New" charset="0"/>
                </a:rPr>
                <a:t>rax</a:t>
              </a:r>
              <a:r>
                <a:rPr lang="en-US" sz="1400" dirty="0">
                  <a:latin typeface="Helvetica" charset="0"/>
                </a:rPr>
                <a:t>] </a:t>
              </a:r>
              <a:r>
                <a:rPr lang="en-US" sz="1400" dirty="0">
                  <a:latin typeface="Helvetica" charset="0"/>
                  <a:sym typeface="Symbol" charset="0"/>
                </a:rPr>
                <a:t>= </a:t>
              </a:r>
              <a:r>
                <a:rPr lang="en-US" sz="1400" dirty="0">
                  <a:latin typeface="Helvetica" charset="0"/>
                </a:rPr>
                <a:t>0</a:t>
              </a:r>
            </a:p>
          </p:txBody>
        </p:sp>
      </p:grpSp>
      <p:sp>
        <p:nvSpPr>
          <p:cNvPr id="2162" name="Rectangle 114"/>
          <p:cNvSpPr>
            <a:spLocks noChangeArrowheads="1"/>
          </p:cNvSpPr>
          <p:nvPr/>
        </p:nvSpPr>
        <p:spPr bwMode="auto">
          <a:xfrm>
            <a:off x="3657600" y="205740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>
                <a:latin typeface="Helvetica" charset="0"/>
              </a:rPr>
              <a:t>Cycle 4</a:t>
            </a:r>
          </a:p>
        </p:txBody>
      </p:sp>
      <p:sp>
        <p:nvSpPr>
          <p:cNvPr id="2163" name="Line 115"/>
          <p:cNvSpPr>
            <a:spLocks noChangeShapeType="1"/>
          </p:cNvSpPr>
          <p:nvPr/>
        </p:nvSpPr>
        <p:spPr bwMode="auto">
          <a:xfrm flipH="1">
            <a:off x="5334000" y="48768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" name="Rectangle 116"/>
          <p:cNvSpPr>
            <a:spLocks noChangeArrowheads="1"/>
          </p:cNvSpPr>
          <p:nvPr/>
        </p:nvSpPr>
        <p:spPr bwMode="auto">
          <a:xfrm>
            <a:off x="5822950" y="464820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1">
                <a:latin typeface="Helvetica" charset="0"/>
              </a:rPr>
              <a:t>Error</a:t>
            </a:r>
          </a:p>
        </p:txBody>
      </p:sp>
      <p:sp>
        <p:nvSpPr>
          <p:cNvPr id="2165" name="Rectangle 117"/>
          <p:cNvSpPr>
            <a:spLocks noChangeArrowheads="1"/>
          </p:cNvSpPr>
          <p:nvPr/>
        </p:nvSpPr>
        <p:spPr bwMode="auto">
          <a:xfrm>
            <a:off x="3657600" y="2438400"/>
            <a:ext cx="1905000" cy="9906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166" name="Rectangle 118"/>
          <p:cNvSpPr>
            <a:spLocks noChangeArrowheads="1"/>
          </p:cNvSpPr>
          <p:nvPr/>
        </p:nvSpPr>
        <p:spPr bwMode="auto">
          <a:xfrm>
            <a:off x="3657600" y="2743200"/>
            <a:ext cx="19050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sz="1400" dirty="0" err="1">
                <a:latin typeface="Helvetica" charset="0"/>
              </a:rPr>
              <a:t>M_valE</a:t>
            </a:r>
            <a:r>
              <a:rPr lang="en-US" sz="1400" dirty="0">
                <a:latin typeface="Helvetica" charset="0"/>
              </a:rPr>
              <a:t> = 10</a:t>
            </a:r>
          </a:p>
          <a:p>
            <a:pPr>
              <a:lnSpc>
                <a:spcPct val="110000"/>
              </a:lnSpc>
            </a:pPr>
            <a:r>
              <a:rPr lang="en-US" sz="1400" dirty="0" err="1">
                <a:latin typeface="Helvetica" charset="0"/>
              </a:rPr>
              <a:t>M_dstE</a:t>
            </a:r>
            <a:r>
              <a:rPr lang="en-US" sz="1400" dirty="0">
                <a:latin typeface="Helvetica" charset="0"/>
              </a:rPr>
              <a:t> = 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rdx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167" name="Line 119"/>
          <p:cNvSpPr>
            <a:spLocks noChangeShapeType="1"/>
          </p:cNvSpPr>
          <p:nvPr/>
        </p:nvSpPr>
        <p:spPr bwMode="auto">
          <a:xfrm flipH="1">
            <a:off x="5334000" y="48006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" name="Rectangle 120"/>
          <p:cNvSpPr>
            <a:spLocks noChangeArrowheads="1"/>
          </p:cNvSpPr>
          <p:nvPr/>
        </p:nvSpPr>
        <p:spPr bwMode="auto">
          <a:xfrm>
            <a:off x="3657600" y="3733800"/>
            <a:ext cx="19050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sz="1400" dirty="0" err="1">
                <a:latin typeface="Helvetica" charset="0"/>
              </a:rPr>
              <a:t>e_valE</a:t>
            </a:r>
            <a:r>
              <a:rPr lang="en-US" sz="1400" dirty="0">
                <a:latin typeface="Helvetica" charset="0"/>
              </a:rPr>
              <a:t> </a:t>
            </a:r>
            <a:r>
              <a:rPr lang="en-US" sz="1400" dirty="0">
                <a:latin typeface="Wingdings 3" charset="0"/>
                <a:sym typeface="Symbol" charset="0"/>
              </a:rPr>
              <a:t>f</a:t>
            </a:r>
            <a:r>
              <a:rPr lang="en-US" sz="1400" dirty="0">
                <a:latin typeface="Helvetica" charset="0"/>
                <a:sym typeface="Symbol" charset="0"/>
              </a:rPr>
              <a:t> </a:t>
            </a:r>
            <a:r>
              <a:rPr lang="en-US" sz="1400" dirty="0">
                <a:latin typeface="Helvetica" charset="0"/>
              </a:rPr>
              <a:t>0 + 3 = 3 </a:t>
            </a:r>
          </a:p>
          <a:p>
            <a:pPr>
              <a:lnSpc>
                <a:spcPct val="110000"/>
              </a:lnSpc>
            </a:pPr>
            <a:r>
              <a:rPr lang="en-US" sz="1400" dirty="0" err="1">
                <a:latin typeface="Helvetica" charset="0"/>
              </a:rPr>
              <a:t>E_dstE</a:t>
            </a:r>
            <a:r>
              <a:rPr lang="en-US" sz="1400" dirty="0">
                <a:latin typeface="Helvetica" charset="0"/>
              </a:rPr>
              <a:t> = 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rax</a:t>
            </a:r>
            <a:endParaRPr lang="en-US" sz="1400" dirty="0">
              <a:latin typeface="Courier New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99</Words>
  <Application>Microsoft Macintosh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11</cp:revision>
  <dcterms:created xsi:type="dcterms:W3CDTF">2002-02-04T02:14:27Z</dcterms:created>
  <dcterms:modified xsi:type="dcterms:W3CDTF">2014-06-17T14:36:08Z</dcterms:modified>
</cp:coreProperties>
</file>