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552" y="-1696"/>
      </p:cViewPr>
      <p:guideLst>
        <p:guide orient="horz" pos="2160"/>
        <p:guide pos="4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18942-109B-5A41-8A29-E1C4C8354B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3FF6D-919F-6544-B223-1C317F71E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F9C42-2389-4340-B529-BA6E1F1804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C0957-49E3-D140-9BAC-7762B75875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4FF06-A816-0B44-A86B-96C9530F5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D33C-3F29-124B-828B-E2C0A0CF2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44974-17E5-CC4E-9409-677717066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4A7B0-ACE5-A44E-95C5-7DFAB406F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BC59E-8DDE-D942-8AAD-BB96FB45DB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ED03F-0194-4E4D-B668-6F997EA078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85545-A06C-AA43-AF2F-A44DF55F56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5BFEA4-68FB-CC4E-B365-1998759A2B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$128</a:t>
            </a:r>
            <a:r>
              <a:rPr lang="en-US" sz="1400" dirty="0" smtClean="0">
                <a:latin typeface="Courier New" charset="0"/>
              </a:rPr>
              <a:t>,%rdx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24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5814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386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958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9530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5410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8674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3246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7818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205" name="Group 157"/>
          <p:cNvGrpSpPr>
            <a:grpSpLocks/>
          </p:cNvGrpSpPr>
          <p:nvPr/>
        </p:nvGrpSpPr>
        <p:grpSpPr bwMode="auto">
          <a:xfrm>
            <a:off x="3124200" y="685800"/>
            <a:ext cx="2743200" cy="609600"/>
            <a:chOff x="1968" y="432"/>
            <a:chExt cx="1728" cy="384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1968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2256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2544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2832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08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2860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0x00a: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,%rcx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204" name="Group 156"/>
          <p:cNvGrpSpPr>
            <a:grpSpLocks/>
          </p:cNvGrpSpPr>
          <p:nvPr/>
        </p:nvGrpSpPr>
        <p:grpSpPr bwMode="auto">
          <a:xfrm>
            <a:off x="3581400" y="685800"/>
            <a:ext cx="1828800" cy="609600"/>
            <a:chOff x="2256" y="432"/>
            <a:chExt cx="1152" cy="384"/>
          </a:xfrm>
        </p:grpSpPr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2256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2544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2832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3120" y="624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3120" y="432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22860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0x014: </a:t>
            </a:r>
            <a:r>
              <a:rPr lang="en-US" sz="1400" dirty="0" err="1" smtClean="0">
                <a:latin typeface="Courier New" charset="0"/>
              </a:rPr>
              <a:t>rmmovq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rcx</a:t>
            </a:r>
            <a:r>
              <a:rPr lang="en-US" sz="1400" dirty="0">
                <a:latin typeface="Courier New" charset="0"/>
              </a:rPr>
              <a:t>, 0</a:t>
            </a:r>
            <a:r>
              <a:rPr lang="en-US" sz="1400" dirty="0" smtClean="0">
                <a:latin typeface="Courier New" charset="0"/>
              </a:rPr>
              <a:t>(%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Courier New" charset="0"/>
              </a:rPr>
              <a:t>)</a:t>
            </a:r>
          </a:p>
        </p:txBody>
      </p:sp>
      <p:grpSp>
        <p:nvGrpSpPr>
          <p:cNvPr id="2203" name="Group 155"/>
          <p:cNvGrpSpPr>
            <a:grpSpLocks/>
          </p:cNvGrpSpPr>
          <p:nvPr/>
        </p:nvGrpSpPr>
        <p:grpSpPr bwMode="auto">
          <a:xfrm>
            <a:off x="4038600" y="1295400"/>
            <a:ext cx="2286000" cy="304800"/>
            <a:chOff x="2544" y="816"/>
            <a:chExt cx="1440" cy="192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544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832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20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408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696" y="81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22860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0x01e: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$10</a:t>
            </a:r>
            <a:r>
              <a:rPr lang="en-US" sz="1400" dirty="0" smtClean="0">
                <a:latin typeface="Courier New" charset="0"/>
              </a:rPr>
              <a:t>,%rbx</a:t>
            </a:r>
            <a:endParaRPr lang="en-US" sz="1400" dirty="0">
              <a:latin typeface="Courier New" charset="0"/>
            </a:endParaRPr>
          </a:p>
        </p:txBody>
      </p:sp>
      <p:grpSp>
        <p:nvGrpSpPr>
          <p:cNvPr id="2202" name="Group 154"/>
          <p:cNvGrpSpPr>
            <a:grpSpLocks/>
          </p:cNvGrpSpPr>
          <p:nvPr/>
        </p:nvGrpSpPr>
        <p:grpSpPr bwMode="auto">
          <a:xfrm>
            <a:off x="4495800" y="1600200"/>
            <a:ext cx="2286000" cy="304800"/>
            <a:chOff x="2832" y="1008"/>
            <a:chExt cx="1440" cy="192"/>
          </a:xfrm>
        </p:grpSpPr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2832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3120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408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3696" y="100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3984" y="100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22860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0x028: </a:t>
            </a:r>
            <a:r>
              <a:rPr lang="en-US" sz="1400" dirty="0" err="1" smtClean="0">
                <a:latin typeface="Courier New" charset="0"/>
              </a:rPr>
              <a:t>mrmovq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0</a:t>
            </a:r>
            <a:r>
              <a:rPr lang="en-US" sz="1400" dirty="0" smtClean="0">
                <a:latin typeface="Courier New" charset="0"/>
              </a:rPr>
              <a:t>(%</a:t>
            </a:r>
            <a:r>
              <a:rPr lang="en-US" sz="1400" dirty="0" err="1" smtClean="0">
                <a:latin typeface="Courier New" charset="0"/>
              </a:rPr>
              <a:t>rdx</a:t>
            </a:r>
            <a:r>
              <a:rPr lang="en-US" sz="1400" dirty="0">
                <a:latin typeface="Courier New" charset="0"/>
              </a:rPr>
              <a:t>)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# Load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grpSp>
        <p:nvGrpSpPr>
          <p:cNvPr id="2201" name="Group 153"/>
          <p:cNvGrpSpPr>
            <a:grpSpLocks/>
          </p:cNvGrpSpPr>
          <p:nvPr/>
        </p:nvGrpSpPr>
        <p:grpSpPr bwMode="auto">
          <a:xfrm>
            <a:off x="4953000" y="1905000"/>
            <a:ext cx="2286000" cy="304800"/>
            <a:chOff x="3120" y="1200"/>
            <a:chExt cx="1440" cy="192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120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408" y="1200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69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984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272" y="1200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138" name="Rectangle 90"/>
          <p:cNvSpPr>
            <a:spLocks noChangeArrowheads="1"/>
          </p:cNvSpPr>
          <p:nvPr/>
        </p:nvSpPr>
        <p:spPr bwMode="auto">
          <a:xfrm>
            <a:off x="228600" y="304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prog5</a:t>
            </a:r>
          </a:p>
        </p:txBody>
      </p:sp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228600" y="2514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0x032: </a:t>
            </a:r>
            <a:r>
              <a:rPr lang="en-US" sz="1400" dirty="0" err="1" smtClean="0">
                <a:latin typeface="Courier New" charset="0"/>
              </a:rPr>
              <a:t>addq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%</a:t>
            </a:r>
            <a:r>
              <a:rPr lang="en-US" sz="1400" dirty="0" err="1" smtClean="0">
                <a:latin typeface="Courier New" charset="0"/>
              </a:rPr>
              <a:t>rbx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b="1" dirty="0">
                <a:latin typeface="Courier New" charset="0"/>
              </a:rPr>
              <a:t># Use </a:t>
            </a:r>
            <a:r>
              <a:rPr lang="en-US" sz="1400" b="1" dirty="0" smtClean="0">
                <a:latin typeface="Courier New" charset="0"/>
              </a:rPr>
              <a:t>%</a:t>
            </a:r>
            <a:r>
              <a:rPr lang="en-US" sz="1400" b="1" dirty="0" err="1" smtClean="0">
                <a:latin typeface="Courier New" charset="0"/>
              </a:rPr>
              <a:t>rax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228600" y="2819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 charset="0"/>
              </a:rPr>
              <a:t>0x034: </a:t>
            </a:r>
            <a:r>
              <a:rPr lang="en-US" sz="1400">
                <a:latin typeface="Courier New" charset="0"/>
              </a:rPr>
              <a:t>halt</a:t>
            </a:r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49530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54" name="Rectangle 106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55" name="Rectangle 107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6781800" y="1905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59" name="Rectangle 111"/>
          <p:cNvSpPr>
            <a:spLocks noChangeArrowheads="1"/>
          </p:cNvSpPr>
          <p:nvPr/>
        </p:nvSpPr>
        <p:spPr bwMode="auto">
          <a:xfrm>
            <a:off x="63246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67818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1" name="Rectangle 113"/>
          <p:cNvSpPr>
            <a:spLocks noChangeArrowheads="1"/>
          </p:cNvSpPr>
          <p:nvPr/>
        </p:nvSpPr>
        <p:spPr bwMode="auto">
          <a:xfrm>
            <a:off x="72390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2" name="Rectangle 114"/>
          <p:cNvSpPr>
            <a:spLocks noChangeArrowheads="1"/>
          </p:cNvSpPr>
          <p:nvPr/>
        </p:nvSpPr>
        <p:spPr bwMode="auto">
          <a:xfrm>
            <a:off x="72390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163" name="Rectangle 115"/>
          <p:cNvSpPr>
            <a:spLocks noChangeArrowheads="1"/>
          </p:cNvSpPr>
          <p:nvPr/>
        </p:nvSpPr>
        <p:spPr bwMode="auto">
          <a:xfrm>
            <a:off x="58674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4" name="Rectangle 116"/>
          <p:cNvSpPr>
            <a:spLocks noChangeArrowheads="1"/>
          </p:cNvSpPr>
          <p:nvPr/>
        </p:nvSpPr>
        <p:spPr bwMode="auto">
          <a:xfrm>
            <a:off x="6324600" y="25146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67818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72390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76962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7696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11</a:t>
            </a:r>
          </a:p>
        </p:txBody>
      </p:sp>
      <p:sp>
        <p:nvSpPr>
          <p:cNvPr id="2170" name="Rectangle 122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       </a:t>
            </a:r>
            <a:r>
              <a:rPr lang="en-US" sz="1400" b="1" i="1">
                <a:latin typeface="Courier New" charset="0"/>
              </a:rPr>
              <a:t>bubble</a:t>
            </a:r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6324600" y="2819400"/>
            <a:ext cx="457200" cy="3048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6781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7239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7696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81534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5410200" y="2514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58674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178" name="Freeform 130"/>
          <p:cNvSpPr>
            <a:spLocks/>
          </p:cNvSpPr>
          <p:nvPr/>
        </p:nvSpPr>
        <p:spPr bwMode="auto">
          <a:xfrm>
            <a:off x="6172200" y="23622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8077200" y="304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12</a:t>
            </a:r>
          </a:p>
        </p:txBody>
      </p:sp>
      <p:sp>
        <p:nvSpPr>
          <p:cNvPr id="2181" name="Line 133"/>
          <p:cNvSpPr>
            <a:spLocks noChangeShapeType="1"/>
          </p:cNvSpPr>
          <p:nvPr/>
        </p:nvSpPr>
        <p:spPr bwMode="auto">
          <a:xfrm flipH="1">
            <a:off x="5486400" y="31242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6781800" y="3124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0" name="Group 152"/>
          <p:cNvGrpSpPr>
            <a:grpSpLocks/>
          </p:cNvGrpSpPr>
          <p:nvPr/>
        </p:nvGrpSpPr>
        <p:grpSpPr bwMode="auto">
          <a:xfrm>
            <a:off x="5486400" y="4876800"/>
            <a:ext cx="2209800" cy="990600"/>
            <a:chOff x="3552" y="3072"/>
            <a:chExt cx="1392" cy="624"/>
          </a:xfrm>
        </p:grpSpPr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552" y="3072"/>
              <a:ext cx="139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52" y="3264"/>
              <a:ext cx="1200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M_dstM</a:t>
              </a:r>
              <a:r>
                <a:rPr lang="en-US" sz="1400" dirty="0">
                  <a:latin typeface="Helvetica" charset="0"/>
                </a:rPr>
                <a:t> = 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rax</a:t>
              </a:r>
              <a:endParaRPr lang="en-US" sz="1400" dirty="0">
                <a:latin typeface="Courier New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m_valM</a:t>
              </a:r>
              <a:r>
                <a:rPr lang="en-US" sz="1400" dirty="0">
                  <a:latin typeface="Helvetica" charset="0"/>
                </a:rPr>
                <a:t> </a:t>
              </a:r>
              <a:r>
                <a:rPr lang="en-US" sz="1400" dirty="0">
                  <a:latin typeface="Wingdings 3" charset="0"/>
                  <a:sym typeface="Symbol" charset="0"/>
                </a:rPr>
                <a:t>f</a:t>
              </a:r>
              <a:r>
                <a:rPr lang="en-US" sz="1400" dirty="0">
                  <a:latin typeface="Helvetica" charset="0"/>
                </a:rPr>
                <a:t> M[128] </a:t>
              </a:r>
              <a:r>
                <a:rPr lang="en-US" sz="1400" dirty="0">
                  <a:latin typeface="Helvetica" charset="0"/>
                  <a:sym typeface="Symbol" charset="0"/>
                </a:rPr>
                <a:t>= </a:t>
              </a:r>
              <a:r>
                <a:rPr lang="en-US" sz="1400" dirty="0">
                  <a:latin typeface="Helvetica" charset="0"/>
                </a:rPr>
                <a:t>3</a:t>
              </a:r>
            </a:p>
          </p:txBody>
        </p:sp>
      </p:grp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5715000" y="35052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Cycle 8</a:t>
            </a:r>
          </a:p>
        </p:txBody>
      </p:sp>
      <p:grpSp>
        <p:nvGrpSpPr>
          <p:cNvPr id="2199" name="Group 151"/>
          <p:cNvGrpSpPr>
            <a:grpSpLocks/>
          </p:cNvGrpSpPr>
          <p:nvPr/>
        </p:nvGrpSpPr>
        <p:grpSpPr bwMode="auto">
          <a:xfrm>
            <a:off x="5486400" y="6477000"/>
            <a:ext cx="2209800" cy="990600"/>
            <a:chOff x="3552" y="4080"/>
            <a:chExt cx="1392" cy="624"/>
          </a:xfrm>
        </p:grpSpPr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552" y="4080"/>
              <a:ext cx="139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552" y="4320"/>
              <a:ext cx="139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>
                  <a:latin typeface="Helvetica" charset="0"/>
                </a:rPr>
                <a:t>valA </a:t>
              </a:r>
              <a:r>
                <a:rPr lang="en-US" sz="1400">
                  <a:latin typeface="Wingdings 3" charset="0"/>
                  <a:sym typeface="Symbol" charset="0"/>
                </a:rPr>
                <a:t>f</a:t>
              </a:r>
              <a:r>
                <a:rPr lang="en-US" sz="1400">
                  <a:latin typeface="Helvetica" charset="0"/>
                </a:rPr>
                <a:t> W_valE </a:t>
              </a:r>
              <a:r>
                <a:rPr lang="en-US" sz="1400">
                  <a:latin typeface="Helvetica" charset="0"/>
                  <a:sym typeface="Symbol" charset="0"/>
                </a:rPr>
                <a:t>= </a:t>
              </a:r>
              <a:r>
                <a:rPr lang="en-US" sz="1400">
                  <a:latin typeface="Helvetica" charset="0"/>
                </a:rPr>
                <a:t>10</a:t>
              </a:r>
            </a:p>
            <a:p>
              <a:pPr>
                <a:lnSpc>
                  <a:spcPct val="110000"/>
                </a:lnSpc>
              </a:pPr>
              <a:r>
                <a:rPr lang="en-US" sz="1400">
                  <a:latin typeface="Helvetica" charset="0"/>
                </a:rPr>
                <a:t>valB </a:t>
              </a:r>
              <a:r>
                <a:rPr lang="en-US" sz="1400">
                  <a:latin typeface="Wingdings 3" charset="0"/>
                  <a:sym typeface="Symbol" charset="0"/>
                </a:rPr>
                <a:t>f</a:t>
              </a:r>
              <a:r>
                <a:rPr lang="en-US" sz="1400">
                  <a:latin typeface="Helvetica" charset="0"/>
                </a:rPr>
                <a:t> m_valM </a:t>
              </a:r>
              <a:r>
                <a:rPr lang="en-US" sz="1400">
                  <a:latin typeface="Helvetica" charset="0"/>
                  <a:sym typeface="Symbol" charset="0"/>
                </a:rPr>
                <a:t>= </a:t>
              </a:r>
              <a:r>
                <a:rPr lang="en-US" sz="1400">
                  <a:latin typeface="Helvetica" charset="0"/>
                </a:rPr>
                <a:t>3</a:t>
              </a:r>
            </a:p>
          </p:txBody>
        </p:sp>
      </p:grpSp>
      <p:grpSp>
        <p:nvGrpSpPr>
          <p:cNvPr id="2206" name="Group 158"/>
          <p:cNvGrpSpPr>
            <a:grpSpLocks/>
          </p:cNvGrpSpPr>
          <p:nvPr/>
        </p:nvGrpSpPr>
        <p:grpSpPr bwMode="auto">
          <a:xfrm>
            <a:off x="5486400" y="3886200"/>
            <a:ext cx="2209800" cy="990600"/>
            <a:chOff x="3552" y="2448"/>
            <a:chExt cx="1392" cy="624"/>
          </a:xfrm>
        </p:grpSpPr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552" y="2448"/>
              <a:ext cx="139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552" y="2640"/>
              <a:ext cx="100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W_dstE</a:t>
              </a:r>
              <a:r>
                <a:rPr lang="en-US" sz="1400" dirty="0">
                  <a:latin typeface="Helvetica" charset="0"/>
                </a:rPr>
                <a:t> = </a:t>
              </a:r>
              <a:r>
                <a:rPr lang="en-US" sz="1400" dirty="0" smtClean="0">
                  <a:latin typeface="Courier New" charset="0"/>
                </a:rPr>
                <a:t>%</a:t>
              </a:r>
              <a:r>
                <a:rPr lang="en-US" sz="1400" dirty="0" err="1" smtClean="0">
                  <a:latin typeface="Courier New" charset="0"/>
                </a:rPr>
                <a:t>rbx</a:t>
              </a:r>
              <a:endParaRPr lang="en-US" sz="1400" dirty="0">
                <a:latin typeface="Courier New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1400" dirty="0" err="1">
                  <a:latin typeface="Helvetica" charset="0"/>
                </a:rPr>
                <a:t>W_valE</a:t>
              </a:r>
              <a:r>
                <a:rPr lang="en-US" sz="1400" dirty="0">
                  <a:latin typeface="Helvetica" charset="0"/>
                </a:rPr>
                <a:t> = 10</a:t>
              </a:r>
            </a:p>
          </p:txBody>
        </p:sp>
      </p:grpSp>
      <p:sp>
        <p:nvSpPr>
          <p:cNvPr id="2193" name="Freeform 145"/>
          <p:cNvSpPr>
            <a:spLocks/>
          </p:cNvSpPr>
          <p:nvPr/>
        </p:nvSpPr>
        <p:spPr bwMode="auto">
          <a:xfrm>
            <a:off x="7086600" y="4572000"/>
            <a:ext cx="533400" cy="22860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7" name="Rectangle 149"/>
          <p:cNvSpPr>
            <a:spLocks noChangeArrowheads="1"/>
          </p:cNvSpPr>
          <p:nvPr/>
        </p:nvSpPr>
        <p:spPr bwMode="auto">
          <a:xfrm>
            <a:off x="6297613" y="5870575"/>
            <a:ext cx="255587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  <a:p>
            <a:pPr>
              <a:lnSpc>
                <a:spcPct val="70000"/>
              </a:lnSpc>
            </a:pPr>
            <a:r>
              <a:rPr lang="en-US" sz="1600">
                <a:latin typeface="Helvetica" charset="0"/>
              </a:rPr>
              <a:t>•</a:t>
            </a:r>
          </a:p>
        </p:txBody>
      </p:sp>
      <p:sp>
        <p:nvSpPr>
          <p:cNvPr id="2198" name="Freeform 150"/>
          <p:cNvSpPr>
            <a:spLocks/>
          </p:cNvSpPr>
          <p:nvPr/>
        </p:nvSpPr>
        <p:spPr bwMode="auto">
          <a:xfrm>
            <a:off x="7391400" y="5562600"/>
            <a:ext cx="76200" cy="1295400"/>
          </a:xfrm>
          <a:custGeom>
            <a:avLst/>
            <a:gdLst>
              <a:gd name="T0" fmla="*/ 0 w 96"/>
              <a:gd name="T1" fmla="*/ 0 h 912"/>
              <a:gd name="T2" fmla="*/ 96 w 96"/>
              <a:gd name="T3" fmla="*/ 0 h 912"/>
              <a:gd name="T4" fmla="*/ 96 w 96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12">
                <a:moveTo>
                  <a:pt x="0" y="0"/>
                </a:moveTo>
                <a:lnTo>
                  <a:pt x="96" y="0"/>
                </a:lnTo>
                <a:lnTo>
                  <a:pt x="96" y="91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163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Randal Bryant</cp:lastModifiedBy>
  <cp:revision>17</cp:revision>
  <dcterms:created xsi:type="dcterms:W3CDTF">2002-02-04T02:14:27Z</dcterms:created>
  <dcterms:modified xsi:type="dcterms:W3CDTF">2015-07-27T02:28:53Z</dcterms:modified>
</cp:coreProperties>
</file>